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256" r:id="rId2"/>
    <p:sldId id="323" r:id="rId3"/>
    <p:sldId id="301" r:id="rId4"/>
    <p:sldId id="298" r:id="rId5"/>
    <p:sldId id="299" r:id="rId6"/>
    <p:sldId id="300" r:id="rId7"/>
    <p:sldId id="328" r:id="rId8"/>
    <p:sldId id="317" r:id="rId9"/>
    <p:sldId id="294" r:id="rId10"/>
    <p:sldId id="324" r:id="rId11"/>
    <p:sldId id="325" r:id="rId12"/>
    <p:sldId id="326" r:id="rId13"/>
    <p:sldId id="316" r:id="rId14"/>
    <p:sldId id="332" r:id="rId15"/>
    <p:sldId id="303" r:id="rId16"/>
    <p:sldId id="335" r:id="rId17"/>
    <p:sldId id="306" r:id="rId18"/>
    <p:sldId id="307" r:id="rId19"/>
    <p:sldId id="308" r:id="rId20"/>
    <p:sldId id="311" r:id="rId21"/>
    <p:sldId id="312" r:id="rId22"/>
    <p:sldId id="320" r:id="rId23"/>
    <p:sldId id="330" r:id="rId24"/>
    <p:sldId id="318" r:id="rId25"/>
    <p:sldId id="327" r:id="rId26"/>
    <p:sldId id="333" r:id="rId27"/>
    <p:sldId id="315" r:id="rId28"/>
    <p:sldId id="334" r:id="rId29"/>
    <p:sldId id="313" r:id="rId30"/>
    <p:sldId id="319" r:id="rId31"/>
    <p:sldId id="293"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131" autoAdjust="0"/>
  </p:normalViewPr>
  <p:slideViewPr>
    <p:cSldViewPr snapToGrid="0" snapToObjects="1">
      <p:cViewPr varScale="1">
        <p:scale>
          <a:sx n="54" d="100"/>
          <a:sy n="54" d="100"/>
        </p:scale>
        <p:origin x="-182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1" d="100"/>
          <a:sy n="121" d="100"/>
        </p:scale>
        <p:origin x="-2304" y="-12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661C74-B84B-FE46-A916-DF326F8C3C05}" type="doc">
      <dgm:prSet loTypeId="urn:microsoft.com/office/officeart/2005/8/layout/chevron1" loCatId="process" qsTypeId="urn:microsoft.com/office/officeart/2005/8/quickstyle/simple4" qsCatId="simple" csTypeId="urn:microsoft.com/office/officeart/2005/8/colors/accent1_2" csCatId="accent1" phldr="1"/>
      <dgm:spPr/>
    </dgm:pt>
    <dgm:pt modelId="{82E15AFA-6E04-5842-9B17-FB822E857AFF}">
      <dgm:prSet phldrT="[Text]"/>
      <dgm:spPr/>
      <dgm:t>
        <a:bodyPr/>
        <a:lstStyle/>
        <a:p>
          <a:r>
            <a:rPr lang="en-US" dirty="0" smtClean="0"/>
            <a:t>Align</a:t>
          </a:r>
          <a:endParaRPr lang="en-US" dirty="0"/>
        </a:p>
      </dgm:t>
    </dgm:pt>
    <dgm:pt modelId="{9C833D01-03DF-B040-8A1C-7FDB78E80F1A}" type="parTrans" cxnId="{32E14826-28E0-5242-A0F5-0F1AC2869581}">
      <dgm:prSet/>
      <dgm:spPr/>
      <dgm:t>
        <a:bodyPr/>
        <a:lstStyle/>
        <a:p>
          <a:endParaRPr lang="en-US"/>
        </a:p>
      </dgm:t>
    </dgm:pt>
    <dgm:pt modelId="{98081800-6904-984E-BBC6-07BC637123C8}" type="sibTrans" cxnId="{32E14826-28E0-5242-A0F5-0F1AC2869581}">
      <dgm:prSet/>
      <dgm:spPr/>
      <dgm:t>
        <a:bodyPr/>
        <a:lstStyle/>
        <a:p>
          <a:endParaRPr lang="en-US"/>
        </a:p>
      </dgm:t>
    </dgm:pt>
    <dgm:pt modelId="{55F99D40-C263-644A-9C54-6E41EC998F65}">
      <dgm:prSet phldrT="[Text]"/>
      <dgm:spPr/>
      <dgm:t>
        <a:bodyPr/>
        <a:lstStyle/>
        <a:p>
          <a:r>
            <a:rPr lang="en-US" dirty="0" smtClean="0"/>
            <a:t>Collaborate</a:t>
          </a:r>
          <a:endParaRPr lang="en-US" dirty="0"/>
        </a:p>
      </dgm:t>
    </dgm:pt>
    <dgm:pt modelId="{59B72AAC-349F-8D44-81DF-93FF8AC9C07A}" type="parTrans" cxnId="{5105597B-F153-044A-9B46-6E0CA4D2D298}">
      <dgm:prSet/>
      <dgm:spPr/>
      <dgm:t>
        <a:bodyPr/>
        <a:lstStyle/>
        <a:p>
          <a:endParaRPr lang="en-US"/>
        </a:p>
      </dgm:t>
    </dgm:pt>
    <dgm:pt modelId="{17246A41-F99A-EC4D-AB7C-D06D40C3AE83}" type="sibTrans" cxnId="{5105597B-F153-044A-9B46-6E0CA4D2D298}">
      <dgm:prSet/>
      <dgm:spPr/>
      <dgm:t>
        <a:bodyPr/>
        <a:lstStyle/>
        <a:p>
          <a:endParaRPr lang="en-US"/>
        </a:p>
      </dgm:t>
    </dgm:pt>
    <dgm:pt modelId="{DCB3C3B0-7C65-764F-AE2A-95AF2C00DA9B}">
      <dgm:prSet phldrT="[Text]"/>
      <dgm:spPr/>
      <dgm:t>
        <a:bodyPr/>
        <a:lstStyle/>
        <a:p>
          <a:r>
            <a:rPr lang="en-US" dirty="0" smtClean="0"/>
            <a:t>Enable</a:t>
          </a:r>
          <a:endParaRPr lang="en-US" dirty="0"/>
        </a:p>
      </dgm:t>
    </dgm:pt>
    <dgm:pt modelId="{9AA1C2EA-62D0-5A45-AC28-EF7453000C73}" type="parTrans" cxnId="{D2816563-FD62-0641-9849-B457FA88E0D2}">
      <dgm:prSet/>
      <dgm:spPr/>
      <dgm:t>
        <a:bodyPr/>
        <a:lstStyle/>
        <a:p>
          <a:endParaRPr lang="en-US"/>
        </a:p>
      </dgm:t>
    </dgm:pt>
    <dgm:pt modelId="{5E680E43-6298-344A-A9F2-28CFD3E3D187}" type="sibTrans" cxnId="{D2816563-FD62-0641-9849-B457FA88E0D2}">
      <dgm:prSet/>
      <dgm:spPr/>
      <dgm:t>
        <a:bodyPr/>
        <a:lstStyle/>
        <a:p>
          <a:endParaRPr lang="en-US"/>
        </a:p>
      </dgm:t>
    </dgm:pt>
    <dgm:pt modelId="{2AD33D8E-9A39-AC4F-AC56-4BCB107114FB}" type="pres">
      <dgm:prSet presAssocID="{91661C74-B84B-FE46-A916-DF326F8C3C05}" presName="Name0" presStyleCnt="0">
        <dgm:presLayoutVars>
          <dgm:dir/>
          <dgm:animLvl val="lvl"/>
          <dgm:resizeHandles val="exact"/>
        </dgm:presLayoutVars>
      </dgm:prSet>
      <dgm:spPr/>
    </dgm:pt>
    <dgm:pt modelId="{14296417-1E5E-3446-AB50-A606707B2220}" type="pres">
      <dgm:prSet presAssocID="{82E15AFA-6E04-5842-9B17-FB822E857AFF}" presName="parTxOnly" presStyleLbl="node1" presStyleIdx="0" presStyleCnt="3">
        <dgm:presLayoutVars>
          <dgm:chMax val="0"/>
          <dgm:chPref val="0"/>
          <dgm:bulletEnabled val="1"/>
        </dgm:presLayoutVars>
      </dgm:prSet>
      <dgm:spPr/>
      <dgm:t>
        <a:bodyPr/>
        <a:lstStyle/>
        <a:p>
          <a:endParaRPr lang="en-US"/>
        </a:p>
      </dgm:t>
    </dgm:pt>
    <dgm:pt modelId="{6BA4D8B6-1D7E-7A4F-9253-5B25F6F9AF27}" type="pres">
      <dgm:prSet presAssocID="{98081800-6904-984E-BBC6-07BC637123C8}" presName="parTxOnlySpace" presStyleCnt="0"/>
      <dgm:spPr/>
    </dgm:pt>
    <dgm:pt modelId="{0BF4658C-64D8-504F-9792-C7B2275414B8}" type="pres">
      <dgm:prSet presAssocID="{55F99D40-C263-644A-9C54-6E41EC998F65}" presName="parTxOnly" presStyleLbl="node1" presStyleIdx="1" presStyleCnt="3">
        <dgm:presLayoutVars>
          <dgm:chMax val="0"/>
          <dgm:chPref val="0"/>
          <dgm:bulletEnabled val="1"/>
        </dgm:presLayoutVars>
      </dgm:prSet>
      <dgm:spPr/>
      <dgm:t>
        <a:bodyPr/>
        <a:lstStyle/>
        <a:p>
          <a:endParaRPr lang="en-US"/>
        </a:p>
      </dgm:t>
    </dgm:pt>
    <dgm:pt modelId="{A72A3751-4E68-714A-A28E-039AD2E57974}" type="pres">
      <dgm:prSet presAssocID="{17246A41-F99A-EC4D-AB7C-D06D40C3AE83}" presName="parTxOnlySpace" presStyleCnt="0"/>
      <dgm:spPr/>
    </dgm:pt>
    <dgm:pt modelId="{58F1E62F-8C01-A04B-904C-D047746FEA71}" type="pres">
      <dgm:prSet presAssocID="{DCB3C3B0-7C65-764F-AE2A-95AF2C00DA9B}" presName="parTxOnly" presStyleLbl="node1" presStyleIdx="2" presStyleCnt="3">
        <dgm:presLayoutVars>
          <dgm:chMax val="0"/>
          <dgm:chPref val="0"/>
          <dgm:bulletEnabled val="1"/>
        </dgm:presLayoutVars>
      </dgm:prSet>
      <dgm:spPr/>
      <dgm:t>
        <a:bodyPr/>
        <a:lstStyle/>
        <a:p>
          <a:endParaRPr lang="en-US"/>
        </a:p>
      </dgm:t>
    </dgm:pt>
  </dgm:ptLst>
  <dgm:cxnLst>
    <dgm:cxn modelId="{5105597B-F153-044A-9B46-6E0CA4D2D298}" srcId="{91661C74-B84B-FE46-A916-DF326F8C3C05}" destId="{55F99D40-C263-644A-9C54-6E41EC998F65}" srcOrd="1" destOrd="0" parTransId="{59B72AAC-349F-8D44-81DF-93FF8AC9C07A}" sibTransId="{17246A41-F99A-EC4D-AB7C-D06D40C3AE83}"/>
    <dgm:cxn modelId="{E55D881A-C41D-DC48-90F6-6010238FA499}" type="presOf" srcId="{91661C74-B84B-FE46-A916-DF326F8C3C05}" destId="{2AD33D8E-9A39-AC4F-AC56-4BCB107114FB}" srcOrd="0" destOrd="0" presId="urn:microsoft.com/office/officeart/2005/8/layout/chevron1"/>
    <dgm:cxn modelId="{DFBBDAE2-DF8E-1046-A83F-9121C8A9F81B}" type="presOf" srcId="{82E15AFA-6E04-5842-9B17-FB822E857AFF}" destId="{14296417-1E5E-3446-AB50-A606707B2220}" srcOrd="0" destOrd="0" presId="urn:microsoft.com/office/officeart/2005/8/layout/chevron1"/>
    <dgm:cxn modelId="{D2816563-FD62-0641-9849-B457FA88E0D2}" srcId="{91661C74-B84B-FE46-A916-DF326F8C3C05}" destId="{DCB3C3B0-7C65-764F-AE2A-95AF2C00DA9B}" srcOrd="2" destOrd="0" parTransId="{9AA1C2EA-62D0-5A45-AC28-EF7453000C73}" sibTransId="{5E680E43-6298-344A-A9F2-28CFD3E3D187}"/>
    <dgm:cxn modelId="{28C35D03-0DE8-2946-B00D-C582182C0D68}" type="presOf" srcId="{DCB3C3B0-7C65-764F-AE2A-95AF2C00DA9B}" destId="{58F1E62F-8C01-A04B-904C-D047746FEA71}" srcOrd="0" destOrd="0" presId="urn:microsoft.com/office/officeart/2005/8/layout/chevron1"/>
    <dgm:cxn modelId="{46739166-4921-144B-8188-A343F817DE93}" type="presOf" srcId="{55F99D40-C263-644A-9C54-6E41EC998F65}" destId="{0BF4658C-64D8-504F-9792-C7B2275414B8}" srcOrd="0" destOrd="0" presId="urn:microsoft.com/office/officeart/2005/8/layout/chevron1"/>
    <dgm:cxn modelId="{32E14826-28E0-5242-A0F5-0F1AC2869581}" srcId="{91661C74-B84B-FE46-A916-DF326F8C3C05}" destId="{82E15AFA-6E04-5842-9B17-FB822E857AFF}" srcOrd="0" destOrd="0" parTransId="{9C833D01-03DF-B040-8A1C-7FDB78E80F1A}" sibTransId="{98081800-6904-984E-BBC6-07BC637123C8}"/>
    <dgm:cxn modelId="{19F9AE89-3B68-7F47-836C-603167391FA9}" type="presParOf" srcId="{2AD33D8E-9A39-AC4F-AC56-4BCB107114FB}" destId="{14296417-1E5E-3446-AB50-A606707B2220}" srcOrd="0" destOrd="0" presId="urn:microsoft.com/office/officeart/2005/8/layout/chevron1"/>
    <dgm:cxn modelId="{C22CA772-039F-524F-A823-53068A3CC083}" type="presParOf" srcId="{2AD33D8E-9A39-AC4F-AC56-4BCB107114FB}" destId="{6BA4D8B6-1D7E-7A4F-9253-5B25F6F9AF27}" srcOrd="1" destOrd="0" presId="urn:microsoft.com/office/officeart/2005/8/layout/chevron1"/>
    <dgm:cxn modelId="{8DFEBE9F-C8FD-CF4A-ACFD-D800421EE147}" type="presParOf" srcId="{2AD33D8E-9A39-AC4F-AC56-4BCB107114FB}" destId="{0BF4658C-64D8-504F-9792-C7B2275414B8}" srcOrd="2" destOrd="0" presId="urn:microsoft.com/office/officeart/2005/8/layout/chevron1"/>
    <dgm:cxn modelId="{1552EFA7-3F72-9B46-9A13-36446C6E758E}" type="presParOf" srcId="{2AD33D8E-9A39-AC4F-AC56-4BCB107114FB}" destId="{A72A3751-4E68-714A-A28E-039AD2E57974}" srcOrd="3" destOrd="0" presId="urn:microsoft.com/office/officeart/2005/8/layout/chevron1"/>
    <dgm:cxn modelId="{262EFF51-781E-9A45-9AE7-A42469225765}" type="presParOf" srcId="{2AD33D8E-9A39-AC4F-AC56-4BCB107114FB}" destId="{58F1E62F-8C01-A04B-904C-D047746FEA71}" srcOrd="4"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296417-1E5E-3446-AB50-A606707B2220}">
      <dsp:nvSpPr>
        <dsp:cNvPr id="0" name=""/>
        <dsp:cNvSpPr/>
      </dsp:nvSpPr>
      <dsp:spPr>
        <a:xfrm>
          <a:off x="2591" y="1976875"/>
          <a:ext cx="3156934" cy="126277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kern="1200" dirty="0" smtClean="0"/>
            <a:t>Align</a:t>
          </a:r>
          <a:endParaRPr lang="en-US" sz="2600" kern="1200" dirty="0"/>
        </a:p>
      </dsp:txBody>
      <dsp:txXfrm>
        <a:off x="2591" y="1976875"/>
        <a:ext cx="3156934" cy="1262773"/>
      </dsp:txXfrm>
    </dsp:sp>
    <dsp:sp modelId="{0BF4658C-64D8-504F-9792-C7B2275414B8}">
      <dsp:nvSpPr>
        <dsp:cNvPr id="0" name=""/>
        <dsp:cNvSpPr/>
      </dsp:nvSpPr>
      <dsp:spPr>
        <a:xfrm>
          <a:off x="2843832" y="1976875"/>
          <a:ext cx="3156934" cy="126277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kern="1200" dirty="0" smtClean="0"/>
            <a:t>Collaborate</a:t>
          </a:r>
          <a:endParaRPr lang="en-US" sz="2600" kern="1200" dirty="0"/>
        </a:p>
      </dsp:txBody>
      <dsp:txXfrm>
        <a:off x="2843832" y="1976875"/>
        <a:ext cx="3156934" cy="1262773"/>
      </dsp:txXfrm>
    </dsp:sp>
    <dsp:sp modelId="{58F1E62F-8C01-A04B-904C-D047746FEA71}">
      <dsp:nvSpPr>
        <dsp:cNvPr id="0" name=""/>
        <dsp:cNvSpPr/>
      </dsp:nvSpPr>
      <dsp:spPr>
        <a:xfrm>
          <a:off x="5685073" y="1976875"/>
          <a:ext cx="3156934" cy="126277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kern="1200" dirty="0" smtClean="0"/>
            <a:t>Enable</a:t>
          </a:r>
          <a:endParaRPr lang="en-US" sz="2600" kern="1200" dirty="0"/>
        </a:p>
      </dsp:txBody>
      <dsp:txXfrm>
        <a:off x="5685073" y="1976875"/>
        <a:ext cx="3156934" cy="12627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D31E44-50D1-6543-B59D-18FAE9220CBC}" type="datetimeFigureOut">
              <a:rPr lang="en-US" smtClean="0"/>
              <a:pPr/>
              <a:t>12/18/2013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1D1D0E-4B25-D04F-AE04-EAC539E80A65}" type="slidenum">
              <a:rPr lang="en-US" smtClean="0"/>
              <a:pPr/>
              <a:t>‹#›</a:t>
            </a:fld>
            <a:endParaRPr lang="en-US"/>
          </a:p>
        </p:txBody>
      </p:sp>
    </p:spTree>
    <p:extLst>
      <p:ext uri="{BB962C8B-B14F-4D97-AF65-F5344CB8AC3E}">
        <p14:creationId xmlns="" xmlns:p14="http://schemas.microsoft.com/office/powerpoint/2010/main" val="2853363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D1D0E-4B25-D04F-AE04-EAC539E80A65}" type="slidenum">
              <a:rPr lang="en-US" smtClean="0"/>
              <a:pPr/>
              <a:t>1</a:t>
            </a:fld>
            <a:endParaRPr lang="en-US"/>
          </a:p>
        </p:txBody>
      </p:sp>
    </p:spTree>
    <p:extLst>
      <p:ext uri="{BB962C8B-B14F-4D97-AF65-F5344CB8AC3E}">
        <p14:creationId xmlns="" xmlns:p14="http://schemas.microsoft.com/office/powerpoint/2010/main" val="1996185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2"/>
          <p:cNvSpPr>
            <a:spLocks noGrp="1"/>
          </p:cNvSpPr>
          <p:nvPr>
            <p:ph type="body" sz="quarter" idx="10"/>
          </p:nvPr>
        </p:nvSpPr>
        <p:spPr/>
        <p:txBody>
          <a:bodyPr>
            <a:normAutofit fontScale="92500" lnSpcReduction="10000"/>
          </a:bodyPr>
          <a:lstStyle/>
          <a:p>
            <a:pPr lvl="0"/>
            <a:r>
              <a:rPr lang="en-US" sz="1200" b="1" kern="1200" dirty="0" smtClean="0">
                <a:solidFill>
                  <a:schemeClr val="tx1"/>
                </a:solidFill>
                <a:effectLst/>
                <a:latin typeface="+mn-lt"/>
                <a:ea typeface="+mn-ea"/>
                <a:cs typeface="+mn-cs"/>
              </a:rPr>
              <a:t>Token</a:t>
            </a:r>
            <a:r>
              <a:rPr lang="en-US" sz="1200" kern="1200" dirty="0" smtClean="0">
                <a:solidFill>
                  <a:schemeClr val="tx1"/>
                </a:solidFill>
                <a:effectLst/>
                <a:latin typeface="+mn-lt"/>
                <a:ea typeface="+mn-ea"/>
                <a:cs typeface="+mn-cs"/>
              </a:rPr>
              <a:t>: Something that the individual possesses and controls that is used to authenticate the individual. Tokens are possessed by an individual and controlled through one or more of the traditional authentication factors (something you know, have, or are).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smtClean="0"/>
              <a:t>Identifier</a:t>
            </a:r>
            <a:r>
              <a:rPr lang="en-US" baseline="0" dirty="0" smtClean="0"/>
              <a:t>: An </a:t>
            </a:r>
            <a:r>
              <a:rPr lang="en-US" dirty="0" smtClean="0"/>
              <a:t>attribute used to uniquely distinguish between </a:t>
            </a:r>
            <a:r>
              <a:rPr lang="en-US" sz="1200" kern="1200" dirty="0" smtClean="0">
                <a:solidFill>
                  <a:schemeClr val="tx1"/>
                </a:solidFill>
                <a:effectLst/>
                <a:latin typeface="+mn-lt"/>
                <a:ea typeface="+mn-ea"/>
                <a:cs typeface="+mn-cs"/>
              </a:rPr>
              <a:t>individuals </a:t>
            </a:r>
            <a:r>
              <a:rPr lang="en-US" dirty="0" smtClean="0"/>
              <a:t>(versus describing individuals)</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Identity</a:t>
            </a:r>
            <a:r>
              <a:rPr lang="en-US" sz="1200" kern="1200" dirty="0" smtClean="0">
                <a:solidFill>
                  <a:schemeClr val="tx1"/>
                </a:solidFill>
                <a:effectLst/>
                <a:latin typeface="+mn-lt"/>
                <a:ea typeface="+mn-ea"/>
                <a:cs typeface="+mn-cs"/>
              </a:rPr>
              <a:t>: A set of attributes that uniquely describe an individual within a given context.</a:t>
            </a:r>
          </a:p>
          <a:p>
            <a:pPr lvl="0"/>
            <a:r>
              <a:rPr lang="en-US" sz="1200" b="1" kern="1200" dirty="0" smtClean="0">
                <a:solidFill>
                  <a:schemeClr val="tx1"/>
                </a:solidFill>
                <a:effectLst/>
                <a:latin typeface="+mn-lt"/>
                <a:ea typeface="+mn-ea"/>
                <a:cs typeface="+mn-cs"/>
              </a:rPr>
              <a:t>Credential</a:t>
            </a:r>
            <a:r>
              <a:rPr lang="en-US" sz="1200" kern="1200" dirty="0" smtClean="0">
                <a:solidFill>
                  <a:schemeClr val="tx1"/>
                </a:solidFill>
                <a:effectLst/>
                <a:latin typeface="+mn-lt"/>
                <a:ea typeface="+mn-ea"/>
                <a:cs typeface="+mn-cs"/>
              </a:rPr>
              <a:t>: An object or data structure that authoritatively binds an identity to a token possessed and controlled by an individual. </a:t>
            </a:r>
          </a:p>
          <a:p>
            <a:endParaRPr lang="en-US" b="1" dirty="0" smtClean="0"/>
          </a:p>
          <a:p>
            <a:r>
              <a:rPr lang="en-US" b="1" dirty="0" smtClean="0"/>
              <a:t>Authentication</a:t>
            </a:r>
            <a:r>
              <a:rPr lang="en-US" b="0" dirty="0" smtClean="0"/>
              <a:t>: Process intended</a:t>
            </a:r>
            <a:r>
              <a:rPr lang="en-US" b="0" baseline="0" dirty="0" smtClean="0"/>
              <a:t> to </a:t>
            </a:r>
            <a:r>
              <a:rPr lang="en-US" b="0" dirty="0" smtClean="0"/>
              <a:t>establish an understood level of confidence that an identifier refers to a specific </a:t>
            </a:r>
            <a:r>
              <a:rPr lang="en-US" sz="1200" kern="1200" dirty="0" smtClean="0">
                <a:solidFill>
                  <a:schemeClr val="tx1"/>
                </a:solidFill>
                <a:effectLst/>
                <a:latin typeface="+mn-lt"/>
                <a:ea typeface="+mn-ea"/>
                <a:cs typeface="+mn-cs"/>
              </a:rPr>
              <a:t>individual</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Identity Resolution: </a:t>
            </a:r>
            <a:r>
              <a:rPr lang="en-US" b="0" dirty="0" smtClean="0"/>
              <a:t>Process intended</a:t>
            </a:r>
            <a:r>
              <a:rPr lang="en-US" b="0" baseline="0" dirty="0" smtClean="0"/>
              <a:t> </a:t>
            </a:r>
            <a:r>
              <a:rPr lang="en-US" b="0" dirty="0" smtClean="0"/>
              <a:t>to resolve identity attributes to a unique individual (i.e. no other individual has the same set of attributes.)</a:t>
            </a:r>
          </a:p>
          <a:p>
            <a:endParaRPr lang="en-US" b="0" dirty="0" smtClean="0"/>
          </a:p>
          <a:p>
            <a:r>
              <a:rPr lang="en-US" b="1" dirty="0" smtClean="0"/>
              <a:t>Validation:</a:t>
            </a:r>
            <a:r>
              <a:rPr lang="en-US" baseline="0" dirty="0" smtClean="0"/>
              <a:t> Process intended to establish soundness or correctness of a construct</a:t>
            </a:r>
          </a:p>
          <a:p>
            <a:r>
              <a:rPr lang="en-US" b="1" baseline="0" dirty="0" smtClean="0"/>
              <a:t>Verification:</a:t>
            </a:r>
            <a:r>
              <a:rPr lang="en-US" baseline="0" dirty="0" smtClean="0"/>
              <a:t> Process intended to test or prove the truth or accuracy of a fact or value</a:t>
            </a:r>
          </a:p>
          <a:p>
            <a:endParaRPr lang="en-US" baseline="0" dirty="0" smtClean="0"/>
          </a:p>
          <a:p>
            <a:r>
              <a:rPr lang="en-US" b="1" baseline="0" dirty="0" smtClean="0"/>
              <a:t>Token Managers </a:t>
            </a:r>
            <a:r>
              <a:rPr lang="en-US" baseline="0" dirty="0" smtClean="0"/>
              <a:t>have the ability to assert to a specific level of confidence, via the authentication service, that an </a:t>
            </a:r>
            <a:r>
              <a:rPr lang="en-US" sz="1200" kern="1200" dirty="0" smtClean="0">
                <a:solidFill>
                  <a:schemeClr val="tx1"/>
                </a:solidFill>
                <a:effectLst/>
                <a:latin typeface="+mn-lt"/>
                <a:ea typeface="+mn-ea"/>
                <a:cs typeface="+mn-cs"/>
              </a:rPr>
              <a:t>individual </a:t>
            </a:r>
            <a:r>
              <a:rPr lang="en-US" baseline="0" dirty="0" smtClean="0"/>
              <a:t>has maintained control over a token entrusted to them and that the token has not been compromised. Authentication of a Token simply establishes an understood level of confidence that it is the same </a:t>
            </a:r>
            <a:r>
              <a:rPr lang="en-US" sz="1200" kern="1200" dirty="0" smtClean="0">
                <a:solidFill>
                  <a:schemeClr val="tx1"/>
                </a:solidFill>
                <a:effectLst/>
                <a:latin typeface="+mn-lt"/>
                <a:ea typeface="+mn-ea"/>
                <a:cs typeface="+mn-cs"/>
              </a:rPr>
              <a:t>individual </a:t>
            </a:r>
            <a:r>
              <a:rPr lang="en-US" baseline="0" dirty="0" smtClean="0"/>
              <a:t>at the other end of the wire. But not who the </a:t>
            </a:r>
            <a:r>
              <a:rPr lang="en-US" sz="1200" kern="1200" dirty="0" smtClean="0">
                <a:solidFill>
                  <a:schemeClr val="tx1"/>
                </a:solidFill>
                <a:effectLst/>
                <a:latin typeface="+mn-lt"/>
                <a:ea typeface="+mn-ea"/>
                <a:cs typeface="+mn-cs"/>
              </a:rPr>
              <a:t>individual </a:t>
            </a:r>
            <a:r>
              <a:rPr lang="en-US" baseline="0" dirty="0" smtClean="0"/>
              <a:t>is.</a:t>
            </a:r>
          </a:p>
          <a:p>
            <a:endParaRPr lang="en-US" baseline="0" dirty="0" smtClean="0"/>
          </a:p>
          <a:p>
            <a:r>
              <a:rPr lang="en-US" b="1" baseline="0" dirty="0" smtClean="0"/>
              <a:t>Identity Managers</a:t>
            </a:r>
            <a:r>
              <a:rPr lang="en-US" baseline="0" dirty="0" smtClean="0"/>
              <a:t> verify attributes and associate them with a unique </a:t>
            </a:r>
            <a:r>
              <a:rPr lang="en-US" sz="1200" kern="1200" dirty="0" smtClean="0">
                <a:solidFill>
                  <a:schemeClr val="tx1"/>
                </a:solidFill>
                <a:effectLst/>
                <a:latin typeface="+mn-lt"/>
                <a:ea typeface="+mn-ea"/>
                <a:cs typeface="+mn-cs"/>
              </a:rPr>
              <a:t>individual </a:t>
            </a:r>
            <a:r>
              <a:rPr lang="en-US" baseline="0" dirty="0" smtClean="0"/>
              <a:t>as part of an identity proofing process and, via the validation service, have the ability to assert those verified attributes</a:t>
            </a:r>
          </a:p>
          <a:p>
            <a:pPr lvl="0"/>
            <a:endParaRPr lang="en-US" baseline="0" dirty="0" smtClean="0"/>
          </a:p>
          <a:p>
            <a:pPr lvl="0"/>
            <a:endParaRPr lang="en-US" baseline="0" dirty="0" smtClean="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2"/>
          <p:cNvSpPr>
            <a:spLocks noGrp="1"/>
          </p:cNvSpPr>
          <p:nvPr>
            <p:ph type="body" sz="quarter" idx="10"/>
          </p:nvPr>
        </p:nvSpPr>
        <p:spPr/>
        <p:txBody>
          <a:bodyPr>
            <a:normAutofit fontScale="92500" lnSpcReduction="10000"/>
          </a:bodyPr>
          <a:lstStyle/>
          <a:p>
            <a:pPr lvl="0"/>
            <a:r>
              <a:rPr lang="en-US" sz="1200" b="1" kern="1200" dirty="0" smtClean="0">
                <a:solidFill>
                  <a:schemeClr val="tx1"/>
                </a:solidFill>
                <a:effectLst/>
                <a:latin typeface="+mn-lt"/>
                <a:ea typeface="+mn-ea"/>
                <a:cs typeface="+mn-cs"/>
              </a:rPr>
              <a:t>Token</a:t>
            </a:r>
            <a:r>
              <a:rPr lang="en-US" sz="1200" kern="1200" dirty="0" smtClean="0">
                <a:solidFill>
                  <a:schemeClr val="tx1"/>
                </a:solidFill>
                <a:effectLst/>
                <a:latin typeface="+mn-lt"/>
                <a:ea typeface="+mn-ea"/>
                <a:cs typeface="+mn-cs"/>
              </a:rPr>
              <a:t>: Something that the individual possesses and controls that is used to authenticate the individual. Tokens are possessed by an individual and controlled through one or more of the traditional authentication factors (something you know, have, or are).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smtClean="0"/>
              <a:t>Identifier</a:t>
            </a:r>
            <a:r>
              <a:rPr lang="en-US" baseline="0" dirty="0" smtClean="0"/>
              <a:t>: An </a:t>
            </a:r>
            <a:r>
              <a:rPr lang="en-US" dirty="0" smtClean="0"/>
              <a:t>attribute used to uniquely distinguish between </a:t>
            </a:r>
            <a:r>
              <a:rPr lang="en-US" sz="1200" kern="1200" dirty="0" smtClean="0">
                <a:solidFill>
                  <a:schemeClr val="tx1"/>
                </a:solidFill>
                <a:effectLst/>
                <a:latin typeface="+mn-lt"/>
                <a:ea typeface="+mn-ea"/>
                <a:cs typeface="+mn-cs"/>
              </a:rPr>
              <a:t>individuals </a:t>
            </a:r>
            <a:r>
              <a:rPr lang="en-US" dirty="0" smtClean="0"/>
              <a:t>(versus describing individuals)</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Identity</a:t>
            </a:r>
            <a:r>
              <a:rPr lang="en-US" sz="1200" kern="1200" dirty="0" smtClean="0">
                <a:solidFill>
                  <a:schemeClr val="tx1"/>
                </a:solidFill>
                <a:effectLst/>
                <a:latin typeface="+mn-lt"/>
                <a:ea typeface="+mn-ea"/>
                <a:cs typeface="+mn-cs"/>
              </a:rPr>
              <a:t>: A set of attributes that uniquely describe an individual within a given context.</a:t>
            </a:r>
          </a:p>
          <a:p>
            <a:pPr lvl="0"/>
            <a:r>
              <a:rPr lang="en-US" sz="1200" b="1" kern="1200" dirty="0" smtClean="0">
                <a:solidFill>
                  <a:schemeClr val="tx1"/>
                </a:solidFill>
                <a:effectLst/>
                <a:latin typeface="+mn-lt"/>
                <a:ea typeface="+mn-ea"/>
                <a:cs typeface="+mn-cs"/>
              </a:rPr>
              <a:t>Credential</a:t>
            </a:r>
            <a:r>
              <a:rPr lang="en-US" sz="1200" kern="1200" dirty="0" smtClean="0">
                <a:solidFill>
                  <a:schemeClr val="tx1"/>
                </a:solidFill>
                <a:effectLst/>
                <a:latin typeface="+mn-lt"/>
                <a:ea typeface="+mn-ea"/>
                <a:cs typeface="+mn-cs"/>
              </a:rPr>
              <a:t>: An object or data structure that authoritatively binds an identity to a token possessed and controlled by an individual. </a:t>
            </a:r>
          </a:p>
          <a:p>
            <a:endParaRPr lang="en-US" b="1" dirty="0" smtClean="0"/>
          </a:p>
          <a:p>
            <a:r>
              <a:rPr lang="en-US" b="1" dirty="0" smtClean="0"/>
              <a:t>Authentication</a:t>
            </a:r>
            <a:r>
              <a:rPr lang="en-US" b="0" dirty="0" smtClean="0"/>
              <a:t>: Process intended</a:t>
            </a:r>
            <a:r>
              <a:rPr lang="en-US" b="0" baseline="0" dirty="0" smtClean="0"/>
              <a:t> to </a:t>
            </a:r>
            <a:r>
              <a:rPr lang="en-US" b="0" dirty="0" smtClean="0"/>
              <a:t>establish an understood level of confidence that an identifier refers to a specific </a:t>
            </a:r>
            <a:r>
              <a:rPr lang="en-US" sz="1200" kern="1200" dirty="0" smtClean="0">
                <a:solidFill>
                  <a:schemeClr val="tx1"/>
                </a:solidFill>
                <a:effectLst/>
                <a:latin typeface="+mn-lt"/>
                <a:ea typeface="+mn-ea"/>
                <a:cs typeface="+mn-cs"/>
              </a:rPr>
              <a:t>individual</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Identity Resolution: </a:t>
            </a:r>
            <a:r>
              <a:rPr lang="en-US" b="0" dirty="0" smtClean="0"/>
              <a:t>Process intended</a:t>
            </a:r>
            <a:r>
              <a:rPr lang="en-US" b="0" baseline="0" dirty="0" smtClean="0"/>
              <a:t> </a:t>
            </a:r>
            <a:r>
              <a:rPr lang="en-US" b="0" dirty="0" smtClean="0"/>
              <a:t>to resolve identity attributes to a unique individual (i.e. no other individual has the same set of attributes.)</a:t>
            </a:r>
          </a:p>
          <a:p>
            <a:endParaRPr lang="en-US" b="0" dirty="0" smtClean="0"/>
          </a:p>
          <a:p>
            <a:r>
              <a:rPr lang="en-US" b="1" dirty="0" smtClean="0"/>
              <a:t>Validation:</a:t>
            </a:r>
            <a:r>
              <a:rPr lang="en-US" baseline="0" dirty="0" smtClean="0"/>
              <a:t> Process intended to establish soundness or correctness of a construct</a:t>
            </a:r>
          </a:p>
          <a:p>
            <a:r>
              <a:rPr lang="en-US" b="1" baseline="0" dirty="0" smtClean="0"/>
              <a:t>Verification:</a:t>
            </a:r>
            <a:r>
              <a:rPr lang="en-US" baseline="0" dirty="0" smtClean="0"/>
              <a:t> Process intended to test or prove the truth or accuracy of a fact or value</a:t>
            </a:r>
          </a:p>
          <a:p>
            <a:endParaRPr lang="en-US" baseline="0" dirty="0" smtClean="0"/>
          </a:p>
          <a:p>
            <a:r>
              <a:rPr lang="en-US" b="1" baseline="0" dirty="0" smtClean="0"/>
              <a:t>Token Managers </a:t>
            </a:r>
            <a:r>
              <a:rPr lang="en-US" baseline="0" dirty="0" smtClean="0"/>
              <a:t>have the ability to assert to a specific level of confidence, via the authentication service, that an </a:t>
            </a:r>
            <a:r>
              <a:rPr lang="en-US" sz="1200" kern="1200" dirty="0" smtClean="0">
                <a:solidFill>
                  <a:schemeClr val="tx1"/>
                </a:solidFill>
                <a:effectLst/>
                <a:latin typeface="+mn-lt"/>
                <a:ea typeface="+mn-ea"/>
                <a:cs typeface="+mn-cs"/>
              </a:rPr>
              <a:t>individual </a:t>
            </a:r>
            <a:r>
              <a:rPr lang="en-US" baseline="0" dirty="0" smtClean="0"/>
              <a:t>has maintained control over a token entrusted to them and that the token has not been compromised. Authentication of a Token simply establishes an understood level of confidence that it is the same </a:t>
            </a:r>
            <a:r>
              <a:rPr lang="en-US" sz="1200" kern="1200" dirty="0" smtClean="0">
                <a:solidFill>
                  <a:schemeClr val="tx1"/>
                </a:solidFill>
                <a:effectLst/>
                <a:latin typeface="+mn-lt"/>
                <a:ea typeface="+mn-ea"/>
                <a:cs typeface="+mn-cs"/>
              </a:rPr>
              <a:t>individual </a:t>
            </a:r>
            <a:r>
              <a:rPr lang="en-US" baseline="0" dirty="0" smtClean="0"/>
              <a:t>at the other end of the wire. But not who the </a:t>
            </a:r>
            <a:r>
              <a:rPr lang="en-US" sz="1200" kern="1200" dirty="0" smtClean="0">
                <a:solidFill>
                  <a:schemeClr val="tx1"/>
                </a:solidFill>
                <a:effectLst/>
                <a:latin typeface="+mn-lt"/>
                <a:ea typeface="+mn-ea"/>
                <a:cs typeface="+mn-cs"/>
              </a:rPr>
              <a:t>individual </a:t>
            </a:r>
            <a:r>
              <a:rPr lang="en-US" baseline="0" dirty="0" smtClean="0"/>
              <a:t>is.</a:t>
            </a:r>
          </a:p>
          <a:p>
            <a:endParaRPr lang="en-US" baseline="0" dirty="0" smtClean="0"/>
          </a:p>
          <a:p>
            <a:r>
              <a:rPr lang="en-US" b="1" baseline="0" dirty="0" smtClean="0"/>
              <a:t>Identity Managers</a:t>
            </a:r>
            <a:r>
              <a:rPr lang="en-US" baseline="0" dirty="0" smtClean="0"/>
              <a:t> verify attributes and associate them with a unique </a:t>
            </a:r>
            <a:r>
              <a:rPr lang="en-US" sz="1200" kern="1200" dirty="0" smtClean="0">
                <a:solidFill>
                  <a:schemeClr val="tx1"/>
                </a:solidFill>
                <a:effectLst/>
                <a:latin typeface="+mn-lt"/>
                <a:ea typeface="+mn-ea"/>
                <a:cs typeface="+mn-cs"/>
              </a:rPr>
              <a:t>individual </a:t>
            </a:r>
            <a:r>
              <a:rPr lang="en-US" baseline="0" dirty="0" smtClean="0"/>
              <a:t>as part of an identity proofing process and, via the validation service, have the ability to assert those verified attributes</a:t>
            </a:r>
          </a:p>
          <a:p>
            <a:pPr lvl="0"/>
            <a:endParaRPr lang="en-US" baseline="0" dirty="0" smtClean="0"/>
          </a:p>
          <a:p>
            <a:pPr lvl="0"/>
            <a:endParaRPr lang="en-US" baseline="0" dirty="0" smtClean="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D1D0E-4B25-D04F-AE04-EAC539E80A65}" type="slidenum">
              <a:rPr lang="en-US" smtClean="0"/>
              <a:pPr/>
              <a:t>13</a:t>
            </a:fld>
            <a:endParaRPr lang="en-US"/>
          </a:p>
        </p:txBody>
      </p:sp>
    </p:spTree>
    <p:extLst>
      <p:ext uri="{BB962C8B-B14F-4D97-AF65-F5344CB8AC3E}">
        <p14:creationId xmlns="" xmlns:p14="http://schemas.microsoft.com/office/powerpoint/2010/main" val="732473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D1D0E-4B25-D04F-AE04-EAC539E80A65}" type="slidenum">
              <a:rPr lang="en-US" smtClean="0"/>
              <a:pPr/>
              <a:t>14</a:t>
            </a:fld>
            <a:endParaRPr lang="en-US"/>
          </a:p>
        </p:txBody>
      </p:sp>
    </p:spTree>
    <p:extLst>
      <p:ext uri="{BB962C8B-B14F-4D97-AF65-F5344CB8AC3E}">
        <p14:creationId xmlns="" xmlns:p14="http://schemas.microsoft.com/office/powerpoint/2010/main" val="119106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Verification:</a:t>
            </a:r>
            <a:r>
              <a:rPr lang="en-US" baseline="0" dirty="0" smtClean="0"/>
              <a:t> Process intended to test or prove the truth or accuracy of a fact or value</a:t>
            </a:r>
          </a:p>
        </p:txBody>
      </p:sp>
      <p:sp>
        <p:nvSpPr>
          <p:cNvPr id="4" name="Slide Number Placeholder 3"/>
          <p:cNvSpPr>
            <a:spLocks noGrp="1"/>
          </p:cNvSpPr>
          <p:nvPr>
            <p:ph type="sldNum" sz="quarter" idx="10"/>
          </p:nvPr>
        </p:nvSpPr>
        <p:spPr/>
        <p:txBody>
          <a:bodyPr/>
          <a:lstStyle/>
          <a:p>
            <a:fld id="{BE1D1D0E-4B25-D04F-AE04-EAC539E80A65}" type="slidenum">
              <a:rPr lang="en-US" smtClean="0"/>
              <a:pPr/>
              <a:t>15</a:t>
            </a:fld>
            <a:endParaRPr lang="en-US"/>
          </a:p>
        </p:txBody>
      </p:sp>
    </p:spTree>
    <p:extLst>
      <p:ext uri="{BB962C8B-B14F-4D97-AF65-F5344CB8AC3E}">
        <p14:creationId xmlns="" xmlns:p14="http://schemas.microsoft.com/office/powerpoint/2010/main" val="119106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Verification:</a:t>
            </a:r>
            <a:r>
              <a:rPr lang="en-US" baseline="0" dirty="0" smtClean="0"/>
              <a:t> Process intended to test or prove the truth or accuracy of a fact or value</a:t>
            </a:r>
          </a:p>
        </p:txBody>
      </p:sp>
      <p:sp>
        <p:nvSpPr>
          <p:cNvPr id="4" name="Slide Number Placeholder 3"/>
          <p:cNvSpPr>
            <a:spLocks noGrp="1"/>
          </p:cNvSpPr>
          <p:nvPr>
            <p:ph type="sldNum" sz="quarter" idx="10"/>
          </p:nvPr>
        </p:nvSpPr>
        <p:spPr/>
        <p:txBody>
          <a:bodyPr/>
          <a:lstStyle/>
          <a:p>
            <a:fld id="{BE1D1D0E-4B25-D04F-AE04-EAC539E80A65}" type="slidenum">
              <a:rPr lang="en-US" smtClean="0"/>
              <a:pPr/>
              <a:t>16</a:t>
            </a:fld>
            <a:endParaRPr lang="en-US"/>
          </a:p>
        </p:txBody>
      </p:sp>
    </p:spTree>
    <p:extLst>
      <p:ext uri="{BB962C8B-B14F-4D97-AF65-F5344CB8AC3E}">
        <p14:creationId xmlns="" xmlns:p14="http://schemas.microsoft.com/office/powerpoint/2010/main" val="119106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D1D0E-4B25-D04F-AE04-EAC539E80A65}" type="slidenum">
              <a:rPr lang="en-US" smtClean="0"/>
              <a:pPr/>
              <a:t>17</a:t>
            </a:fld>
            <a:endParaRPr lang="en-US"/>
          </a:p>
        </p:txBody>
      </p:sp>
    </p:spTree>
    <p:extLst>
      <p:ext uri="{BB962C8B-B14F-4D97-AF65-F5344CB8AC3E}">
        <p14:creationId xmlns="" xmlns:p14="http://schemas.microsoft.com/office/powerpoint/2010/main" val="1352305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D1D0E-4B25-D04F-AE04-EAC539E80A65}" type="slidenum">
              <a:rPr lang="en-US" smtClean="0"/>
              <a:pPr/>
              <a:t>18</a:t>
            </a:fld>
            <a:endParaRPr lang="en-US"/>
          </a:p>
        </p:txBody>
      </p:sp>
    </p:spTree>
    <p:extLst>
      <p:ext uri="{BB962C8B-B14F-4D97-AF65-F5344CB8AC3E}">
        <p14:creationId xmlns="" xmlns:p14="http://schemas.microsoft.com/office/powerpoint/2010/main" val="1246987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53988"/>
            <a:ext cx="5481638" cy="4113212"/>
          </a:xfrm>
        </p:spPr>
      </p:sp>
      <p:sp>
        <p:nvSpPr>
          <p:cNvPr id="3" name="Notes Placeholder 2"/>
          <p:cNvSpPr>
            <a:spLocks noGrp="1"/>
          </p:cNvSpPr>
          <p:nvPr>
            <p:ph type="body" idx="1"/>
          </p:nvPr>
        </p:nvSpPr>
        <p:spPr/>
        <p:txBody>
          <a:bodyPr>
            <a:noAutofit/>
          </a:bodyPr>
          <a:lstStyle/>
          <a:p>
            <a:r>
              <a:rPr lang="en-US" sz="1100" dirty="0" smtClean="0"/>
              <a:t>This table is the result of a study that concluded that the attribute combinations in the table is sufficient to distinguish between individuals in 96% of cases involving the entire US population (approx. 320 million)</a:t>
            </a:r>
          </a:p>
          <a:p>
            <a:endParaRPr lang="en-US" sz="1100" dirty="0" smtClean="0"/>
          </a:p>
          <a:p>
            <a:r>
              <a:rPr lang="en-US" sz="1100" dirty="0" smtClean="0"/>
              <a:t>The threshold of 96% was selected based on research indicating that it could be readily achieved using combinations of biographic attributes most commonly used in identity-related transactions </a:t>
            </a:r>
          </a:p>
          <a:p>
            <a:endParaRPr lang="en-US" sz="1100" dirty="0" smtClean="0"/>
          </a:p>
          <a:p>
            <a:r>
              <a:rPr lang="en-US" sz="1100" dirty="0" smtClean="0"/>
              <a:t>Start with an existing “Core Attribute Bundle”</a:t>
            </a:r>
          </a:p>
          <a:p>
            <a:r>
              <a:rPr lang="en-US" sz="1100" dirty="0" smtClean="0"/>
              <a:t>If resolution fails with the “Core Attributes” i.e. does not resolve to SINGLE US Person </a:t>
            </a:r>
          </a:p>
          <a:p>
            <a:r>
              <a:rPr lang="en-US" sz="1100" dirty="0" smtClean="0"/>
              <a:t>Go to “Supplemental Attribute List” available on a per Bundle Basis</a:t>
            </a:r>
          </a:p>
          <a:p>
            <a:r>
              <a:rPr lang="en-US" sz="1100" dirty="0" smtClean="0"/>
              <a:t>Select and utilize supplemental attribute incrementally until full resolution is achieved</a:t>
            </a:r>
          </a:p>
          <a:p>
            <a:r>
              <a:rPr lang="en-US" sz="1100" dirty="0" smtClean="0"/>
              <a:t>If still not able to resolve; Custom exception process needs to kick in</a:t>
            </a:r>
          </a:p>
          <a:p>
            <a:endParaRPr lang="en-US" sz="1100" dirty="0"/>
          </a:p>
        </p:txBody>
      </p:sp>
      <p:sp>
        <p:nvSpPr>
          <p:cNvPr id="4" name="Slide Number Placeholder 3"/>
          <p:cNvSpPr>
            <a:spLocks noGrp="1"/>
          </p:cNvSpPr>
          <p:nvPr>
            <p:ph type="sldNum" sz="quarter" idx="10"/>
          </p:nvPr>
        </p:nvSpPr>
        <p:spPr/>
        <p:txBody>
          <a:bodyPr/>
          <a:lstStyle/>
          <a:p>
            <a:pPr>
              <a:defRPr/>
            </a:pPr>
            <a:fld id="{CA409C86-D3CC-4EBA-B42B-D150D35EA6A5}"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53988"/>
            <a:ext cx="5481638" cy="4113212"/>
          </a:xfrm>
        </p:spPr>
      </p:sp>
      <p:sp>
        <p:nvSpPr>
          <p:cNvPr id="3" name="Notes Placeholder 2"/>
          <p:cNvSpPr>
            <a:spLocks noGrp="1"/>
          </p:cNvSpPr>
          <p:nvPr>
            <p:ph type="body" idx="1"/>
          </p:nvPr>
        </p:nvSpPr>
        <p:spPr/>
        <p:txBody>
          <a:bodyPr>
            <a:normAutofit/>
          </a:bodyPr>
          <a:lstStyle/>
          <a:p>
            <a:r>
              <a:rPr lang="en-US" dirty="0" smtClean="0"/>
              <a:t>This table is the result of a study that concluded that the attribute combinations in the table is sufficient to distinguish between individuals in 96% of cases involving the entire US population (approx. 320 million)</a:t>
            </a:r>
          </a:p>
          <a:p>
            <a:endParaRPr lang="en-US" dirty="0" smtClean="0"/>
          </a:p>
          <a:p>
            <a:r>
              <a:rPr lang="en-US" dirty="0" smtClean="0"/>
              <a:t>The threshold of 96% was selected based on research indicating that it could be readily achieved using combinations of biographic attributes most commonly used in identity-related transactions </a:t>
            </a:r>
          </a:p>
          <a:p>
            <a:endParaRPr lang="en-US" dirty="0" smtClean="0"/>
          </a:p>
          <a:p>
            <a:r>
              <a:rPr lang="en-US" dirty="0" smtClean="0"/>
              <a:t>Start with an existing “Core Attribute Bundle”</a:t>
            </a:r>
          </a:p>
          <a:p>
            <a:r>
              <a:rPr lang="en-US" dirty="0" smtClean="0"/>
              <a:t>If resolution fails with the “Core Attributes” i.e. does not resolve to SINGLE US Person </a:t>
            </a:r>
          </a:p>
          <a:p>
            <a:r>
              <a:rPr lang="en-US" dirty="0" smtClean="0"/>
              <a:t>Go to “Supplemental Attribute List” available on a per Bundle Basis</a:t>
            </a:r>
          </a:p>
          <a:p>
            <a:r>
              <a:rPr lang="en-US" dirty="0" smtClean="0"/>
              <a:t>Select and utilize supplemental attribute incrementally until full resolution is achieved</a:t>
            </a:r>
          </a:p>
          <a:p>
            <a:r>
              <a:rPr lang="en-US" dirty="0" smtClean="0"/>
              <a:t>If still not able to resolve; Custom exception process needs to kick in</a:t>
            </a:r>
          </a:p>
          <a:p>
            <a:endParaRPr lang="en-US" dirty="0"/>
          </a:p>
        </p:txBody>
      </p:sp>
      <p:sp>
        <p:nvSpPr>
          <p:cNvPr id="4" name="Slide Number Placeholder 3"/>
          <p:cNvSpPr>
            <a:spLocks noGrp="1"/>
          </p:cNvSpPr>
          <p:nvPr>
            <p:ph type="sldNum" sz="quarter" idx="10"/>
          </p:nvPr>
        </p:nvSpPr>
        <p:spPr/>
        <p:txBody>
          <a:bodyPr/>
          <a:lstStyle/>
          <a:p>
            <a:pPr>
              <a:defRPr/>
            </a:pPr>
            <a:fld id="{CA409C86-D3CC-4EBA-B42B-D150D35EA6A5}"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D1D0E-4B25-D04F-AE04-EAC539E80A65}" type="slidenum">
              <a:rPr lang="en-US" smtClean="0"/>
              <a:pPr/>
              <a:t>2</a:t>
            </a:fld>
            <a:endParaRPr lang="en-US"/>
          </a:p>
        </p:txBody>
      </p:sp>
    </p:spTree>
    <p:extLst>
      <p:ext uri="{BB962C8B-B14F-4D97-AF65-F5344CB8AC3E}">
        <p14:creationId xmlns="" xmlns:p14="http://schemas.microsoft.com/office/powerpoint/2010/main" val="2732260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53988"/>
            <a:ext cx="5481638" cy="4113212"/>
          </a:xfrm>
        </p:spPr>
      </p:sp>
      <p:sp>
        <p:nvSpPr>
          <p:cNvPr id="3" name="Notes Placeholder 2"/>
          <p:cNvSpPr>
            <a:spLocks noGrp="1"/>
          </p:cNvSpPr>
          <p:nvPr>
            <p:ph type="body" idx="1"/>
          </p:nvPr>
        </p:nvSpPr>
        <p:spPr/>
        <p:txBody>
          <a:bodyPr>
            <a:normAutofit/>
          </a:bodyPr>
          <a:lstStyle/>
          <a:p>
            <a:r>
              <a:rPr lang="en-US" dirty="0" smtClean="0"/>
              <a:t>This table is the result of a study that concluded that the attribute combinations in the table is sufficient to distinguish between individuals in 96% of cases involving the entire US population (approx. 320 million)</a:t>
            </a:r>
          </a:p>
          <a:p>
            <a:endParaRPr lang="en-US" dirty="0" smtClean="0"/>
          </a:p>
          <a:p>
            <a:r>
              <a:rPr lang="en-US" dirty="0" smtClean="0"/>
              <a:t>The threshold of 96% was selected based on research indicating that it could be readily achieved using combinations of biographic attributes most commonly used in identity-related transactions </a:t>
            </a:r>
          </a:p>
          <a:p>
            <a:endParaRPr lang="en-US" dirty="0" smtClean="0"/>
          </a:p>
          <a:p>
            <a:r>
              <a:rPr lang="en-US" dirty="0" smtClean="0"/>
              <a:t>Start with an existing “Core Attribute Bundle”</a:t>
            </a:r>
          </a:p>
          <a:p>
            <a:r>
              <a:rPr lang="en-US" dirty="0" smtClean="0"/>
              <a:t>If resolution fails with the “Core Attributes” i.e. does not resolve to SINGLE US Person </a:t>
            </a:r>
          </a:p>
          <a:p>
            <a:r>
              <a:rPr lang="en-US" dirty="0" smtClean="0"/>
              <a:t>Go to “Supplemental Attribute List” available on a per Bundle Basis</a:t>
            </a:r>
          </a:p>
          <a:p>
            <a:r>
              <a:rPr lang="en-US" dirty="0" smtClean="0"/>
              <a:t>Select and utilize supplemental attribute incrementally until full resolution is achieved</a:t>
            </a:r>
          </a:p>
          <a:p>
            <a:r>
              <a:rPr lang="en-US" dirty="0" smtClean="0"/>
              <a:t>If still not able to resolve; Custom exception process needs to kick in</a:t>
            </a:r>
          </a:p>
          <a:p>
            <a:endParaRPr lang="en-US" dirty="0"/>
          </a:p>
        </p:txBody>
      </p:sp>
      <p:sp>
        <p:nvSpPr>
          <p:cNvPr id="4" name="Slide Number Placeholder 3"/>
          <p:cNvSpPr>
            <a:spLocks noGrp="1"/>
          </p:cNvSpPr>
          <p:nvPr>
            <p:ph type="sldNum" sz="quarter" idx="10"/>
          </p:nvPr>
        </p:nvSpPr>
        <p:spPr/>
        <p:txBody>
          <a:bodyPr/>
          <a:lstStyle/>
          <a:p>
            <a:pPr>
              <a:defRPr/>
            </a:pPr>
            <a:fld id="{CA409C86-D3CC-4EBA-B42B-D150D35EA6A5}"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53988"/>
            <a:ext cx="5481638" cy="4113212"/>
          </a:xfrm>
        </p:spPr>
      </p:sp>
      <p:sp>
        <p:nvSpPr>
          <p:cNvPr id="3" name="Notes Placeholder 2"/>
          <p:cNvSpPr>
            <a:spLocks noGrp="1"/>
          </p:cNvSpPr>
          <p:nvPr>
            <p:ph type="body" idx="1"/>
          </p:nvPr>
        </p:nvSpPr>
        <p:spPr/>
        <p:txBody>
          <a:bodyPr>
            <a:normAutofit/>
          </a:bodyPr>
          <a:lstStyle/>
          <a:p>
            <a:r>
              <a:rPr lang="en-US" sz="1100" dirty="0" smtClean="0">
                <a:latin typeface="Arial" charset="0"/>
              </a:rPr>
              <a:t>ACAG</a:t>
            </a:r>
            <a:r>
              <a:rPr lang="en-US" sz="1100" baseline="0" dirty="0" smtClean="0">
                <a:latin typeface="Arial" charset="0"/>
              </a:rPr>
              <a:t> TT = Access Control and Attribute Governance Tiger Team</a:t>
            </a:r>
            <a:endParaRPr lang="en-US" sz="1100" dirty="0" smtClean="0">
              <a:latin typeface="Arial" charset="0"/>
            </a:endParaRPr>
          </a:p>
          <a:p>
            <a:endParaRPr lang="en-US" sz="1100" dirty="0" smtClean="0">
              <a:latin typeface="Arial" charset="0"/>
            </a:endParaRPr>
          </a:p>
          <a:p>
            <a:r>
              <a:rPr lang="en-US" sz="1100" dirty="0" smtClean="0"/>
              <a:t>This table is the result of a study that concluded that the attribute combinations in the table is sufficient to distinguish between individuals in 96% of cases involving the entire US population (approx. 320 million)</a:t>
            </a:r>
          </a:p>
          <a:p>
            <a:endParaRPr lang="en-US" sz="1100" dirty="0" smtClean="0"/>
          </a:p>
          <a:p>
            <a:r>
              <a:rPr lang="en-US" sz="1100" dirty="0" smtClean="0"/>
              <a:t>The threshold of 96% was selected based on research indicating that it could be readily achieved using combinations of biographic attributes most commonly used in identity-related transactions </a:t>
            </a:r>
          </a:p>
          <a:p>
            <a:endParaRPr lang="en-US" sz="1100" dirty="0" smtClean="0"/>
          </a:p>
          <a:p>
            <a:r>
              <a:rPr lang="en-US" sz="1100" dirty="0" smtClean="0"/>
              <a:t>Start with an existing “Core Attribute Bundle”</a:t>
            </a:r>
          </a:p>
          <a:p>
            <a:r>
              <a:rPr lang="en-US" sz="1100" dirty="0" smtClean="0"/>
              <a:t>If resolution fails with the “Core Attributes” i.e. does not resolve to SINGLE US Person </a:t>
            </a:r>
          </a:p>
          <a:p>
            <a:r>
              <a:rPr lang="en-US" sz="1100" dirty="0" smtClean="0"/>
              <a:t>Go to “Supplemental Attribute List” available on a per Bundle Basis</a:t>
            </a:r>
          </a:p>
          <a:p>
            <a:r>
              <a:rPr lang="en-US" sz="1100" dirty="0" smtClean="0"/>
              <a:t>Select and utilize supplemental attribute incrementally until full resolution is achieved</a:t>
            </a:r>
          </a:p>
          <a:p>
            <a:r>
              <a:rPr lang="en-US" sz="1100" dirty="0" smtClean="0"/>
              <a:t>If still not able to resolve; Custom exception process needs to kick in</a:t>
            </a:r>
          </a:p>
          <a:p>
            <a:endParaRPr lang="en-US" sz="1100" dirty="0"/>
          </a:p>
        </p:txBody>
      </p:sp>
      <p:sp>
        <p:nvSpPr>
          <p:cNvPr id="4" name="Slide Number Placeholder 3"/>
          <p:cNvSpPr>
            <a:spLocks noGrp="1"/>
          </p:cNvSpPr>
          <p:nvPr>
            <p:ph type="sldNum" sz="quarter" idx="10"/>
          </p:nvPr>
        </p:nvSpPr>
        <p:spPr/>
        <p:txBody>
          <a:bodyPr/>
          <a:lstStyle/>
          <a:p>
            <a:pPr>
              <a:defRPr/>
            </a:pPr>
            <a:fld id="{CA409C86-D3CC-4EBA-B42B-D150D35EA6A5}"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53988"/>
            <a:ext cx="5481638" cy="4113212"/>
          </a:xfrm>
        </p:spPr>
      </p:sp>
      <p:sp>
        <p:nvSpPr>
          <p:cNvPr id="3" name="Notes Placeholder 2"/>
          <p:cNvSpPr>
            <a:spLocks noGrp="1"/>
          </p:cNvSpPr>
          <p:nvPr>
            <p:ph type="body" idx="1"/>
          </p:nvPr>
        </p:nvSpPr>
        <p:spPr/>
        <p:txBody>
          <a:bodyPr>
            <a:normAutofit/>
          </a:bodyPr>
          <a:lstStyle/>
          <a:p>
            <a:r>
              <a:rPr lang="en-US" dirty="0" smtClean="0"/>
              <a:t>This table is the result of a study that concluded that the attribute combinations in the table is sufficient to distinguish between individuals in 96% of cases involving the entire US population (approx. 320 million)</a:t>
            </a:r>
          </a:p>
          <a:p>
            <a:endParaRPr lang="en-US" dirty="0" smtClean="0"/>
          </a:p>
          <a:p>
            <a:r>
              <a:rPr lang="en-US" dirty="0" smtClean="0"/>
              <a:t>The threshold of 96% was selected based on research indicating that it could be readily achieved using combinations of biographic attributes most commonly used in identity-related transactions </a:t>
            </a:r>
          </a:p>
          <a:p>
            <a:endParaRPr lang="en-US" dirty="0" smtClean="0"/>
          </a:p>
          <a:p>
            <a:r>
              <a:rPr lang="en-US" dirty="0" smtClean="0"/>
              <a:t>Start with an existing “Core Attribute Bundle”</a:t>
            </a:r>
          </a:p>
          <a:p>
            <a:r>
              <a:rPr lang="en-US" dirty="0" smtClean="0"/>
              <a:t>If resolution fails with the “Core Attributes” i.e. does not resolve to SINGLE US Person </a:t>
            </a:r>
          </a:p>
          <a:p>
            <a:r>
              <a:rPr lang="en-US" dirty="0" smtClean="0"/>
              <a:t>Go to “Supplemental Attribute List” available on a per Bundle Basis</a:t>
            </a:r>
          </a:p>
          <a:p>
            <a:r>
              <a:rPr lang="en-US" dirty="0" smtClean="0"/>
              <a:t>Select and utilize supplemental attribute incrementally until full resolution is achieved</a:t>
            </a:r>
          </a:p>
          <a:p>
            <a:r>
              <a:rPr lang="en-US" dirty="0" smtClean="0"/>
              <a:t>If still not able to resolve; Custom exception process needs to kick in</a:t>
            </a:r>
          </a:p>
          <a:p>
            <a:endParaRPr lang="en-US" dirty="0"/>
          </a:p>
        </p:txBody>
      </p:sp>
      <p:sp>
        <p:nvSpPr>
          <p:cNvPr id="4" name="Slide Number Placeholder 3"/>
          <p:cNvSpPr>
            <a:spLocks noGrp="1"/>
          </p:cNvSpPr>
          <p:nvPr>
            <p:ph type="sldNum" sz="quarter" idx="10"/>
          </p:nvPr>
        </p:nvSpPr>
        <p:spPr/>
        <p:txBody>
          <a:bodyPr/>
          <a:lstStyle/>
          <a:p>
            <a:pPr>
              <a:defRPr/>
            </a:pPr>
            <a:fld id="{CA409C86-D3CC-4EBA-B42B-D150D35EA6A5}"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D1D0E-4B25-D04F-AE04-EAC539E80A65}" type="slidenum">
              <a:rPr lang="en-US" smtClean="0"/>
              <a:pPr/>
              <a:t>24</a:t>
            </a:fld>
            <a:endParaRPr lang="en-US"/>
          </a:p>
        </p:txBody>
      </p:sp>
    </p:spTree>
    <p:extLst>
      <p:ext uri="{BB962C8B-B14F-4D97-AF65-F5344CB8AC3E}">
        <p14:creationId xmlns="" xmlns:p14="http://schemas.microsoft.com/office/powerpoint/2010/main" val="4001757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D1D0E-4B25-D04F-AE04-EAC539E80A65}" type="slidenum">
              <a:rPr lang="en-US" smtClean="0"/>
              <a:pPr/>
              <a:t>27</a:t>
            </a:fld>
            <a:endParaRPr lang="en-US"/>
          </a:p>
        </p:txBody>
      </p:sp>
    </p:spTree>
    <p:extLst>
      <p:ext uri="{BB962C8B-B14F-4D97-AF65-F5344CB8AC3E}">
        <p14:creationId xmlns="" xmlns:p14="http://schemas.microsoft.com/office/powerpoint/2010/main" val="3540302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Verification:</a:t>
            </a:r>
            <a:r>
              <a:rPr lang="en-US" baseline="0" dirty="0" smtClean="0"/>
              <a:t> Process intended to test or prove the truth or accuracy of a fact or value</a:t>
            </a:r>
          </a:p>
          <a:p>
            <a:endParaRPr lang="en-US" dirty="0"/>
          </a:p>
        </p:txBody>
      </p:sp>
      <p:sp>
        <p:nvSpPr>
          <p:cNvPr id="4" name="Slide Number Placeholder 3"/>
          <p:cNvSpPr>
            <a:spLocks noGrp="1"/>
          </p:cNvSpPr>
          <p:nvPr>
            <p:ph type="sldNum" sz="quarter" idx="10"/>
          </p:nvPr>
        </p:nvSpPr>
        <p:spPr/>
        <p:txBody>
          <a:bodyPr/>
          <a:lstStyle/>
          <a:p>
            <a:fld id="{BE1D1D0E-4B25-D04F-AE04-EAC539E80A65}" type="slidenum">
              <a:rPr lang="en-US" smtClean="0"/>
              <a:pPr/>
              <a:t>28</a:t>
            </a:fld>
            <a:endParaRPr lang="en-US"/>
          </a:p>
        </p:txBody>
      </p:sp>
    </p:spTree>
    <p:extLst>
      <p:ext uri="{BB962C8B-B14F-4D97-AF65-F5344CB8AC3E}">
        <p14:creationId xmlns="" xmlns:p14="http://schemas.microsoft.com/office/powerpoint/2010/main" val="3540302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http://www.idmanagement.gov/sites/default/files/documents/FICAM_TFS_ATOS_v1.0.0_DRAFT.pdf</a:t>
            </a:r>
          </a:p>
          <a:p>
            <a:endParaRPr lang="en-US" dirty="0" smtClean="0"/>
          </a:p>
          <a:p>
            <a:r>
              <a:rPr lang="en-US" sz="1100" dirty="0" smtClean="0"/>
              <a:t>This table is the result of a study that concluded that the attribute combinations in the table is sufficient to distinguish between individuals in 96% of cases involving the entire US population (approx. 320 million)</a:t>
            </a:r>
          </a:p>
          <a:p>
            <a:endParaRPr lang="en-US" sz="1100" dirty="0" smtClean="0"/>
          </a:p>
          <a:p>
            <a:r>
              <a:rPr lang="en-US" sz="1100" dirty="0" smtClean="0"/>
              <a:t>The threshold of 96% was selected based on research indicating that it could be readily achieved using combinations of biographic attributes most commonly used in identity-related transactions </a:t>
            </a:r>
          </a:p>
          <a:p>
            <a:endParaRPr lang="en-US" sz="1100" dirty="0" smtClean="0"/>
          </a:p>
          <a:p>
            <a:r>
              <a:rPr lang="en-US" sz="1100" dirty="0" smtClean="0"/>
              <a:t>Start with an existing “Core Attribute Bundle”</a:t>
            </a:r>
          </a:p>
          <a:p>
            <a:r>
              <a:rPr lang="en-US" sz="1100" dirty="0" smtClean="0"/>
              <a:t>If resolution fails with the “Core Attributes” i.e. does not resolve to SINGLE US Person </a:t>
            </a:r>
          </a:p>
          <a:p>
            <a:r>
              <a:rPr lang="en-US" sz="1100" dirty="0" smtClean="0"/>
              <a:t>Go to “Supplemental Attribute List” available on a per Bundle Basis</a:t>
            </a:r>
          </a:p>
          <a:p>
            <a:r>
              <a:rPr lang="en-US" sz="1100" dirty="0" smtClean="0"/>
              <a:t>Select and utilize supplemental attribute incrementally until full resolution is achieved</a:t>
            </a:r>
          </a:p>
          <a:p>
            <a:r>
              <a:rPr lang="en-US" sz="1100" dirty="0" smtClean="0"/>
              <a:t>If still not able to resolve; Custom exception process needs to kick in</a:t>
            </a:r>
          </a:p>
          <a:p>
            <a:endParaRPr lang="en-US" sz="1100" dirty="0"/>
          </a:p>
        </p:txBody>
      </p:sp>
      <p:sp>
        <p:nvSpPr>
          <p:cNvPr id="4" name="Slide Number Placeholder 3"/>
          <p:cNvSpPr>
            <a:spLocks noGrp="1"/>
          </p:cNvSpPr>
          <p:nvPr>
            <p:ph type="sldNum" sz="quarter" idx="10"/>
          </p:nvPr>
        </p:nvSpPr>
        <p:spPr/>
        <p:txBody>
          <a:bodyPr/>
          <a:lstStyle/>
          <a:p>
            <a:pPr>
              <a:defRPr/>
            </a:pPr>
            <a:fld id="{CA409C86-D3CC-4EBA-B42B-D150D35EA6A5}" type="slidenum">
              <a:rPr lang="en-US" smtClean="0"/>
              <a:pPr>
                <a:defRPr/>
              </a:pPr>
              <a:t>29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Verification:</a:t>
            </a:r>
            <a:r>
              <a:rPr lang="en-US" baseline="0" dirty="0" smtClean="0"/>
              <a:t> Process intended to test or prove the truth or accuracy of a fact or value</a:t>
            </a:r>
          </a:p>
          <a:p>
            <a:r>
              <a:rPr lang="en-US" sz="1200" b="1" kern="1200" dirty="0" smtClean="0">
                <a:solidFill>
                  <a:schemeClr val="tx1"/>
                </a:solidFill>
                <a:effectLst/>
                <a:latin typeface="+mn-lt"/>
                <a:ea typeface="+mn-ea"/>
                <a:cs typeface="+mn-cs"/>
              </a:rPr>
              <a:t>Identity</a:t>
            </a:r>
            <a:r>
              <a:rPr lang="en-US" sz="1200" kern="1200" dirty="0" smtClean="0">
                <a:solidFill>
                  <a:schemeClr val="tx1"/>
                </a:solidFill>
                <a:effectLst/>
                <a:latin typeface="+mn-lt"/>
                <a:ea typeface="+mn-ea"/>
                <a:cs typeface="+mn-cs"/>
              </a:rPr>
              <a:t>: A set of attributes that uniquely describe an individual within a given context</a:t>
            </a:r>
            <a:endParaRPr lang="en-US" dirty="0"/>
          </a:p>
        </p:txBody>
      </p:sp>
      <p:sp>
        <p:nvSpPr>
          <p:cNvPr id="4" name="Slide Number Placeholder 3"/>
          <p:cNvSpPr>
            <a:spLocks noGrp="1"/>
          </p:cNvSpPr>
          <p:nvPr>
            <p:ph type="sldNum" sz="quarter" idx="10"/>
          </p:nvPr>
        </p:nvSpPr>
        <p:spPr/>
        <p:txBody>
          <a:bodyPr/>
          <a:lstStyle/>
          <a:p>
            <a:fld id="{BE1D1D0E-4B25-D04F-AE04-EAC539E80A65}" type="slidenum">
              <a:rPr lang="en-US" smtClean="0"/>
              <a:pPr/>
              <a:t>30</a:t>
            </a:fld>
            <a:endParaRPr lang="en-US"/>
          </a:p>
        </p:txBody>
      </p:sp>
    </p:spTree>
    <p:extLst>
      <p:ext uri="{BB962C8B-B14F-4D97-AF65-F5344CB8AC3E}">
        <p14:creationId xmlns="" xmlns:p14="http://schemas.microsoft.com/office/powerpoint/2010/main" val="3401486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ICAM Mission</a:t>
            </a:r>
          </a:p>
          <a:p>
            <a:pPr>
              <a:buFont typeface="Arial"/>
              <a:buNone/>
            </a:pPr>
            <a:endParaRPr lang="en-US" dirty="0" smtClean="0">
              <a:latin typeface="+mn-lt"/>
            </a:endParaRPr>
          </a:p>
          <a:p>
            <a:pPr>
              <a:buFont typeface="Arial"/>
              <a:buNone/>
            </a:pPr>
            <a:r>
              <a:rPr lang="en-US" b="1" dirty="0" smtClean="0">
                <a:latin typeface="+mn-lt"/>
              </a:rPr>
              <a:t>Align </a:t>
            </a:r>
            <a:r>
              <a:rPr lang="en-US" dirty="0" smtClean="0">
                <a:latin typeface="+mn-lt"/>
              </a:rPr>
              <a:t>federal agencies around common practices by fostering effective government-wide identity, credential and access management </a:t>
            </a:r>
          </a:p>
          <a:p>
            <a:pPr>
              <a:buFont typeface="Arial"/>
              <a:buNone/>
            </a:pPr>
            <a:endParaRPr lang="en-US" dirty="0" smtClean="0">
              <a:latin typeface="+mn-lt"/>
            </a:endParaRPr>
          </a:p>
          <a:p>
            <a:pPr>
              <a:buFont typeface="Arial"/>
              <a:buNone/>
            </a:pPr>
            <a:r>
              <a:rPr lang="en-US" b="1" dirty="0" smtClean="0">
                <a:latin typeface="+mn-lt"/>
              </a:rPr>
              <a:t>Collaborate </a:t>
            </a:r>
            <a:r>
              <a:rPr lang="en-US" dirty="0" smtClean="0">
                <a:latin typeface="+mn-lt"/>
              </a:rPr>
              <a:t>with federal government and external identity management activities (non-federal, commercial and more) to leverage best practices and enhance interoperability</a:t>
            </a:r>
          </a:p>
          <a:p>
            <a:pPr>
              <a:buFont typeface="Arial"/>
              <a:buNone/>
            </a:pPr>
            <a:endParaRPr lang="en-US" dirty="0" smtClean="0">
              <a:latin typeface="+mn-lt"/>
            </a:endParaRPr>
          </a:p>
          <a:p>
            <a:pPr>
              <a:buFont typeface="Arial"/>
              <a:buNone/>
            </a:pPr>
            <a:r>
              <a:rPr lang="en-US" b="1" dirty="0" smtClean="0">
                <a:latin typeface="+mn-lt"/>
              </a:rPr>
              <a:t>Enable </a:t>
            </a:r>
            <a:r>
              <a:rPr lang="en-US" dirty="0" smtClean="0">
                <a:latin typeface="+mn-lt"/>
              </a:rPr>
              <a:t>trust and interoperability in online transactions, through the application of common policies and approaches, in activities that cross organizational boundaries</a:t>
            </a:r>
            <a:endParaRPr lang="en-US" b="0" dirty="0" smtClean="0"/>
          </a:p>
          <a:p>
            <a:endParaRPr lang="en-US" dirty="0"/>
          </a:p>
        </p:txBody>
      </p:sp>
      <p:sp>
        <p:nvSpPr>
          <p:cNvPr id="4" name="Slide Number Placeholder 3"/>
          <p:cNvSpPr>
            <a:spLocks noGrp="1"/>
          </p:cNvSpPr>
          <p:nvPr>
            <p:ph type="sldNum" sz="quarter" idx="10"/>
          </p:nvPr>
        </p:nvSpPr>
        <p:spPr/>
        <p:txBody>
          <a:bodyPr/>
          <a:lstStyle/>
          <a:p>
            <a:fld id="{BE1D1D0E-4B25-D04F-AE04-EAC539E80A65}" type="slidenum">
              <a:rPr lang="en-US" smtClean="0"/>
              <a:pPr/>
              <a:t>31</a:t>
            </a:fld>
            <a:endParaRPr lang="en-US"/>
          </a:p>
        </p:txBody>
      </p:sp>
    </p:spTree>
    <p:extLst>
      <p:ext uri="{BB962C8B-B14F-4D97-AF65-F5344CB8AC3E}">
        <p14:creationId xmlns="" xmlns:p14="http://schemas.microsoft.com/office/powerpoint/2010/main" val="14797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D1D0E-4B25-D04F-AE04-EAC539E80A65}" type="slidenum">
              <a:rPr lang="en-US" smtClean="0"/>
              <a:pPr/>
              <a:t>3</a:t>
            </a:fld>
            <a:endParaRPr lang="en-US"/>
          </a:p>
        </p:txBody>
      </p:sp>
    </p:spTree>
    <p:extLst>
      <p:ext uri="{BB962C8B-B14F-4D97-AF65-F5344CB8AC3E}">
        <p14:creationId xmlns="" xmlns:p14="http://schemas.microsoft.com/office/powerpoint/2010/main" val="349914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D1D0E-4B25-D04F-AE04-EAC539E80A65}" type="slidenum">
              <a:rPr lang="en-US" smtClean="0"/>
              <a:pPr/>
              <a:t>4</a:t>
            </a:fld>
            <a:endParaRPr lang="en-US"/>
          </a:p>
        </p:txBody>
      </p:sp>
    </p:spTree>
    <p:extLst>
      <p:ext uri="{BB962C8B-B14F-4D97-AF65-F5344CB8AC3E}">
        <p14:creationId xmlns="" xmlns:p14="http://schemas.microsoft.com/office/powerpoint/2010/main" val="677097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D1D0E-4B25-D04F-AE04-EAC539E80A65}" type="slidenum">
              <a:rPr lang="en-US" smtClean="0"/>
              <a:pPr/>
              <a:t>5</a:t>
            </a:fld>
            <a:endParaRPr lang="en-US"/>
          </a:p>
        </p:txBody>
      </p:sp>
    </p:spTree>
    <p:extLst>
      <p:ext uri="{BB962C8B-B14F-4D97-AF65-F5344CB8AC3E}">
        <p14:creationId xmlns="" xmlns:p14="http://schemas.microsoft.com/office/powerpoint/2010/main" val="250986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Verification:</a:t>
            </a:r>
            <a:r>
              <a:rPr lang="en-US" baseline="0" dirty="0" smtClean="0"/>
              <a:t> Process intended to test or prove the truth or accuracy of a fact or value</a:t>
            </a:r>
            <a:endParaRPr lang="en-US" dirty="0"/>
          </a:p>
        </p:txBody>
      </p:sp>
      <p:sp>
        <p:nvSpPr>
          <p:cNvPr id="4" name="Slide Number Placeholder 3"/>
          <p:cNvSpPr>
            <a:spLocks noGrp="1"/>
          </p:cNvSpPr>
          <p:nvPr>
            <p:ph type="sldNum" sz="quarter" idx="10"/>
          </p:nvPr>
        </p:nvSpPr>
        <p:spPr/>
        <p:txBody>
          <a:bodyPr/>
          <a:lstStyle/>
          <a:p>
            <a:fld id="{BE1D1D0E-4B25-D04F-AE04-EAC539E80A65}" type="slidenum">
              <a:rPr lang="en-US" smtClean="0"/>
              <a:pPr/>
              <a:t>6</a:t>
            </a:fld>
            <a:endParaRPr lang="en-US"/>
          </a:p>
        </p:txBody>
      </p:sp>
    </p:spTree>
    <p:extLst>
      <p:ext uri="{BB962C8B-B14F-4D97-AF65-F5344CB8AC3E}">
        <p14:creationId xmlns="" xmlns:p14="http://schemas.microsoft.com/office/powerpoint/2010/main" val="4163509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US" sz="1200" b="1" kern="1200" dirty="0" smtClean="0">
                <a:solidFill>
                  <a:schemeClr val="tx1"/>
                </a:solidFill>
                <a:effectLst/>
                <a:latin typeface="+mn-lt"/>
                <a:ea typeface="+mn-ea"/>
                <a:cs typeface="+mn-cs"/>
              </a:rPr>
              <a:t>Token</a:t>
            </a:r>
            <a:r>
              <a:rPr lang="en-US" sz="1200" kern="1200" dirty="0" smtClean="0">
                <a:solidFill>
                  <a:schemeClr val="tx1"/>
                </a:solidFill>
                <a:effectLst/>
                <a:latin typeface="+mn-lt"/>
                <a:ea typeface="+mn-ea"/>
                <a:cs typeface="+mn-cs"/>
              </a:rPr>
              <a:t>: Something that the individual possesses and controls that is used to authenticate the individual. Tokens are possessed by an individual and controlled through one or more of the traditional authentication factors (something you know, have, or are).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smtClean="0"/>
              <a:t>Identifier</a:t>
            </a:r>
            <a:r>
              <a:rPr lang="en-US" baseline="0" dirty="0" smtClean="0"/>
              <a:t>: An </a:t>
            </a:r>
            <a:r>
              <a:rPr lang="en-US" dirty="0" smtClean="0"/>
              <a:t>attribute used to uniquely distinguish between </a:t>
            </a:r>
            <a:r>
              <a:rPr lang="en-US" sz="1200" kern="1200" dirty="0" smtClean="0">
                <a:solidFill>
                  <a:schemeClr val="tx1"/>
                </a:solidFill>
                <a:effectLst/>
                <a:latin typeface="+mn-lt"/>
                <a:ea typeface="+mn-ea"/>
                <a:cs typeface="+mn-cs"/>
              </a:rPr>
              <a:t>individuals </a:t>
            </a:r>
            <a:r>
              <a:rPr lang="en-US" dirty="0" smtClean="0"/>
              <a:t>(versus describing individuals)</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Identity</a:t>
            </a:r>
            <a:r>
              <a:rPr lang="en-US" sz="1200" kern="1200" dirty="0" smtClean="0">
                <a:solidFill>
                  <a:schemeClr val="tx1"/>
                </a:solidFill>
                <a:effectLst/>
                <a:latin typeface="+mn-lt"/>
                <a:ea typeface="+mn-ea"/>
                <a:cs typeface="+mn-cs"/>
              </a:rPr>
              <a:t>: A set of attributes that uniquely describe an individual within a given context.</a:t>
            </a:r>
          </a:p>
          <a:p>
            <a:pPr lvl="0"/>
            <a:r>
              <a:rPr lang="en-US" sz="1200" b="1" kern="1200" dirty="0" smtClean="0">
                <a:solidFill>
                  <a:schemeClr val="tx1"/>
                </a:solidFill>
                <a:effectLst/>
                <a:latin typeface="+mn-lt"/>
                <a:ea typeface="+mn-ea"/>
                <a:cs typeface="+mn-cs"/>
              </a:rPr>
              <a:t>Credential</a:t>
            </a:r>
            <a:r>
              <a:rPr lang="en-US" sz="1200" kern="1200" dirty="0" smtClean="0">
                <a:solidFill>
                  <a:schemeClr val="tx1"/>
                </a:solidFill>
                <a:effectLst/>
                <a:latin typeface="+mn-lt"/>
                <a:ea typeface="+mn-ea"/>
                <a:cs typeface="+mn-cs"/>
              </a:rPr>
              <a:t>: An object or data structure that authoritatively binds an identity to a token possessed and controlled by an individual. </a:t>
            </a:r>
          </a:p>
          <a:p>
            <a:endParaRPr lang="en-US" b="1" dirty="0" smtClean="0"/>
          </a:p>
          <a:p>
            <a:r>
              <a:rPr lang="en-US" b="1" dirty="0" smtClean="0"/>
              <a:t>Authentication</a:t>
            </a:r>
            <a:r>
              <a:rPr lang="en-US" b="0" dirty="0" smtClean="0"/>
              <a:t>: Process intended</a:t>
            </a:r>
            <a:r>
              <a:rPr lang="en-US" b="0" baseline="0" dirty="0" smtClean="0"/>
              <a:t> to </a:t>
            </a:r>
            <a:r>
              <a:rPr lang="en-US" b="0" dirty="0" smtClean="0"/>
              <a:t>establish an understood level of confidence that an identifier refers to a specific </a:t>
            </a:r>
            <a:r>
              <a:rPr lang="en-US" sz="1200" kern="1200" dirty="0" smtClean="0">
                <a:solidFill>
                  <a:schemeClr val="tx1"/>
                </a:solidFill>
                <a:effectLst/>
                <a:latin typeface="+mn-lt"/>
                <a:ea typeface="+mn-ea"/>
                <a:cs typeface="+mn-cs"/>
              </a:rPr>
              <a:t>individual</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Identity Resolution: </a:t>
            </a:r>
            <a:r>
              <a:rPr lang="en-US" b="0" dirty="0" smtClean="0"/>
              <a:t>Process intended</a:t>
            </a:r>
            <a:r>
              <a:rPr lang="en-US" b="0" baseline="0" dirty="0" smtClean="0"/>
              <a:t> </a:t>
            </a:r>
            <a:r>
              <a:rPr lang="en-US" b="0" dirty="0" smtClean="0"/>
              <a:t>to resolve identity attributes to a unique individual (i.e. no other individual has the same set of attributes.)</a:t>
            </a:r>
          </a:p>
          <a:p>
            <a:endParaRPr lang="en-US" b="0" dirty="0" smtClean="0"/>
          </a:p>
          <a:p>
            <a:r>
              <a:rPr lang="en-US" b="1" dirty="0" smtClean="0"/>
              <a:t>Validation:</a:t>
            </a:r>
            <a:r>
              <a:rPr lang="en-US" baseline="0" dirty="0" smtClean="0"/>
              <a:t> Process intended to establish soundness or correctness of a construct</a:t>
            </a:r>
          </a:p>
          <a:p>
            <a:r>
              <a:rPr lang="en-US" b="1" baseline="0" dirty="0" smtClean="0"/>
              <a:t>Verification:</a:t>
            </a:r>
            <a:r>
              <a:rPr lang="en-US" baseline="0" dirty="0" smtClean="0"/>
              <a:t> Process intended to test or prove the truth or accuracy of a fact or value</a:t>
            </a:r>
          </a:p>
          <a:p>
            <a:endParaRPr lang="en-US" baseline="0" dirty="0" smtClean="0"/>
          </a:p>
          <a:p>
            <a:r>
              <a:rPr lang="en-US" b="1" baseline="0" dirty="0" smtClean="0"/>
              <a:t>Token Managers </a:t>
            </a:r>
            <a:r>
              <a:rPr lang="en-US" baseline="0" dirty="0" smtClean="0"/>
              <a:t>have the ability to assert to a specific level of confidence, via the authentication service, that an </a:t>
            </a:r>
            <a:r>
              <a:rPr lang="en-US" sz="1200" kern="1200" dirty="0" smtClean="0">
                <a:solidFill>
                  <a:schemeClr val="tx1"/>
                </a:solidFill>
                <a:effectLst/>
                <a:latin typeface="+mn-lt"/>
                <a:ea typeface="+mn-ea"/>
                <a:cs typeface="+mn-cs"/>
              </a:rPr>
              <a:t>individual </a:t>
            </a:r>
            <a:r>
              <a:rPr lang="en-US" baseline="0" dirty="0" smtClean="0"/>
              <a:t>has maintained control over a token entrusted to them and that the token has not been compromised. Authentication of a Token simply establishes an understood level of confidence that it is the same </a:t>
            </a:r>
            <a:r>
              <a:rPr lang="en-US" sz="1200" kern="1200" dirty="0" smtClean="0">
                <a:solidFill>
                  <a:schemeClr val="tx1"/>
                </a:solidFill>
                <a:effectLst/>
                <a:latin typeface="+mn-lt"/>
                <a:ea typeface="+mn-ea"/>
                <a:cs typeface="+mn-cs"/>
              </a:rPr>
              <a:t>individual </a:t>
            </a:r>
            <a:r>
              <a:rPr lang="en-US" baseline="0" dirty="0" smtClean="0"/>
              <a:t>at the other end of the wire. But not who the </a:t>
            </a:r>
            <a:r>
              <a:rPr lang="en-US" sz="1200" kern="1200" dirty="0" smtClean="0">
                <a:solidFill>
                  <a:schemeClr val="tx1"/>
                </a:solidFill>
                <a:effectLst/>
                <a:latin typeface="+mn-lt"/>
                <a:ea typeface="+mn-ea"/>
                <a:cs typeface="+mn-cs"/>
              </a:rPr>
              <a:t>individual </a:t>
            </a:r>
            <a:r>
              <a:rPr lang="en-US" baseline="0" dirty="0" smtClean="0"/>
              <a:t>is.</a:t>
            </a:r>
          </a:p>
          <a:p>
            <a:endParaRPr lang="en-US" baseline="0" dirty="0" smtClean="0"/>
          </a:p>
          <a:p>
            <a:r>
              <a:rPr lang="en-US" b="1" baseline="0" dirty="0" smtClean="0"/>
              <a:t>Identity Managers</a:t>
            </a:r>
            <a:r>
              <a:rPr lang="en-US" baseline="0" dirty="0" smtClean="0"/>
              <a:t> verify attributes and associate them with a unique </a:t>
            </a:r>
            <a:r>
              <a:rPr lang="en-US" sz="1200" kern="1200" dirty="0" smtClean="0">
                <a:solidFill>
                  <a:schemeClr val="tx1"/>
                </a:solidFill>
                <a:effectLst/>
                <a:latin typeface="+mn-lt"/>
                <a:ea typeface="+mn-ea"/>
                <a:cs typeface="+mn-cs"/>
              </a:rPr>
              <a:t>individual </a:t>
            </a:r>
            <a:r>
              <a:rPr lang="en-US" baseline="0" dirty="0" smtClean="0"/>
              <a:t>as part of an identity proofing process and, via the validation service, have the ability to assert those verified attributes</a:t>
            </a:r>
          </a:p>
          <a:p>
            <a:pPr lvl="0"/>
            <a:endParaRPr lang="en-US" baseline="0" dirty="0" smtClean="0"/>
          </a:p>
          <a:p>
            <a:pPr lvl="0"/>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E1D1D0E-4B25-D04F-AE04-EAC539E80A65}" type="slidenum">
              <a:rPr lang="en-US" smtClean="0"/>
              <a:pPr/>
              <a:t>8</a:t>
            </a:fld>
            <a:endParaRPr lang="en-US"/>
          </a:p>
        </p:txBody>
      </p:sp>
    </p:spTree>
    <p:extLst>
      <p:ext uri="{BB962C8B-B14F-4D97-AF65-F5344CB8AC3E}">
        <p14:creationId xmlns="" xmlns:p14="http://schemas.microsoft.com/office/powerpoint/2010/main" val="4146842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2"/>
          <p:cNvSpPr>
            <a:spLocks noGrp="1"/>
          </p:cNvSpPr>
          <p:nvPr>
            <p:ph type="body" sz="quarter" idx="10"/>
          </p:nvPr>
        </p:nvSpPr>
        <p:spPr/>
        <p:txBody>
          <a:bodyPr>
            <a:normAutofit fontScale="92500" lnSpcReduction="10000"/>
          </a:bodyPr>
          <a:lstStyle/>
          <a:p>
            <a:pPr lvl="0"/>
            <a:r>
              <a:rPr lang="en-US" sz="1200" b="1" kern="1200" dirty="0" smtClean="0">
                <a:solidFill>
                  <a:schemeClr val="tx1"/>
                </a:solidFill>
                <a:effectLst/>
                <a:latin typeface="+mn-lt"/>
                <a:ea typeface="+mn-ea"/>
                <a:cs typeface="+mn-cs"/>
              </a:rPr>
              <a:t>Token</a:t>
            </a:r>
            <a:r>
              <a:rPr lang="en-US" sz="1200" kern="1200" dirty="0" smtClean="0">
                <a:solidFill>
                  <a:schemeClr val="tx1"/>
                </a:solidFill>
                <a:effectLst/>
                <a:latin typeface="+mn-lt"/>
                <a:ea typeface="+mn-ea"/>
                <a:cs typeface="+mn-cs"/>
              </a:rPr>
              <a:t>: Something that the individual possesses and controls that is used to authenticate the individual. Tokens are possessed by an individual and controlled through one or more of the traditional authentication factors (something you know, have, or are).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smtClean="0"/>
              <a:t>Identifier</a:t>
            </a:r>
            <a:r>
              <a:rPr lang="en-US" baseline="0" dirty="0" smtClean="0"/>
              <a:t>: An </a:t>
            </a:r>
            <a:r>
              <a:rPr lang="en-US" dirty="0" smtClean="0"/>
              <a:t>attribute used to uniquely distinguish between </a:t>
            </a:r>
            <a:r>
              <a:rPr lang="en-US" sz="1200" kern="1200" dirty="0" smtClean="0">
                <a:solidFill>
                  <a:schemeClr val="tx1"/>
                </a:solidFill>
                <a:effectLst/>
                <a:latin typeface="+mn-lt"/>
                <a:ea typeface="+mn-ea"/>
                <a:cs typeface="+mn-cs"/>
              </a:rPr>
              <a:t>individuals </a:t>
            </a:r>
            <a:r>
              <a:rPr lang="en-US" dirty="0" smtClean="0"/>
              <a:t>(versus describing individuals)</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Identity</a:t>
            </a:r>
            <a:r>
              <a:rPr lang="en-US" sz="1200" kern="1200" dirty="0" smtClean="0">
                <a:solidFill>
                  <a:schemeClr val="tx1"/>
                </a:solidFill>
                <a:effectLst/>
                <a:latin typeface="+mn-lt"/>
                <a:ea typeface="+mn-ea"/>
                <a:cs typeface="+mn-cs"/>
              </a:rPr>
              <a:t>: A set of attributes that uniquely describe an individual within a given context.</a:t>
            </a:r>
          </a:p>
          <a:p>
            <a:pPr lvl="0"/>
            <a:r>
              <a:rPr lang="en-US" sz="1200" b="1" kern="1200" dirty="0" smtClean="0">
                <a:solidFill>
                  <a:schemeClr val="tx1"/>
                </a:solidFill>
                <a:effectLst/>
                <a:latin typeface="+mn-lt"/>
                <a:ea typeface="+mn-ea"/>
                <a:cs typeface="+mn-cs"/>
              </a:rPr>
              <a:t>Credential</a:t>
            </a:r>
            <a:r>
              <a:rPr lang="en-US" sz="1200" kern="1200" dirty="0" smtClean="0">
                <a:solidFill>
                  <a:schemeClr val="tx1"/>
                </a:solidFill>
                <a:effectLst/>
                <a:latin typeface="+mn-lt"/>
                <a:ea typeface="+mn-ea"/>
                <a:cs typeface="+mn-cs"/>
              </a:rPr>
              <a:t>: An object or data structure that authoritatively binds an identity to a token possessed and controlled by an individual. </a:t>
            </a:r>
          </a:p>
          <a:p>
            <a:endParaRPr lang="en-US" b="1" dirty="0" smtClean="0"/>
          </a:p>
          <a:p>
            <a:r>
              <a:rPr lang="en-US" b="1" dirty="0" smtClean="0"/>
              <a:t>Authentication</a:t>
            </a:r>
            <a:r>
              <a:rPr lang="en-US" b="0" dirty="0" smtClean="0"/>
              <a:t>: Process intended</a:t>
            </a:r>
            <a:r>
              <a:rPr lang="en-US" b="0" baseline="0" dirty="0" smtClean="0"/>
              <a:t> to </a:t>
            </a:r>
            <a:r>
              <a:rPr lang="en-US" b="0" dirty="0" smtClean="0"/>
              <a:t>establish an understood level of confidence that an identifier refers to a specific </a:t>
            </a:r>
            <a:r>
              <a:rPr lang="en-US" sz="1200" kern="1200" dirty="0" smtClean="0">
                <a:solidFill>
                  <a:schemeClr val="tx1"/>
                </a:solidFill>
                <a:effectLst/>
                <a:latin typeface="+mn-lt"/>
                <a:ea typeface="+mn-ea"/>
                <a:cs typeface="+mn-cs"/>
              </a:rPr>
              <a:t>individual</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Identity Resolution: </a:t>
            </a:r>
            <a:r>
              <a:rPr lang="en-US" b="0" dirty="0" smtClean="0"/>
              <a:t>Process intended</a:t>
            </a:r>
            <a:r>
              <a:rPr lang="en-US" b="0" baseline="0" dirty="0" smtClean="0"/>
              <a:t> </a:t>
            </a:r>
            <a:r>
              <a:rPr lang="en-US" b="0" dirty="0" smtClean="0"/>
              <a:t>to resolve identity attributes to a unique individual (i.e. no other individual has the same set of attributes.)</a:t>
            </a:r>
          </a:p>
          <a:p>
            <a:endParaRPr lang="en-US" b="0" dirty="0" smtClean="0"/>
          </a:p>
          <a:p>
            <a:r>
              <a:rPr lang="en-US" b="1" dirty="0" smtClean="0"/>
              <a:t>Validation:</a:t>
            </a:r>
            <a:r>
              <a:rPr lang="en-US" baseline="0" dirty="0" smtClean="0"/>
              <a:t> Process intended to establish soundness or correctness of a construct</a:t>
            </a:r>
          </a:p>
          <a:p>
            <a:r>
              <a:rPr lang="en-US" b="1" baseline="0" dirty="0" smtClean="0"/>
              <a:t>Verification:</a:t>
            </a:r>
            <a:r>
              <a:rPr lang="en-US" baseline="0" dirty="0" smtClean="0"/>
              <a:t> Process intended to test or prove the truth or accuracy of a fact or value</a:t>
            </a:r>
          </a:p>
          <a:p>
            <a:endParaRPr lang="en-US" baseline="0" dirty="0" smtClean="0"/>
          </a:p>
          <a:p>
            <a:r>
              <a:rPr lang="en-US" b="1" baseline="0" dirty="0" smtClean="0"/>
              <a:t>Token Managers </a:t>
            </a:r>
            <a:r>
              <a:rPr lang="en-US" baseline="0" dirty="0" smtClean="0"/>
              <a:t>have the ability to assert to a specific level of confidence, via the authentication service, that an </a:t>
            </a:r>
            <a:r>
              <a:rPr lang="en-US" sz="1200" kern="1200" dirty="0" smtClean="0">
                <a:solidFill>
                  <a:schemeClr val="tx1"/>
                </a:solidFill>
                <a:effectLst/>
                <a:latin typeface="+mn-lt"/>
                <a:ea typeface="+mn-ea"/>
                <a:cs typeface="+mn-cs"/>
              </a:rPr>
              <a:t>individual </a:t>
            </a:r>
            <a:r>
              <a:rPr lang="en-US" baseline="0" dirty="0" smtClean="0"/>
              <a:t>has maintained control over a token entrusted to them and that the token has not been compromised. Authentication of a Token simply establishes an understood level of confidence that it is the same </a:t>
            </a:r>
            <a:r>
              <a:rPr lang="en-US" sz="1200" kern="1200" dirty="0" smtClean="0">
                <a:solidFill>
                  <a:schemeClr val="tx1"/>
                </a:solidFill>
                <a:effectLst/>
                <a:latin typeface="+mn-lt"/>
                <a:ea typeface="+mn-ea"/>
                <a:cs typeface="+mn-cs"/>
              </a:rPr>
              <a:t>individual </a:t>
            </a:r>
            <a:r>
              <a:rPr lang="en-US" baseline="0" dirty="0" smtClean="0"/>
              <a:t>at the other end of the wire. But not who the </a:t>
            </a:r>
            <a:r>
              <a:rPr lang="en-US" sz="1200" kern="1200" dirty="0" smtClean="0">
                <a:solidFill>
                  <a:schemeClr val="tx1"/>
                </a:solidFill>
                <a:effectLst/>
                <a:latin typeface="+mn-lt"/>
                <a:ea typeface="+mn-ea"/>
                <a:cs typeface="+mn-cs"/>
              </a:rPr>
              <a:t>individual </a:t>
            </a:r>
            <a:r>
              <a:rPr lang="en-US" baseline="0" dirty="0" smtClean="0"/>
              <a:t>is.</a:t>
            </a:r>
          </a:p>
          <a:p>
            <a:endParaRPr lang="en-US" baseline="0" dirty="0" smtClean="0"/>
          </a:p>
          <a:p>
            <a:r>
              <a:rPr lang="en-US" b="1" baseline="0" dirty="0" smtClean="0"/>
              <a:t>Identity Managers</a:t>
            </a:r>
            <a:r>
              <a:rPr lang="en-US" baseline="0" dirty="0" smtClean="0"/>
              <a:t> verify attributes and associate them with a unique </a:t>
            </a:r>
            <a:r>
              <a:rPr lang="en-US" sz="1200" kern="1200" dirty="0" smtClean="0">
                <a:solidFill>
                  <a:schemeClr val="tx1"/>
                </a:solidFill>
                <a:effectLst/>
                <a:latin typeface="+mn-lt"/>
                <a:ea typeface="+mn-ea"/>
                <a:cs typeface="+mn-cs"/>
              </a:rPr>
              <a:t>individual </a:t>
            </a:r>
            <a:r>
              <a:rPr lang="en-US" baseline="0" dirty="0" smtClean="0"/>
              <a:t>as part of an identity proofing process and, via the validation service, have the ability to assert those verified attributes</a:t>
            </a:r>
          </a:p>
          <a:p>
            <a:pPr lvl="0"/>
            <a:endParaRPr lang="en-US" baseline="0" dirty="0" smtClean="0"/>
          </a:p>
          <a:p>
            <a:pPr lvl="0"/>
            <a:endParaRPr lang="en-US" baseline="0" dirty="0" smtClean="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2"/>
          <p:cNvSpPr>
            <a:spLocks noGrp="1"/>
          </p:cNvSpPr>
          <p:nvPr>
            <p:ph type="body" sz="quarter" idx="10"/>
          </p:nvPr>
        </p:nvSpPr>
        <p:spPr/>
        <p:txBody>
          <a:bodyPr>
            <a:normAutofit fontScale="92500" lnSpcReduction="10000"/>
          </a:bodyPr>
          <a:lstStyle/>
          <a:p>
            <a:pPr lvl="0"/>
            <a:r>
              <a:rPr lang="en-US" sz="1200" b="1" kern="1200" dirty="0" smtClean="0">
                <a:solidFill>
                  <a:schemeClr val="tx1"/>
                </a:solidFill>
                <a:effectLst/>
                <a:latin typeface="+mn-lt"/>
                <a:ea typeface="+mn-ea"/>
                <a:cs typeface="+mn-cs"/>
              </a:rPr>
              <a:t>Token</a:t>
            </a:r>
            <a:r>
              <a:rPr lang="en-US" sz="1200" kern="1200" dirty="0" smtClean="0">
                <a:solidFill>
                  <a:schemeClr val="tx1"/>
                </a:solidFill>
                <a:effectLst/>
                <a:latin typeface="+mn-lt"/>
                <a:ea typeface="+mn-ea"/>
                <a:cs typeface="+mn-cs"/>
              </a:rPr>
              <a:t>: Something that the individual possesses and controls that is used to authenticate the individual. Tokens are possessed by an individual and controlled through one or more of the traditional authentication factors (something you know, have, or are).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smtClean="0"/>
              <a:t>Identifier</a:t>
            </a:r>
            <a:r>
              <a:rPr lang="en-US" baseline="0" dirty="0" smtClean="0"/>
              <a:t>: An </a:t>
            </a:r>
            <a:r>
              <a:rPr lang="en-US" dirty="0" smtClean="0"/>
              <a:t>attribute used to uniquely distinguish between </a:t>
            </a:r>
            <a:r>
              <a:rPr lang="en-US" sz="1200" kern="1200" dirty="0" smtClean="0">
                <a:solidFill>
                  <a:schemeClr val="tx1"/>
                </a:solidFill>
                <a:effectLst/>
                <a:latin typeface="+mn-lt"/>
                <a:ea typeface="+mn-ea"/>
                <a:cs typeface="+mn-cs"/>
              </a:rPr>
              <a:t>individuals </a:t>
            </a:r>
            <a:r>
              <a:rPr lang="en-US" dirty="0" smtClean="0"/>
              <a:t>(versus describing individuals)</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Identity</a:t>
            </a:r>
            <a:r>
              <a:rPr lang="en-US" sz="1200" kern="1200" dirty="0" smtClean="0">
                <a:solidFill>
                  <a:schemeClr val="tx1"/>
                </a:solidFill>
                <a:effectLst/>
                <a:latin typeface="+mn-lt"/>
                <a:ea typeface="+mn-ea"/>
                <a:cs typeface="+mn-cs"/>
              </a:rPr>
              <a:t>: A set of attributes that uniquely describe an individual within a given context.</a:t>
            </a:r>
          </a:p>
          <a:p>
            <a:pPr lvl="0"/>
            <a:r>
              <a:rPr lang="en-US" sz="1200" b="1" kern="1200" dirty="0" smtClean="0">
                <a:solidFill>
                  <a:schemeClr val="tx1"/>
                </a:solidFill>
                <a:effectLst/>
                <a:latin typeface="+mn-lt"/>
                <a:ea typeface="+mn-ea"/>
                <a:cs typeface="+mn-cs"/>
              </a:rPr>
              <a:t>Credential</a:t>
            </a:r>
            <a:r>
              <a:rPr lang="en-US" sz="1200" kern="1200" dirty="0" smtClean="0">
                <a:solidFill>
                  <a:schemeClr val="tx1"/>
                </a:solidFill>
                <a:effectLst/>
                <a:latin typeface="+mn-lt"/>
                <a:ea typeface="+mn-ea"/>
                <a:cs typeface="+mn-cs"/>
              </a:rPr>
              <a:t>: An object or data structure that authoritatively binds an identity to a token possessed and controlled by an individual. </a:t>
            </a:r>
          </a:p>
          <a:p>
            <a:endParaRPr lang="en-US" b="1" dirty="0" smtClean="0"/>
          </a:p>
          <a:p>
            <a:r>
              <a:rPr lang="en-US" b="1" dirty="0" smtClean="0"/>
              <a:t>Authentication</a:t>
            </a:r>
            <a:r>
              <a:rPr lang="en-US" b="0" dirty="0" smtClean="0"/>
              <a:t>: Process intended</a:t>
            </a:r>
            <a:r>
              <a:rPr lang="en-US" b="0" baseline="0" dirty="0" smtClean="0"/>
              <a:t> to </a:t>
            </a:r>
            <a:r>
              <a:rPr lang="en-US" b="0" dirty="0" smtClean="0"/>
              <a:t>establish an understood level of confidence that an identifier refers to a specific </a:t>
            </a:r>
            <a:r>
              <a:rPr lang="en-US" sz="1200" kern="1200" dirty="0" smtClean="0">
                <a:solidFill>
                  <a:schemeClr val="tx1"/>
                </a:solidFill>
                <a:effectLst/>
                <a:latin typeface="+mn-lt"/>
                <a:ea typeface="+mn-ea"/>
                <a:cs typeface="+mn-cs"/>
              </a:rPr>
              <a:t>individual</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Identity Resolution: </a:t>
            </a:r>
            <a:r>
              <a:rPr lang="en-US" b="0" dirty="0" smtClean="0"/>
              <a:t>Process intended</a:t>
            </a:r>
            <a:r>
              <a:rPr lang="en-US" b="0" baseline="0" dirty="0" smtClean="0"/>
              <a:t> </a:t>
            </a:r>
            <a:r>
              <a:rPr lang="en-US" b="0" dirty="0" smtClean="0"/>
              <a:t>to resolve identity attributes to a unique individual (i.e. no other individual has the same set of attributes.)</a:t>
            </a:r>
          </a:p>
          <a:p>
            <a:endParaRPr lang="en-US" b="0" dirty="0" smtClean="0"/>
          </a:p>
          <a:p>
            <a:r>
              <a:rPr lang="en-US" b="1" dirty="0" smtClean="0"/>
              <a:t>Validation:</a:t>
            </a:r>
            <a:r>
              <a:rPr lang="en-US" baseline="0" dirty="0" smtClean="0"/>
              <a:t> Process intended to establish soundness or correctness of a construct</a:t>
            </a:r>
          </a:p>
          <a:p>
            <a:r>
              <a:rPr lang="en-US" b="1" baseline="0" dirty="0" smtClean="0"/>
              <a:t>Verification:</a:t>
            </a:r>
            <a:r>
              <a:rPr lang="en-US" baseline="0" dirty="0" smtClean="0"/>
              <a:t> Process intended to test or prove the truth or accuracy of a fact or value</a:t>
            </a:r>
          </a:p>
          <a:p>
            <a:endParaRPr lang="en-US" baseline="0" dirty="0" smtClean="0"/>
          </a:p>
          <a:p>
            <a:r>
              <a:rPr lang="en-US" b="1" baseline="0" dirty="0" smtClean="0"/>
              <a:t>Token Managers </a:t>
            </a:r>
            <a:r>
              <a:rPr lang="en-US" baseline="0" dirty="0" smtClean="0"/>
              <a:t>have the ability to assert to a specific level of confidence, via the authentication service, that an </a:t>
            </a:r>
            <a:r>
              <a:rPr lang="en-US" sz="1200" kern="1200" dirty="0" smtClean="0">
                <a:solidFill>
                  <a:schemeClr val="tx1"/>
                </a:solidFill>
                <a:effectLst/>
                <a:latin typeface="+mn-lt"/>
                <a:ea typeface="+mn-ea"/>
                <a:cs typeface="+mn-cs"/>
              </a:rPr>
              <a:t>individual </a:t>
            </a:r>
            <a:r>
              <a:rPr lang="en-US" baseline="0" dirty="0" smtClean="0"/>
              <a:t>has maintained control over a token entrusted to them and that the token has not been compromised. Authentication of a Token simply establishes an understood level of confidence that it is the same </a:t>
            </a:r>
            <a:r>
              <a:rPr lang="en-US" sz="1200" kern="1200" dirty="0" smtClean="0">
                <a:solidFill>
                  <a:schemeClr val="tx1"/>
                </a:solidFill>
                <a:effectLst/>
                <a:latin typeface="+mn-lt"/>
                <a:ea typeface="+mn-ea"/>
                <a:cs typeface="+mn-cs"/>
              </a:rPr>
              <a:t>individual </a:t>
            </a:r>
            <a:r>
              <a:rPr lang="en-US" baseline="0" dirty="0" smtClean="0"/>
              <a:t>at the other end of the wire. But not who the </a:t>
            </a:r>
            <a:r>
              <a:rPr lang="en-US" sz="1200" kern="1200" dirty="0" smtClean="0">
                <a:solidFill>
                  <a:schemeClr val="tx1"/>
                </a:solidFill>
                <a:effectLst/>
                <a:latin typeface="+mn-lt"/>
                <a:ea typeface="+mn-ea"/>
                <a:cs typeface="+mn-cs"/>
              </a:rPr>
              <a:t>individual </a:t>
            </a:r>
            <a:r>
              <a:rPr lang="en-US" baseline="0" dirty="0" smtClean="0"/>
              <a:t>is.</a:t>
            </a:r>
          </a:p>
          <a:p>
            <a:endParaRPr lang="en-US" baseline="0" dirty="0" smtClean="0"/>
          </a:p>
          <a:p>
            <a:r>
              <a:rPr lang="en-US" b="1" baseline="0" dirty="0" smtClean="0"/>
              <a:t>Identity Managers</a:t>
            </a:r>
            <a:r>
              <a:rPr lang="en-US" baseline="0" dirty="0" smtClean="0"/>
              <a:t> verify attributes and associate them with a unique </a:t>
            </a:r>
            <a:r>
              <a:rPr lang="en-US" sz="1200" kern="1200" dirty="0" smtClean="0">
                <a:solidFill>
                  <a:schemeClr val="tx1"/>
                </a:solidFill>
                <a:effectLst/>
                <a:latin typeface="+mn-lt"/>
                <a:ea typeface="+mn-ea"/>
                <a:cs typeface="+mn-cs"/>
              </a:rPr>
              <a:t>individual </a:t>
            </a:r>
            <a:r>
              <a:rPr lang="en-US" baseline="0" dirty="0" smtClean="0"/>
              <a:t>as part of an identity proofing process and, via the validation service, have the ability to assert those verified attributes</a:t>
            </a:r>
          </a:p>
          <a:p>
            <a:pPr lvl="0"/>
            <a:endParaRPr lang="en-US" baseline="0" dirty="0" smtClean="0"/>
          </a:p>
          <a:p>
            <a:pPr lvl="0"/>
            <a:endParaRPr lang="en-US" baseline="0" dirty="0" smtClean="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0" name="Picture 2" descr="Flag_more_blue"/>
          <p:cNvPicPr>
            <a:picLocks noChangeAspect="1" noChangeArrowheads="1"/>
          </p:cNvPicPr>
          <p:nvPr/>
        </p:nvPicPr>
        <p:blipFill>
          <a:blip r:embed="rId3"/>
          <a:srcRect r="15492"/>
          <a:stretch>
            <a:fillRect/>
          </a:stretch>
        </p:blipFill>
        <p:spPr bwMode="auto">
          <a:xfrm>
            <a:off x="-6" y="2317198"/>
            <a:ext cx="9144000" cy="4549264"/>
          </a:xfrm>
          <a:prstGeom prst="rect">
            <a:avLst/>
          </a:prstGeom>
          <a:noFill/>
          <a:ln w="9525">
            <a:noFill/>
            <a:miter lim="800000"/>
            <a:headEnd/>
            <a:tailEnd/>
          </a:ln>
        </p:spPr>
      </p:pic>
      <p:pic>
        <p:nvPicPr>
          <p:cNvPr id="11" name="Picture 2" descr="Flag_more_blue"/>
          <p:cNvPicPr>
            <a:picLocks noChangeAspect="1" noChangeArrowheads="1"/>
          </p:cNvPicPr>
          <p:nvPr/>
        </p:nvPicPr>
        <p:blipFill>
          <a:blip r:embed="rId3"/>
          <a:srcRect r="15492"/>
          <a:stretch>
            <a:fillRect/>
          </a:stretch>
        </p:blipFill>
        <p:spPr bwMode="auto">
          <a:xfrm>
            <a:off x="-6" y="2317198"/>
            <a:ext cx="9144000" cy="4549264"/>
          </a:xfrm>
          <a:prstGeom prst="rect">
            <a:avLst/>
          </a:prstGeom>
          <a:noFill/>
          <a:ln w="9525">
            <a:noFill/>
            <a:miter lim="800000"/>
            <a:headEnd/>
            <a:tailEnd/>
          </a:ln>
        </p:spPr>
      </p:pic>
      <p:sp>
        <p:nvSpPr>
          <p:cNvPr id="12" name="Rectangle 4"/>
          <p:cNvSpPr>
            <a:spLocks noChangeArrowheads="1"/>
          </p:cNvSpPr>
          <p:nvPr/>
        </p:nvSpPr>
        <p:spPr bwMode="auto">
          <a:xfrm>
            <a:off x="-6" y="1413916"/>
            <a:ext cx="9144000" cy="484702"/>
          </a:xfrm>
          <a:prstGeom prst="rect">
            <a:avLst/>
          </a:prstGeom>
          <a:solidFill>
            <a:srgbClr val="A50021"/>
          </a:solidFill>
          <a:ln w="9525">
            <a:noFill/>
            <a:miter lim="800000"/>
            <a:headEnd/>
            <a:tailEnd/>
          </a:ln>
          <a:effectLst/>
        </p:spPr>
        <p:txBody>
          <a:bodyPr wrap="square" anchor="ctr" anchorCtr="1">
            <a:normAutofit fontScale="92500" lnSpcReduction="20000"/>
          </a:bodyPr>
          <a:lstStyle/>
          <a:p>
            <a:pPr marL="404813" marR="0" indent="0" algn="l" defTabSz="457200" rtl="0" eaLnBrk="0" fontAlgn="auto" latinLnBrk="0" hangingPunct="0">
              <a:lnSpc>
                <a:spcPct val="100000"/>
              </a:lnSpc>
              <a:spcBef>
                <a:spcPts val="0"/>
              </a:spcBef>
              <a:spcAft>
                <a:spcPts val="0"/>
              </a:spcAft>
              <a:buClrTx/>
              <a:buSzTx/>
              <a:buFontTx/>
              <a:buNone/>
              <a:tabLst/>
              <a:defRPr/>
            </a:pPr>
            <a:endParaRPr lang="en-US" sz="3200" dirty="0" smtClean="0">
              <a:solidFill>
                <a:schemeClr val="bg1"/>
              </a:solidFill>
              <a:latin typeface="Arial" pitchFamily="34" charset="0"/>
              <a:ea typeface="ヒラギノ角ゴ Pro W3"/>
              <a:cs typeface="ヒラギノ角ゴ Pro W3"/>
            </a:endParaRPr>
          </a:p>
        </p:txBody>
      </p:sp>
      <p:sp>
        <p:nvSpPr>
          <p:cNvPr id="13" name="Title 1"/>
          <p:cNvSpPr>
            <a:spLocks noGrp="1"/>
          </p:cNvSpPr>
          <p:nvPr>
            <p:ph type="ctrTitle"/>
          </p:nvPr>
        </p:nvSpPr>
        <p:spPr>
          <a:xfrm>
            <a:off x="685794" y="3497959"/>
            <a:ext cx="7772400" cy="646331"/>
          </a:xfrm>
        </p:spPr>
        <p:txBody>
          <a:bodyPr anchor="ctr" anchorCtr="1"/>
          <a:lstStyle>
            <a:lvl1pPr>
              <a:defRPr sz="3600">
                <a:solidFill>
                  <a:schemeClr val="bg1"/>
                </a:solidFill>
              </a:defRPr>
            </a:lvl1pPr>
          </a:lstStyle>
          <a:p>
            <a:r>
              <a:rPr lang="en-US" smtClean="0"/>
              <a:t>Click to edit Master title style</a:t>
            </a:r>
            <a:endParaRPr lang="en-US" dirty="0"/>
          </a:p>
        </p:txBody>
      </p:sp>
      <p:sp>
        <p:nvSpPr>
          <p:cNvPr id="14" name="Subtitle 2"/>
          <p:cNvSpPr>
            <a:spLocks noGrp="1"/>
          </p:cNvSpPr>
          <p:nvPr>
            <p:ph type="subTitle" idx="1"/>
          </p:nvPr>
        </p:nvSpPr>
        <p:spPr>
          <a:xfrm>
            <a:off x="2247894" y="5588000"/>
            <a:ext cx="4648200" cy="1066800"/>
          </a:xfrm>
        </p:spPr>
        <p:txBody>
          <a:bodyPr anchor="ctr" anchorCtr="1">
            <a:normAutofit/>
          </a:bodyPr>
          <a:lstStyle>
            <a:lvl1pPr marL="0" indent="0" algn="ctr">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aphicFrame>
        <p:nvGraphicFramePr>
          <p:cNvPr id="15" name="Object 9"/>
          <p:cNvGraphicFramePr>
            <a:graphicFrameLocks noChangeAspect="1"/>
          </p:cNvGraphicFramePr>
          <p:nvPr/>
        </p:nvGraphicFramePr>
        <p:xfrm>
          <a:off x="67730" y="112716"/>
          <a:ext cx="1219200" cy="1191381"/>
        </p:xfrm>
        <a:graphic>
          <a:graphicData uri="http://schemas.openxmlformats.org/presentationml/2006/ole">
            <p:oleObj spid="_x0000_s5332" name="Picture" r:id="rId4" imgW="1972509" imgH="2029257" progId="Word.Picture.8">
              <p:embed/>
            </p:oleObj>
          </a:graphicData>
        </a:graphic>
      </p:graphicFrame>
      <p:grpSp>
        <p:nvGrpSpPr>
          <p:cNvPr id="2" name="Group 21"/>
          <p:cNvGrpSpPr/>
          <p:nvPr/>
        </p:nvGrpSpPr>
        <p:grpSpPr>
          <a:xfrm>
            <a:off x="4585784" y="129650"/>
            <a:ext cx="4465088" cy="1245120"/>
            <a:chOff x="4585784" y="129650"/>
            <a:chExt cx="4465088" cy="1245120"/>
          </a:xfrm>
        </p:grpSpPr>
        <p:sp>
          <p:nvSpPr>
            <p:cNvPr id="17" name="Text Box 12"/>
            <p:cNvSpPr txBox="1">
              <a:spLocks noChangeArrowheads="1"/>
            </p:cNvSpPr>
            <p:nvPr userDrawn="1"/>
          </p:nvSpPr>
          <p:spPr bwMode="auto">
            <a:xfrm>
              <a:off x="4585784" y="809626"/>
              <a:ext cx="4465088" cy="565144"/>
            </a:xfrm>
            <a:prstGeom prst="rect">
              <a:avLst/>
            </a:prstGeom>
            <a:noFill/>
            <a:ln w="9525">
              <a:noFill/>
              <a:miter lim="800000"/>
              <a:headEnd/>
              <a:tailEnd/>
            </a:ln>
            <a:effectLst/>
          </p:spPr>
          <p:txBody>
            <a:bodyPr wrap="none" lIns="0" rIns="0">
              <a:prstTxWarp prst="textNoShape">
                <a:avLst/>
              </a:prstTxWarp>
            </a:bodyPr>
            <a:lstStyle/>
            <a:p>
              <a:pPr algn="r" eaLnBrk="0" hangingPunct="0"/>
              <a:r>
                <a:rPr lang="en-US" sz="1400" b="1" dirty="0">
                  <a:solidFill>
                    <a:srgbClr val="4C4C4C"/>
                  </a:solidFill>
                  <a:ea typeface="ヒラギノ角ゴ Pro W3" charset="-128"/>
                  <a:cs typeface="ヒラギノ角ゴ Pro W3" charset="-128"/>
                </a:rPr>
                <a:t>Federal CIO Council</a:t>
              </a:r>
            </a:p>
            <a:p>
              <a:pPr algn="r" eaLnBrk="0" hangingPunct="0"/>
              <a:r>
                <a:rPr lang="en-US" sz="1400" b="1" dirty="0">
                  <a:solidFill>
                    <a:srgbClr val="4C4C4C"/>
                  </a:solidFill>
                  <a:ea typeface="ヒラギノ角ゴ Pro W3" charset="-128"/>
                  <a:cs typeface="ヒラギノ角ゴ Pro W3" charset="-128"/>
                </a:rPr>
                <a:t>Information Security and Identity Management Committee</a:t>
              </a:r>
              <a:endParaRPr lang="en-US" sz="2400" b="1" dirty="0">
                <a:latin typeface="Franklin Gothic Medium" charset="0"/>
                <a:ea typeface="ヒラギノ角ゴ Pro W3" charset="-128"/>
                <a:cs typeface="ヒラギノ角ゴ Pro W3" charset="-128"/>
              </a:endParaRPr>
            </a:p>
          </p:txBody>
        </p:sp>
        <p:pic>
          <p:nvPicPr>
            <p:cNvPr id="18" name="Picture 12" descr="FICAM logo MAY2009 RGB copy"/>
            <p:cNvPicPr>
              <a:picLocks noChangeAspect="1" noChangeArrowheads="1"/>
            </p:cNvPicPr>
            <p:nvPr userDrawn="1"/>
          </p:nvPicPr>
          <p:blipFill>
            <a:blip r:embed="rId5"/>
            <a:srcRect/>
            <a:stretch>
              <a:fillRect/>
            </a:stretch>
          </p:blipFill>
          <p:spPr bwMode="auto">
            <a:xfrm>
              <a:off x="7374472" y="129650"/>
              <a:ext cx="1676400" cy="665163"/>
            </a:xfrm>
            <a:prstGeom prst="rect">
              <a:avLst/>
            </a:prstGeom>
            <a:noFill/>
            <a:ln w="9525">
              <a:noFill/>
              <a:miter lim="800000"/>
              <a:headEnd/>
              <a:tailEnd/>
            </a:ln>
          </p:spPr>
        </p:pic>
      </p:grpSp>
      <p:sp>
        <p:nvSpPr>
          <p:cNvPr id="19" name="Rectangle 3"/>
          <p:cNvSpPr>
            <a:spLocks noChangeArrowheads="1"/>
          </p:cNvSpPr>
          <p:nvPr/>
        </p:nvSpPr>
        <p:spPr bwMode="auto">
          <a:xfrm>
            <a:off x="0" y="1896509"/>
            <a:ext cx="9144000" cy="420688"/>
          </a:xfrm>
          <a:prstGeom prst="rect">
            <a:avLst/>
          </a:prstGeom>
          <a:solidFill>
            <a:srgbClr val="013C88"/>
          </a:solidFill>
          <a:ln w="9525">
            <a:noFill/>
            <a:miter lim="800000"/>
            <a:headEnd/>
            <a:tailEnd/>
          </a:ln>
          <a:effectLst/>
        </p:spPr>
        <p:txBody>
          <a:bodyPr wrap="none" anchor="ctr" anchorCtr="1">
            <a:normAutofit fontScale="92500" lnSpcReduction="20000"/>
          </a:bodyPr>
          <a:lstStyle/>
          <a:p>
            <a:pPr>
              <a:defRPr/>
            </a:pPr>
            <a:r>
              <a:rPr lang="en-US" sz="2800" dirty="0" smtClean="0">
                <a:solidFill>
                  <a:srgbClr val="FFFFFF"/>
                </a:solidFill>
                <a:latin typeface="+mj-lt"/>
              </a:rPr>
              <a:t>IDManagement.gov</a:t>
            </a:r>
            <a:endParaRPr lang="en-US" dirty="0">
              <a:solidFill>
                <a:srgbClr val="FFFFFF"/>
              </a:solidFill>
              <a:latin typeface="+mj-lt"/>
            </a:endParaRPr>
          </a:p>
        </p:txBody>
      </p:sp>
      <p:sp>
        <p:nvSpPr>
          <p:cNvPr id="20" name="Rectangle 4"/>
          <p:cNvSpPr>
            <a:spLocks noChangeArrowheads="1"/>
          </p:cNvSpPr>
          <p:nvPr/>
        </p:nvSpPr>
        <p:spPr bwMode="auto">
          <a:xfrm>
            <a:off x="-6" y="1413916"/>
            <a:ext cx="9144000" cy="484702"/>
          </a:xfrm>
          <a:prstGeom prst="rect">
            <a:avLst/>
          </a:prstGeom>
          <a:solidFill>
            <a:srgbClr val="A50021"/>
          </a:solidFill>
          <a:ln w="9525">
            <a:noFill/>
            <a:miter lim="800000"/>
            <a:headEnd/>
            <a:tailEnd/>
          </a:ln>
          <a:effectLst/>
        </p:spPr>
        <p:txBody>
          <a:bodyPr wrap="square" anchor="ctr" anchorCtr="1">
            <a:normAutofit fontScale="92500" lnSpcReduction="20000"/>
          </a:bodyPr>
          <a:lstStyle/>
          <a:p>
            <a:pPr marL="404813" marR="0" indent="0" algn="l" defTabSz="457200" rtl="0" eaLnBrk="0" fontAlgn="auto" latinLnBrk="0" hangingPunct="0">
              <a:lnSpc>
                <a:spcPct val="100000"/>
              </a:lnSpc>
              <a:spcBef>
                <a:spcPts val="0"/>
              </a:spcBef>
              <a:spcAft>
                <a:spcPts val="0"/>
              </a:spcAft>
              <a:buClrTx/>
              <a:buSzTx/>
              <a:buFontTx/>
              <a:buNone/>
              <a:tabLst/>
              <a:defRPr/>
            </a:pPr>
            <a:endParaRPr lang="en-US" sz="3200" dirty="0" smtClean="0">
              <a:solidFill>
                <a:schemeClr val="bg1"/>
              </a:solidFill>
              <a:latin typeface="Arial" pitchFamily="34" charset="0"/>
              <a:ea typeface="ヒラギノ角ゴ Pro W3"/>
              <a:cs typeface="ヒラギノ角ゴ Pro W3"/>
            </a:endParaRPr>
          </a:p>
        </p:txBody>
      </p:sp>
      <p:sp>
        <p:nvSpPr>
          <p:cNvPr id="21" name="Rectangle 3"/>
          <p:cNvSpPr>
            <a:spLocks noChangeArrowheads="1"/>
          </p:cNvSpPr>
          <p:nvPr/>
        </p:nvSpPr>
        <p:spPr bwMode="auto">
          <a:xfrm>
            <a:off x="0" y="1896509"/>
            <a:ext cx="9144000" cy="420688"/>
          </a:xfrm>
          <a:prstGeom prst="rect">
            <a:avLst/>
          </a:prstGeom>
          <a:solidFill>
            <a:srgbClr val="08175D"/>
          </a:solidFill>
          <a:ln w="9525">
            <a:noFill/>
            <a:miter lim="800000"/>
            <a:headEnd/>
            <a:tailEnd/>
          </a:ln>
          <a:effectLst/>
        </p:spPr>
        <p:txBody>
          <a:bodyPr wrap="none" anchor="ctr" anchorCtr="1">
            <a:normAutofit fontScale="92500" lnSpcReduction="20000"/>
          </a:bodyPr>
          <a:lstStyle/>
          <a:p>
            <a:pPr>
              <a:defRPr/>
            </a:pPr>
            <a:r>
              <a:rPr lang="en-US" sz="2800" dirty="0" smtClean="0">
                <a:solidFill>
                  <a:srgbClr val="FFFFFF"/>
                </a:solidFill>
                <a:latin typeface="+mj-lt"/>
              </a:rPr>
              <a:t>IDManagement.gov</a:t>
            </a:r>
            <a:endParaRPr lang="en-US" dirty="0">
              <a:solidFill>
                <a:srgbClr val="FFFFFF"/>
              </a:solidFill>
              <a:latin typeface="+mj-lt"/>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6" name="AutoShape 8" descr="4640850A0003348600004E802215567074CACD0C0E039F06?cmd=GetImg&amp;no=888&amp;uid=369813&amp;sid=c0&amp;name=_1_05A3F0BC05A3D094004DBBD1852572D5"/>
          <p:cNvSpPr>
            <a:spLocks noChangeAspect="1" noChangeArrowheads="1"/>
          </p:cNvSpPr>
          <p:nvPr/>
        </p:nvSpPr>
        <p:spPr bwMode="auto">
          <a:xfrm>
            <a:off x="4424363" y="3281363"/>
            <a:ext cx="296862" cy="296862"/>
          </a:xfrm>
          <a:prstGeom prst="rect">
            <a:avLst/>
          </a:prstGeom>
          <a:noFill/>
        </p:spPr>
        <p:txBody>
          <a:bodyPr/>
          <a:lstStyle/>
          <a:p>
            <a:pPr>
              <a:defRPr/>
            </a:pPr>
            <a:endParaRPr lang="en-US"/>
          </a:p>
        </p:txBody>
      </p:sp>
      <p:sp>
        <p:nvSpPr>
          <p:cNvPr id="7" name="Rectangle 9"/>
          <p:cNvSpPr>
            <a:spLocks noChangeArrowheads="1"/>
          </p:cNvSpPr>
          <p:nvPr/>
        </p:nvSpPr>
        <p:spPr bwMode="auto">
          <a:xfrm>
            <a:off x="4424363" y="3281363"/>
            <a:ext cx="160337" cy="249237"/>
          </a:xfrm>
          <a:prstGeom prst="rect">
            <a:avLst/>
          </a:prstGeom>
          <a:noFill/>
          <a:ln w="9525">
            <a:noFill/>
            <a:miter lim="800000"/>
            <a:headEnd/>
            <a:tailEnd/>
          </a:ln>
          <a:effectLst/>
        </p:spPr>
        <p:txBody>
          <a:bodyPr>
            <a:spAutoFit/>
          </a:bodyPr>
          <a:lstStyle/>
          <a:p>
            <a:pPr>
              <a:defRPr/>
            </a:pPr>
            <a:endParaRPr lang="en-US"/>
          </a:p>
        </p:txBody>
      </p:sp>
      <p:sp>
        <p:nvSpPr>
          <p:cNvPr id="2" name="Vertical Title 1"/>
          <p:cNvSpPr>
            <a:spLocks noGrp="1"/>
          </p:cNvSpPr>
          <p:nvPr>
            <p:ph type="title" orient="vert"/>
          </p:nvPr>
        </p:nvSpPr>
        <p:spPr>
          <a:xfrm>
            <a:off x="6705600" y="1066800"/>
            <a:ext cx="21336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066800"/>
            <a:ext cx="62484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p:nvSpPr>
        <p:spPr>
          <a:xfrm>
            <a:off x="8746381" y="6553200"/>
            <a:ext cx="372218" cy="276999"/>
          </a:xfrm>
          <a:prstGeom prst="rect">
            <a:avLst/>
          </a:prstGeom>
        </p:spPr>
        <p:txBody>
          <a:bodyPr wrap="none">
            <a:spAutoFit/>
          </a:bodyPr>
          <a:lstStyle/>
          <a:p>
            <a:fld id="{A06D106E-3334-432D-B688-25949C0EEE16}" type="slidenum">
              <a:rPr lang="en-US" sz="1200" smtClean="0">
                <a:latin typeface="Arial" charset="0"/>
                <a:cs typeface="+mn-cs"/>
              </a:rPr>
              <a:pPr/>
              <a:t>‹#›</a:t>
            </a:fld>
            <a:endParaRPr lang="en-US" sz="1200" dirty="0"/>
          </a:p>
        </p:txBody>
      </p:sp>
      <p:grpSp>
        <p:nvGrpSpPr>
          <p:cNvPr id="4" name="Group 14"/>
          <p:cNvGrpSpPr/>
          <p:nvPr/>
        </p:nvGrpSpPr>
        <p:grpSpPr>
          <a:xfrm>
            <a:off x="0" y="0"/>
            <a:ext cx="9089288" cy="838200"/>
            <a:chOff x="0" y="0"/>
            <a:chExt cx="9089288" cy="838200"/>
          </a:xfrm>
        </p:grpSpPr>
        <p:pic>
          <p:nvPicPr>
            <p:cNvPr id="16" name="Picture 6" descr="1239"/>
            <p:cNvPicPr>
              <a:picLocks noChangeAspect="1" noChangeArrowheads="1"/>
            </p:cNvPicPr>
            <p:nvPr/>
          </p:nvPicPr>
          <p:blipFill rotWithShape="1">
            <a:blip r:embed="rId2" cstate="print"/>
            <a:srcRect t="51664" b="-19133"/>
            <a:stretch/>
          </p:blipFill>
          <p:spPr bwMode="auto">
            <a:xfrm>
              <a:off x="0" y="0"/>
              <a:ext cx="7696200" cy="457200"/>
            </a:xfrm>
            <a:prstGeom prst="rect">
              <a:avLst/>
            </a:prstGeom>
            <a:noFill/>
            <a:ln w="9525">
              <a:noFill/>
              <a:miter lim="800000"/>
              <a:headEnd/>
              <a:tailEnd/>
            </a:ln>
          </p:spPr>
        </p:pic>
        <p:sp>
          <p:nvSpPr>
            <p:cNvPr id="17" name="Rectangle 5"/>
            <p:cNvSpPr>
              <a:spLocks noChangeArrowheads="1"/>
            </p:cNvSpPr>
            <p:nvPr/>
          </p:nvSpPr>
          <p:spPr bwMode="auto">
            <a:xfrm>
              <a:off x="0" y="316992"/>
              <a:ext cx="7696200" cy="521208"/>
            </a:xfrm>
            <a:prstGeom prst="rect">
              <a:avLst/>
            </a:prstGeom>
            <a:solidFill>
              <a:srgbClr val="990000"/>
            </a:solidFill>
            <a:ln w="9525">
              <a:noFill/>
              <a:miter lim="800000"/>
              <a:headEnd/>
              <a:tailEnd/>
            </a:ln>
            <a:effectLst/>
          </p:spPr>
          <p:txBody>
            <a:bodyPr wrap="none" anchor="ctr"/>
            <a:lstStyle/>
            <a:p>
              <a:pPr marL="347663" eaLnBrk="0" hangingPunct="0">
                <a:defRPr/>
              </a:pPr>
              <a:endParaRPr lang="en-US" sz="2000" dirty="0">
                <a:latin typeface="Franklin Gothic Medium" pitchFamily="34" charset="0"/>
                <a:ea typeface="ヒラギノ角ゴ Pro W3"/>
                <a:cs typeface="ヒラギノ角ゴ Pro W3"/>
              </a:endParaRPr>
            </a:p>
          </p:txBody>
        </p:sp>
        <p:pic>
          <p:nvPicPr>
            <p:cNvPr id="18" name="Picture 12" descr="FICAM logo MAY2009 RGB copy"/>
            <p:cNvPicPr>
              <a:picLocks noChangeAspect="1" noChangeArrowheads="1"/>
            </p:cNvPicPr>
            <p:nvPr/>
          </p:nvPicPr>
          <p:blipFill>
            <a:blip r:embed="rId3" cstate="print"/>
            <a:srcRect/>
            <a:stretch>
              <a:fillRect/>
            </a:stretch>
          </p:blipFill>
          <p:spPr bwMode="auto">
            <a:xfrm>
              <a:off x="7744968" y="190500"/>
              <a:ext cx="1344320" cy="533400"/>
            </a:xfrm>
            <a:prstGeom prst="rect">
              <a:avLst/>
            </a:prstGeom>
            <a:noFill/>
            <a:ln w="9525">
              <a:noFill/>
              <a:miter lim="800000"/>
              <a:headEnd/>
              <a:tailEnd/>
            </a:ln>
          </p:spPr>
        </p:pic>
      </p:grpSp>
      <p:sp>
        <p:nvSpPr>
          <p:cNvPr id="19" name="Rectangle 3"/>
          <p:cNvSpPr txBox="1">
            <a:spLocks noChangeArrowheads="1"/>
          </p:cNvSpPr>
          <p:nvPr/>
        </p:nvSpPr>
        <p:spPr bwMode="auto">
          <a:xfrm>
            <a:off x="0" y="304800"/>
            <a:ext cx="7696199" cy="523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chemeClr val="bg1"/>
                </a:solidFill>
                <a:effectLst/>
                <a:uLnTx/>
                <a:uFillTx/>
                <a:latin typeface="+mj-lt"/>
                <a:ea typeface="+mj-ea"/>
                <a:cs typeface="+mj-cs"/>
              </a:rPr>
              <a:t>Click to edit master title style</a:t>
            </a:r>
            <a:endParaRPr kumimoji="0" lang="en-US" sz="2800" b="1"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799"/>
            <a:ext cx="8534400" cy="5342467"/>
          </a:xfrm>
        </p:spPr>
        <p:txBody>
          <a:bodyPr>
            <a:normAutofit/>
          </a:bodyPr>
          <a:lstStyle>
            <a:lvl1pPr>
              <a:defRPr sz="2800"/>
            </a:lvl1pPr>
            <a:lvl2pPr>
              <a:defRPr sz="2400"/>
            </a:lvl2pPr>
            <a:lvl3pPr>
              <a:defRPr sz="2000"/>
            </a:lvl3pPr>
            <a:lvl4pPr>
              <a:defRPr sz="18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5" name="AutoShape 8" descr="4640850A0003348600004E802215567074CACD0C0E039F06?cmd=GetImg&amp;no=888&amp;uid=369813&amp;sid=c0&amp;name=_1_05A3F0BC05A3D094004DBBD1852572D5"/>
          <p:cNvSpPr>
            <a:spLocks noChangeAspect="1" noChangeArrowheads="1"/>
          </p:cNvSpPr>
          <p:nvPr/>
        </p:nvSpPr>
        <p:spPr bwMode="auto">
          <a:xfrm>
            <a:off x="4424363" y="3281363"/>
            <a:ext cx="296862" cy="296862"/>
          </a:xfrm>
          <a:prstGeom prst="rect">
            <a:avLst/>
          </a:prstGeom>
          <a:noFill/>
        </p:spPr>
        <p:txBody>
          <a:bodyPr/>
          <a:lstStyle/>
          <a:p>
            <a:pPr>
              <a:defRPr/>
            </a:pPr>
            <a:endParaRPr lang="en-US"/>
          </a:p>
        </p:txBody>
      </p:sp>
      <p:sp>
        <p:nvSpPr>
          <p:cNvPr id="6" name="Rectangle 9"/>
          <p:cNvSpPr>
            <a:spLocks noChangeArrowheads="1"/>
          </p:cNvSpPr>
          <p:nvPr/>
        </p:nvSpPr>
        <p:spPr bwMode="auto">
          <a:xfrm>
            <a:off x="4424363" y="3281363"/>
            <a:ext cx="160337" cy="249237"/>
          </a:xfrm>
          <a:prstGeom prst="rect">
            <a:avLst/>
          </a:prstGeom>
          <a:noFill/>
          <a:ln w="9525">
            <a:noFill/>
            <a:miter lim="800000"/>
            <a:headEnd/>
            <a:tailEnd/>
          </a:ln>
          <a:effectLst/>
        </p:spPr>
        <p:txBody>
          <a:bodyPr>
            <a:spAutoFit/>
          </a:bodyPr>
          <a:lstStyle/>
          <a:p>
            <a:pPr>
              <a:defRPr/>
            </a:pPr>
            <a:endParaRPr lang="en-US"/>
          </a:p>
        </p:txBody>
      </p:sp>
      <p:sp>
        <p:nvSpPr>
          <p:cNvPr id="9" name="Rectangle 8"/>
          <p:cNvSpPr/>
          <p:nvPr/>
        </p:nvSpPr>
        <p:spPr>
          <a:xfrm>
            <a:off x="8746381" y="6553200"/>
            <a:ext cx="372218" cy="276999"/>
          </a:xfrm>
          <a:prstGeom prst="rect">
            <a:avLst/>
          </a:prstGeom>
        </p:spPr>
        <p:txBody>
          <a:bodyPr wrap="none">
            <a:spAutoFit/>
          </a:bodyPr>
          <a:lstStyle/>
          <a:p>
            <a:fld id="{A06D106E-3334-432D-B688-25949C0EEE16}" type="slidenum">
              <a:rPr lang="en-US" sz="1200" smtClean="0">
                <a:latin typeface="Arial" charset="0"/>
                <a:cs typeface="+mn-cs"/>
              </a:rPr>
              <a:pPr/>
              <a:t>‹#›</a:t>
            </a:fld>
            <a:endParaRPr lang="en-US" sz="1200" dirty="0"/>
          </a:p>
        </p:txBody>
      </p:sp>
      <p:grpSp>
        <p:nvGrpSpPr>
          <p:cNvPr id="2" name="Group 13"/>
          <p:cNvGrpSpPr/>
          <p:nvPr/>
        </p:nvGrpSpPr>
        <p:grpSpPr>
          <a:xfrm>
            <a:off x="0" y="0"/>
            <a:ext cx="9089288" cy="838200"/>
            <a:chOff x="0" y="0"/>
            <a:chExt cx="9089288" cy="838200"/>
          </a:xfrm>
        </p:grpSpPr>
        <p:pic>
          <p:nvPicPr>
            <p:cNvPr id="15" name="Picture 6" descr="1239"/>
            <p:cNvPicPr>
              <a:picLocks noChangeAspect="1" noChangeArrowheads="1"/>
            </p:cNvPicPr>
            <p:nvPr/>
          </p:nvPicPr>
          <p:blipFill rotWithShape="1">
            <a:blip r:embed="rId2" cstate="print"/>
            <a:srcRect t="51664" b="-19133"/>
            <a:stretch/>
          </p:blipFill>
          <p:spPr bwMode="auto">
            <a:xfrm>
              <a:off x="0" y="0"/>
              <a:ext cx="7696200" cy="457200"/>
            </a:xfrm>
            <a:prstGeom prst="rect">
              <a:avLst/>
            </a:prstGeom>
            <a:noFill/>
            <a:ln w="9525">
              <a:noFill/>
              <a:miter lim="800000"/>
              <a:headEnd/>
              <a:tailEnd/>
            </a:ln>
          </p:spPr>
        </p:pic>
        <p:sp>
          <p:nvSpPr>
            <p:cNvPr id="16" name="Rectangle 5"/>
            <p:cNvSpPr>
              <a:spLocks noChangeArrowheads="1"/>
            </p:cNvSpPr>
            <p:nvPr/>
          </p:nvSpPr>
          <p:spPr bwMode="auto">
            <a:xfrm>
              <a:off x="0" y="316992"/>
              <a:ext cx="7696200" cy="521208"/>
            </a:xfrm>
            <a:prstGeom prst="rect">
              <a:avLst/>
            </a:prstGeom>
            <a:solidFill>
              <a:srgbClr val="990000"/>
            </a:solidFill>
            <a:ln w="9525">
              <a:noFill/>
              <a:miter lim="800000"/>
              <a:headEnd/>
              <a:tailEnd/>
            </a:ln>
            <a:effectLst/>
          </p:spPr>
          <p:txBody>
            <a:bodyPr wrap="none" anchor="ctr"/>
            <a:lstStyle/>
            <a:p>
              <a:pPr marL="347663" eaLnBrk="0" hangingPunct="0">
                <a:defRPr/>
              </a:pPr>
              <a:endParaRPr lang="en-US" sz="2000" dirty="0">
                <a:latin typeface="Franklin Gothic Medium" pitchFamily="34" charset="0"/>
                <a:ea typeface="ヒラギノ角ゴ Pro W3"/>
                <a:cs typeface="ヒラギノ角ゴ Pro W3"/>
              </a:endParaRPr>
            </a:p>
          </p:txBody>
        </p:sp>
        <p:pic>
          <p:nvPicPr>
            <p:cNvPr id="17" name="Picture 12" descr="FICAM logo MAY2009 RGB copy"/>
            <p:cNvPicPr>
              <a:picLocks noChangeAspect="1" noChangeArrowheads="1"/>
            </p:cNvPicPr>
            <p:nvPr/>
          </p:nvPicPr>
          <p:blipFill>
            <a:blip r:embed="rId3" cstate="print"/>
            <a:srcRect/>
            <a:stretch>
              <a:fillRect/>
            </a:stretch>
          </p:blipFill>
          <p:spPr bwMode="auto">
            <a:xfrm>
              <a:off x="7744968" y="190500"/>
              <a:ext cx="1344320" cy="533400"/>
            </a:xfrm>
            <a:prstGeom prst="rect">
              <a:avLst/>
            </a:prstGeom>
            <a:noFill/>
            <a:ln w="9525">
              <a:noFill/>
              <a:miter lim="800000"/>
              <a:headEnd/>
              <a:tailEnd/>
            </a:ln>
          </p:spPr>
        </p:pic>
      </p:grpSp>
      <p:graphicFrame>
        <p:nvGraphicFramePr>
          <p:cNvPr id="10" name="Content Placeholder 3"/>
          <p:cNvGraphicFramePr>
            <a:graphicFrameLocks/>
          </p:cNvGraphicFramePr>
          <p:nvPr/>
        </p:nvGraphicFramePr>
        <p:xfrm>
          <a:off x="160338" y="1260475"/>
          <a:ext cx="8844600" cy="5216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2" descr="FICAM logo MAY2009 RGB copy"/>
          <p:cNvPicPr>
            <a:picLocks noChangeAspect="1" noChangeArrowheads="1"/>
          </p:cNvPicPr>
          <p:nvPr/>
        </p:nvPicPr>
        <p:blipFill>
          <a:blip r:embed="rId3" cstate="print"/>
          <a:srcRect/>
          <a:stretch>
            <a:fillRect/>
          </a:stretch>
        </p:blipFill>
        <p:spPr bwMode="auto">
          <a:xfrm>
            <a:off x="2625969" y="1122518"/>
            <a:ext cx="3868615" cy="1401004"/>
          </a:xfrm>
          <a:prstGeom prst="rect">
            <a:avLst/>
          </a:prstGeom>
          <a:noFill/>
          <a:ln w="9525">
            <a:noFill/>
            <a:miter lim="800000"/>
            <a:headEnd/>
            <a:tailEnd/>
          </a:ln>
        </p:spPr>
      </p:pic>
      <p:sp>
        <p:nvSpPr>
          <p:cNvPr id="12" name="TextBox 11"/>
          <p:cNvSpPr txBox="1"/>
          <p:nvPr/>
        </p:nvSpPr>
        <p:spPr>
          <a:xfrm>
            <a:off x="1626043" y="5390444"/>
            <a:ext cx="5913189" cy="369332"/>
          </a:xfrm>
          <a:prstGeom prst="rect">
            <a:avLst/>
          </a:prstGeom>
          <a:noFill/>
        </p:spPr>
        <p:txBody>
          <a:bodyPr wrap="square" rtlCol="0">
            <a:spAutoFit/>
          </a:bodyPr>
          <a:lstStyle/>
          <a:p>
            <a:pPr algn="ctr"/>
            <a:r>
              <a:rPr lang="en-US" dirty="0" smtClean="0">
                <a:solidFill>
                  <a:schemeClr val="tx2"/>
                </a:solidFill>
              </a:rPr>
              <a:t>http://</a:t>
            </a:r>
            <a:r>
              <a:rPr lang="en-US" dirty="0" err="1" smtClean="0">
                <a:solidFill>
                  <a:schemeClr val="tx2"/>
                </a:solidFill>
              </a:rPr>
              <a:t>www.IDManagement.gov</a:t>
            </a:r>
            <a:endParaRPr lang="en-US" dirty="0">
              <a:solidFill>
                <a:schemeClr val="tx2"/>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467" y="-1"/>
            <a:ext cx="9118599" cy="523220"/>
          </a:xfrm>
        </p:spPr>
        <p:txBody>
          <a:bodyPr/>
          <a:lstStyle/>
          <a:p>
            <a:r>
              <a:rPr lang="en-US" smtClean="0"/>
              <a:t>Click to edit Master 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6" name="AutoShape 8" descr="4640850A0003348600004E802215567074CACD0C0E039F06?cmd=GetImg&amp;no=888&amp;uid=369813&amp;sid=c0&amp;name=_1_05A3F0BC05A3D094004DBBD1852572D5"/>
          <p:cNvSpPr>
            <a:spLocks noChangeAspect="1" noChangeArrowheads="1"/>
          </p:cNvSpPr>
          <p:nvPr/>
        </p:nvSpPr>
        <p:spPr bwMode="auto">
          <a:xfrm>
            <a:off x="4424363" y="3281363"/>
            <a:ext cx="296862" cy="296862"/>
          </a:xfrm>
          <a:prstGeom prst="rect">
            <a:avLst/>
          </a:prstGeom>
          <a:noFill/>
        </p:spPr>
        <p:txBody>
          <a:bodyPr/>
          <a:lstStyle/>
          <a:p>
            <a:pPr>
              <a:defRPr/>
            </a:pPr>
            <a:endParaRPr lang="en-US"/>
          </a:p>
        </p:txBody>
      </p:sp>
      <p:sp>
        <p:nvSpPr>
          <p:cNvPr id="7" name="Rectangle 9"/>
          <p:cNvSpPr>
            <a:spLocks noChangeArrowheads="1"/>
          </p:cNvSpPr>
          <p:nvPr/>
        </p:nvSpPr>
        <p:spPr bwMode="auto">
          <a:xfrm>
            <a:off x="4424363" y="3281363"/>
            <a:ext cx="160337" cy="249237"/>
          </a:xfrm>
          <a:prstGeom prst="rect">
            <a:avLst/>
          </a:prstGeom>
          <a:noFill/>
          <a:ln w="9525">
            <a:noFill/>
            <a:miter lim="800000"/>
            <a:headEnd/>
            <a:tailEnd/>
          </a:ln>
          <a:effectLst/>
        </p:spPr>
        <p:txBody>
          <a:bodyPr>
            <a:spAutoFit/>
          </a:bodyPr>
          <a:lstStyle/>
          <a:p>
            <a:pPr>
              <a:defRPr/>
            </a:pPr>
            <a:endParaRPr lang="en-US"/>
          </a:p>
        </p:txBody>
      </p:sp>
      <p:sp>
        <p:nvSpPr>
          <p:cNvPr id="3" name="Content Placeholder 2"/>
          <p:cNvSpPr>
            <a:spLocks noGrp="1"/>
          </p:cNvSpPr>
          <p:nvPr>
            <p:ph idx="1"/>
          </p:nvPr>
        </p:nvSpPr>
        <p:spPr>
          <a:xfrm>
            <a:off x="304800" y="1066799"/>
            <a:ext cx="8534400" cy="5342467"/>
          </a:xfrm>
        </p:spPr>
        <p:txBody>
          <a:bodyPr>
            <a:normAutofit/>
          </a:bodyPr>
          <a:lstStyle>
            <a:lvl1pPr>
              <a:defRPr sz="2800"/>
            </a:lvl1pPr>
            <a:lvl2pPr>
              <a:defRPr sz="2400"/>
            </a:lvl2pPr>
            <a:lvl3pPr>
              <a:defRPr sz="2000"/>
            </a:lvl3pPr>
            <a:lvl4pPr>
              <a:defRPr sz="18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13"/>
          <p:cNvSpPr/>
          <p:nvPr/>
        </p:nvSpPr>
        <p:spPr>
          <a:xfrm>
            <a:off x="8746381" y="6553200"/>
            <a:ext cx="372218" cy="276999"/>
          </a:xfrm>
          <a:prstGeom prst="rect">
            <a:avLst/>
          </a:prstGeom>
        </p:spPr>
        <p:txBody>
          <a:bodyPr wrap="none">
            <a:spAutoFit/>
          </a:bodyPr>
          <a:lstStyle/>
          <a:p>
            <a:fld id="{A06D106E-3334-432D-B688-25949C0EEE16}" type="slidenum">
              <a:rPr lang="en-US" sz="1200" smtClean="0">
                <a:latin typeface="Arial" charset="0"/>
                <a:cs typeface="+mn-cs"/>
              </a:rPr>
              <a:pPr/>
              <a:t>‹#›</a:t>
            </a:fld>
            <a:endParaRPr lang="en-US" sz="1200" dirty="0"/>
          </a:p>
        </p:txBody>
      </p:sp>
      <p:grpSp>
        <p:nvGrpSpPr>
          <p:cNvPr id="2" name="Group 18"/>
          <p:cNvGrpSpPr/>
          <p:nvPr/>
        </p:nvGrpSpPr>
        <p:grpSpPr>
          <a:xfrm>
            <a:off x="0" y="0"/>
            <a:ext cx="9089288" cy="838200"/>
            <a:chOff x="0" y="0"/>
            <a:chExt cx="9089288" cy="838200"/>
          </a:xfrm>
        </p:grpSpPr>
        <p:pic>
          <p:nvPicPr>
            <p:cNvPr id="20" name="Picture 6" descr="1239"/>
            <p:cNvPicPr>
              <a:picLocks noChangeAspect="1" noChangeArrowheads="1"/>
            </p:cNvPicPr>
            <p:nvPr/>
          </p:nvPicPr>
          <p:blipFill rotWithShape="1">
            <a:blip r:embed="rId2" cstate="print"/>
            <a:srcRect t="51664" b="-19133"/>
            <a:stretch/>
          </p:blipFill>
          <p:spPr bwMode="auto">
            <a:xfrm>
              <a:off x="0" y="0"/>
              <a:ext cx="7696200" cy="457200"/>
            </a:xfrm>
            <a:prstGeom prst="rect">
              <a:avLst/>
            </a:prstGeom>
            <a:noFill/>
            <a:ln w="9525">
              <a:noFill/>
              <a:miter lim="800000"/>
              <a:headEnd/>
              <a:tailEnd/>
            </a:ln>
          </p:spPr>
        </p:pic>
        <p:sp>
          <p:nvSpPr>
            <p:cNvPr id="21" name="Rectangle 5"/>
            <p:cNvSpPr>
              <a:spLocks noChangeArrowheads="1"/>
            </p:cNvSpPr>
            <p:nvPr/>
          </p:nvSpPr>
          <p:spPr bwMode="auto">
            <a:xfrm>
              <a:off x="0" y="316992"/>
              <a:ext cx="7696200" cy="521208"/>
            </a:xfrm>
            <a:prstGeom prst="rect">
              <a:avLst/>
            </a:prstGeom>
            <a:solidFill>
              <a:srgbClr val="990000"/>
            </a:solidFill>
            <a:ln w="9525">
              <a:noFill/>
              <a:miter lim="800000"/>
              <a:headEnd/>
              <a:tailEnd/>
            </a:ln>
            <a:effectLst/>
          </p:spPr>
          <p:txBody>
            <a:bodyPr wrap="none" anchor="ctr"/>
            <a:lstStyle/>
            <a:p>
              <a:pPr marL="347663" eaLnBrk="0" hangingPunct="0">
                <a:defRPr/>
              </a:pPr>
              <a:endParaRPr lang="en-US" sz="2000" dirty="0">
                <a:latin typeface="Franklin Gothic Medium" pitchFamily="34" charset="0"/>
                <a:ea typeface="ヒラギノ角ゴ Pro W3"/>
                <a:cs typeface="ヒラギノ角ゴ Pro W3"/>
              </a:endParaRPr>
            </a:p>
          </p:txBody>
        </p:sp>
        <p:pic>
          <p:nvPicPr>
            <p:cNvPr id="22" name="Picture 12" descr="FICAM logo MAY2009 RGB copy"/>
            <p:cNvPicPr>
              <a:picLocks noChangeAspect="1" noChangeArrowheads="1"/>
            </p:cNvPicPr>
            <p:nvPr/>
          </p:nvPicPr>
          <p:blipFill>
            <a:blip r:embed="rId3" cstate="print"/>
            <a:srcRect/>
            <a:stretch>
              <a:fillRect/>
            </a:stretch>
          </p:blipFill>
          <p:spPr bwMode="auto">
            <a:xfrm>
              <a:off x="7744968" y="190500"/>
              <a:ext cx="1344320" cy="533400"/>
            </a:xfrm>
            <a:prstGeom prst="rect">
              <a:avLst/>
            </a:prstGeom>
            <a:noFill/>
            <a:ln w="9525">
              <a:noFill/>
              <a:miter lim="800000"/>
              <a:headEnd/>
              <a:tailEnd/>
            </a:ln>
          </p:spPr>
        </p:pic>
      </p:grpSp>
      <p:sp>
        <p:nvSpPr>
          <p:cNvPr id="23" name="Rectangle 3"/>
          <p:cNvSpPr>
            <a:spLocks noGrp="1" noChangeArrowheads="1"/>
          </p:cNvSpPr>
          <p:nvPr>
            <p:ph type="title"/>
          </p:nvPr>
        </p:nvSpPr>
        <p:spPr bwMode="auto">
          <a:xfrm>
            <a:off x="0" y="304800"/>
            <a:ext cx="7696199" cy="523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US" dirty="0" smtClean="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6" name="AutoShape 8" descr="4640850A0003348600004E802215567074CACD0C0E039F06?cmd=GetImg&amp;no=888&amp;uid=369813&amp;sid=c0&amp;name=_1_05A3F0BC05A3D094004DBBD1852572D5"/>
          <p:cNvSpPr>
            <a:spLocks noChangeAspect="1" noChangeArrowheads="1"/>
          </p:cNvSpPr>
          <p:nvPr/>
        </p:nvSpPr>
        <p:spPr bwMode="auto">
          <a:xfrm>
            <a:off x="4424363" y="3281363"/>
            <a:ext cx="296862" cy="296862"/>
          </a:xfrm>
          <a:prstGeom prst="rect">
            <a:avLst/>
          </a:prstGeom>
          <a:noFill/>
        </p:spPr>
        <p:txBody>
          <a:bodyPr/>
          <a:lstStyle/>
          <a:p>
            <a:pPr>
              <a:defRPr/>
            </a:pPr>
            <a:endParaRPr lang="en-US"/>
          </a:p>
        </p:txBody>
      </p:sp>
      <p:sp>
        <p:nvSpPr>
          <p:cNvPr id="7" name="Rectangle 9"/>
          <p:cNvSpPr>
            <a:spLocks noChangeArrowheads="1"/>
          </p:cNvSpPr>
          <p:nvPr/>
        </p:nvSpPr>
        <p:spPr bwMode="auto">
          <a:xfrm>
            <a:off x="4424363" y="3281363"/>
            <a:ext cx="160337" cy="249237"/>
          </a:xfrm>
          <a:prstGeom prst="rect">
            <a:avLst/>
          </a:prstGeom>
          <a:noFill/>
          <a:ln w="9525">
            <a:noFill/>
            <a:miter lim="800000"/>
            <a:headEnd/>
            <a:tailEnd/>
          </a:ln>
          <a:effectLst/>
        </p:spPr>
        <p:txBody>
          <a:bodyPr>
            <a:spAutoFit/>
          </a:bodyPr>
          <a:lstStyle/>
          <a:p>
            <a:pPr>
              <a:defRPr/>
            </a:pPr>
            <a:endParaRPr lang="en-US"/>
          </a:p>
        </p:txBody>
      </p:sp>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4" name="Rectangle 13"/>
          <p:cNvSpPr/>
          <p:nvPr/>
        </p:nvSpPr>
        <p:spPr>
          <a:xfrm>
            <a:off x="8746381" y="6553200"/>
            <a:ext cx="372218" cy="276999"/>
          </a:xfrm>
          <a:prstGeom prst="rect">
            <a:avLst/>
          </a:prstGeom>
        </p:spPr>
        <p:txBody>
          <a:bodyPr wrap="none">
            <a:spAutoFit/>
          </a:bodyPr>
          <a:lstStyle/>
          <a:p>
            <a:fld id="{A06D106E-3334-432D-B688-25949C0EEE16}" type="slidenum">
              <a:rPr lang="en-US" sz="1200" smtClean="0">
                <a:latin typeface="Arial" charset="0"/>
                <a:cs typeface="+mn-cs"/>
              </a:rPr>
              <a:pPr/>
              <a:t>‹#›</a:t>
            </a:fld>
            <a:endParaRPr lang="en-US" sz="1200" dirty="0"/>
          </a:p>
        </p:txBody>
      </p:sp>
      <p:grpSp>
        <p:nvGrpSpPr>
          <p:cNvPr id="4" name="Group 18"/>
          <p:cNvGrpSpPr/>
          <p:nvPr/>
        </p:nvGrpSpPr>
        <p:grpSpPr>
          <a:xfrm>
            <a:off x="0" y="0"/>
            <a:ext cx="9089288" cy="838200"/>
            <a:chOff x="0" y="0"/>
            <a:chExt cx="9089288" cy="838200"/>
          </a:xfrm>
        </p:grpSpPr>
        <p:pic>
          <p:nvPicPr>
            <p:cNvPr id="20" name="Picture 6" descr="1239"/>
            <p:cNvPicPr>
              <a:picLocks noChangeAspect="1" noChangeArrowheads="1"/>
            </p:cNvPicPr>
            <p:nvPr/>
          </p:nvPicPr>
          <p:blipFill rotWithShape="1">
            <a:blip r:embed="rId2" cstate="print"/>
            <a:srcRect t="51664" b="-19133"/>
            <a:stretch/>
          </p:blipFill>
          <p:spPr bwMode="auto">
            <a:xfrm>
              <a:off x="0" y="0"/>
              <a:ext cx="7696200" cy="457200"/>
            </a:xfrm>
            <a:prstGeom prst="rect">
              <a:avLst/>
            </a:prstGeom>
            <a:noFill/>
            <a:ln w="9525">
              <a:noFill/>
              <a:miter lim="800000"/>
              <a:headEnd/>
              <a:tailEnd/>
            </a:ln>
          </p:spPr>
        </p:pic>
        <p:sp>
          <p:nvSpPr>
            <p:cNvPr id="21" name="Rectangle 5"/>
            <p:cNvSpPr>
              <a:spLocks noChangeArrowheads="1"/>
            </p:cNvSpPr>
            <p:nvPr/>
          </p:nvSpPr>
          <p:spPr bwMode="auto">
            <a:xfrm>
              <a:off x="0" y="316992"/>
              <a:ext cx="7696200" cy="521208"/>
            </a:xfrm>
            <a:prstGeom prst="rect">
              <a:avLst/>
            </a:prstGeom>
            <a:solidFill>
              <a:srgbClr val="990000"/>
            </a:solidFill>
            <a:ln w="9525">
              <a:noFill/>
              <a:miter lim="800000"/>
              <a:headEnd/>
              <a:tailEnd/>
            </a:ln>
            <a:effectLst/>
          </p:spPr>
          <p:txBody>
            <a:bodyPr wrap="none" anchor="ctr"/>
            <a:lstStyle/>
            <a:p>
              <a:pPr marL="347663" eaLnBrk="0" hangingPunct="0">
                <a:defRPr/>
              </a:pPr>
              <a:endParaRPr lang="en-US" sz="2000" dirty="0">
                <a:latin typeface="Franklin Gothic Medium" pitchFamily="34" charset="0"/>
                <a:ea typeface="ヒラギノ角ゴ Pro W3"/>
                <a:cs typeface="ヒラギノ角ゴ Pro W3"/>
              </a:endParaRPr>
            </a:p>
          </p:txBody>
        </p:sp>
        <p:pic>
          <p:nvPicPr>
            <p:cNvPr id="22" name="Picture 12" descr="FICAM logo MAY2009 RGB copy"/>
            <p:cNvPicPr>
              <a:picLocks noChangeAspect="1" noChangeArrowheads="1"/>
            </p:cNvPicPr>
            <p:nvPr/>
          </p:nvPicPr>
          <p:blipFill>
            <a:blip r:embed="rId3" cstate="print"/>
            <a:srcRect/>
            <a:stretch>
              <a:fillRect/>
            </a:stretch>
          </p:blipFill>
          <p:spPr bwMode="auto">
            <a:xfrm>
              <a:off x="7744968" y="190500"/>
              <a:ext cx="1344320" cy="533400"/>
            </a:xfrm>
            <a:prstGeom prst="rect">
              <a:avLst/>
            </a:prstGeom>
            <a:noFill/>
            <a:ln w="9525">
              <a:noFill/>
              <a:miter lim="800000"/>
              <a:headEnd/>
              <a:tailEnd/>
            </a:ln>
          </p:spPr>
        </p:pic>
      </p:grpSp>
      <p:sp>
        <p:nvSpPr>
          <p:cNvPr id="23" name="Rectangle 3"/>
          <p:cNvSpPr txBox="1">
            <a:spLocks noChangeArrowheads="1"/>
          </p:cNvSpPr>
          <p:nvPr/>
        </p:nvSpPr>
        <p:spPr bwMode="auto">
          <a:xfrm>
            <a:off x="0" y="304800"/>
            <a:ext cx="7696199" cy="523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chemeClr val="bg1"/>
                </a:solidFill>
                <a:effectLst/>
                <a:uLnTx/>
                <a:uFillTx/>
                <a:latin typeface="+mj-lt"/>
                <a:ea typeface="+mj-ea"/>
                <a:cs typeface="+mj-cs"/>
              </a:rPr>
              <a:t>Click to edit master title style</a:t>
            </a:r>
            <a:endParaRPr kumimoji="0" lang="en-US" sz="2800" b="1"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7" name="AutoShape 8" descr="4640850A0003348600004E802215567074CACD0C0E039F06?cmd=GetImg&amp;no=888&amp;uid=369813&amp;sid=c0&amp;name=_1_05A3F0BC05A3D094004DBBD1852572D5"/>
          <p:cNvSpPr>
            <a:spLocks noChangeAspect="1" noChangeArrowheads="1"/>
          </p:cNvSpPr>
          <p:nvPr/>
        </p:nvSpPr>
        <p:spPr bwMode="auto">
          <a:xfrm>
            <a:off x="4424363" y="3281363"/>
            <a:ext cx="296862" cy="296862"/>
          </a:xfrm>
          <a:prstGeom prst="rect">
            <a:avLst/>
          </a:prstGeom>
          <a:noFill/>
        </p:spPr>
        <p:txBody>
          <a:bodyPr/>
          <a:lstStyle/>
          <a:p>
            <a:pPr>
              <a:defRPr/>
            </a:pPr>
            <a:endParaRPr lang="en-US"/>
          </a:p>
        </p:txBody>
      </p:sp>
      <p:sp>
        <p:nvSpPr>
          <p:cNvPr id="8" name="Rectangle 9"/>
          <p:cNvSpPr>
            <a:spLocks noChangeArrowheads="1"/>
          </p:cNvSpPr>
          <p:nvPr/>
        </p:nvSpPr>
        <p:spPr bwMode="auto">
          <a:xfrm>
            <a:off x="4424363" y="3281363"/>
            <a:ext cx="160337" cy="249237"/>
          </a:xfrm>
          <a:prstGeom prst="rect">
            <a:avLst/>
          </a:prstGeom>
          <a:noFill/>
          <a:ln w="9525">
            <a:noFill/>
            <a:miter lim="800000"/>
            <a:headEnd/>
            <a:tailEnd/>
          </a:ln>
          <a:effectLst/>
        </p:spPr>
        <p:txBody>
          <a:bodyPr>
            <a:spAutoFit/>
          </a:bodyPr>
          <a:lstStyle/>
          <a:p>
            <a:pPr>
              <a:defRPr/>
            </a:pPr>
            <a:endParaRPr lang="en-US"/>
          </a:p>
        </p:txBody>
      </p:sp>
      <p:sp>
        <p:nvSpPr>
          <p:cNvPr id="3" name="Content Placeholder 2"/>
          <p:cNvSpPr>
            <a:spLocks noGrp="1"/>
          </p:cNvSpPr>
          <p:nvPr>
            <p:ph sz="half" idx="1"/>
          </p:nvPr>
        </p:nvSpPr>
        <p:spPr>
          <a:xfrm>
            <a:off x="304800" y="1066799"/>
            <a:ext cx="4191000" cy="537633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66799"/>
            <a:ext cx="4191000" cy="537633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14"/>
          <p:cNvSpPr/>
          <p:nvPr/>
        </p:nvSpPr>
        <p:spPr>
          <a:xfrm>
            <a:off x="8746381" y="6553200"/>
            <a:ext cx="372218" cy="276999"/>
          </a:xfrm>
          <a:prstGeom prst="rect">
            <a:avLst/>
          </a:prstGeom>
        </p:spPr>
        <p:txBody>
          <a:bodyPr wrap="none">
            <a:spAutoFit/>
          </a:bodyPr>
          <a:lstStyle/>
          <a:p>
            <a:fld id="{A06D106E-3334-432D-B688-25949C0EEE16}" type="slidenum">
              <a:rPr lang="en-US" sz="1200" smtClean="0">
                <a:latin typeface="Arial" charset="0"/>
                <a:cs typeface="+mn-cs"/>
              </a:rPr>
              <a:pPr/>
              <a:t>‹#›</a:t>
            </a:fld>
            <a:endParaRPr lang="en-US" sz="1200" dirty="0"/>
          </a:p>
        </p:txBody>
      </p:sp>
      <p:grpSp>
        <p:nvGrpSpPr>
          <p:cNvPr id="2" name="Group 19"/>
          <p:cNvGrpSpPr/>
          <p:nvPr/>
        </p:nvGrpSpPr>
        <p:grpSpPr>
          <a:xfrm>
            <a:off x="0" y="0"/>
            <a:ext cx="9089288" cy="838200"/>
            <a:chOff x="0" y="0"/>
            <a:chExt cx="9089288" cy="838200"/>
          </a:xfrm>
        </p:grpSpPr>
        <p:pic>
          <p:nvPicPr>
            <p:cNvPr id="21" name="Picture 6" descr="1239"/>
            <p:cNvPicPr>
              <a:picLocks noChangeAspect="1" noChangeArrowheads="1"/>
            </p:cNvPicPr>
            <p:nvPr/>
          </p:nvPicPr>
          <p:blipFill rotWithShape="1">
            <a:blip r:embed="rId2" cstate="print"/>
            <a:srcRect t="51664" b="-19133"/>
            <a:stretch/>
          </p:blipFill>
          <p:spPr bwMode="auto">
            <a:xfrm>
              <a:off x="0" y="0"/>
              <a:ext cx="7696200" cy="457200"/>
            </a:xfrm>
            <a:prstGeom prst="rect">
              <a:avLst/>
            </a:prstGeom>
            <a:noFill/>
            <a:ln w="9525">
              <a:noFill/>
              <a:miter lim="800000"/>
              <a:headEnd/>
              <a:tailEnd/>
            </a:ln>
          </p:spPr>
        </p:pic>
        <p:sp>
          <p:nvSpPr>
            <p:cNvPr id="22" name="Rectangle 5"/>
            <p:cNvSpPr>
              <a:spLocks noChangeArrowheads="1"/>
            </p:cNvSpPr>
            <p:nvPr/>
          </p:nvSpPr>
          <p:spPr bwMode="auto">
            <a:xfrm>
              <a:off x="0" y="316992"/>
              <a:ext cx="7696200" cy="521208"/>
            </a:xfrm>
            <a:prstGeom prst="rect">
              <a:avLst/>
            </a:prstGeom>
            <a:solidFill>
              <a:srgbClr val="990000"/>
            </a:solidFill>
            <a:ln w="9525">
              <a:noFill/>
              <a:miter lim="800000"/>
              <a:headEnd/>
              <a:tailEnd/>
            </a:ln>
            <a:effectLst/>
          </p:spPr>
          <p:txBody>
            <a:bodyPr wrap="none" anchor="ctr"/>
            <a:lstStyle/>
            <a:p>
              <a:pPr marL="347663" eaLnBrk="0" hangingPunct="0">
                <a:defRPr/>
              </a:pPr>
              <a:endParaRPr lang="en-US" sz="2000" dirty="0">
                <a:latin typeface="Franklin Gothic Medium" pitchFamily="34" charset="0"/>
                <a:ea typeface="ヒラギノ角ゴ Pro W3"/>
                <a:cs typeface="ヒラギノ角ゴ Pro W3"/>
              </a:endParaRPr>
            </a:p>
          </p:txBody>
        </p:sp>
        <p:pic>
          <p:nvPicPr>
            <p:cNvPr id="23" name="Picture 12" descr="FICAM logo MAY2009 RGB copy"/>
            <p:cNvPicPr>
              <a:picLocks noChangeAspect="1" noChangeArrowheads="1"/>
            </p:cNvPicPr>
            <p:nvPr/>
          </p:nvPicPr>
          <p:blipFill>
            <a:blip r:embed="rId3" cstate="print"/>
            <a:srcRect/>
            <a:stretch>
              <a:fillRect/>
            </a:stretch>
          </p:blipFill>
          <p:spPr bwMode="auto">
            <a:xfrm>
              <a:off x="7744968" y="190500"/>
              <a:ext cx="1344320" cy="533400"/>
            </a:xfrm>
            <a:prstGeom prst="rect">
              <a:avLst/>
            </a:prstGeom>
            <a:noFill/>
            <a:ln w="9525">
              <a:noFill/>
              <a:miter lim="800000"/>
              <a:headEnd/>
              <a:tailEnd/>
            </a:ln>
          </p:spPr>
        </p:pic>
      </p:grpSp>
      <p:sp>
        <p:nvSpPr>
          <p:cNvPr id="24" name="Rectangle 3"/>
          <p:cNvSpPr>
            <a:spLocks noGrp="1" noChangeArrowheads="1"/>
          </p:cNvSpPr>
          <p:nvPr>
            <p:ph type="title"/>
          </p:nvPr>
        </p:nvSpPr>
        <p:spPr bwMode="auto">
          <a:xfrm>
            <a:off x="0" y="304800"/>
            <a:ext cx="7696199" cy="523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US" dirty="0" smtClean="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wo Content">
    <p:spTree>
      <p:nvGrpSpPr>
        <p:cNvPr id="1" name=""/>
        <p:cNvGrpSpPr/>
        <p:nvPr/>
      </p:nvGrpSpPr>
      <p:grpSpPr>
        <a:xfrm>
          <a:off x="0" y="0"/>
          <a:ext cx="0" cy="0"/>
          <a:chOff x="0" y="0"/>
          <a:chExt cx="0" cy="0"/>
        </a:xfrm>
      </p:grpSpPr>
      <p:sp>
        <p:nvSpPr>
          <p:cNvPr id="7" name="AutoShape 8" descr="4640850A0003348600004E802215567074CACD0C0E039F06?cmd=GetImg&amp;no=888&amp;uid=369813&amp;sid=c0&amp;name=_1_05A3F0BC05A3D094004DBBD1852572D5"/>
          <p:cNvSpPr>
            <a:spLocks noChangeAspect="1" noChangeArrowheads="1"/>
          </p:cNvSpPr>
          <p:nvPr/>
        </p:nvSpPr>
        <p:spPr bwMode="auto">
          <a:xfrm>
            <a:off x="4424363" y="3281363"/>
            <a:ext cx="296862" cy="296862"/>
          </a:xfrm>
          <a:prstGeom prst="rect">
            <a:avLst/>
          </a:prstGeom>
          <a:noFill/>
        </p:spPr>
        <p:txBody>
          <a:bodyPr/>
          <a:lstStyle/>
          <a:p>
            <a:pPr>
              <a:defRPr/>
            </a:pPr>
            <a:endParaRPr lang="en-US"/>
          </a:p>
        </p:txBody>
      </p:sp>
      <p:sp>
        <p:nvSpPr>
          <p:cNvPr id="8" name="Rectangle 9"/>
          <p:cNvSpPr>
            <a:spLocks noChangeArrowheads="1"/>
          </p:cNvSpPr>
          <p:nvPr/>
        </p:nvSpPr>
        <p:spPr bwMode="auto">
          <a:xfrm>
            <a:off x="4424363" y="3281363"/>
            <a:ext cx="160337" cy="249237"/>
          </a:xfrm>
          <a:prstGeom prst="rect">
            <a:avLst/>
          </a:prstGeom>
          <a:noFill/>
          <a:ln w="9525">
            <a:noFill/>
            <a:miter lim="800000"/>
            <a:headEnd/>
            <a:tailEnd/>
          </a:ln>
          <a:effectLst/>
        </p:spPr>
        <p:txBody>
          <a:bodyPr>
            <a:spAutoFit/>
          </a:bodyPr>
          <a:lstStyle/>
          <a:p>
            <a:pPr>
              <a:defRPr/>
            </a:pPr>
            <a:endParaRPr lang="en-US"/>
          </a:p>
        </p:txBody>
      </p:sp>
      <p:sp>
        <p:nvSpPr>
          <p:cNvPr id="3" name="Content Placeholder 2"/>
          <p:cNvSpPr>
            <a:spLocks noGrp="1"/>
          </p:cNvSpPr>
          <p:nvPr>
            <p:ph sz="half" idx="1"/>
          </p:nvPr>
        </p:nvSpPr>
        <p:spPr>
          <a:xfrm>
            <a:off x="304800" y="1566353"/>
            <a:ext cx="4191000" cy="4741334"/>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66353"/>
            <a:ext cx="4191000" cy="4741334"/>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14"/>
          <p:cNvSpPr/>
          <p:nvPr/>
        </p:nvSpPr>
        <p:spPr>
          <a:xfrm>
            <a:off x="8746381" y="6553200"/>
            <a:ext cx="372218" cy="276999"/>
          </a:xfrm>
          <a:prstGeom prst="rect">
            <a:avLst/>
          </a:prstGeom>
        </p:spPr>
        <p:txBody>
          <a:bodyPr wrap="none">
            <a:spAutoFit/>
          </a:bodyPr>
          <a:lstStyle/>
          <a:p>
            <a:fld id="{A06D106E-3334-432D-B688-25949C0EEE16}" type="slidenum">
              <a:rPr lang="en-US" sz="1200" smtClean="0">
                <a:latin typeface="Arial" charset="0"/>
                <a:cs typeface="+mn-cs"/>
              </a:rPr>
              <a:pPr/>
              <a:t>‹#›</a:t>
            </a:fld>
            <a:endParaRPr lang="en-US" sz="1200" dirty="0"/>
          </a:p>
        </p:txBody>
      </p:sp>
      <p:grpSp>
        <p:nvGrpSpPr>
          <p:cNvPr id="2" name="Group 19"/>
          <p:cNvGrpSpPr/>
          <p:nvPr/>
        </p:nvGrpSpPr>
        <p:grpSpPr>
          <a:xfrm>
            <a:off x="0" y="0"/>
            <a:ext cx="9089288" cy="838200"/>
            <a:chOff x="0" y="0"/>
            <a:chExt cx="9089288" cy="838200"/>
          </a:xfrm>
        </p:grpSpPr>
        <p:pic>
          <p:nvPicPr>
            <p:cNvPr id="21" name="Picture 6" descr="1239"/>
            <p:cNvPicPr>
              <a:picLocks noChangeAspect="1" noChangeArrowheads="1"/>
            </p:cNvPicPr>
            <p:nvPr/>
          </p:nvPicPr>
          <p:blipFill rotWithShape="1">
            <a:blip r:embed="rId2" cstate="print"/>
            <a:srcRect t="51664" b="-19133"/>
            <a:stretch/>
          </p:blipFill>
          <p:spPr bwMode="auto">
            <a:xfrm>
              <a:off x="0" y="0"/>
              <a:ext cx="7696200" cy="457200"/>
            </a:xfrm>
            <a:prstGeom prst="rect">
              <a:avLst/>
            </a:prstGeom>
            <a:noFill/>
            <a:ln w="9525">
              <a:noFill/>
              <a:miter lim="800000"/>
              <a:headEnd/>
              <a:tailEnd/>
            </a:ln>
          </p:spPr>
        </p:pic>
        <p:sp>
          <p:nvSpPr>
            <p:cNvPr id="22" name="Rectangle 5"/>
            <p:cNvSpPr>
              <a:spLocks noChangeArrowheads="1"/>
            </p:cNvSpPr>
            <p:nvPr/>
          </p:nvSpPr>
          <p:spPr bwMode="auto">
            <a:xfrm>
              <a:off x="0" y="316992"/>
              <a:ext cx="7696200" cy="521208"/>
            </a:xfrm>
            <a:prstGeom prst="rect">
              <a:avLst/>
            </a:prstGeom>
            <a:solidFill>
              <a:srgbClr val="990000"/>
            </a:solidFill>
            <a:ln w="9525">
              <a:noFill/>
              <a:miter lim="800000"/>
              <a:headEnd/>
              <a:tailEnd/>
            </a:ln>
            <a:effectLst/>
          </p:spPr>
          <p:txBody>
            <a:bodyPr wrap="none" anchor="ctr"/>
            <a:lstStyle/>
            <a:p>
              <a:pPr marL="347663" eaLnBrk="0" hangingPunct="0">
                <a:defRPr/>
              </a:pPr>
              <a:endParaRPr lang="en-US" sz="2000" dirty="0">
                <a:latin typeface="Franklin Gothic Medium" pitchFamily="34" charset="0"/>
                <a:ea typeface="ヒラギノ角ゴ Pro W3"/>
                <a:cs typeface="ヒラギノ角ゴ Pro W3"/>
              </a:endParaRPr>
            </a:p>
          </p:txBody>
        </p:sp>
        <p:pic>
          <p:nvPicPr>
            <p:cNvPr id="23" name="Picture 12" descr="FICAM logo MAY2009 RGB copy"/>
            <p:cNvPicPr>
              <a:picLocks noChangeAspect="1" noChangeArrowheads="1"/>
            </p:cNvPicPr>
            <p:nvPr/>
          </p:nvPicPr>
          <p:blipFill>
            <a:blip r:embed="rId3" cstate="print"/>
            <a:srcRect/>
            <a:stretch>
              <a:fillRect/>
            </a:stretch>
          </p:blipFill>
          <p:spPr bwMode="auto">
            <a:xfrm>
              <a:off x="7744968" y="190500"/>
              <a:ext cx="1344320" cy="533400"/>
            </a:xfrm>
            <a:prstGeom prst="rect">
              <a:avLst/>
            </a:prstGeom>
            <a:noFill/>
            <a:ln w="9525">
              <a:noFill/>
              <a:miter lim="800000"/>
              <a:headEnd/>
              <a:tailEnd/>
            </a:ln>
          </p:spPr>
        </p:pic>
      </p:grpSp>
      <p:sp>
        <p:nvSpPr>
          <p:cNvPr id="24" name="Rectangle 3"/>
          <p:cNvSpPr>
            <a:spLocks noGrp="1" noChangeArrowheads="1"/>
          </p:cNvSpPr>
          <p:nvPr>
            <p:ph type="title"/>
          </p:nvPr>
        </p:nvSpPr>
        <p:spPr bwMode="auto">
          <a:xfrm>
            <a:off x="0" y="304800"/>
            <a:ext cx="7696199" cy="523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US" dirty="0" smtClean="0"/>
          </a:p>
        </p:txBody>
      </p:sp>
      <p:sp>
        <p:nvSpPr>
          <p:cNvPr id="14" name="Text Placeholder 3"/>
          <p:cNvSpPr>
            <a:spLocks noGrp="1"/>
          </p:cNvSpPr>
          <p:nvPr>
            <p:ph type="body" sz="half" idx="10"/>
          </p:nvPr>
        </p:nvSpPr>
        <p:spPr>
          <a:xfrm>
            <a:off x="304800" y="1062143"/>
            <a:ext cx="4191000" cy="400110"/>
          </a:xfrm>
        </p:spPr>
        <p:style>
          <a:lnRef idx="1">
            <a:schemeClr val="accent1"/>
          </a:lnRef>
          <a:fillRef idx="3">
            <a:schemeClr val="accent1"/>
          </a:fillRef>
          <a:effectRef idx="2">
            <a:schemeClr val="accent1"/>
          </a:effectRef>
          <a:fontRef idx="minor">
            <a:schemeClr val="lt1"/>
          </a:fontRef>
        </p:style>
        <p:txBody>
          <a:bodyPr wrap="square" rtlCol="0">
            <a:spAutoFit/>
          </a:bodyPr>
          <a:lstStyle>
            <a:lvl1pPr marL="0" indent="0" algn="ctr" defTabSz="457200" rtl="0" eaLnBrk="1" latinLnBrk="0" hangingPunct="1">
              <a:buNone/>
              <a:defRPr lang="en-US" sz="2000" kern="1200" dirty="0" smtClean="0">
                <a:solidFill>
                  <a:schemeClr val="lt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11"/>
          </p:nvPr>
        </p:nvSpPr>
        <p:spPr>
          <a:xfrm>
            <a:off x="4648200" y="1062143"/>
            <a:ext cx="4191000" cy="400110"/>
          </a:xfrm>
        </p:spPr>
        <p:style>
          <a:lnRef idx="1">
            <a:schemeClr val="accent1"/>
          </a:lnRef>
          <a:fillRef idx="3">
            <a:schemeClr val="accent1"/>
          </a:fillRef>
          <a:effectRef idx="2">
            <a:schemeClr val="accent1"/>
          </a:effectRef>
          <a:fontRef idx="minor">
            <a:schemeClr val="lt1"/>
          </a:fontRef>
        </p:style>
        <p:txBody>
          <a:bodyPr wrap="square" rtlCol="0">
            <a:spAutoFit/>
          </a:bodyPr>
          <a:lstStyle>
            <a:lvl1pPr marL="0" indent="0" algn="ctr" defTabSz="457200" rtl="0" eaLnBrk="1" latinLnBrk="0" hangingPunct="1">
              <a:buNone/>
              <a:defRPr lang="en-US" sz="2000" kern="1200" dirty="0" smtClean="0">
                <a:solidFill>
                  <a:schemeClr val="lt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5" name="AutoShape 8" descr="4640850A0003348600004E802215567074CACD0C0E039F06?cmd=GetImg&amp;no=888&amp;uid=369813&amp;sid=c0&amp;name=_1_05A3F0BC05A3D094004DBBD1852572D5"/>
          <p:cNvSpPr>
            <a:spLocks noChangeAspect="1" noChangeArrowheads="1"/>
          </p:cNvSpPr>
          <p:nvPr/>
        </p:nvSpPr>
        <p:spPr bwMode="auto">
          <a:xfrm>
            <a:off x="4424363" y="3281363"/>
            <a:ext cx="296862" cy="296862"/>
          </a:xfrm>
          <a:prstGeom prst="rect">
            <a:avLst/>
          </a:prstGeom>
          <a:noFill/>
        </p:spPr>
        <p:txBody>
          <a:bodyPr/>
          <a:lstStyle/>
          <a:p>
            <a:pPr>
              <a:defRPr/>
            </a:pPr>
            <a:endParaRPr lang="en-US"/>
          </a:p>
        </p:txBody>
      </p:sp>
      <p:sp>
        <p:nvSpPr>
          <p:cNvPr id="6" name="Rectangle 9"/>
          <p:cNvSpPr>
            <a:spLocks noChangeArrowheads="1"/>
          </p:cNvSpPr>
          <p:nvPr/>
        </p:nvSpPr>
        <p:spPr bwMode="auto">
          <a:xfrm>
            <a:off x="4424363" y="3281363"/>
            <a:ext cx="160337" cy="249237"/>
          </a:xfrm>
          <a:prstGeom prst="rect">
            <a:avLst/>
          </a:prstGeom>
          <a:noFill/>
          <a:ln w="9525">
            <a:noFill/>
            <a:miter lim="800000"/>
            <a:headEnd/>
            <a:tailEnd/>
          </a:ln>
          <a:effectLst/>
        </p:spPr>
        <p:txBody>
          <a:bodyPr>
            <a:spAutoFit/>
          </a:bodyPr>
          <a:lstStyle/>
          <a:p>
            <a:pPr>
              <a:defRPr/>
            </a:pPr>
            <a:endParaRPr lang="en-US"/>
          </a:p>
        </p:txBody>
      </p:sp>
      <p:sp>
        <p:nvSpPr>
          <p:cNvPr id="9" name="Rectangle 8"/>
          <p:cNvSpPr/>
          <p:nvPr/>
        </p:nvSpPr>
        <p:spPr>
          <a:xfrm>
            <a:off x="8746381" y="6553200"/>
            <a:ext cx="372218" cy="276999"/>
          </a:xfrm>
          <a:prstGeom prst="rect">
            <a:avLst/>
          </a:prstGeom>
        </p:spPr>
        <p:txBody>
          <a:bodyPr wrap="none">
            <a:spAutoFit/>
          </a:bodyPr>
          <a:lstStyle/>
          <a:p>
            <a:fld id="{A06D106E-3334-432D-B688-25949C0EEE16}" type="slidenum">
              <a:rPr lang="en-US" sz="1200" smtClean="0">
                <a:latin typeface="Arial" charset="0"/>
                <a:cs typeface="+mn-cs"/>
              </a:rPr>
              <a:pPr/>
              <a:t>‹#›</a:t>
            </a:fld>
            <a:endParaRPr lang="en-US" sz="1200" dirty="0"/>
          </a:p>
        </p:txBody>
      </p:sp>
      <p:grpSp>
        <p:nvGrpSpPr>
          <p:cNvPr id="2" name="Group 13"/>
          <p:cNvGrpSpPr/>
          <p:nvPr/>
        </p:nvGrpSpPr>
        <p:grpSpPr>
          <a:xfrm>
            <a:off x="0" y="0"/>
            <a:ext cx="9089288" cy="838200"/>
            <a:chOff x="0" y="0"/>
            <a:chExt cx="9089288" cy="838200"/>
          </a:xfrm>
        </p:grpSpPr>
        <p:pic>
          <p:nvPicPr>
            <p:cNvPr id="15" name="Picture 6" descr="1239"/>
            <p:cNvPicPr>
              <a:picLocks noChangeAspect="1" noChangeArrowheads="1"/>
            </p:cNvPicPr>
            <p:nvPr/>
          </p:nvPicPr>
          <p:blipFill rotWithShape="1">
            <a:blip r:embed="rId2" cstate="print"/>
            <a:srcRect t="51664" b="-19133"/>
            <a:stretch/>
          </p:blipFill>
          <p:spPr bwMode="auto">
            <a:xfrm>
              <a:off x="0" y="0"/>
              <a:ext cx="7696200" cy="457200"/>
            </a:xfrm>
            <a:prstGeom prst="rect">
              <a:avLst/>
            </a:prstGeom>
            <a:noFill/>
            <a:ln w="9525">
              <a:noFill/>
              <a:miter lim="800000"/>
              <a:headEnd/>
              <a:tailEnd/>
            </a:ln>
          </p:spPr>
        </p:pic>
        <p:sp>
          <p:nvSpPr>
            <p:cNvPr id="16" name="Rectangle 5"/>
            <p:cNvSpPr>
              <a:spLocks noChangeArrowheads="1"/>
            </p:cNvSpPr>
            <p:nvPr/>
          </p:nvSpPr>
          <p:spPr bwMode="auto">
            <a:xfrm>
              <a:off x="0" y="316992"/>
              <a:ext cx="7696200" cy="521208"/>
            </a:xfrm>
            <a:prstGeom prst="rect">
              <a:avLst/>
            </a:prstGeom>
            <a:solidFill>
              <a:srgbClr val="990000"/>
            </a:solidFill>
            <a:ln w="9525">
              <a:noFill/>
              <a:miter lim="800000"/>
              <a:headEnd/>
              <a:tailEnd/>
            </a:ln>
            <a:effectLst/>
          </p:spPr>
          <p:txBody>
            <a:bodyPr wrap="none" anchor="ctr"/>
            <a:lstStyle/>
            <a:p>
              <a:pPr marL="347663" eaLnBrk="0" hangingPunct="0">
                <a:defRPr/>
              </a:pPr>
              <a:endParaRPr lang="en-US" sz="2000" dirty="0">
                <a:latin typeface="Franklin Gothic Medium" pitchFamily="34" charset="0"/>
                <a:ea typeface="ヒラギノ角ゴ Pro W3"/>
                <a:cs typeface="ヒラギノ角ゴ Pro W3"/>
              </a:endParaRPr>
            </a:p>
          </p:txBody>
        </p:sp>
        <p:pic>
          <p:nvPicPr>
            <p:cNvPr id="17" name="Picture 12" descr="FICAM logo MAY2009 RGB copy"/>
            <p:cNvPicPr>
              <a:picLocks noChangeAspect="1" noChangeArrowheads="1"/>
            </p:cNvPicPr>
            <p:nvPr/>
          </p:nvPicPr>
          <p:blipFill>
            <a:blip r:embed="rId3" cstate="print"/>
            <a:srcRect/>
            <a:stretch>
              <a:fillRect/>
            </a:stretch>
          </p:blipFill>
          <p:spPr bwMode="auto">
            <a:xfrm>
              <a:off x="7744968" y="190500"/>
              <a:ext cx="1344320" cy="533400"/>
            </a:xfrm>
            <a:prstGeom prst="rect">
              <a:avLst/>
            </a:prstGeom>
            <a:noFill/>
            <a:ln w="9525">
              <a:noFill/>
              <a:miter lim="800000"/>
              <a:headEnd/>
              <a:tailEnd/>
            </a:ln>
          </p:spPr>
        </p:pic>
      </p:grpSp>
      <p:sp>
        <p:nvSpPr>
          <p:cNvPr id="18" name="Rectangle 3"/>
          <p:cNvSpPr>
            <a:spLocks noGrp="1" noChangeArrowheads="1"/>
          </p:cNvSpPr>
          <p:nvPr>
            <p:ph type="title"/>
          </p:nvPr>
        </p:nvSpPr>
        <p:spPr bwMode="auto">
          <a:xfrm>
            <a:off x="0" y="304800"/>
            <a:ext cx="7696199" cy="523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US" dirty="0" smtClean="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7" name="AutoShape 8" descr="4640850A0003348600004E802215567074CACD0C0E039F06?cmd=GetImg&amp;no=888&amp;uid=369813&amp;sid=c0&amp;name=_1_05A3F0BC05A3D094004DBBD1852572D5"/>
          <p:cNvSpPr>
            <a:spLocks noChangeAspect="1" noChangeArrowheads="1"/>
          </p:cNvSpPr>
          <p:nvPr/>
        </p:nvSpPr>
        <p:spPr bwMode="auto">
          <a:xfrm>
            <a:off x="4424363" y="3281363"/>
            <a:ext cx="296862" cy="296862"/>
          </a:xfrm>
          <a:prstGeom prst="rect">
            <a:avLst/>
          </a:prstGeom>
          <a:noFill/>
        </p:spPr>
        <p:txBody>
          <a:bodyPr/>
          <a:lstStyle/>
          <a:p>
            <a:pPr>
              <a:defRPr/>
            </a:pPr>
            <a:endParaRPr lang="en-US"/>
          </a:p>
        </p:txBody>
      </p:sp>
      <p:sp>
        <p:nvSpPr>
          <p:cNvPr id="8" name="Rectangle 9"/>
          <p:cNvSpPr>
            <a:spLocks noChangeArrowheads="1"/>
          </p:cNvSpPr>
          <p:nvPr/>
        </p:nvSpPr>
        <p:spPr bwMode="auto">
          <a:xfrm>
            <a:off x="4424363" y="3281363"/>
            <a:ext cx="160337" cy="249237"/>
          </a:xfrm>
          <a:prstGeom prst="rect">
            <a:avLst/>
          </a:prstGeom>
          <a:noFill/>
          <a:ln w="9525">
            <a:noFill/>
            <a:miter lim="800000"/>
            <a:headEnd/>
            <a:tailEnd/>
          </a:ln>
          <a:effectLst/>
        </p:spPr>
        <p:txBody>
          <a:bodyPr>
            <a:spAutoFit/>
          </a:bodyPr>
          <a:lstStyle/>
          <a:p>
            <a:pPr>
              <a:defRPr/>
            </a:pPr>
            <a:endParaRPr lang="en-US"/>
          </a:p>
        </p:txBody>
      </p:sp>
      <p:sp>
        <p:nvSpPr>
          <p:cNvPr id="2" name="Title 1"/>
          <p:cNvSpPr>
            <a:spLocks noGrp="1"/>
          </p:cNvSpPr>
          <p:nvPr>
            <p:ph type="title"/>
          </p:nvPr>
        </p:nvSpPr>
        <p:spPr>
          <a:xfrm>
            <a:off x="457200" y="990600"/>
            <a:ext cx="3008313" cy="8572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90600"/>
            <a:ext cx="5111750" cy="55483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8478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8746381" y="6553200"/>
            <a:ext cx="372218" cy="276999"/>
          </a:xfrm>
          <a:prstGeom prst="rect">
            <a:avLst/>
          </a:prstGeom>
        </p:spPr>
        <p:txBody>
          <a:bodyPr wrap="none">
            <a:spAutoFit/>
          </a:bodyPr>
          <a:lstStyle/>
          <a:p>
            <a:fld id="{A06D106E-3334-432D-B688-25949C0EEE16}" type="slidenum">
              <a:rPr lang="en-US" sz="1200" smtClean="0">
                <a:latin typeface="Arial" charset="0"/>
                <a:cs typeface="+mn-cs"/>
              </a:rPr>
              <a:pPr/>
              <a:t>‹#›</a:t>
            </a:fld>
            <a:endParaRPr lang="en-US" sz="1200" dirty="0"/>
          </a:p>
        </p:txBody>
      </p:sp>
      <p:grpSp>
        <p:nvGrpSpPr>
          <p:cNvPr id="5" name="Group 15"/>
          <p:cNvGrpSpPr/>
          <p:nvPr/>
        </p:nvGrpSpPr>
        <p:grpSpPr>
          <a:xfrm>
            <a:off x="0" y="0"/>
            <a:ext cx="9089288" cy="838200"/>
            <a:chOff x="0" y="0"/>
            <a:chExt cx="9089288" cy="838200"/>
          </a:xfrm>
        </p:grpSpPr>
        <p:pic>
          <p:nvPicPr>
            <p:cNvPr id="17" name="Picture 6" descr="1239"/>
            <p:cNvPicPr>
              <a:picLocks noChangeAspect="1" noChangeArrowheads="1"/>
            </p:cNvPicPr>
            <p:nvPr/>
          </p:nvPicPr>
          <p:blipFill rotWithShape="1">
            <a:blip r:embed="rId2" cstate="print"/>
            <a:srcRect t="51664" b="-19133"/>
            <a:stretch/>
          </p:blipFill>
          <p:spPr bwMode="auto">
            <a:xfrm>
              <a:off x="0" y="0"/>
              <a:ext cx="7696200" cy="457200"/>
            </a:xfrm>
            <a:prstGeom prst="rect">
              <a:avLst/>
            </a:prstGeom>
            <a:noFill/>
            <a:ln w="9525">
              <a:noFill/>
              <a:miter lim="800000"/>
              <a:headEnd/>
              <a:tailEnd/>
            </a:ln>
          </p:spPr>
        </p:pic>
        <p:sp>
          <p:nvSpPr>
            <p:cNvPr id="18" name="Rectangle 5"/>
            <p:cNvSpPr>
              <a:spLocks noChangeArrowheads="1"/>
            </p:cNvSpPr>
            <p:nvPr/>
          </p:nvSpPr>
          <p:spPr bwMode="auto">
            <a:xfrm>
              <a:off x="0" y="316992"/>
              <a:ext cx="7696200" cy="521208"/>
            </a:xfrm>
            <a:prstGeom prst="rect">
              <a:avLst/>
            </a:prstGeom>
            <a:solidFill>
              <a:srgbClr val="990000"/>
            </a:solidFill>
            <a:ln w="9525">
              <a:noFill/>
              <a:miter lim="800000"/>
              <a:headEnd/>
              <a:tailEnd/>
            </a:ln>
            <a:effectLst/>
          </p:spPr>
          <p:txBody>
            <a:bodyPr wrap="none" anchor="ctr"/>
            <a:lstStyle/>
            <a:p>
              <a:pPr marL="347663" eaLnBrk="0" hangingPunct="0">
                <a:defRPr/>
              </a:pPr>
              <a:endParaRPr lang="en-US" sz="2000" dirty="0">
                <a:latin typeface="Franklin Gothic Medium" pitchFamily="34" charset="0"/>
                <a:ea typeface="ヒラギノ角ゴ Pro W3"/>
                <a:cs typeface="ヒラギノ角ゴ Pro W3"/>
              </a:endParaRPr>
            </a:p>
          </p:txBody>
        </p:sp>
        <p:pic>
          <p:nvPicPr>
            <p:cNvPr id="19" name="Picture 12" descr="FICAM logo MAY2009 RGB copy"/>
            <p:cNvPicPr>
              <a:picLocks noChangeAspect="1" noChangeArrowheads="1"/>
            </p:cNvPicPr>
            <p:nvPr/>
          </p:nvPicPr>
          <p:blipFill>
            <a:blip r:embed="rId3" cstate="print"/>
            <a:srcRect/>
            <a:stretch>
              <a:fillRect/>
            </a:stretch>
          </p:blipFill>
          <p:spPr bwMode="auto">
            <a:xfrm>
              <a:off x="7744968" y="190500"/>
              <a:ext cx="1344320" cy="533400"/>
            </a:xfrm>
            <a:prstGeom prst="rect">
              <a:avLst/>
            </a:prstGeom>
            <a:noFill/>
            <a:ln w="9525">
              <a:noFill/>
              <a:miter lim="800000"/>
              <a:headEnd/>
              <a:tailEnd/>
            </a:ln>
          </p:spPr>
        </p:pic>
      </p:grpSp>
      <p:sp>
        <p:nvSpPr>
          <p:cNvPr id="20" name="Rectangle 3"/>
          <p:cNvSpPr txBox="1">
            <a:spLocks noChangeArrowheads="1"/>
          </p:cNvSpPr>
          <p:nvPr/>
        </p:nvSpPr>
        <p:spPr bwMode="auto">
          <a:xfrm>
            <a:off x="0" y="304800"/>
            <a:ext cx="7696199" cy="523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chemeClr val="bg1"/>
                </a:solidFill>
                <a:effectLst/>
                <a:uLnTx/>
                <a:uFillTx/>
                <a:latin typeface="+mj-lt"/>
                <a:ea typeface="+mj-ea"/>
                <a:cs typeface="+mj-cs"/>
              </a:rPr>
              <a:t>Click to edit master title style</a:t>
            </a:r>
            <a:endParaRPr kumimoji="0" lang="en-US" sz="2800" b="1"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7" name="AutoShape 8" descr="4640850A0003348600004E802215567074CACD0C0E039F06?cmd=GetImg&amp;no=888&amp;uid=369813&amp;sid=c0&amp;name=_1_05A3F0BC05A3D094004DBBD1852572D5"/>
          <p:cNvSpPr>
            <a:spLocks noChangeAspect="1" noChangeArrowheads="1"/>
          </p:cNvSpPr>
          <p:nvPr/>
        </p:nvSpPr>
        <p:spPr bwMode="auto">
          <a:xfrm>
            <a:off x="4424363" y="3281363"/>
            <a:ext cx="296862" cy="296862"/>
          </a:xfrm>
          <a:prstGeom prst="rect">
            <a:avLst/>
          </a:prstGeom>
          <a:noFill/>
        </p:spPr>
        <p:txBody>
          <a:bodyPr/>
          <a:lstStyle/>
          <a:p>
            <a:pPr>
              <a:defRPr/>
            </a:pPr>
            <a:endParaRPr lang="en-US"/>
          </a:p>
        </p:txBody>
      </p:sp>
      <p:sp>
        <p:nvSpPr>
          <p:cNvPr id="8" name="Rectangle 9"/>
          <p:cNvSpPr>
            <a:spLocks noChangeArrowheads="1"/>
          </p:cNvSpPr>
          <p:nvPr/>
        </p:nvSpPr>
        <p:spPr bwMode="auto">
          <a:xfrm>
            <a:off x="4424363" y="3281363"/>
            <a:ext cx="160337" cy="249237"/>
          </a:xfrm>
          <a:prstGeom prst="rect">
            <a:avLst/>
          </a:prstGeom>
          <a:noFill/>
          <a:ln w="9525">
            <a:noFill/>
            <a:miter lim="800000"/>
            <a:headEnd/>
            <a:tailEnd/>
          </a:ln>
          <a:effectLst/>
        </p:spPr>
        <p:txBody>
          <a:bodyPr>
            <a:spAutoFit/>
          </a:bodyPr>
          <a:lstStyle/>
          <a:p>
            <a:pPr>
              <a:defRPr/>
            </a:pPr>
            <a:endParaRPr lang="en-US"/>
          </a:p>
        </p:txBody>
      </p:sp>
      <p:sp>
        <p:nvSpPr>
          <p:cNvPr id="2" name="Title 1"/>
          <p:cNvSpPr>
            <a:spLocks noGrp="1"/>
          </p:cNvSpPr>
          <p:nvPr>
            <p:ph type="title"/>
          </p:nvPr>
        </p:nvSpPr>
        <p:spPr>
          <a:xfrm>
            <a:off x="1792288" y="5334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461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900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8746381" y="6553200"/>
            <a:ext cx="372218" cy="276999"/>
          </a:xfrm>
          <a:prstGeom prst="rect">
            <a:avLst/>
          </a:prstGeom>
        </p:spPr>
        <p:txBody>
          <a:bodyPr wrap="none">
            <a:spAutoFit/>
          </a:bodyPr>
          <a:lstStyle/>
          <a:p>
            <a:fld id="{A06D106E-3334-432D-B688-25949C0EEE16}" type="slidenum">
              <a:rPr lang="en-US" sz="1200" smtClean="0">
                <a:latin typeface="Arial" charset="0"/>
                <a:cs typeface="+mn-cs"/>
              </a:rPr>
              <a:pPr/>
              <a:t>‹#›</a:t>
            </a:fld>
            <a:endParaRPr lang="en-US" sz="1200" dirty="0"/>
          </a:p>
        </p:txBody>
      </p:sp>
      <p:grpSp>
        <p:nvGrpSpPr>
          <p:cNvPr id="5" name="Group 15"/>
          <p:cNvGrpSpPr/>
          <p:nvPr/>
        </p:nvGrpSpPr>
        <p:grpSpPr>
          <a:xfrm>
            <a:off x="0" y="0"/>
            <a:ext cx="9089288" cy="838200"/>
            <a:chOff x="0" y="0"/>
            <a:chExt cx="9089288" cy="838200"/>
          </a:xfrm>
        </p:grpSpPr>
        <p:pic>
          <p:nvPicPr>
            <p:cNvPr id="17" name="Picture 6" descr="1239"/>
            <p:cNvPicPr>
              <a:picLocks noChangeAspect="1" noChangeArrowheads="1"/>
            </p:cNvPicPr>
            <p:nvPr/>
          </p:nvPicPr>
          <p:blipFill rotWithShape="1">
            <a:blip r:embed="rId2" cstate="print"/>
            <a:srcRect t="51664" b="-19133"/>
            <a:stretch/>
          </p:blipFill>
          <p:spPr bwMode="auto">
            <a:xfrm>
              <a:off x="0" y="0"/>
              <a:ext cx="7696200" cy="457200"/>
            </a:xfrm>
            <a:prstGeom prst="rect">
              <a:avLst/>
            </a:prstGeom>
            <a:noFill/>
            <a:ln w="9525">
              <a:noFill/>
              <a:miter lim="800000"/>
              <a:headEnd/>
              <a:tailEnd/>
            </a:ln>
          </p:spPr>
        </p:pic>
        <p:sp>
          <p:nvSpPr>
            <p:cNvPr id="18" name="Rectangle 5"/>
            <p:cNvSpPr>
              <a:spLocks noChangeArrowheads="1"/>
            </p:cNvSpPr>
            <p:nvPr/>
          </p:nvSpPr>
          <p:spPr bwMode="auto">
            <a:xfrm>
              <a:off x="0" y="316992"/>
              <a:ext cx="7696200" cy="521208"/>
            </a:xfrm>
            <a:prstGeom prst="rect">
              <a:avLst/>
            </a:prstGeom>
            <a:solidFill>
              <a:srgbClr val="990000"/>
            </a:solidFill>
            <a:ln w="9525">
              <a:noFill/>
              <a:miter lim="800000"/>
              <a:headEnd/>
              <a:tailEnd/>
            </a:ln>
            <a:effectLst/>
          </p:spPr>
          <p:txBody>
            <a:bodyPr wrap="none" anchor="ctr"/>
            <a:lstStyle/>
            <a:p>
              <a:pPr marL="347663" eaLnBrk="0" hangingPunct="0">
                <a:defRPr/>
              </a:pPr>
              <a:endParaRPr lang="en-US" sz="2000" dirty="0">
                <a:latin typeface="Franklin Gothic Medium" pitchFamily="34" charset="0"/>
                <a:ea typeface="ヒラギノ角ゴ Pro W3"/>
                <a:cs typeface="ヒラギノ角ゴ Pro W3"/>
              </a:endParaRPr>
            </a:p>
          </p:txBody>
        </p:sp>
        <p:pic>
          <p:nvPicPr>
            <p:cNvPr id="19" name="Picture 12" descr="FICAM logo MAY2009 RGB copy"/>
            <p:cNvPicPr>
              <a:picLocks noChangeAspect="1" noChangeArrowheads="1"/>
            </p:cNvPicPr>
            <p:nvPr/>
          </p:nvPicPr>
          <p:blipFill>
            <a:blip r:embed="rId3" cstate="print"/>
            <a:srcRect/>
            <a:stretch>
              <a:fillRect/>
            </a:stretch>
          </p:blipFill>
          <p:spPr bwMode="auto">
            <a:xfrm>
              <a:off x="7744968" y="190500"/>
              <a:ext cx="1344320" cy="533400"/>
            </a:xfrm>
            <a:prstGeom prst="rect">
              <a:avLst/>
            </a:prstGeom>
            <a:noFill/>
            <a:ln w="9525">
              <a:noFill/>
              <a:miter lim="800000"/>
              <a:headEnd/>
              <a:tailEnd/>
            </a:ln>
          </p:spPr>
        </p:pic>
      </p:grpSp>
      <p:sp>
        <p:nvSpPr>
          <p:cNvPr id="20" name="Rectangle 3"/>
          <p:cNvSpPr txBox="1">
            <a:spLocks noChangeArrowheads="1"/>
          </p:cNvSpPr>
          <p:nvPr/>
        </p:nvSpPr>
        <p:spPr bwMode="auto">
          <a:xfrm>
            <a:off x="0" y="304800"/>
            <a:ext cx="7696199" cy="523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chemeClr val="bg1"/>
                </a:solidFill>
                <a:effectLst/>
                <a:uLnTx/>
                <a:uFillTx/>
                <a:latin typeface="+mj-lt"/>
                <a:ea typeface="+mj-ea"/>
                <a:cs typeface="+mj-cs"/>
              </a:rPr>
              <a:t>Click to edit master title style</a:t>
            </a:r>
            <a:endParaRPr kumimoji="0" lang="en-US" sz="2800" b="1"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and Vertical Text">
    <p:spTree>
      <p:nvGrpSpPr>
        <p:cNvPr id="1" name=""/>
        <p:cNvGrpSpPr/>
        <p:nvPr/>
      </p:nvGrpSpPr>
      <p:grpSpPr>
        <a:xfrm>
          <a:off x="0" y="0"/>
          <a:ext cx="0" cy="0"/>
          <a:chOff x="0" y="0"/>
          <a:chExt cx="0" cy="0"/>
        </a:xfrm>
      </p:grpSpPr>
      <p:sp>
        <p:nvSpPr>
          <p:cNvPr id="6" name="AutoShape 8" descr="4640850A0003348600004E802215567074CACD0C0E039F06?cmd=GetImg&amp;no=888&amp;uid=369813&amp;sid=c0&amp;name=_1_05A3F0BC05A3D094004DBBD1852572D5"/>
          <p:cNvSpPr>
            <a:spLocks noChangeAspect="1" noChangeArrowheads="1"/>
          </p:cNvSpPr>
          <p:nvPr/>
        </p:nvSpPr>
        <p:spPr bwMode="auto">
          <a:xfrm>
            <a:off x="4424363" y="3281363"/>
            <a:ext cx="296862" cy="296862"/>
          </a:xfrm>
          <a:prstGeom prst="rect">
            <a:avLst/>
          </a:prstGeom>
          <a:noFill/>
        </p:spPr>
        <p:txBody>
          <a:bodyPr/>
          <a:lstStyle/>
          <a:p>
            <a:pPr>
              <a:defRPr/>
            </a:pPr>
            <a:endParaRPr lang="en-US"/>
          </a:p>
        </p:txBody>
      </p:sp>
      <p:sp>
        <p:nvSpPr>
          <p:cNvPr id="7" name="Rectangle 9"/>
          <p:cNvSpPr>
            <a:spLocks noChangeArrowheads="1"/>
          </p:cNvSpPr>
          <p:nvPr/>
        </p:nvSpPr>
        <p:spPr bwMode="auto">
          <a:xfrm>
            <a:off x="4424363" y="3281363"/>
            <a:ext cx="160337" cy="249237"/>
          </a:xfrm>
          <a:prstGeom prst="rect">
            <a:avLst/>
          </a:prstGeom>
          <a:noFill/>
          <a:ln w="9525">
            <a:noFill/>
            <a:miter lim="800000"/>
            <a:headEnd/>
            <a:tailEnd/>
          </a:ln>
          <a:effectLst/>
        </p:spPr>
        <p:txBody>
          <a:bodyPr>
            <a:spAutoFit/>
          </a:bodyPr>
          <a:lstStyle/>
          <a:p>
            <a:pPr>
              <a:defRPr/>
            </a:pPr>
            <a:endParaRPr lang="en-US"/>
          </a:p>
        </p:txBody>
      </p:sp>
      <p:sp>
        <p:nvSpPr>
          <p:cNvPr id="3" name="Vertical Text Placeholder 2"/>
          <p:cNvSpPr>
            <a:spLocks noGrp="1"/>
          </p:cNvSpPr>
          <p:nvPr>
            <p:ph type="body" orient="vert" idx="1"/>
          </p:nvPr>
        </p:nvSpPr>
        <p:spPr>
          <a:xfrm>
            <a:off x="304800" y="990600"/>
            <a:ext cx="85344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p:nvSpPr>
        <p:spPr>
          <a:xfrm>
            <a:off x="8746381" y="6553200"/>
            <a:ext cx="372218" cy="276999"/>
          </a:xfrm>
          <a:prstGeom prst="rect">
            <a:avLst/>
          </a:prstGeom>
        </p:spPr>
        <p:txBody>
          <a:bodyPr wrap="none">
            <a:spAutoFit/>
          </a:bodyPr>
          <a:lstStyle/>
          <a:p>
            <a:fld id="{A06D106E-3334-432D-B688-25949C0EEE16}" type="slidenum">
              <a:rPr lang="en-US" sz="1200" smtClean="0">
                <a:latin typeface="Arial" charset="0"/>
                <a:cs typeface="+mn-cs"/>
              </a:rPr>
              <a:pPr/>
              <a:t>‹#›</a:t>
            </a:fld>
            <a:endParaRPr lang="en-US" sz="1200" dirty="0"/>
          </a:p>
        </p:txBody>
      </p:sp>
      <p:grpSp>
        <p:nvGrpSpPr>
          <p:cNvPr id="2" name="Group 14"/>
          <p:cNvGrpSpPr/>
          <p:nvPr/>
        </p:nvGrpSpPr>
        <p:grpSpPr>
          <a:xfrm>
            <a:off x="0" y="0"/>
            <a:ext cx="9089288" cy="838200"/>
            <a:chOff x="0" y="0"/>
            <a:chExt cx="9089288" cy="838200"/>
          </a:xfrm>
        </p:grpSpPr>
        <p:pic>
          <p:nvPicPr>
            <p:cNvPr id="16" name="Picture 6" descr="1239"/>
            <p:cNvPicPr>
              <a:picLocks noChangeAspect="1" noChangeArrowheads="1"/>
            </p:cNvPicPr>
            <p:nvPr/>
          </p:nvPicPr>
          <p:blipFill rotWithShape="1">
            <a:blip r:embed="rId2" cstate="print"/>
            <a:srcRect t="51664" b="-19133"/>
            <a:stretch/>
          </p:blipFill>
          <p:spPr bwMode="auto">
            <a:xfrm>
              <a:off x="0" y="0"/>
              <a:ext cx="7696200" cy="457200"/>
            </a:xfrm>
            <a:prstGeom prst="rect">
              <a:avLst/>
            </a:prstGeom>
            <a:noFill/>
            <a:ln w="9525">
              <a:noFill/>
              <a:miter lim="800000"/>
              <a:headEnd/>
              <a:tailEnd/>
            </a:ln>
          </p:spPr>
        </p:pic>
        <p:sp>
          <p:nvSpPr>
            <p:cNvPr id="17" name="Rectangle 5"/>
            <p:cNvSpPr>
              <a:spLocks noChangeArrowheads="1"/>
            </p:cNvSpPr>
            <p:nvPr/>
          </p:nvSpPr>
          <p:spPr bwMode="auto">
            <a:xfrm>
              <a:off x="0" y="316992"/>
              <a:ext cx="7696200" cy="521208"/>
            </a:xfrm>
            <a:prstGeom prst="rect">
              <a:avLst/>
            </a:prstGeom>
            <a:solidFill>
              <a:srgbClr val="990000"/>
            </a:solidFill>
            <a:ln w="9525">
              <a:noFill/>
              <a:miter lim="800000"/>
              <a:headEnd/>
              <a:tailEnd/>
            </a:ln>
            <a:effectLst/>
          </p:spPr>
          <p:txBody>
            <a:bodyPr wrap="none" anchor="ctr"/>
            <a:lstStyle/>
            <a:p>
              <a:pPr marL="347663" eaLnBrk="0" hangingPunct="0">
                <a:defRPr/>
              </a:pPr>
              <a:endParaRPr lang="en-US" sz="2000" dirty="0">
                <a:latin typeface="Franklin Gothic Medium" pitchFamily="34" charset="0"/>
                <a:ea typeface="ヒラギノ角ゴ Pro W3"/>
                <a:cs typeface="ヒラギノ角ゴ Pro W3"/>
              </a:endParaRPr>
            </a:p>
          </p:txBody>
        </p:sp>
        <p:pic>
          <p:nvPicPr>
            <p:cNvPr id="18" name="Picture 12" descr="FICAM logo MAY2009 RGB copy"/>
            <p:cNvPicPr>
              <a:picLocks noChangeAspect="1" noChangeArrowheads="1"/>
            </p:cNvPicPr>
            <p:nvPr/>
          </p:nvPicPr>
          <p:blipFill>
            <a:blip r:embed="rId3" cstate="print"/>
            <a:srcRect/>
            <a:stretch>
              <a:fillRect/>
            </a:stretch>
          </p:blipFill>
          <p:spPr bwMode="auto">
            <a:xfrm>
              <a:off x="7744968" y="190500"/>
              <a:ext cx="1344320" cy="533400"/>
            </a:xfrm>
            <a:prstGeom prst="rect">
              <a:avLst/>
            </a:prstGeom>
            <a:noFill/>
            <a:ln w="9525">
              <a:noFill/>
              <a:miter lim="800000"/>
              <a:headEnd/>
              <a:tailEnd/>
            </a:ln>
          </p:spPr>
        </p:pic>
      </p:grpSp>
      <p:sp>
        <p:nvSpPr>
          <p:cNvPr id="19" name="Rectangle 3"/>
          <p:cNvSpPr>
            <a:spLocks noGrp="1" noChangeArrowheads="1"/>
          </p:cNvSpPr>
          <p:nvPr>
            <p:ph type="title"/>
          </p:nvPr>
        </p:nvSpPr>
        <p:spPr bwMode="auto">
          <a:xfrm>
            <a:off x="0" y="304800"/>
            <a:ext cx="7696199" cy="523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US" dirty="0" smtClean="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body" idx="1"/>
          </p:nvPr>
        </p:nvSpPr>
        <p:spPr bwMode="auto">
          <a:xfrm>
            <a:off x="304800" y="990600"/>
            <a:ext cx="8534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48" name="AutoShape 8" descr="4640850A0003348600004E802215567074CACD0C0E039F06?cmd=GetImg&amp;no=888&amp;uid=369813&amp;sid=c0&amp;name=_1_05A3F0BC05A3D094004DBBD1852572D5"/>
          <p:cNvSpPr>
            <a:spLocks noChangeAspect="1" noChangeArrowheads="1"/>
          </p:cNvSpPr>
          <p:nvPr/>
        </p:nvSpPr>
        <p:spPr bwMode="auto">
          <a:xfrm>
            <a:off x="4424363" y="3281363"/>
            <a:ext cx="296862" cy="296862"/>
          </a:xfrm>
          <a:prstGeom prst="rect">
            <a:avLst/>
          </a:prstGeom>
          <a:noFill/>
        </p:spPr>
        <p:txBody>
          <a:bodyPr/>
          <a:lstStyle/>
          <a:p>
            <a:pPr>
              <a:defRPr/>
            </a:pPr>
            <a:endParaRPr lang="en-US"/>
          </a:p>
        </p:txBody>
      </p:sp>
      <p:sp>
        <p:nvSpPr>
          <p:cNvPr id="10249" name="Rectangle 9"/>
          <p:cNvSpPr>
            <a:spLocks noChangeArrowheads="1"/>
          </p:cNvSpPr>
          <p:nvPr/>
        </p:nvSpPr>
        <p:spPr bwMode="auto">
          <a:xfrm>
            <a:off x="4424363" y="3281363"/>
            <a:ext cx="160337" cy="249237"/>
          </a:xfrm>
          <a:prstGeom prst="rect">
            <a:avLst/>
          </a:prstGeom>
          <a:noFill/>
          <a:ln w="9525">
            <a:noFill/>
            <a:miter lim="800000"/>
            <a:headEnd/>
            <a:tailEnd/>
          </a:ln>
          <a:effectLst/>
        </p:spPr>
        <p:txBody>
          <a:bodyPr>
            <a:spAutoFit/>
          </a:bodyPr>
          <a:lstStyle/>
          <a:p>
            <a:pPr>
              <a:defRPr/>
            </a:pPr>
            <a:endParaRPr lang="en-US"/>
          </a:p>
        </p:txBody>
      </p:sp>
      <p:sp>
        <p:nvSpPr>
          <p:cNvPr id="2" name="Rectangle 1"/>
          <p:cNvSpPr/>
          <p:nvPr/>
        </p:nvSpPr>
        <p:spPr>
          <a:xfrm>
            <a:off x="8746381" y="6553200"/>
            <a:ext cx="372218" cy="276999"/>
          </a:xfrm>
          <a:prstGeom prst="rect">
            <a:avLst/>
          </a:prstGeom>
        </p:spPr>
        <p:txBody>
          <a:bodyPr wrap="none">
            <a:spAutoFit/>
          </a:bodyPr>
          <a:lstStyle/>
          <a:p>
            <a:fld id="{A06D106E-3334-432D-B688-25949C0EEE16}" type="slidenum">
              <a:rPr lang="en-US" sz="1200" smtClean="0">
                <a:latin typeface="Arial" charset="0"/>
                <a:cs typeface="+mn-cs"/>
              </a:rPr>
              <a:pPr/>
              <a:t>‹#›</a:t>
            </a:fld>
            <a:endParaRPr lang="en-US" sz="1200" dirty="0"/>
          </a:p>
        </p:txBody>
      </p:sp>
      <p:sp>
        <p:nvSpPr>
          <p:cNvPr id="1029" name="Rectangle 3"/>
          <p:cNvSpPr>
            <a:spLocks noGrp="1" noChangeArrowheads="1"/>
          </p:cNvSpPr>
          <p:nvPr>
            <p:ph type="title"/>
          </p:nvPr>
        </p:nvSpPr>
        <p:spPr bwMode="auto">
          <a:xfrm>
            <a:off x="0" y="-1"/>
            <a:ext cx="9118599" cy="523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US" dirty="0"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500" b="1">
          <a:solidFill>
            <a:srgbClr val="013C88"/>
          </a:solidFill>
          <a:latin typeface="Arial" pitchFamily="34" charset="0"/>
        </a:defRPr>
      </a:lvl2pPr>
      <a:lvl3pPr algn="l" rtl="0" eaLnBrk="1" fontAlgn="base" hangingPunct="1">
        <a:spcBef>
          <a:spcPct val="0"/>
        </a:spcBef>
        <a:spcAft>
          <a:spcPct val="0"/>
        </a:spcAft>
        <a:defRPr sz="2500" b="1">
          <a:solidFill>
            <a:srgbClr val="013C88"/>
          </a:solidFill>
          <a:latin typeface="Arial" pitchFamily="34" charset="0"/>
        </a:defRPr>
      </a:lvl3pPr>
      <a:lvl4pPr algn="l" rtl="0" eaLnBrk="1" fontAlgn="base" hangingPunct="1">
        <a:spcBef>
          <a:spcPct val="0"/>
        </a:spcBef>
        <a:spcAft>
          <a:spcPct val="0"/>
        </a:spcAft>
        <a:defRPr sz="2500" b="1">
          <a:solidFill>
            <a:srgbClr val="013C88"/>
          </a:solidFill>
          <a:latin typeface="Arial" pitchFamily="34" charset="0"/>
        </a:defRPr>
      </a:lvl4pPr>
      <a:lvl5pPr algn="l" rtl="0" eaLnBrk="1" fontAlgn="base" hangingPunct="1">
        <a:spcBef>
          <a:spcPct val="0"/>
        </a:spcBef>
        <a:spcAft>
          <a:spcPct val="0"/>
        </a:spcAft>
        <a:defRPr sz="2500" b="1">
          <a:solidFill>
            <a:srgbClr val="013C88"/>
          </a:solidFill>
          <a:latin typeface="Arial" pitchFamily="34" charset="0"/>
        </a:defRPr>
      </a:lvl5pPr>
      <a:lvl6pPr marL="457200" algn="l" rtl="0" eaLnBrk="1" fontAlgn="base" hangingPunct="1">
        <a:spcBef>
          <a:spcPct val="0"/>
        </a:spcBef>
        <a:spcAft>
          <a:spcPct val="0"/>
        </a:spcAft>
        <a:defRPr sz="2800" b="1">
          <a:solidFill>
            <a:srgbClr val="013C88"/>
          </a:solidFill>
          <a:latin typeface="Arial" pitchFamily="34" charset="0"/>
        </a:defRPr>
      </a:lvl6pPr>
      <a:lvl7pPr marL="914400" algn="l" rtl="0" eaLnBrk="1" fontAlgn="base" hangingPunct="1">
        <a:spcBef>
          <a:spcPct val="0"/>
        </a:spcBef>
        <a:spcAft>
          <a:spcPct val="0"/>
        </a:spcAft>
        <a:defRPr sz="2800" b="1">
          <a:solidFill>
            <a:srgbClr val="013C88"/>
          </a:solidFill>
          <a:latin typeface="Arial" pitchFamily="34" charset="0"/>
        </a:defRPr>
      </a:lvl7pPr>
      <a:lvl8pPr marL="1371600" algn="l" rtl="0" eaLnBrk="1" fontAlgn="base" hangingPunct="1">
        <a:spcBef>
          <a:spcPct val="0"/>
        </a:spcBef>
        <a:spcAft>
          <a:spcPct val="0"/>
        </a:spcAft>
        <a:defRPr sz="2800" b="1">
          <a:solidFill>
            <a:srgbClr val="013C88"/>
          </a:solidFill>
          <a:latin typeface="Arial" pitchFamily="34" charset="0"/>
        </a:defRPr>
      </a:lvl8pPr>
      <a:lvl9pPr marL="1828800" algn="l" rtl="0" eaLnBrk="1" fontAlgn="base" hangingPunct="1">
        <a:spcBef>
          <a:spcPct val="0"/>
        </a:spcBef>
        <a:spcAft>
          <a:spcPct val="0"/>
        </a:spcAft>
        <a:defRPr sz="2800" b="1">
          <a:solidFill>
            <a:srgbClr val="013C88"/>
          </a:solidFill>
          <a:latin typeface="Arial" pitchFamily="34" charset="0"/>
        </a:defRPr>
      </a:lvl9pPr>
    </p:titleStyle>
    <p:bodyStyle>
      <a:lvl1pPr marL="342900" indent="-342900" algn="l" rtl="0" eaLnBrk="1" fontAlgn="base" hangingPunct="1">
        <a:spcBef>
          <a:spcPct val="20000"/>
        </a:spcBef>
        <a:spcAft>
          <a:spcPct val="0"/>
        </a:spcAft>
        <a:buClr>
          <a:srgbClr val="990000"/>
        </a:buClr>
        <a:buFont typeface="Wingdings" pitchFamily="2" charset="2"/>
        <a:buChar char="Ø"/>
        <a:defRPr sz="2800">
          <a:solidFill>
            <a:srgbClr val="013C88"/>
          </a:solidFill>
          <a:latin typeface="+mn-lt"/>
          <a:ea typeface="+mn-ea"/>
          <a:cs typeface="+mn-cs"/>
        </a:defRPr>
      </a:lvl1pPr>
      <a:lvl2pPr marL="742950" indent="-220663" algn="l" rtl="0" eaLnBrk="1" fontAlgn="base" hangingPunct="1">
        <a:spcBef>
          <a:spcPct val="20000"/>
        </a:spcBef>
        <a:spcAft>
          <a:spcPct val="0"/>
        </a:spcAft>
        <a:buClr>
          <a:srgbClr val="990000"/>
        </a:buClr>
        <a:buFont typeface="Wingdings" pitchFamily="2" charset="2"/>
        <a:buChar char="§"/>
        <a:defRPr sz="2400">
          <a:solidFill>
            <a:srgbClr val="013C88"/>
          </a:solidFill>
          <a:latin typeface="+mn-lt"/>
        </a:defRPr>
      </a:lvl2pPr>
      <a:lvl3pPr marL="1143000" indent="-228600" algn="l" rtl="0" eaLnBrk="1" fontAlgn="base" hangingPunct="1">
        <a:spcBef>
          <a:spcPct val="20000"/>
        </a:spcBef>
        <a:spcAft>
          <a:spcPct val="0"/>
        </a:spcAft>
        <a:buClr>
          <a:srgbClr val="990000"/>
        </a:buClr>
        <a:buFont typeface="Arial" pitchFamily="34" charset="0"/>
        <a:buChar char="–"/>
        <a:defRPr sz="2000">
          <a:solidFill>
            <a:srgbClr val="013C88"/>
          </a:solidFill>
          <a:latin typeface="+mn-lt"/>
        </a:defRPr>
      </a:lvl3pPr>
      <a:lvl4pPr marL="1600200" indent="-228600" algn="l" rtl="0" eaLnBrk="1" fontAlgn="base" hangingPunct="1">
        <a:spcBef>
          <a:spcPct val="20000"/>
        </a:spcBef>
        <a:spcAft>
          <a:spcPct val="0"/>
        </a:spcAft>
        <a:buClr>
          <a:srgbClr val="990000"/>
        </a:buClr>
        <a:buFont typeface="Wingdings" pitchFamily="2" charset="2"/>
        <a:buChar char="§"/>
        <a:defRPr sz="1800">
          <a:solidFill>
            <a:srgbClr val="013C88"/>
          </a:solidFill>
          <a:latin typeface="+mn-lt"/>
        </a:defRPr>
      </a:lvl4pPr>
      <a:lvl5pPr marL="2057400" indent="-228600" algn="l" rtl="0" eaLnBrk="1" fontAlgn="base" hangingPunct="1">
        <a:spcBef>
          <a:spcPct val="20000"/>
        </a:spcBef>
        <a:spcAft>
          <a:spcPct val="0"/>
        </a:spcAft>
        <a:buClr>
          <a:srgbClr val="990000"/>
        </a:buClr>
        <a:buFont typeface="Wingdings" pitchFamily="2" charset="2"/>
        <a:buChar char="ú"/>
        <a:defRPr sz="1600">
          <a:solidFill>
            <a:srgbClr val="013C88"/>
          </a:solidFill>
          <a:latin typeface="+mn-lt"/>
        </a:defRPr>
      </a:lvl5pPr>
      <a:lvl6pPr marL="2514600" indent="-228600" algn="l" rtl="0" eaLnBrk="1" fontAlgn="base" hangingPunct="1">
        <a:spcBef>
          <a:spcPct val="20000"/>
        </a:spcBef>
        <a:spcAft>
          <a:spcPct val="0"/>
        </a:spcAft>
        <a:buClr>
          <a:srgbClr val="990000"/>
        </a:buClr>
        <a:buFont typeface="Wingdings" pitchFamily="2" charset="2"/>
        <a:buChar char="ú"/>
        <a:defRPr sz="1400">
          <a:solidFill>
            <a:srgbClr val="013C88"/>
          </a:solidFill>
          <a:latin typeface="+mn-lt"/>
        </a:defRPr>
      </a:lvl6pPr>
      <a:lvl7pPr marL="2971800" indent="-228600" algn="l" rtl="0" eaLnBrk="1" fontAlgn="base" hangingPunct="1">
        <a:spcBef>
          <a:spcPct val="20000"/>
        </a:spcBef>
        <a:spcAft>
          <a:spcPct val="0"/>
        </a:spcAft>
        <a:buClr>
          <a:srgbClr val="990000"/>
        </a:buClr>
        <a:buFont typeface="Wingdings" pitchFamily="2" charset="2"/>
        <a:buChar char="ú"/>
        <a:defRPr sz="1400">
          <a:solidFill>
            <a:srgbClr val="013C88"/>
          </a:solidFill>
          <a:latin typeface="+mn-lt"/>
        </a:defRPr>
      </a:lvl7pPr>
      <a:lvl8pPr marL="3429000" indent="-228600" algn="l" rtl="0" eaLnBrk="1" fontAlgn="base" hangingPunct="1">
        <a:spcBef>
          <a:spcPct val="20000"/>
        </a:spcBef>
        <a:spcAft>
          <a:spcPct val="0"/>
        </a:spcAft>
        <a:buClr>
          <a:srgbClr val="990000"/>
        </a:buClr>
        <a:buFont typeface="Wingdings" pitchFamily="2" charset="2"/>
        <a:buChar char="ú"/>
        <a:defRPr sz="1400">
          <a:solidFill>
            <a:srgbClr val="013C88"/>
          </a:solidFill>
          <a:latin typeface="+mn-lt"/>
        </a:defRPr>
      </a:lvl8pPr>
      <a:lvl9pPr marL="3886200" indent="-228600" algn="l" rtl="0" eaLnBrk="1" fontAlgn="base" hangingPunct="1">
        <a:spcBef>
          <a:spcPct val="20000"/>
        </a:spcBef>
        <a:spcAft>
          <a:spcPct val="0"/>
        </a:spcAft>
        <a:buClr>
          <a:srgbClr val="990000"/>
        </a:buClr>
        <a:buFont typeface="Wingdings" pitchFamily="2" charset="2"/>
        <a:buChar char="ú"/>
        <a:defRPr sz="1400">
          <a:solidFill>
            <a:srgbClr val="013C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4" y="3220960"/>
            <a:ext cx="7772400" cy="1200329"/>
          </a:xfrm>
        </p:spPr>
        <p:txBody>
          <a:bodyPr/>
          <a:lstStyle/>
          <a:p>
            <a:pPr algn="ctr"/>
            <a:r>
              <a:rPr lang="en-US" dirty="0" smtClean="0"/>
              <a:t>FICAM Trust Framework Solutions</a:t>
            </a:r>
            <a:br>
              <a:rPr lang="en-US" dirty="0" smtClean="0"/>
            </a:br>
            <a:r>
              <a:rPr lang="en-US" dirty="0" smtClean="0"/>
              <a:t>Update 11/11/13</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Anil John</a:t>
            </a:r>
          </a:p>
          <a:p>
            <a:r>
              <a:rPr lang="en-US" dirty="0" smtClean="0"/>
              <a:t>FICAM TFS PM</a:t>
            </a:r>
          </a:p>
          <a:p>
            <a:r>
              <a:rPr lang="en-US" sz="1800" dirty="0" smtClean="0"/>
              <a:t>TFS.EAO@gsa.gov</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62971" y="5434910"/>
            <a:ext cx="9025819" cy="1098425"/>
            <a:chOff x="62971" y="5434910"/>
            <a:chExt cx="9025819" cy="1098425"/>
          </a:xfrm>
        </p:grpSpPr>
        <p:sp>
          <p:nvSpPr>
            <p:cNvPr id="50" name="Rounded Rectangle 49"/>
            <p:cNvSpPr/>
            <p:nvPr/>
          </p:nvSpPr>
          <p:spPr>
            <a:xfrm>
              <a:off x="62971" y="5434910"/>
              <a:ext cx="9025819" cy="109842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2" name="TextBox 51"/>
            <p:cNvSpPr txBox="1"/>
            <p:nvPr/>
          </p:nvSpPr>
          <p:spPr>
            <a:xfrm>
              <a:off x="335848" y="5671257"/>
              <a:ext cx="2759092" cy="646331"/>
            </a:xfrm>
            <a:prstGeom prst="rect">
              <a:avLst/>
            </a:prstGeom>
            <a:noFill/>
          </p:spPr>
          <p:txBody>
            <a:bodyPr wrap="square" rtlCol="0">
              <a:spAutoFit/>
            </a:bodyPr>
            <a:lstStyle/>
            <a:p>
              <a:r>
                <a:rPr lang="en-US" dirty="0" smtClean="0"/>
                <a:t>RP uses</a:t>
              </a:r>
            </a:p>
            <a:p>
              <a:r>
                <a:rPr lang="en-US" dirty="0" smtClean="0"/>
                <a:t>External Credential</a:t>
              </a:r>
            </a:p>
          </p:txBody>
        </p:sp>
      </p:grpSp>
      <p:grpSp>
        <p:nvGrpSpPr>
          <p:cNvPr id="58" name="Group 57"/>
          <p:cNvGrpSpPr/>
          <p:nvPr/>
        </p:nvGrpSpPr>
        <p:grpSpPr>
          <a:xfrm>
            <a:off x="62971" y="1155634"/>
            <a:ext cx="9025819" cy="4141974"/>
            <a:chOff x="62971" y="1298128"/>
            <a:chExt cx="9025819" cy="3810000"/>
          </a:xfrm>
        </p:grpSpPr>
        <p:sp>
          <p:nvSpPr>
            <p:cNvPr id="60" name="Rounded Rectangle 59"/>
            <p:cNvSpPr/>
            <p:nvPr/>
          </p:nvSpPr>
          <p:spPr>
            <a:xfrm>
              <a:off x="62971" y="1298128"/>
              <a:ext cx="9025819" cy="3810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1" name="TextBox 60"/>
            <p:cNvSpPr txBox="1"/>
            <p:nvPr/>
          </p:nvSpPr>
          <p:spPr>
            <a:xfrm>
              <a:off x="335848" y="4151835"/>
              <a:ext cx="3031976" cy="923330"/>
            </a:xfrm>
            <a:prstGeom prst="rect">
              <a:avLst/>
            </a:prstGeom>
            <a:noFill/>
          </p:spPr>
          <p:txBody>
            <a:bodyPr wrap="square" rtlCol="0">
              <a:spAutoFit/>
            </a:bodyPr>
            <a:lstStyle/>
            <a:p>
              <a:r>
                <a:rPr lang="en-US" dirty="0" smtClean="0"/>
                <a:t>RP delegates</a:t>
              </a:r>
            </a:p>
            <a:p>
              <a:r>
                <a:rPr lang="en-US" dirty="0" smtClean="0"/>
                <a:t>Authentication, Identity Management and Binding</a:t>
              </a:r>
              <a:endParaRPr lang="en-US" dirty="0"/>
            </a:p>
          </p:txBody>
        </p:sp>
      </p:grpSp>
      <p:sp>
        <p:nvSpPr>
          <p:cNvPr id="62" name="TextBox 61"/>
          <p:cNvSpPr txBox="1"/>
          <p:nvPr/>
        </p:nvSpPr>
        <p:spPr>
          <a:xfrm>
            <a:off x="0" y="4428"/>
            <a:ext cx="3535010" cy="954107"/>
          </a:xfrm>
          <a:prstGeom prst="rect">
            <a:avLst/>
          </a:prstGeom>
          <a:noFill/>
        </p:spPr>
        <p:txBody>
          <a:bodyPr wrap="square" rtlCol="0">
            <a:spAutoFit/>
          </a:bodyPr>
          <a:lstStyle/>
          <a:p>
            <a:pPr algn="ctr"/>
            <a:r>
              <a:rPr lang="en-US" sz="2800" b="1" dirty="0" smtClean="0"/>
              <a:t>Credential</a:t>
            </a:r>
          </a:p>
          <a:p>
            <a:pPr algn="ctr"/>
            <a:r>
              <a:rPr lang="en-US" sz="2800" b="1" dirty="0" smtClean="0"/>
              <a:t>Service Provider</a:t>
            </a:r>
            <a:endParaRPr lang="en-US" sz="2800" b="1" dirty="0"/>
          </a:p>
        </p:txBody>
      </p:sp>
      <p:sp>
        <p:nvSpPr>
          <p:cNvPr id="54" name="Rounded Rectangle 53"/>
          <p:cNvSpPr/>
          <p:nvPr/>
        </p:nvSpPr>
        <p:spPr>
          <a:xfrm>
            <a:off x="3809458" y="2217685"/>
            <a:ext cx="1614073" cy="27890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Binding</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p:txBody>
      </p:sp>
      <p:sp>
        <p:nvSpPr>
          <p:cNvPr id="49" name="Rounded Rectangle 48"/>
          <p:cNvSpPr/>
          <p:nvPr/>
        </p:nvSpPr>
        <p:spPr>
          <a:xfrm>
            <a:off x="5475362" y="1647919"/>
            <a:ext cx="3613428" cy="175464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smtClean="0"/>
          </a:p>
          <a:p>
            <a:pPr algn="ctr"/>
            <a:r>
              <a:rPr lang="en-US" dirty="0" smtClean="0"/>
              <a:t>Attribute Authority</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48" name="Rounded Rectangle 47"/>
          <p:cNvSpPr/>
          <p:nvPr/>
        </p:nvSpPr>
        <p:spPr>
          <a:xfrm>
            <a:off x="62971" y="1647919"/>
            <a:ext cx="3663806" cy="175464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smtClean="0"/>
          </a:p>
          <a:p>
            <a:pPr algn="ctr"/>
            <a:r>
              <a:rPr lang="en-US" dirty="0" smtClean="0"/>
              <a:t>Authentication</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3" name="Rectangle 2"/>
          <p:cNvSpPr/>
          <p:nvPr/>
        </p:nvSpPr>
        <p:spPr>
          <a:xfrm>
            <a:off x="3996642" y="329313"/>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rmAutofit/>
          </a:bodyPr>
          <a:lstStyle/>
          <a:p>
            <a:pPr algn="ctr"/>
            <a:r>
              <a:rPr lang="en-US" sz="1400" dirty="0" smtClean="0"/>
              <a:t>Person</a:t>
            </a:r>
            <a:endParaRPr lang="en-US" sz="1400" dirty="0"/>
          </a:p>
        </p:txBody>
      </p:sp>
      <p:grpSp>
        <p:nvGrpSpPr>
          <p:cNvPr id="22" name="Group 54"/>
          <p:cNvGrpSpPr/>
          <p:nvPr/>
        </p:nvGrpSpPr>
        <p:grpSpPr>
          <a:xfrm>
            <a:off x="3996642" y="5006721"/>
            <a:ext cx="1225826" cy="1310123"/>
            <a:chOff x="3975652" y="5006721"/>
            <a:chExt cx="1225826" cy="1310123"/>
          </a:xfrm>
        </p:grpSpPr>
        <p:sp>
          <p:nvSpPr>
            <p:cNvPr id="9" name="Rectangle 8"/>
            <p:cNvSpPr/>
            <p:nvPr/>
          </p:nvSpPr>
          <p:spPr>
            <a:xfrm>
              <a:off x="3975652" y="5643185"/>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en-US" sz="1200" dirty="0" smtClean="0"/>
                <a:t>Relying</a:t>
              </a:r>
            </a:p>
            <a:p>
              <a:pPr algn="ctr"/>
              <a:r>
                <a:rPr lang="en-US" sz="1200" dirty="0" smtClean="0"/>
                <a:t>Party</a:t>
              </a:r>
              <a:endParaRPr lang="en-US" sz="1200" dirty="0"/>
            </a:p>
          </p:txBody>
        </p:sp>
        <p:cxnSp>
          <p:nvCxnSpPr>
            <p:cNvPr id="23" name="Straight Arrow Connector 22"/>
            <p:cNvCxnSpPr>
              <a:stCxn id="9" idx="0"/>
              <a:endCxn id="54" idx="2"/>
            </p:cNvCxnSpPr>
            <p:nvPr/>
          </p:nvCxnSpPr>
          <p:spPr>
            <a:xfrm flipV="1">
              <a:off x="4588565" y="5006721"/>
              <a:ext cx="6940" cy="63646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28" name="Group 53"/>
          <p:cNvGrpSpPr/>
          <p:nvPr/>
        </p:nvGrpSpPr>
        <p:grpSpPr>
          <a:xfrm>
            <a:off x="3996642" y="2683644"/>
            <a:ext cx="1225826" cy="1369305"/>
            <a:chOff x="3975652" y="2683644"/>
            <a:chExt cx="1225826" cy="1369305"/>
          </a:xfrm>
        </p:grpSpPr>
        <p:sp>
          <p:nvSpPr>
            <p:cNvPr id="46" name="Rectangle 45"/>
            <p:cNvSpPr/>
            <p:nvPr/>
          </p:nvSpPr>
          <p:spPr>
            <a:xfrm>
              <a:off x="3975652" y="2683644"/>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en-US" sz="1200" dirty="0" smtClean="0"/>
                <a:t>Binding</a:t>
              </a:r>
            </a:p>
            <a:p>
              <a:pPr algn="ctr"/>
              <a:r>
                <a:rPr lang="en-US" sz="1200" dirty="0" smtClean="0"/>
                <a:t>Manager</a:t>
              </a:r>
              <a:endParaRPr lang="en-US" sz="1200" dirty="0"/>
            </a:p>
          </p:txBody>
        </p:sp>
        <p:cxnSp>
          <p:nvCxnSpPr>
            <p:cNvPr id="47" name="Straight Arrow Connector 46"/>
            <p:cNvCxnSpPr>
              <a:stCxn id="46" idx="2"/>
              <a:endCxn id="6" idx="0"/>
            </p:cNvCxnSpPr>
            <p:nvPr/>
          </p:nvCxnSpPr>
          <p:spPr>
            <a:xfrm rot="16200000" flipH="1">
              <a:off x="4245989" y="3699878"/>
              <a:ext cx="695647" cy="1049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4209553" y="3570502"/>
              <a:ext cx="764972" cy="261610"/>
            </a:xfrm>
            <a:prstGeom prst="rect">
              <a:avLst/>
            </a:prstGeom>
            <a:solidFill>
              <a:schemeClr val="tx2">
                <a:lumMod val="20000"/>
                <a:lumOff val="80000"/>
              </a:schemeClr>
            </a:solidFill>
          </p:spPr>
          <p:txBody>
            <a:bodyPr wrap="none" rtlCol="0">
              <a:spAutoFit/>
            </a:bodyPr>
            <a:lstStyle/>
            <a:p>
              <a:r>
                <a:rPr lang="en-US" sz="1050" dirty="0" smtClean="0"/>
                <a:t>manages</a:t>
              </a:r>
              <a:endParaRPr lang="en-US" sz="1050" dirty="0"/>
            </a:p>
          </p:txBody>
        </p:sp>
      </p:grpSp>
      <p:grpSp>
        <p:nvGrpSpPr>
          <p:cNvPr id="44" name="Group 43"/>
          <p:cNvGrpSpPr/>
          <p:nvPr/>
        </p:nvGrpSpPr>
        <p:grpSpPr>
          <a:xfrm>
            <a:off x="1260014" y="3168654"/>
            <a:ext cx="6698908" cy="1557955"/>
            <a:chOff x="1260014" y="3168654"/>
            <a:chExt cx="6698908" cy="1557955"/>
          </a:xfrm>
        </p:grpSpPr>
        <p:grpSp>
          <p:nvGrpSpPr>
            <p:cNvPr id="12" name="Group 52"/>
            <p:cNvGrpSpPr/>
            <p:nvPr/>
          </p:nvGrpSpPr>
          <p:grpSpPr>
            <a:xfrm>
              <a:off x="1900508" y="3645979"/>
              <a:ext cx="5417920" cy="1080630"/>
              <a:chOff x="1879518" y="3645979"/>
              <a:chExt cx="5417920" cy="1080630"/>
            </a:xfrm>
          </p:grpSpPr>
          <p:sp>
            <p:nvSpPr>
              <p:cNvPr id="6" name="Rectangle 5"/>
              <p:cNvSpPr/>
              <p:nvPr/>
            </p:nvSpPr>
            <p:spPr>
              <a:xfrm>
                <a:off x="3975652" y="4052950"/>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rmAutofit/>
              </a:bodyPr>
              <a:lstStyle/>
              <a:p>
                <a:pPr algn="ctr"/>
                <a:r>
                  <a:rPr lang="en-US" sz="1200" dirty="0" smtClean="0"/>
                  <a:t>Token-Identity </a:t>
                </a:r>
              </a:p>
              <a:p>
                <a:pPr algn="ctr"/>
                <a:r>
                  <a:rPr lang="en-US" sz="1200" dirty="0" smtClean="0"/>
                  <a:t>Link Record</a:t>
                </a:r>
                <a:endParaRPr lang="en-US" sz="1200" dirty="0"/>
              </a:p>
            </p:txBody>
          </p:sp>
          <p:cxnSp>
            <p:nvCxnSpPr>
              <p:cNvPr id="19" name="Straight Connector 18"/>
              <p:cNvCxnSpPr>
                <a:stCxn id="43" idx="2"/>
                <a:endCxn id="6" idx="3"/>
              </p:cNvCxnSpPr>
              <p:nvPr/>
            </p:nvCxnSpPr>
            <p:spPr>
              <a:xfrm flipH="1">
                <a:off x="5201478" y="3645979"/>
                <a:ext cx="2095960" cy="7438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55" idx="2"/>
                <a:endCxn id="6" idx="1"/>
              </p:cNvCxnSpPr>
              <p:nvPr/>
            </p:nvCxnSpPr>
            <p:spPr>
              <a:xfrm>
                <a:off x="1879518" y="3656103"/>
                <a:ext cx="2096134" cy="73367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3" name="TextBox 42"/>
            <p:cNvSpPr txBox="1"/>
            <p:nvPr/>
          </p:nvSpPr>
          <p:spPr>
            <a:xfrm>
              <a:off x="6677934" y="3168654"/>
              <a:ext cx="1280988" cy="477325"/>
            </a:xfrm>
            <a:prstGeom prst="rect">
              <a:avLst/>
            </a:prstGeom>
            <a:solidFill>
              <a:schemeClr val="bg1"/>
            </a:solidFill>
            <a:ln>
              <a:solidFill>
                <a:schemeClr val="accent1"/>
              </a:solidFill>
            </a:ln>
          </p:spPr>
          <p:txBody>
            <a:bodyPr wrap="square" rtlCol="0" anchor="ctr" anchorCtr="1">
              <a:noAutofit/>
            </a:bodyPr>
            <a:lstStyle/>
            <a:p>
              <a:pPr algn="ctr"/>
              <a:r>
                <a:rPr lang="en-US" sz="1200" dirty="0" smtClean="0"/>
                <a:t>Validation</a:t>
              </a:r>
            </a:p>
            <a:p>
              <a:pPr algn="ctr"/>
              <a:r>
                <a:rPr lang="en-US" sz="1200" dirty="0" smtClean="0"/>
                <a:t>Service</a:t>
              </a:r>
              <a:endParaRPr lang="en-US" sz="1200" dirty="0"/>
            </a:p>
          </p:txBody>
        </p:sp>
        <p:sp>
          <p:nvSpPr>
            <p:cNvPr id="55" name="TextBox 54"/>
            <p:cNvSpPr txBox="1"/>
            <p:nvPr/>
          </p:nvSpPr>
          <p:spPr>
            <a:xfrm>
              <a:off x="1260014" y="3178778"/>
              <a:ext cx="1280988" cy="477325"/>
            </a:xfrm>
            <a:prstGeom prst="rect">
              <a:avLst/>
            </a:prstGeom>
            <a:solidFill>
              <a:schemeClr val="bg1"/>
            </a:solidFill>
            <a:ln>
              <a:solidFill>
                <a:schemeClr val="accent1"/>
              </a:solidFill>
            </a:ln>
          </p:spPr>
          <p:txBody>
            <a:bodyPr wrap="square" rtlCol="0" anchor="ctr" anchorCtr="1">
              <a:normAutofit/>
            </a:bodyPr>
            <a:lstStyle/>
            <a:p>
              <a:pPr algn="ctr"/>
              <a:r>
                <a:rPr lang="en-US" sz="1200" dirty="0" smtClean="0"/>
                <a:t>Authentication</a:t>
              </a:r>
            </a:p>
            <a:p>
              <a:pPr algn="ctr"/>
              <a:r>
                <a:rPr lang="en-US" sz="1200" dirty="0" smtClean="0"/>
                <a:t>Service</a:t>
              </a:r>
              <a:endParaRPr lang="en-US" sz="1200" dirty="0"/>
            </a:p>
          </p:txBody>
        </p:sp>
      </p:grpSp>
      <p:grpSp>
        <p:nvGrpSpPr>
          <p:cNvPr id="24" name="Group 23"/>
          <p:cNvGrpSpPr/>
          <p:nvPr/>
        </p:nvGrpSpPr>
        <p:grpSpPr>
          <a:xfrm>
            <a:off x="4138201" y="1002972"/>
            <a:ext cx="944068" cy="1255943"/>
            <a:chOff x="4138201" y="1002972"/>
            <a:chExt cx="944068" cy="1255943"/>
          </a:xfrm>
        </p:grpSpPr>
        <p:sp>
          <p:nvSpPr>
            <p:cNvPr id="53" name="TextBox 52"/>
            <p:cNvSpPr txBox="1"/>
            <p:nvPr/>
          </p:nvSpPr>
          <p:spPr>
            <a:xfrm>
              <a:off x="4138201" y="1861281"/>
              <a:ext cx="944068" cy="397634"/>
            </a:xfrm>
            <a:prstGeom prst="rect">
              <a:avLst/>
            </a:prstGeom>
            <a:solidFill>
              <a:schemeClr val="bg1"/>
            </a:solidFill>
            <a:ln>
              <a:solidFill>
                <a:schemeClr val="accent1"/>
              </a:solidFill>
            </a:ln>
          </p:spPr>
          <p:txBody>
            <a:bodyPr wrap="square" rtlCol="0" anchor="ctr" anchorCtr="1">
              <a:normAutofit fontScale="92500" lnSpcReduction="10000"/>
            </a:bodyPr>
            <a:lstStyle/>
            <a:p>
              <a:pPr algn="ctr"/>
              <a:r>
                <a:rPr lang="en-US" sz="1200" dirty="0" smtClean="0"/>
                <a:t>Consent</a:t>
              </a:r>
            </a:p>
            <a:p>
              <a:pPr algn="ctr"/>
              <a:r>
                <a:rPr lang="en-US" sz="1200" dirty="0" smtClean="0"/>
                <a:t>Service</a:t>
              </a:r>
              <a:endParaRPr lang="en-US" sz="1200" dirty="0"/>
            </a:p>
          </p:txBody>
        </p:sp>
        <p:cxnSp>
          <p:nvCxnSpPr>
            <p:cNvPr id="56" name="Straight Arrow Connector 55"/>
            <p:cNvCxnSpPr>
              <a:stCxn id="3" idx="2"/>
              <a:endCxn id="53" idx="0"/>
            </p:cNvCxnSpPr>
            <p:nvPr/>
          </p:nvCxnSpPr>
          <p:spPr>
            <a:xfrm>
              <a:off x="4609555" y="1002972"/>
              <a:ext cx="680" cy="8583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65" name="Group 64"/>
          <p:cNvGrpSpPr/>
          <p:nvPr/>
        </p:nvGrpSpPr>
        <p:grpSpPr>
          <a:xfrm>
            <a:off x="173389" y="1002972"/>
            <a:ext cx="4436166" cy="1901469"/>
            <a:chOff x="173389" y="1002972"/>
            <a:chExt cx="4436166" cy="1901469"/>
          </a:xfrm>
        </p:grpSpPr>
        <p:grpSp>
          <p:nvGrpSpPr>
            <p:cNvPr id="10" name="Group 42"/>
            <p:cNvGrpSpPr/>
            <p:nvPr/>
          </p:nvGrpSpPr>
          <p:grpSpPr>
            <a:xfrm>
              <a:off x="2384294" y="1002972"/>
              <a:ext cx="2225261" cy="1901469"/>
              <a:chOff x="2363304" y="1002972"/>
              <a:chExt cx="2225261" cy="1901469"/>
            </a:xfrm>
          </p:grpSpPr>
          <p:sp>
            <p:nvSpPr>
              <p:cNvPr id="4" name="Rectangle 3"/>
              <p:cNvSpPr/>
              <p:nvPr/>
            </p:nvSpPr>
            <p:spPr>
              <a:xfrm>
                <a:off x="2363304" y="2230782"/>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rmAutofit/>
              </a:bodyPr>
              <a:lstStyle/>
              <a:p>
                <a:pPr algn="ctr"/>
                <a:r>
                  <a:rPr lang="en-US" sz="1400" dirty="0" smtClean="0"/>
                  <a:t>Token</a:t>
                </a:r>
                <a:endParaRPr lang="en-US" sz="1400" dirty="0"/>
              </a:p>
            </p:txBody>
          </p:sp>
          <p:cxnSp>
            <p:nvCxnSpPr>
              <p:cNvPr id="11" name="Straight Arrow Connector 10"/>
              <p:cNvCxnSpPr>
                <a:stCxn id="3" idx="2"/>
                <a:endCxn id="57" idx="3"/>
              </p:cNvCxnSpPr>
              <p:nvPr/>
            </p:nvCxnSpPr>
            <p:spPr>
              <a:xfrm flipH="1">
                <a:off x="2701903" y="1002972"/>
                <a:ext cx="1886662" cy="5506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8" name="Group 44"/>
            <p:cNvGrpSpPr/>
            <p:nvPr/>
          </p:nvGrpSpPr>
          <p:grpSpPr>
            <a:xfrm>
              <a:off x="173389" y="2230782"/>
              <a:ext cx="2221400" cy="673659"/>
              <a:chOff x="152399" y="2230782"/>
              <a:chExt cx="2221400" cy="673659"/>
            </a:xfrm>
          </p:grpSpPr>
          <p:sp>
            <p:nvSpPr>
              <p:cNvPr id="7" name="Rectangle 6"/>
              <p:cNvSpPr/>
              <p:nvPr/>
            </p:nvSpPr>
            <p:spPr>
              <a:xfrm>
                <a:off x="152399" y="2230782"/>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rmAutofit/>
              </a:bodyPr>
              <a:lstStyle/>
              <a:p>
                <a:pPr algn="ctr"/>
                <a:r>
                  <a:rPr lang="en-US" sz="1400" dirty="0" smtClean="0"/>
                  <a:t>Token</a:t>
                </a:r>
              </a:p>
              <a:p>
                <a:pPr algn="ctr"/>
                <a:r>
                  <a:rPr lang="en-US" sz="1400" dirty="0" smtClean="0"/>
                  <a:t>Manager</a:t>
                </a:r>
                <a:endParaRPr lang="en-US" sz="1400" dirty="0"/>
              </a:p>
            </p:txBody>
          </p:sp>
          <p:grpSp>
            <p:nvGrpSpPr>
              <p:cNvPr id="20" name="Group 42"/>
              <p:cNvGrpSpPr/>
              <p:nvPr/>
            </p:nvGrpSpPr>
            <p:grpSpPr>
              <a:xfrm>
                <a:off x="1378225" y="2306002"/>
                <a:ext cx="995574" cy="263198"/>
                <a:chOff x="1378225" y="2306002"/>
                <a:chExt cx="995574" cy="263198"/>
              </a:xfrm>
            </p:grpSpPr>
            <p:cxnSp>
              <p:nvCxnSpPr>
                <p:cNvPr id="17" name="Straight Arrow Connector 16"/>
                <p:cNvCxnSpPr>
                  <a:stCxn id="7" idx="3"/>
                  <a:endCxn id="4" idx="1"/>
                </p:cNvCxnSpPr>
                <p:nvPr/>
              </p:nvCxnSpPr>
              <p:spPr>
                <a:xfrm>
                  <a:off x="1378225" y="2567612"/>
                  <a:ext cx="995574"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1455526" y="2306002"/>
                  <a:ext cx="764972" cy="261610"/>
                </a:xfrm>
                <a:prstGeom prst="rect">
                  <a:avLst/>
                </a:prstGeom>
                <a:noFill/>
              </p:spPr>
              <p:txBody>
                <a:bodyPr wrap="none" rtlCol="0">
                  <a:spAutoFit/>
                </a:bodyPr>
                <a:lstStyle/>
                <a:p>
                  <a:r>
                    <a:rPr lang="en-US" sz="1050" dirty="0" smtClean="0"/>
                    <a:t>manages</a:t>
                  </a:r>
                  <a:endParaRPr lang="en-US" sz="1050" dirty="0"/>
                </a:p>
              </p:txBody>
            </p:sp>
          </p:grpSp>
        </p:grpSp>
        <p:sp>
          <p:nvSpPr>
            <p:cNvPr id="57" name="TextBox 56"/>
            <p:cNvSpPr txBox="1"/>
            <p:nvPr/>
          </p:nvSpPr>
          <p:spPr>
            <a:xfrm>
              <a:off x="1052547" y="1314965"/>
              <a:ext cx="1670346" cy="477325"/>
            </a:xfrm>
            <a:prstGeom prst="rect">
              <a:avLst/>
            </a:prstGeom>
            <a:solidFill>
              <a:schemeClr val="bg1"/>
            </a:solidFill>
            <a:ln>
              <a:solidFill>
                <a:schemeClr val="accent1"/>
              </a:solidFill>
            </a:ln>
          </p:spPr>
          <p:txBody>
            <a:bodyPr wrap="square" rtlCol="0" anchor="ctr" anchorCtr="1">
              <a:noAutofit/>
            </a:bodyPr>
            <a:lstStyle/>
            <a:p>
              <a:pPr algn="ctr"/>
              <a:r>
                <a:rPr lang="en-US" sz="1200" dirty="0" smtClean="0"/>
                <a:t>Token Management</a:t>
              </a:r>
            </a:p>
            <a:p>
              <a:pPr algn="ctr"/>
              <a:r>
                <a:rPr lang="en-US" sz="1200" dirty="0" smtClean="0"/>
                <a:t>Service</a:t>
              </a:r>
              <a:endParaRPr lang="en-US" sz="1200" dirty="0"/>
            </a:p>
          </p:txBody>
        </p:sp>
      </p:grpSp>
      <p:grpSp>
        <p:nvGrpSpPr>
          <p:cNvPr id="66" name="Group 65"/>
          <p:cNvGrpSpPr/>
          <p:nvPr/>
        </p:nvGrpSpPr>
        <p:grpSpPr>
          <a:xfrm>
            <a:off x="4609555" y="1002972"/>
            <a:ext cx="4367687" cy="1901469"/>
            <a:chOff x="4609555" y="1002972"/>
            <a:chExt cx="4367687" cy="1901469"/>
          </a:xfrm>
        </p:grpSpPr>
        <p:grpSp>
          <p:nvGrpSpPr>
            <p:cNvPr id="2" name="Group 43"/>
            <p:cNvGrpSpPr/>
            <p:nvPr/>
          </p:nvGrpSpPr>
          <p:grpSpPr>
            <a:xfrm>
              <a:off x="4609555" y="1002972"/>
              <a:ext cx="2225261" cy="1901469"/>
              <a:chOff x="4588565" y="1002972"/>
              <a:chExt cx="2225261" cy="1901469"/>
            </a:xfrm>
          </p:grpSpPr>
          <p:sp>
            <p:nvSpPr>
              <p:cNvPr id="5" name="Rectangle 4"/>
              <p:cNvSpPr/>
              <p:nvPr/>
            </p:nvSpPr>
            <p:spPr>
              <a:xfrm>
                <a:off x="5588000" y="2230782"/>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rmAutofit/>
              </a:bodyPr>
              <a:lstStyle/>
              <a:p>
                <a:pPr algn="ctr"/>
                <a:r>
                  <a:rPr lang="en-US" sz="1400" dirty="0" smtClean="0"/>
                  <a:t>Identity</a:t>
                </a:r>
              </a:p>
              <a:p>
                <a:pPr algn="ctr"/>
                <a:r>
                  <a:rPr lang="en-US" sz="1400" dirty="0" smtClean="0"/>
                  <a:t>Record</a:t>
                </a:r>
                <a:endParaRPr lang="en-US" sz="1400" dirty="0"/>
              </a:p>
            </p:txBody>
          </p:sp>
          <p:cxnSp>
            <p:nvCxnSpPr>
              <p:cNvPr id="13" name="Straight Arrow Connector 12"/>
              <p:cNvCxnSpPr>
                <a:stCxn id="3" idx="2"/>
                <a:endCxn id="59" idx="1"/>
              </p:cNvCxnSpPr>
              <p:nvPr/>
            </p:nvCxnSpPr>
            <p:spPr>
              <a:xfrm>
                <a:off x="4588565" y="1002972"/>
                <a:ext cx="2027277" cy="5438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4" name="Group 47"/>
            <p:cNvGrpSpPr/>
            <p:nvPr/>
          </p:nvGrpSpPr>
          <p:grpSpPr>
            <a:xfrm>
              <a:off x="6845312" y="2230782"/>
              <a:ext cx="2131930" cy="673659"/>
              <a:chOff x="6824322" y="2230782"/>
              <a:chExt cx="2131930" cy="673659"/>
            </a:xfrm>
          </p:grpSpPr>
          <p:sp>
            <p:nvSpPr>
              <p:cNvPr id="8" name="Rectangle 7"/>
              <p:cNvSpPr/>
              <p:nvPr/>
            </p:nvSpPr>
            <p:spPr>
              <a:xfrm>
                <a:off x="7730426" y="2230782"/>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rmAutofit/>
              </a:bodyPr>
              <a:lstStyle/>
              <a:p>
                <a:pPr algn="ctr"/>
                <a:r>
                  <a:rPr lang="en-US" sz="1400" dirty="0" smtClean="0"/>
                  <a:t>Identity</a:t>
                </a:r>
              </a:p>
              <a:p>
                <a:pPr algn="ctr"/>
                <a:r>
                  <a:rPr lang="en-US" sz="1400" dirty="0" smtClean="0"/>
                  <a:t>Manager</a:t>
                </a:r>
                <a:endParaRPr lang="en-US" sz="1400" dirty="0"/>
              </a:p>
            </p:txBody>
          </p:sp>
          <p:grpSp>
            <p:nvGrpSpPr>
              <p:cNvPr id="16" name="Group 43"/>
              <p:cNvGrpSpPr/>
              <p:nvPr/>
            </p:nvGrpSpPr>
            <p:grpSpPr>
              <a:xfrm>
                <a:off x="6824322" y="2307590"/>
                <a:ext cx="906105" cy="261610"/>
                <a:chOff x="6824322" y="2307590"/>
                <a:chExt cx="906105" cy="261610"/>
              </a:xfrm>
            </p:grpSpPr>
            <p:cxnSp>
              <p:nvCxnSpPr>
                <p:cNvPr id="15" name="Straight Arrow Connector 14"/>
                <p:cNvCxnSpPr>
                  <a:stCxn id="8" idx="1"/>
                  <a:endCxn id="5" idx="3"/>
                </p:cNvCxnSpPr>
                <p:nvPr/>
              </p:nvCxnSpPr>
              <p:spPr>
                <a:xfrm rot="10800000">
                  <a:off x="6824322" y="2567612"/>
                  <a:ext cx="906105"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6910239" y="2307590"/>
                  <a:ext cx="764972" cy="261610"/>
                </a:xfrm>
                <a:prstGeom prst="rect">
                  <a:avLst/>
                </a:prstGeom>
                <a:noFill/>
              </p:spPr>
              <p:txBody>
                <a:bodyPr wrap="none" rtlCol="0">
                  <a:spAutoFit/>
                </a:bodyPr>
                <a:lstStyle/>
                <a:p>
                  <a:r>
                    <a:rPr lang="en-US" sz="1050" dirty="0" smtClean="0"/>
                    <a:t>manages</a:t>
                  </a:r>
                  <a:endParaRPr lang="en-US" sz="1050" dirty="0"/>
                </a:p>
              </p:txBody>
            </p:sp>
          </p:grpSp>
        </p:grpSp>
        <p:sp>
          <p:nvSpPr>
            <p:cNvPr id="59" name="TextBox 58"/>
            <p:cNvSpPr txBox="1"/>
            <p:nvPr/>
          </p:nvSpPr>
          <p:spPr>
            <a:xfrm>
              <a:off x="6636832" y="1308177"/>
              <a:ext cx="1303059" cy="477325"/>
            </a:xfrm>
            <a:prstGeom prst="rect">
              <a:avLst/>
            </a:prstGeom>
            <a:solidFill>
              <a:schemeClr val="bg1"/>
            </a:solidFill>
            <a:ln>
              <a:solidFill>
                <a:schemeClr val="accent1"/>
              </a:solidFill>
            </a:ln>
          </p:spPr>
          <p:txBody>
            <a:bodyPr wrap="square" rtlCol="0" anchor="ctr" anchorCtr="1">
              <a:normAutofit/>
            </a:bodyPr>
            <a:lstStyle/>
            <a:p>
              <a:pPr algn="ctr"/>
              <a:r>
                <a:rPr lang="en-US" sz="1200" dirty="0" smtClean="0"/>
                <a:t>Identity Proofing</a:t>
              </a:r>
            </a:p>
            <a:p>
              <a:pPr algn="ctr"/>
              <a:r>
                <a:rPr lang="en-US" sz="1200" dirty="0" smtClean="0"/>
                <a:t>Service</a:t>
              </a:r>
              <a:endParaRPr lang="en-US" sz="1200" dirty="0"/>
            </a:p>
          </p:txBody>
        </p:sp>
      </p:grpSp>
    </p:spTree>
    <p:extLst>
      <p:ext uri="{BB962C8B-B14F-4D97-AF65-F5344CB8AC3E}">
        <p14:creationId xmlns="" xmlns:p14="http://schemas.microsoft.com/office/powerpoint/2010/main" val="7576629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61535" y="1175793"/>
            <a:ext cx="3695147" cy="5472598"/>
            <a:chOff x="61535" y="1175793"/>
            <a:chExt cx="3695147" cy="5472598"/>
          </a:xfrm>
        </p:grpSpPr>
        <p:sp>
          <p:nvSpPr>
            <p:cNvPr id="50" name="Rounded Rectangle 49"/>
            <p:cNvSpPr/>
            <p:nvPr/>
          </p:nvSpPr>
          <p:spPr>
            <a:xfrm>
              <a:off x="61535" y="1175793"/>
              <a:ext cx="3695147" cy="547259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2" name="TextBox 51"/>
            <p:cNvSpPr txBox="1"/>
            <p:nvPr/>
          </p:nvSpPr>
          <p:spPr>
            <a:xfrm>
              <a:off x="173389" y="5006721"/>
              <a:ext cx="3324786" cy="646331"/>
            </a:xfrm>
            <a:prstGeom prst="rect">
              <a:avLst/>
            </a:prstGeom>
            <a:noFill/>
          </p:spPr>
          <p:txBody>
            <a:bodyPr wrap="square" rtlCol="0">
              <a:spAutoFit/>
            </a:bodyPr>
            <a:lstStyle/>
            <a:p>
              <a:r>
                <a:rPr lang="en-US" dirty="0" smtClean="0"/>
                <a:t>RP delegates</a:t>
              </a:r>
            </a:p>
            <a:p>
              <a:r>
                <a:rPr lang="en-US" dirty="0" smtClean="0"/>
                <a:t>Authentication</a:t>
              </a:r>
            </a:p>
          </p:txBody>
        </p:sp>
      </p:grpSp>
      <p:grpSp>
        <p:nvGrpSpPr>
          <p:cNvPr id="58" name="Group 57"/>
          <p:cNvGrpSpPr/>
          <p:nvPr/>
        </p:nvGrpSpPr>
        <p:grpSpPr>
          <a:xfrm>
            <a:off x="3766644" y="1182315"/>
            <a:ext cx="5354990" cy="5466075"/>
            <a:chOff x="3766644" y="1182315"/>
            <a:chExt cx="5354990" cy="5466075"/>
          </a:xfrm>
        </p:grpSpPr>
        <p:sp>
          <p:nvSpPr>
            <p:cNvPr id="60" name="Rounded Rectangle 59"/>
            <p:cNvSpPr/>
            <p:nvPr/>
          </p:nvSpPr>
          <p:spPr>
            <a:xfrm>
              <a:off x="3766644" y="1182315"/>
              <a:ext cx="5354990" cy="54660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1" name="TextBox 60"/>
            <p:cNvSpPr txBox="1"/>
            <p:nvPr/>
          </p:nvSpPr>
          <p:spPr>
            <a:xfrm>
              <a:off x="5764004" y="4953985"/>
              <a:ext cx="3324786" cy="1477328"/>
            </a:xfrm>
            <a:prstGeom prst="rect">
              <a:avLst/>
            </a:prstGeom>
            <a:noFill/>
          </p:spPr>
          <p:txBody>
            <a:bodyPr wrap="square" rtlCol="0">
              <a:spAutoFit/>
            </a:bodyPr>
            <a:lstStyle/>
            <a:p>
              <a:r>
                <a:rPr lang="en-US" dirty="0" smtClean="0"/>
                <a:t>RP manages </a:t>
              </a:r>
            </a:p>
            <a:p>
              <a:r>
                <a:rPr lang="en-US" dirty="0" smtClean="0"/>
                <a:t>Identity and Binding</a:t>
              </a:r>
            </a:p>
            <a:p>
              <a:endParaRPr lang="en-US" dirty="0"/>
            </a:p>
            <a:p>
              <a:r>
                <a:rPr lang="en-US" dirty="0" smtClean="0"/>
                <a:t>RP uses</a:t>
              </a:r>
            </a:p>
            <a:p>
              <a:r>
                <a:rPr lang="en-US" dirty="0" smtClean="0"/>
                <a:t>External Token </a:t>
              </a:r>
            </a:p>
          </p:txBody>
        </p:sp>
      </p:grpSp>
      <p:sp>
        <p:nvSpPr>
          <p:cNvPr id="62" name="TextBox 61"/>
          <p:cNvSpPr txBox="1"/>
          <p:nvPr/>
        </p:nvSpPr>
        <p:spPr>
          <a:xfrm>
            <a:off x="-15692" y="0"/>
            <a:ext cx="3535010" cy="954107"/>
          </a:xfrm>
          <a:prstGeom prst="rect">
            <a:avLst/>
          </a:prstGeom>
          <a:noFill/>
        </p:spPr>
        <p:txBody>
          <a:bodyPr wrap="square" rtlCol="0">
            <a:spAutoFit/>
          </a:bodyPr>
          <a:lstStyle/>
          <a:p>
            <a:pPr algn="ctr"/>
            <a:r>
              <a:rPr lang="en-US" sz="2800" b="1" dirty="0" smtClean="0"/>
              <a:t>Token</a:t>
            </a:r>
          </a:p>
          <a:p>
            <a:pPr algn="ctr"/>
            <a:r>
              <a:rPr lang="en-US" sz="2800" b="1" dirty="0" smtClean="0"/>
              <a:t>Manager</a:t>
            </a:r>
            <a:endParaRPr lang="en-US" sz="2800" b="1" dirty="0"/>
          </a:p>
        </p:txBody>
      </p:sp>
      <p:sp>
        <p:nvSpPr>
          <p:cNvPr id="54" name="Rounded Rectangle 53"/>
          <p:cNvSpPr/>
          <p:nvPr/>
        </p:nvSpPr>
        <p:spPr>
          <a:xfrm>
            <a:off x="3809458" y="2217685"/>
            <a:ext cx="1614073" cy="27890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Binding</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p:txBody>
      </p:sp>
      <p:sp>
        <p:nvSpPr>
          <p:cNvPr id="49" name="Rounded Rectangle 48"/>
          <p:cNvSpPr/>
          <p:nvPr/>
        </p:nvSpPr>
        <p:spPr>
          <a:xfrm>
            <a:off x="5475362" y="1647919"/>
            <a:ext cx="3613428" cy="175464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smtClean="0"/>
          </a:p>
          <a:p>
            <a:pPr algn="ctr"/>
            <a:r>
              <a:rPr lang="en-US" dirty="0" smtClean="0"/>
              <a:t>Attribute Authority</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48" name="Rounded Rectangle 47"/>
          <p:cNvSpPr/>
          <p:nvPr/>
        </p:nvSpPr>
        <p:spPr>
          <a:xfrm>
            <a:off x="62971" y="1647919"/>
            <a:ext cx="3663806" cy="175464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smtClean="0"/>
          </a:p>
          <a:p>
            <a:pPr algn="ctr"/>
            <a:r>
              <a:rPr lang="en-US" dirty="0" smtClean="0"/>
              <a:t>Authentication</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3" name="Rectangle 2"/>
          <p:cNvSpPr/>
          <p:nvPr/>
        </p:nvSpPr>
        <p:spPr>
          <a:xfrm>
            <a:off x="3996642" y="329313"/>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rmAutofit/>
          </a:bodyPr>
          <a:lstStyle/>
          <a:p>
            <a:pPr algn="ctr"/>
            <a:r>
              <a:rPr lang="en-US" sz="1400" dirty="0" smtClean="0"/>
              <a:t>Person</a:t>
            </a:r>
            <a:endParaRPr lang="en-US" sz="1400" dirty="0"/>
          </a:p>
        </p:txBody>
      </p:sp>
      <p:grpSp>
        <p:nvGrpSpPr>
          <p:cNvPr id="22" name="Group 54"/>
          <p:cNvGrpSpPr/>
          <p:nvPr/>
        </p:nvGrpSpPr>
        <p:grpSpPr>
          <a:xfrm>
            <a:off x="3996642" y="5006721"/>
            <a:ext cx="1225826" cy="1310123"/>
            <a:chOff x="3975652" y="5006721"/>
            <a:chExt cx="1225826" cy="1310123"/>
          </a:xfrm>
        </p:grpSpPr>
        <p:sp>
          <p:nvSpPr>
            <p:cNvPr id="9" name="Rectangle 8"/>
            <p:cNvSpPr/>
            <p:nvPr/>
          </p:nvSpPr>
          <p:spPr>
            <a:xfrm>
              <a:off x="3975652" y="5643185"/>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en-US" sz="1200" dirty="0" smtClean="0"/>
                <a:t>Relying</a:t>
              </a:r>
            </a:p>
            <a:p>
              <a:pPr algn="ctr"/>
              <a:r>
                <a:rPr lang="en-US" sz="1200" dirty="0" smtClean="0"/>
                <a:t>Party</a:t>
              </a:r>
              <a:endParaRPr lang="en-US" sz="1200" dirty="0"/>
            </a:p>
          </p:txBody>
        </p:sp>
        <p:cxnSp>
          <p:nvCxnSpPr>
            <p:cNvPr id="23" name="Straight Arrow Connector 22"/>
            <p:cNvCxnSpPr>
              <a:stCxn id="9" idx="0"/>
            </p:cNvCxnSpPr>
            <p:nvPr/>
          </p:nvCxnSpPr>
          <p:spPr>
            <a:xfrm flipV="1">
              <a:off x="4588565" y="5006721"/>
              <a:ext cx="10497" cy="63646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28" name="Group 53"/>
          <p:cNvGrpSpPr/>
          <p:nvPr/>
        </p:nvGrpSpPr>
        <p:grpSpPr>
          <a:xfrm>
            <a:off x="3996642" y="2683644"/>
            <a:ext cx="1225826" cy="1369305"/>
            <a:chOff x="3975652" y="2683644"/>
            <a:chExt cx="1225826" cy="1369305"/>
          </a:xfrm>
        </p:grpSpPr>
        <p:sp>
          <p:nvSpPr>
            <p:cNvPr id="46" name="Rectangle 45"/>
            <p:cNvSpPr/>
            <p:nvPr/>
          </p:nvSpPr>
          <p:spPr>
            <a:xfrm>
              <a:off x="3975652" y="2683644"/>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en-US" sz="1200" dirty="0" smtClean="0"/>
                <a:t>Binding</a:t>
              </a:r>
            </a:p>
            <a:p>
              <a:pPr algn="ctr"/>
              <a:r>
                <a:rPr lang="en-US" sz="1200" dirty="0" smtClean="0"/>
                <a:t>Manager</a:t>
              </a:r>
              <a:endParaRPr lang="en-US" sz="1200" dirty="0"/>
            </a:p>
          </p:txBody>
        </p:sp>
        <p:cxnSp>
          <p:nvCxnSpPr>
            <p:cNvPr id="47" name="Straight Arrow Connector 46"/>
            <p:cNvCxnSpPr>
              <a:stCxn id="46" idx="2"/>
              <a:endCxn id="6" idx="0"/>
            </p:cNvCxnSpPr>
            <p:nvPr/>
          </p:nvCxnSpPr>
          <p:spPr>
            <a:xfrm rot="16200000" flipH="1">
              <a:off x="4245989" y="3699878"/>
              <a:ext cx="695647" cy="1049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4209553" y="3570502"/>
              <a:ext cx="764972" cy="261610"/>
            </a:xfrm>
            <a:prstGeom prst="rect">
              <a:avLst/>
            </a:prstGeom>
            <a:solidFill>
              <a:schemeClr val="tx2">
                <a:lumMod val="20000"/>
                <a:lumOff val="80000"/>
              </a:schemeClr>
            </a:solidFill>
          </p:spPr>
          <p:txBody>
            <a:bodyPr wrap="none" rtlCol="0">
              <a:spAutoFit/>
            </a:bodyPr>
            <a:lstStyle/>
            <a:p>
              <a:r>
                <a:rPr lang="en-US" sz="1050" dirty="0" smtClean="0"/>
                <a:t>manages</a:t>
              </a:r>
              <a:endParaRPr lang="en-US" sz="1050" dirty="0"/>
            </a:p>
          </p:txBody>
        </p:sp>
      </p:grpSp>
      <p:grpSp>
        <p:nvGrpSpPr>
          <p:cNvPr id="44" name="Group 43"/>
          <p:cNvGrpSpPr/>
          <p:nvPr/>
        </p:nvGrpSpPr>
        <p:grpSpPr>
          <a:xfrm>
            <a:off x="1260014" y="3168654"/>
            <a:ext cx="6698908" cy="1557955"/>
            <a:chOff x="1260014" y="3168654"/>
            <a:chExt cx="6698908" cy="1557955"/>
          </a:xfrm>
        </p:grpSpPr>
        <p:grpSp>
          <p:nvGrpSpPr>
            <p:cNvPr id="12" name="Group 52"/>
            <p:cNvGrpSpPr/>
            <p:nvPr/>
          </p:nvGrpSpPr>
          <p:grpSpPr>
            <a:xfrm>
              <a:off x="1900508" y="3645979"/>
              <a:ext cx="5417920" cy="1080630"/>
              <a:chOff x="1879518" y="3645979"/>
              <a:chExt cx="5417920" cy="1080630"/>
            </a:xfrm>
          </p:grpSpPr>
          <p:sp>
            <p:nvSpPr>
              <p:cNvPr id="6" name="Rectangle 5"/>
              <p:cNvSpPr/>
              <p:nvPr/>
            </p:nvSpPr>
            <p:spPr>
              <a:xfrm>
                <a:off x="3975652" y="4052950"/>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rmAutofit/>
              </a:bodyPr>
              <a:lstStyle/>
              <a:p>
                <a:pPr algn="ctr"/>
                <a:r>
                  <a:rPr lang="en-US" sz="1200" dirty="0" smtClean="0"/>
                  <a:t>Token-Identity </a:t>
                </a:r>
              </a:p>
              <a:p>
                <a:pPr algn="ctr"/>
                <a:r>
                  <a:rPr lang="en-US" sz="1200" dirty="0" smtClean="0"/>
                  <a:t>Link Record</a:t>
                </a:r>
                <a:endParaRPr lang="en-US" sz="1200" dirty="0"/>
              </a:p>
            </p:txBody>
          </p:sp>
          <p:cxnSp>
            <p:nvCxnSpPr>
              <p:cNvPr id="19" name="Straight Connector 18"/>
              <p:cNvCxnSpPr>
                <a:stCxn id="43" idx="2"/>
                <a:endCxn id="6" idx="3"/>
              </p:cNvCxnSpPr>
              <p:nvPr/>
            </p:nvCxnSpPr>
            <p:spPr>
              <a:xfrm flipH="1">
                <a:off x="5201478" y="3645979"/>
                <a:ext cx="2095960" cy="7438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55" idx="2"/>
                <a:endCxn id="6" idx="1"/>
              </p:cNvCxnSpPr>
              <p:nvPr/>
            </p:nvCxnSpPr>
            <p:spPr>
              <a:xfrm>
                <a:off x="1879518" y="3656103"/>
                <a:ext cx="2096134" cy="73367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3" name="TextBox 42"/>
            <p:cNvSpPr txBox="1"/>
            <p:nvPr/>
          </p:nvSpPr>
          <p:spPr>
            <a:xfrm>
              <a:off x="6677934" y="3168654"/>
              <a:ext cx="1280988" cy="477325"/>
            </a:xfrm>
            <a:prstGeom prst="rect">
              <a:avLst/>
            </a:prstGeom>
            <a:solidFill>
              <a:schemeClr val="bg1"/>
            </a:solidFill>
            <a:ln>
              <a:solidFill>
                <a:schemeClr val="accent1"/>
              </a:solidFill>
            </a:ln>
          </p:spPr>
          <p:txBody>
            <a:bodyPr wrap="square" rtlCol="0" anchor="ctr" anchorCtr="1">
              <a:noAutofit/>
            </a:bodyPr>
            <a:lstStyle/>
            <a:p>
              <a:pPr algn="ctr"/>
              <a:r>
                <a:rPr lang="en-US" sz="1200" dirty="0" smtClean="0"/>
                <a:t>Validation</a:t>
              </a:r>
            </a:p>
            <a:p>
              <a:pPr algn="ctr"/>
              <a:r>
                <a:rPr lang="en-US" sz="1200" dirty="0" smtClean="0"/>
                <a:t>Service</a:t>
              </a:r>
              <a:endParaRPr lang="en-US" sz="1200" dirty="0"/>
            </a:p>
          </p:txBody>
        </p:sp>
        <p:sp>
          <p:nvSpPr>
            <p:cNvPr id="55" name="TextBox 54"/>
            <p:cNvSpPr txBox="1"/>
            <p:nvPr/>
          </p:nvSpPr>
          <p:spPr>
            <a:xfrm>
              <a:off x="1260014" y="3178778"/>
              <a:ext cx="1280988" cy="477325"/>
            </a:xfrm>
            <a:prstGeom prst="rect">
              <a:avLst/>
            </a:prstGeom>
            <a:solidFill>
              <a:schemeClr val="bg1"/>
            </a:solidFill>
            <a:ln>
              <a:solidFill>
                <a:schemeClr val="accent1"/>
              </a:solidFill>
            </a:ln>
          </p:spPr>
          <p:txBody>
            <a:bodyPr wrap="square" rtlCol="0" anchor="ctr" anchorCtr="1">
              <a:normAutofit/>
            </a:bodyPr>
            <a:lstStyle/>
            <a:p>
              <a:pPr algn="ctr"/>
              <a:r>
                <a:rPr lang="en-US" sz="1200" dirty="0" smtClean="0"/>
                <a:t>Authentication</a:t>
              </a:r>
            </a:p>
            <a:p>
              <a:pPr algn="ctr"/>
              <a:r>
                <a:rPr lang="en-US" sz="1200" dirty="0" smtClean="0"/>
                <a:t>Service</a:t>
              </a:r>
              <a:endParaRPr lang="en-US" sz="1200" dirty="0"/>
            </a:p>
          </p:txBody>
        </p:sp>
      </p:grpSp>
      <p:grpSp>
        <p:nvGrpSpPr>
          <p:cNvPr id="24" name="Group 23"/>
          <p:cNvGrpSpPr/>
          <p:nvPr/>
        </p:nvGrpSpPr>
        <p:grpSpPr>
          <a:xfrm>
            <a:off x="4138201" y="1002972"/>
            <a:ext cx="944068" cy="1255943"/>
            <a:chOff x="4138201" y="1002972"/>
            <a:chExt cx="944068" cy="1255943"/>
          </a:xfrm>
        </p:grpSpPr>
        <p:sp>
          <p:nvSpPr>
            <p:cNvPr id="53" name="TextBox 52"/>
            <p:cNvSpPr txBox="1"/>
            <p:nvPr/>
          </p:nvSpPr>
          <p:spPr>
            <a:xfrm>
              <a:off x="4138201" y="1861281"/>
              <a:ext cx="944068" cy="397634"/>
            </a:xfrm>
            <a:prstGeom prst="rect">
              <a:avLst/>
            </a:prstGeom>
            <a:solidFill>
              <a:schemeClr val="bg1"/>
            </a:solidFill>
            <a:ln>
              <a:solidFill>
                <a:schemeClr val="accent1"/>
              </a:solidFill>
            </a:ln>
          </p:spPr>
          <p:txBody>
            <a:bodyPr wrap="square" rtlCol="0" anchor="ctr" anchorCtr="1">
              <a:normAutofit fontScale="92500" lnSpcReduction="10000"/>
            </a:bodyPr>
            <a:lstStyle/>
            <a:p>
              <a:pPr algn="ctr"/>
              <a:r>
                <a:rPr lang="en-US" sz="1200" dirty="0" smtClean="0"/>
                <a:t>Consent</a:t>
              </a:r>
            </a:p>
            <a:p>
              <a:pPr algn="ctr"/>
              <a:r>
                <a:rPr lang="en-US" sz="1200" dirty="0" smtClean="0"/>
                <a:t>Service</a:t>
              </a:r>
              <a:endParaRPr lang="en-US" sz="1200" dirty="0"/>
            </a:p>
          </p:txBody>
        </p:sp>
        <p:cxnSp>
          <p:nvCxnSpPr>
            <p:cNvPr id="56" name="Straight Arrow Connector 55"/>
            <p:cNvCxnSpPr>
              <a:stCxn id="3" idx="2"/>
              <a:endCxn id="53" idx="0"/>
            </p:cNvCxnSpPr>
            <p:nvPr/>
          </p:nvCxnSpPr>
          <p:spPr>
            <a:xfrm>
              <a:off x="4609555" y="1002972"/>
              <a:ext cx="680" cy="8583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65" name="Group 64"/>
          <p:cNvGrpSpPr/>
          <p:nvPr/>
        </p:nvGrpSpPr>
        <p:grpSpPr>
          <a:xfrm>
            <a:off x="173389" y="1002972"/>
            <a:ext cx="4436166" cy="1901469"/>
            <a:chOff x="173389" y="1002972"/>
            <a:chExt cx="4436166" cy="1901469"/>
          </a:xfrm>
        </p:grpSpPr>
        <p:grpSp>
          <p:nvGrpSpPr>
            <p:cNvPr id="10" name="Group 42"/>
            <p:cNvGrpSpPr/>
            <p:nvPr/>
          </p:nvGrpSpPr>
          <p:grpSpPr>
            <a:xfrm>
              <a:off x="2384294" y="1002972"/>
              <a:ext cx="2225261" cy="1901469"/>
              <a:chOff x="2363304" y="1002972"/>
              <a:chExt cx="2225261" cy="1901469"/>
            </a:xfrm>
          </p:grpSpPr>
          <p:sp>
            <p:nvSpPr>
              <p:cNvPr id="4" name="Rectangle 3"/>
              <p:cNvSpPr/>
              <p:nvPr/>
            </p:nvSpPr>
            <p:spPr>
              <a:xfrm>
                <a:off x="2363304" y="2230782"/>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rmAutofit/>
              </a:bodyPr>
              <a:lstStyle/>
              <a:p>
                <a:pPr algn="ctr"/>
                <a:r>
                  <a:rPr lang="en-US" sz="1400" dirty="0" smtClean="0"/>
                  <a:t>Token</a:t>
                </a:r>
                <a:endParaRPr lang="en-US" sz="1400" dirty="0"/>
              </a:p>
            </p:txBody>
          </p:sp>
          <p:cxnSp>
            <p:nvCxnSpPr>
              <p:cNvPr id="11" name="Straight Arrow Connector 10"/>
              <p:cNvCxnSpPr>
                <a:stCxn id="3" idx="2"/>
                <a:endCxn id="57" idx="3"/>
              </p:cNvCxnSpPr>
              <p:nvPr/>
            </p:nvCxnSpPr>
            <p:spPr>
              <a:xfrm flipH="1">
                <a:off x="2701903" y="1002972"/>
                <a:ext cx="1886662" cy="5506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8" name="Group 44"/>
            <p:cNvGrpSpPr/>
            <p:nvPr/>
          </p:nvGrpSpPr>
          <p:grpSpPr>
            <a:xfrm>
              <a:off x="173389" y="2230782"/>
              <a:ext cx="2221400" cy="673659"/>
              <a:chOff x="152399" y="2230782"/>
              <a:chExt cx="2221400" cy="673659"/>
            </a:xfrm>
          </p:grpSpPr>
          <p:sp>
            <p:nvSpPr>
              <p:cNvPr id="7" name="Rectangle 6"/>
              <p:cNvSpPr/>
              <p:nvPr/>
            </p:nvSpPr>
            <p:spPr>
              <a:xfrm>
                <a:off x="152399" y="2230782"/>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rmAutofit/>
              </a:bodyPr>
              <a:lstStyle/>
              <a:p>
                <a:pPr algn="ctr"/>
                <a:r>
                  <a:rPr lang="en-US" sz="1400" dirty="0" smtClean="0"/>
                  <a:t>Token</a:t>
                </a:r>
              </a:p>
              <a:p>
                <a:pPr algn="ctr"/>
                <a:r>
                  <a:rPr lang="en-US" sz="1400" dirty="0" smtClean="0"/>
                  <a:t>Manager</a:t>
                </a:r>
                <a:endParaRPr lang="en-US" sz="1400" dirty="0"/>
              </a:p>
            </p:txBody>
          </p:sp>
          <p:grpSp>
            <p:nvGrpSpPr>
              <p:cNvPr id="20" name="Group 42"/>
              <p:cNvGrpSpPr/>
              <p:nvPr/>
            </p:nvGrpSpPr>
            <p:grpSpPr>
              <a:xfrm>
                <a:off x="1378225" y="2306002"/>
                <a:ext cx="995574" cy="263198"/>
                <a:chOff x="1378225" y="2306002"/>
                <a:chExt cx="995574" cy="263198"/>
              </a:xfrm>
            </p:grpSpPr>
            <p:cxnSp>
              <p:nvCxnSpPr>
                <p:cNvPr id="17" name="Straight Arrow Connector 16"/>
                <p:cNvCxnSpPr>
                  <a:stCxn id="7" idx="3"/>
                  <a:endCxn id="4" idx="1"/>
                </p:cNvCxnSpPr>
                <p:nvPr/>
              </p:nvCxnSpPr>
              <p:spPr>
                <a:xfrm>
                  <a:off x="1378225" y="2567612"/>
                  <a:ext cx="995574"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1455526" y="2306002"/>
                  <a:ext cx="764972" cy="261610"/>
                </a:xfrm>
                <a:prstGeom prst="rect">
                  <a:avLst/>
                </a:prstGeom>
                <a:noFill/>
              </p:spPr>
              <p:txBody>
                <a:bodyPr wrap="none" rtlCol="0">
                  <a:spAutoFit/>
                </a:bodyPr>
                <a:lstStyle/>
                <a:p>
                  <a:r>
                    <a:rPr lang="en-US" sz="1050" dirty="0" smtClean="0"/>
                    <a:t>manages</a:t>
                  </a:r>
                  <a:endParaRPr lang="en-US" sz="1050" dirty="0"/>
                </a:p>
              </p:txBody>
            </p:sp>
          </p:grpSp>
        </p:grpSp>
        <p:sp>
          <p:nvSpPr>
            <p:cNvPr id="57" name="TextBox 56"/>
            <p:cNvSpPr txBox="1"/>
            <p:nvPr/>
          </p:nvSpPr>
          <p:spPr>
            <a:xfrm>
              <a:off x="1052547" y="1314965"/>
              <a:ext cx="1670346" cy="477325"/>
            </a:xfrm>
            <a:prstGeom prst="rect">
              <a:avLst/>
            </a:prstGeom>
            <a:solidFill>
              <a:schemeClr val="bg1"/>
            </a:solidFill>
            <a:ln>
              <a:solidFill>
                <a:schemeClr val="accent1"/>
              </a:solidFill>
            </a:ln>
          </p:spPr>
          <p:txBody>
            <a:bodyPr wrap="square" rtlCol="0" anchor="ctr" anchorCtr="1">
              <a:noAutofit/>
            </a:bodyPr>
            <a:lstStyle/>
            <a:p>
              <a:pPr algn="ctr"/>
              <a:r>
                <a:rPr lang="en-US" sz="1200" dirty="0" smtClean="0"/>
                <a:t>Token Management</a:t>
              </a:r>
            </a:p>
            <a:p>
              <a:pPr algn="ctr"/>
              <a:r>
                <a:rPr lang="en-US" sz="1200" dirty="0" smtClean="0"/>
                <a:t>Service</a:t>
              </a:r>
              <a:endParaRPr lang="en-US" sz="1200" dirty="0"/>
            </a:p>
          </p:txBody>
        </p:sp>
      </p:grpSp>
      <p:grpSp>
        <p:nvGrpSpPr>
          <p:cNvPr id="66" name="Group 65"/>
          <p:cNvGrpSpPr/>
          <p:nvPr/>
        </p:nvGrpSpPr>
        <p:grpSpPr>
          <a:xfrm>
            <a:off x="4609555" y="1002972"/>
            <a:ext cx="4367687" cy="1901469"/>
            <a:chOff x="4609555" y="1002972"/>
            <a:chExt cx="4367687" cy="1901469"/>
          </a:xfrm>
        </p:grpSpPr>
        <p:grpSp>
          <p:nvGrpSpPr>
            <p:cNvPr id="2" name="Group 43"/>
            <p:cNvGrpSpPr/>
            <p:nvPr/>
          </p:nvGrpSpPr>
          <p:grpSpPr>
            <a:xfrm>
              <a:off x="4609555" y="1002972"/>
              <a:ext cx="2225261" cy="1901469"/>
              <a:chOff x="4588565" y="1002972"/>
              <a:chExt cx="2225261" cy="1901469"/>
            </a:xfrm>
          </p:grpSpPr>
          <p:sp>
            <p:nvSpPr>
              <p:cNvPr id="5" name="Rectangle 4"/>
              <p:cNvSpPr/>
              <p:nvPr/>
            </p:nvSpPr>
            <p:spPr>
              <a:xfrm>
                <a:off x="5588000" y="2230782"/>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rmAutofit/>
              </a:bodyPr>
              <a:lstStyle/>
              <a:p>
                <a:pPr algn="ctr"/>
                <a:r>
                  <a:rPr lang="en-US" sz="1400" dirty="0" smtClean="0"/>
                  <a:t>Identity</a:t>
                </a:r>
              </a:p>
              <a:p>
                <a:pPr algn="ctr"/>
                <a:r>
                  <a:rPr lang="en-US" sz="1400" dirty="0" smtClean="0"/>
                  <a:t>Record</a:t>
                </a:r>
                <a:endParaRPr lang="en-US" sz="1400" dirty="0"/>
              </a:p>
            </p:txBody>
          </p:sp>
          <p:cxnSp>
            <p:nvCxnSpPr>
              <p:cNvPr id="13" name="Straight Arrow Connector 12"/>
              <p:cNvCxnSpPr>
                <a:stCxn id="3" idx="2"/>
                <a:endCxn id="59" idx="1"/>
              </p:cNvCxnSpPr>
              <p:nvPr/>
            </p:nvCxnSpPr>
            <p:spPr>
              <a:xfrm>
                <a:off x="4588565" y="1002972"/>
                <a:ext cx="2027277" cy="5438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4" name="Group 47"/>
            <p:cNvGrpSpPr/>
            <p:nvPr/>
          </p:nvGrpSpPr>
          <p:grpSpPr>
            <a:xfrm>
              <a:off x="6845312" y="2230782"/>
              <a:ext cx="2131930" cy="673659"/>
              <a:chOff x="6824322" y="2230782"/>
              <a:chExt cx="2131930" cy="673659"/>
            </a:xfrm>
          </p:grpSpPr>
          <p:sp>
            <p:nvSpPr>
              <p:cNvPr id="8" name="Rectangle 7"/>
              <p:cNvSpPr/>
              <p:nvPr/>
            </p:nvSpPr>
            <p:spPr>
              <a:xfrm>
                <a:off x="7730426" y="2230782"/>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rmAutofit/>
              </a:bodyPr>
              <a:lstStyle/>
              <a:p>
                <a:pPr algn="ctr"/>
                <a:r>
                  <a:rPr lang="en-US" sz="1400" dirty="0" smtClean="0"/>
                  <a:t>Identity</a:t>
                </a:r>
              </a:p>
              <a:p>
                <a:pPr algn="ctr"/>
                <a:r>
                  <a:rPr lang="en-US" sz="1400" dirty="0" smtClean="0"/>
                  <a:t>Manager</a:t>
                </a:r>
                <a:endParaRPr lang="en-US" sz="1400" dirty="0"/>
              </a:p>
            </p:txBody>
          </p:sp>
          <p:grpSp>
            <p:nvGrpSpPr>
              <p:cNvPr id="16" name="Group 43"/>
              <p:cNvGrpSpPr/>
              <p:nvPr/>
            </p:nvGrpSpPr>
            <p:grpSpPr>
              <a:xfrm>
                <a:off x="6824322" y="2307590"/>
                <a:ext cx="906105" cy="261610"/>
                <a:chOff x="6824322" y="2307590"/>
                <a:chExt cx="906105" cy="261610"/>
              </a:xfrm>
            </p:grpSpPr>
            <p:cxnSp>
              <p:nvCxnSpPr>
                <p:cNvPr id="15" name="Straight Arrow Connector 14"/>
                <p:cNvCxnSpPr>
                  <a:stCxn id="8" idx="1"/>
                  <a:endCxn id="5" idx="3"/>
                </p:cNvCxnSpPr>
                <p:nvPr/>
              </p:nvCxnSpPr>
              <p:spPr>
                <a:xfrm rot="10800000">
                  <a:off x="6824322" y="2567612"/>
                  <a:ext cx="906105"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6910239" y="2307590"/>
                  <a:ext cx="764972" cy="261610"/>
                </a:xfrm>
                <a:prstGeom prst="rect">
                  <a:avLst/>
                </a:prstGeom>
                <a:noFill/>
              </p:spPr>
              <p:txBody>
                <a:bodyPr wrap="none" rtlCol="0">
                  <a:spAutoFit/>
                </a:bodyPr>
                <a:lstStyle/>
                <a:p>
                  <a:r>
                    <a:rPr lang="en-US" sz="1050" dirty="0" smtClean="0"/>
                    <a:t>manages</a:t>
                  </a:r>
                  <a:endParaRPr lang="en-US" sz="1050" dirty="0"/>
                </a:p>
              </p:txBody>
            </p:sp>
          </p:grpSp>
        </p:grpSp>
        <p:sp>
          <p:nvSpPr>
            <p:cNvPr id="59" name="TextBox 58"/>
            <p:cNvSpPr txBox="1"/>
            <p:nvPr/>
          </p:nvSpPr>
          <p:spPr>
            <a:xfrm>
              <a:off x="6636832" y="1308177"/>
              <a:ext cx="1303059" cy="477325"/>
            </a:xfrm>
            <a:prstGeom prst="rect">
              <a:avLst/>
            </a:prstGeom>
            <a:solidFill>
              <a:schemeClr val="bg1"/>
            </a:solidFill>
            <a:ln>
              <a:solidFill>
                <a:schemeClr val="accent1"/>
              </a:solidFill>
            </a:ln>
          </p:spPr>
          <p:txBody>
            <a:bodyPr wrap="square" rtlCol="0" anchor="ctr" anchorCtr="1">
              <a:normAutofit/>
            </a:bodyPr>
            <a:lstStyle/>
            <a:p>
              <a:pPr algn="ctr"/>
              <a:r>
                <a:rPr lang="en-US" sz="1200" dirty="0" smtClean="0"/>
                <a:t>Identity Proofing</a:t>
              </a:r>
            </a:p>
            <a:p>
              <a:pPr algn="ctr"/>
              <a:r>
                <a:rPr lang="en-US" sz="1200" dirty="0" smtClean="0"/>
                <a:t>Service</a:t>
              </a:r>
              <a:endParaRPr lang="en-US" sz="1200" dirty="0"/>
            </a:p>
          </p:txBody>
        </p:sp>
      </p:grpSp>
    </p:spTree>
    <p:extLst>
      <p:ext uri="{BB962C8B-B14F-4D97-AF65-F5344CB8AC3E}">
        <p14:creationId xmlns="" xmlns:p14="http://schemas.microsoft.com/office/powerpoint/2010/main" val="255983896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30127" y="1219200"/>
            <a:ext cx="5423429" cy="5486400"/>
            <a:chOff x="30127" y="1219200"/>
            <a:chExt cx="5423429" cy="5486400"/>
          </a:xfrm>
        </p:grpSpPr>
        <p:sp>
          <p:nvSpPr>
            <p:cNvPr id="50" name="Rounded Rectangle 49"/>
            <p:cNvSpPr/>
            <p:nvPr/>
          </p:nvSpPr>
          <p:spPr>
            <a:xfrm>
              <a:off x="30127" y="1219200"/>
              <a:ext cx="5423429" cy="5486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2" name="TextBox 51"/>
            <p:cNvSpPr txBox="1"/>
            <p:nvPr/>
          </p:nvSpPr>
          <p:spPr>
            <a:xfrm>
              <a:off x="282440" y="4953985"/>
              <a:ext cx="3031976" cy="1477328"/>
            </a:xfrm>
            <a:prstGeom prst="rect">
              <a:avLst/>
            </a:prstGeom>
            <a:noFill/>
          </p:spPr>
          <p:txBody>
            <a:bodyPr wrap="square" rtlCol="0">
              <a:spAutoFit/>
            </a:bodyPr>
            <a:lstStyle/>
            <a:p>
              <a:r>
                <a:rPr lang="en-US" dirty="0" smtClean="0"/>
                <a:t>RP manages </a:t>
              </a:r>
            </a:p>
            <a:p>
              <a:r>
                <a:rPr lang="en-US" dirty="0" smtClean="0"/>
                <a:t>Authentication and Binding</a:t>
              </a:r>
            </a:p>
            <a:p>
              <a:endParaRPr lang="en-US" dirty="0"/>
            </a:p>
            <a:p>
              <a:r>
                <a:rPr lang="en-US" dirty="0" smtClean="0"/>
                <a:t>RP uses</a:t>
              </a:r>
            </a:p>
            <a:p>
              <a:r>
                <a:rPr lang="en-US" dirty="0" smtClean="0"/>
                <a:t>External Identity </a:t>
              </a:r>
            </a:p>
          </p:txBody>
        </p:sp>
      </p:grpSp>
      <p:grpSp>
        <p:nvGrpSpPr>
          <p:cNvPr id="58" name="Group 57"/>
          <p:cNvGrpSpPr/>
          <p:nvPr/>
        </p:nvGrpSpPr>
        <p:grpSpPr>
          <a:xfrm>
            <a:off x="5448853" y="1195361"/>
            <a:ext cx="3695147" cy="5510239"/>
            <a:chOff x="5448853" y="1195361"/>
            <a:chExt cx="3695147" cy="5510239"/>
          </a:xfrm>
        </p:grpSpPr>
        <p:sp>
          <p:nvSpPr>
            <p:cNvPr id="60" name="Rounded Rectangle 59"/>
            <p:cNvSpPr/>
            <p:nvPr/>
          </p:nvSpPr>
          <p:spPr>
            <a:xfrm>
              <a:off x="5448853" y="1195361"/>
              <a:ext cx="3695147" cy="551023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1" name="TextBox 60"/>
            <p:cNvSpPr txBox="1"/>
            <p:nvPr/>
          </p:nvSpPr>
          <p:spPr>
            <a:xfrm>
              <a:off x="5704815" y="5006721"/>
              <a:ext cx="3031976" cy="646331"/>
            </a:xfrm>
            <a:prstGeom prst="rect">
              <a:avLst/>
            </a:prstGeom>
            <a:noFill/>
          </p:spPr>
          <p:txBody>
            <a:bodyPr wrap="square" rtlCol="0">
              <a:spAutoFit/>
            </a:bodyPr>
            <a:lstStyle/>
            <a:p>
              <a:r>
                <a:rPr lang="en-US" dirty="0" smtClean="0"/>
                <a:t>RP delegates</a:t>
              </a:r>
            </a:p>
            <a:p>
              <a:r>
                <a:rPr lang="en-US" dirty="0" smtClean="0"/>
                <a:t>Identity Management</a:t>
              </a:r>
            </a:p>
          </p:txBody>
        </p:sp>
      </p:grpSp>
      <p:sp>
        <p:nvSpPr>
          <p:cNvPr id="62" name="TextBox 61"/>
          <p:cNvSpPr txBox="1"/>
          <p:nvPr/>
        </p:nvSpPr>
        <p:spPr>
          <a:xfrm>
            <a:off x="5608990" y="0"/>
            <a:ext cx="3535010" cy="954107"/>
          </a:xfrm>
          <a:prstGeom prst="rect">
            <a:avLst/>
          </a:prstGeom>
          <a:noFill/>
        </p:spPr>
        <p:txBody>
          <a:bodyPr wrap="square" rtlCol="0">
            <a:spAutoFit/>
          </a:bodyPr>
          <a:lstStyle/>
          <a:p>
            <a:pPr algn="ctr"/>
            <a:r>
              <a:rPr lang="en-US" sz="2800" b="1" dirty="0" smtClean="0"/>
              <a:t>Identity</a:t>
            </a:r>
          </a:p>
          <a:p>
            <a:pPr algn="ctr"/>
            <a:r>
              <a:rPr lang="en-US" sz="2800" b="1" dirty="0" smtClean="0"/>
              <a:t>Manager</a:t>
            </a:r>
            <a:endParaRPr lang="en-US" sz="2800" b="1" dirty="0"/>
          </a:p>
        </p:txBody>
      </p:sp>
      <p:sp>
        <p:nvSpPr>
          <p:cNvPr id="54" name="Rounded Rectangle 53"/>
          <p:cNvSpPr/>
          <p:nvPr/>
        </p:nvSpPr>
        <p:spPr>
          <a:xfrm>
            <a:off x="3809458" y="2217685"/>
            <a:ext cx="1614073" cy="27890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Binding</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p:txBody>
      </p:sp>
      <p:sp>
        <p:nvSpPr>
          <p:cNvPr id="49" name="Rounded Rectangle 48"/>
          <p:cNvSpPr/>
          <p:nvPr/>
        </p:nvSpPr>
        <p:spPr>
          <a:xfrm>
            <a:off x="5475362" y="1647919"/>
            <a:ext cx="3613428" cy="175464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smtClean="0"/>
          </a:p>
          <a:p>
            <a:pPr algn="ctr"/>
            <a:r>
              <a:rPr lang="en-US" dirty="0" smtClean="0"/>
              <a:t>Attribute Authority</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48" name="Rounded Rectangle 47"/>
          <p:cNvSpPr/>
          <p:nvPr/>
        </p:nvSpPr>
        <p:spPr>
          <a:xfrm>
            <a:off x="62971" y="1647919"/>
            <a:ext cx="3663806" cy="175464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smtClean="0"/>
          </a:p>
          <a:p>
            <a:pPr algn="ctr"/>
            <a:r>
              <a:rPr lang="en-US" dirty="0" smtClean="0"/>
              <a:t>Authentication</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3" name="Rectangle 2"/>
          <p:cNvSpPr/>
          <p:nvPr/>
        </p:nvSpPr>
        <p:spPr>
          <a:xfrm>
            <a:off x="3996642" y="329313"/>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rmAutofit/>
          </a:bodyPr>
          <a:lstStyle/>
          <a:p>
            <a:pPr algn="ctr"/>
            <a:r>
              <a:rPr lang="en-US" sz="1400" dirty="0" smtClean="0"/>
              <a:t>Person</a:t>
            </a:r>
            <a:endParaRPr lang="en-US" sz="1400" dirty="0"/>
          </a:p>
        </p:txBody>
      </p:sp>
      <p:grpSp>
        <p:nvGrpSpPr>
          <p:cNvPr id="22" name="Group 54"/>
          <p:cNvGrpSpPr/>
          <p:nvPr/>
        </p:nvGrpSpPr>
        <p:grpSpPr>
          <a:xfrm>
            <a:off x="3996642" y="5006721"/>
            <a:ext cx="1225826" cy="1310123"/>
            <a:chOff x="3975652" y="5006721"/>
            <a:chExt cx="1225826" cy="1310123"/>
          </a:xfrm>
        </p:grpSpPr>
        <p:sp>
          <p:nvSpPr>
            <p:cNvPr id="9" name="Rectangle 8"/>
            <p:cNvSpPr/>
            <p:nvPr/>
          </p:nvSpPr>
          <p:spPr>
            <a:xfrm>
              <a:off x="3975652" y="5643185"/>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en-US" sz="1200" dirty="0" smtClean="0"/>
                <a:t>Relying</a:t>
              </a:r>
            </a:p>
            <a:p>
              <a:pPr algn="ctr"/>
              <a:r>
                <a:rPr lang="en-US" sz="1200" dirty="0" smtClean="0"/>
                <a:t>Party</a:t>
              </a:r>
              <a:endParaRPr lang="en-US" sz="1200" dirty="0"/>
            </a:p>
          </p:txBody>
        </p:sp>
        <p:cxnSp>
          <p:nvCxnSpPr>
            <p:cNvPr id="23" name="Straight Arrow Connector 22"/>
            <p:cNvCxnSpPr>
              <a:stCxn id="9" idx="0"/>
              <a:endCxn id="54" idx="2"/>
            </p:cNvCxnSpPr>
            <p:nvPr/>
          </p:nvCxnSpPr>
          <p:spPr>
            <a:xfrm flipV="1">
              <a:off x="4588565" y="5006721"/>
              <a:ext cx="6940" cy="63646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28" name="Group 53"/>
          <p:cNvGrpSpPr/>
          <p:nvPr/>
        </p:nvGrpSpPr>
        <p:grpSpPr>
          <a:xfrm>
            <a:off x="3996642" y="2683644"/>
            <a:ext cx="1225826" cy="1369305"/>
            <a:chOff x="3975652" y="2683644"/>
            <a:chExt cx="1225826" cy="1369305"/>
          </a:xfrm>
        </p:grpSpPr>
        <p:sp>
          <p:nvSpPr>
            <p:cNvPr id="46" name="Rectangle 45"/>
            <p:cNvSpPr/>
            <p:nvPr/>
          </p:nvSpPr>
          <p:spPr>
            <a:xfrm>
              <a:off x="3975652" y="2683644"/>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en-US" sz="1200" dirty="0" smtClean="0"/>
                <a:t>Binding</a:t>
              </a:r>
            </a:p>
            <a:p>
              <a:pPr algn="ctr"/>
              <a:r>
                <a:rPr lang="en-US" sz="1200" dirty="0" smtClean="0"/>
                <a:t>Manager</a:t>
              </a:r>
              <a:endParaRPr lang="en-US" sz="1200" dirty="0"/>
            </a:p>
          </p:txBody>
        </p:sp>
        <p:cxnSp>
          <p:nvCxnSpPr>
            <p:cNvPr id="47" name="Straight Arrow Connector 46"/>
            <p:cNvCxnSpPr>
              <a:stCxn id="46" idx="2"/>
              <a:endCxn id="6" idx="0"/>
            </p:cNvCxnSpPr>
            <p:nvPr/>
          </p:nvCxnSpPr>
          <p:spPr>
            <a:xfrm rot="16200000" flipH="1">
              <a:off x="4245989" y="3699878"/>
              <a:ext cx="695647" cy="1049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4209553" y="3570502"/>
              <a:ext cx="764972" cy="261610"/>
            </a:xfrm>
            <a:prstGeom prst="rect">
              <a:avLst/>
            </a:prstGeom>
            <a:solidFill>
              <a:schemeClr val="tx2">
                <a:lumMod val="20000"/>
                <a:lumOff val="80000"/>
              </a:schemeClr>
            </a:solidFill>
          </p:spPr>
          <p:txBody>
            <a:bodyPr wrap="none" rtlCol="0">
              <a:spAutoFit/>
            </a:bodyPr>
            <a:lstStyle/>
            <a:p>
              <a:r>
                <a:rPr lang="en-US" sz="1050" dirty="0" smtClean="0"/>
                <a:t>manages</a:t>
              </a:r>
              <a:endParaRPr lang="en-US" sz="1050" dirty="0"/>
            </a:p>
          </p:txBody>
        </p:sp>
      </p:grpSp>
      <p:grpSp>
        <p:nvGrpSpPr>
          <p:cNvPr id="44" name="Group 43"/>
          <p:cNvGrpSpPr/>
          <p:nvPr/>
        </p:nvGrpSpPr>
        <p:grpSpPr>
          <a:xfrm>
            <a:off x="1260014" y="3168654"/>
            <a:ext cx="6698908" cy="1557955"/>
            <a:chOff x="1260014" y="3168654"/>
            <a:chExt cx="6698908" cy="1557955"/>
          </a:xfrm>
        </p:grpSpPr>
        <p:grpSp>
          <p:nvGrpSpPr>
            <p:cNvPr id="12" name="Group 52"/>
            <p:cNvGrpSpPr/>
            <p:nvPr/>
          </p:nvGrpSpPr>
          <p:grpSpPr>
            <a:xfrm>
              <a:off x="1900508" y="3645979"/>
              <a:ext cx="5417920" cy="1080630"/>
              <a:chOff x="1879518" y="3645979"/>
              <a:chExt cx="5417920" cy="1080630"/>
            </a:xfrm>
          </p:grpSpPr>
          <p:sp>
            <p:nvSpPr>
              <p:cNvPr id="6" name="Rectangle 5"/>
              <p:cNvSpPr/>
              <p:nvPr/>
            </p:nvSpPr>
            <p:spPr>
              <a:xfrm>
                <a:off x="3975652" y="4052950"/>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rmAutofit/>
              </a:bodyPr>
              <a:lstStyle/>
              <a:p>
                <a:pPr algn="ctr"/>
                <a:r>
                  <a:rPr lang="en-US" sz="1200" dirty="0" smtClean="0"/>
                  <a:t>Token-Identity </a:t>
                </a:r>
              </a:p>
              <a:p>
                <a:pPr algn="ctr"/>
                <a:r>
                  <a:rPr lang="en-US" sz="1200" dirty="0" smtClean="0"/>
                  <a:t>Link Record</a:t>
                </a:r>
                <a:endParaRPr lang="en-US" sz="1200" dirty="0"/>
              </a:p>
            </p:txBody>
          </p:sp>
          <p:cxnSp>
            <p:nvCxnSpPr>
              <p:cNvPr id="19" name="Straight Connector 18"/>
              <p:cNvCxnSpPr>
                <a:stCxn id="43" idx="2"/>
                <a:endCxn id="6" idx="3"/>
              </p:cNvCxnSpPr>
              <p:nvPr/>
            </p:nvCxnSpPr>
            <p:spPr>
              <a:xfrm flipH="1">
                <a:off x="5201478" y="3645979"/>
                <a:ext cx="2095960" cy="7438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55" idx="2"/>
                <a:endCxn id="6" idx="1"/>
              </p:cNvCxnSpPr>
              <p:nvPr/>
            </p:nvCxnSpPr>
            <p:spPr>
              <a:xfrm>
                <a:off x="1879518" y="3656103"/>
                <a:ext cx="2096134" cy="73367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3" name="TextBox 42"/>
            <p:cNvSpPr txBox="1"/>
            <p:nvPr/>
          </p:nvSpPr>
          <p:spPr>
            <a:xfrm>
              <a:off x="6677934" y="3168654"/>
              <a:ext cx="1280988" cy="477325"/>
            </a:xfrm>
            <a:prstGeom prst="rect">
              <a:avLst/>
            </a:prstGeom>
            <a:solidFill>
              <a:schemeClr val="bg1"/>
            </a:solidFill>
            <a:ln>
              <a:solidFill>
                <a:schemeClr val="accent1"/>
              </a:solidFill>
            </a:ln>
          </p:spPr>
          <p:txBody>
            <a:bodyPr wrap="square" rtlCol="0" anchor="ctr" anchorCtr="1">
              <a:noAutofit/>
            </a:bodyPr>
            <a:lstStyle/>
            <a:p>
              <a:pPr algn="ctr"/>
              <a:r>
                <a:rPr lang="en-US" sz="1200" dirty="0" smtClean="0"/>
                <a:t>Validation</a:t>
              </a:r>
            </a:p>
            <a:p>
              <a:pPr algn="ctr"/>
              <a:r>
                <a:rPr lang="en-US" sz="1200" dirty="0" smtClean="0"/>
                <a:t>Service</a:t>
              </a:r>
              <a:endParaRPr lang="en-US" sz="1200" dirty="0"/>
            </a:p>
          </p:txBody>
        </p:sp>
        <p:sp>
          <p:nvSpPr>
            <p:cNvPr id="55" name="TextBox 54"/>
            <p:cNvSpPr txBox="1"/>
            <p:nvPr/>
          </p:nvSpPr>
          <p:spPr>
            <a:xfrm>
              <a:off x="1260014" y="3178778"/>
              <a:ext cx="1280988" cy="477325"/>
            </a:xfrm>
            <a:prstGeom prst="rect">
              <a:avLst/>
            </a:prstGeom>
            <a:solidFill>
              <a:schemeClr val="bg1"/>
            </a:solidFill>
            <a:ln>
              <a:solidFill>
                <a:schemeClr val="accent1"/>
              </a:solidFill>
            </a:ln>
          </p:spPr>
          <p:txBody>
            <a:bodyPr wrap="square" rtlCol="0" anchor="ctr" anchorCtr="1">
              <a:normAutofit/>
            </a:bodyPr>
            <a:lstStyle/>
            <a:p>
              <a:pPr algn="ctr"/>
              <a:r>
                <a:rPr lang="en-US" sz="1200" dirty="0" smtClean="0"/>
                <a:t>Authentication</a:t>
              </a:r>
            </a:p>
            <a:p>
              <a:pPr algn="ctr"/>
              <a:r>
                <a:rPr lang="en-US" sz="1200" dirty="0" smtClean="0"/>
                <a:t>Service</a:t>
              </a:r>
              <a:endParaRPr lang="en-US" sz="1200" dirty="0"/>
            </a:p>
          </p:txBody>
        </p:sp>
      </p:grpSp>
      <p:grpSp>
        <p:nvGrpSpPr>
          <p:cNvPr id="24" name="Group 23"/>
          <p:cNvGrpSpPr/>
          <p:nvPr/>
        </p:nvGrpSpPr>
        <p:grpSpPr>
          <a:xfrm>
            <a:off x="4138201" y="1002972"/>
            <a:ext cx="944068" cy="1255943"/>
            <a:chOff x="4138201" y="1002972"/>
            <a:chExt cx="944068" cy="1255943"/>
          </a:xfrm>
        </p:grpSpPr>
        <p:sp>
          <p:nvSpPr>
            <p:cNvPr id="53" name="TextBox 52"/>
            <p:cNvSpPr txBox="1"/>
            <p:nvPr/>
          </p:nvSpPr>
          <p:spPr>
            <a:xfrm>
              <a:off x="4138201" y="1861281"/>
              <a:ext cx="944068" cy="397634"/>
            </a:xfrm>
            <a:prstGeom prst="rect">
              <a:avLst/>
            </a:prstGeom>
            <a:solidFill>
              <a:schemeClr val="bg1"/>
            </a:solidFill>
            <a:ln>
              <a:solidFill>
                <a:schemeClr val="accent1"/>
              </a:solidFill>
            </a:ln>
          </p:spPr>
          <p:txBody>
            <a:bodyPr wrap="square" rtlCol="0" anchor="ctr" anchorCtr="1">
              <a:normAutofit fontScale="92500" lnSpcReduction="10000"/>
            </a:bodyPr>
            <a:lstStyle/>
            <a:p>
              <a:pPr algn="ctr"/>
              <a:r>
                <a:rPr lang="en-US" sz="1200" dirty="0" smtClean="0"/>
                <a:t>Consent</a:t>
              </a:r>
            </a:p>
            <a:p>
              <a:pPr algn="ctr"/>
              <a:r>
                <a:rPr lang="en-US" sz="1200" dirty="0" smtClean="0"/>
                <a:t>Service</a:t>
              </a:r>
              <a:endParaRPr lang="en-US" sz="1200" dirty="0"/>
            </a:p>
          </p:txBody>
        </p:sp>
        <p:cxnSp>
          <p:nvCxnSpPr>
            <p:cNvPr id="56" name="Straight Arrow Connector 55"/>
            <p:cNvCxnSpPr>
              <a:stCxn id="3" idx="2"/>
              <a:endCxn id="53" idx="0"/>
            </p:cNvCxnSpPr>
            <p:nvPr/>
          </p:nvCxnSpPr>
          <p:spPr>
            <a:xfrm>
              <a:off x="4609555" y="1002972"/>
              <a:ext cx="680" cy="8583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65" name="Group 64"/>
          <p:cNvGrpSpPr/>
          <p:nvPr/>
        </p:nvGrpSpPr>
        <p:grpSpPr>
          <a:xfrm>
            <a:off x="173389" y="1002972"/>
            <a:ext cx="4436166" cy="1901469"/>
            <a:chOff x="173389" y="1002972"/>
            <a:chExt cx="4436166" cy="1901469"/>
          </a:xfrm>
        </p:grpSpPr>
        <p:grpSp>
          <p:nvGrpSpPr>
            <p:cNvPr id="10" name="Group 42"/>
            <p:cNvGrpSpPr/>
            <p:nvPr/>
          </p:nvGrpSpPr>
          <p:grpSpPr>
            <a:xfrm>
              <a:off x="2384294" y="1002972"/>
              <a:ext cx="2225261" cy="1901469"/>
              <a:chOff x="2363304" y="1002972"/>
              <a:chExt cx="2225261" cy="1901469"/>
            </a:xfrm>
          </p:grpSpPr>
          <p:sp>
            <p:nvSpPr>
              <p:cNvPr id="4" name="Rectangle 3"/>
              <p:cNvSpPr/>
              <p:nvPr/>
            </p:nvSpPr>
            <p:spPr>
              <a:xfrm>
                <a:off x="2363304" y="2230782"/>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rmAutofit/>
              </a:bodyPr>
              <a:lstStyle/>
              <a:p>
                <a:pPr algn="ctr"/>
                <a:r>
                  <a:rPr lang="en-US" sz="1400" dirty="0" smtClean="0"/>
                  <a:t>Token</a:t>
                </a:r>
                <a:endParaRPr lang="en-US" sz="1400" dirty="0"/>
              </a:p>
            </p:txBody>
          </p:sp>
          <p:cxnSp>
            <p:nvCxnSpPr>
              <p:cNvPr id="11" name="Straight Arrow Connector 10"/>
              <p:cNvCxnSpPr>
                <a:stCxn id="3" idx="2"/>
                <a:endCxn id="57" idx="3"/>
              </p:cNvCxnSpPr>
              <p:nvPr/>
            </p:nvCxnSpPr>
            <p:spPr>
              <a:xfrm flipH="1">
                <a:off x="2701903" y="1002972"/>
                <a:ext cx="1886662" cy="5506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8" name="Group 44"/>
            <p:cNvGrpSpPr/>
            <p:nvPr/>
          </p:nvGrpSpPr>
          <p:grpSpPr>
            <a:xfrm>
              <a:off x="173389" y="2230782"/>
              <a:ext cx="2221400" cy="673659"/>
              <a:chOff x="152399" y="2230782"/>
              <a:chExt cx="2221400" cy="673659"/>
            </a:xfrm>
          </p:grpSpPr>
          <p:sp>
            <p:nvSpPr>
              <p:cNvPr id="7" name="Rectangle 6"/>
              <p:cNvSpPr/>
              <p:nvPr/>
            </p:nvSpPr>
            <p:spPr>
              <a:xfrm>
                <a:off x="152399" y="2230782"/>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rmAutofit/>
              </a:bodyPr>
              <a:lstStyle/>
              <a:p>
                <a:pPr algn="ctr"/>
                <a:r>
                  <a:rPr lang="en-US" sz="1400" dirty="0" smtClean="0"/>
                  <a:t>Token</a:t>
                </a:r>
              </a:p>
              <a:p>
                <a:pPr algn="ctr"/>
                <a:r>
                  <a:rPr lang="en-US" sz="1400" dirty="0" smtClean="0"/>
                  <a:t>Manager</a:t>
                </a:r>
                <a:endParaRPr lang="en-US" sz="1400" dirty="0"/>
              </a:p>
            </p:txBody>
          </p:sp>
          <p:grpSp>
            <p:nvGrpSpPr>
              <p:cNvPr id="20" name="Group 42"/>
              <p:cNvGrpSpPr/>
              <p:nvPr/>
            </p:nvGrpSpPr>
            <p:grpSpPr>
              <a:xfrm>
                <a:off x="1378225" y="2306002"/>
                <a:ext cx="995574" cy="263198"/>
                <a:chOff x="1378225" y="2306002"/>
                <a:chExt cx="995574" cy="263198"/>
              </a:xfrm>
            </p:grpSpPr>
            <p:cxnSp>
              <p:nvCxnSpPr>
                <p:cNvPr id="17" name="Straight Arrow Connector 16"/>
                <p:cNvCxnSpPr>
                  <a:stCxn id="7" idx="3"/>
                  <a:endCxn id="4" idx="1"/>
                </p:cNvCxnSpPr>
                <p:nvPr/>
              </p:nvCxnSpPr>
              <p:spPr>
                <a:xfrm>
                  <a:off x="1378225" y="2567612"/>
                  <a:ext cx="995574"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1455526" y="2306002"/>
                  <a:ext cx="764972" cy="261610"/>
                </a:xfrm>
                <a:prstGeom prst="rect">
                  <a:avLst/>
                </a:prstGeom>
                <a:noFill/>
              </p:spPr>
              <p:txBody>
                <a:bodyPr wrap="none" rtlCol="0">
                  <a:spAutoFit/>
                </a:bodyPr>
                <a:lstStyle/>
                <a:p>
                  <a:r>
                    <a:rPr lang="en-US" sz="1050" dirty="0" smtClean="0"/>
                    <a:t>manages</a:t>
                  </a:r>
                  <a:endParaRPr lang="en-US" sz="1050" dirty="0"/>
                </a:p>
              </p:txBody>
            </p:sp>
          </p:grpSp>
        </p:grpSp>
        <p:sp>
          <p:nvSpPr>
            <p:cNvPr id="57" name="TextBox 56"/>
            <p:cNvSpPr txBox="1"/>
            <p:nvPr/>
          </p:nvSpPr>
          <p:spPr>
            <a:xfrm>
              <a:off x="1052547" y="1314965"/>
              <a:ext cx="1670346" cy="477325"/>
            </a:xfrm>
            <a:prstGeom prst="rect">
              <a:avLst/>
            </a:prstGeom>
            <a:solidFill>
              <a:schemeClr val="bg1"/>
            </a:solidFill>
            <a:ln>
              <a:solidFill>
                <a:schemeClr val="accent1"/>
              </a:solidFill>
            </a:ln>
          </p:spPr>
          <p:txBody>
            <a:bodyPr wrap="square" rtlCol="0" anchor="ctr" anchorCtr="1">
              <a:noAutofit/>
            </a:bodyPr>
            <a:lstStyle/>
            <a:p>
              <a:pPr algn="ctr"/>
              <a:r>
                <a:rPr lang="en-US" sz="1200" dirty="0" smtClean="0"/>
                <a:t>Token Management</a:t>
              </a:r>
            </a:p>
            <a:p>
              <a:pPr algn="ctr"/>
              <a:r>
                <a:rPr lang="en-US" sz="1200" dirty="0" smtClean="0"/>
                <a:t>Service</a:t>
              </a:r>
              <a:endParaRPr lang="en-US" sz="1200" dirty="0"/>
            </a:p>
          </p:txBody>
        </p:sp>
      </p:grpSp>
      <p:grpSp>
        <p:nvGrpSpPr>
          <p:cNvPr id="66" name="Group 65"/>
          <p:cNvGrpSpPr/>
          <p:nvPr/>
        </p:nvGrpSpPr>
        <p:grpSpPr>
          <a:xfrm>
            <a:off x="4609555" y="1002972"/>
            <a:ext cx="4367687" cy="1901469"/>
            <a:chOff x="4609555" y="1002972"/>
            <a:chExt cx="4367687" cy="1901469"/>
          </a:xfrm>
        </p:grpSpPr>
        <p:grpSp>
          <p:nvGrpSpPr>
            <p:cNvPr id="2" name="Group 43"/>
            <p:cNvGrpSpPr/>
            <p:nvPr/>
          </p:nvGrpSpPr>
          <p:grpSpPr>
            <a:xfrm>
              <a:off x="4609555" y="1002972"/>
              <a:ext cx="2225261" cy="1901469"/>
              <a:chOff x="4588565" y="1002972"/>
              <a:chExt cx="2225261" cy="1901469"/>
            </a:xfrm>
          </p:grpSpPr>
          <p:sp>
            <p:nvSpPr>
              <p:cNvPr id="5" name="Rectangle 4"/>
              <p:cNvSpPr/>
              <p:nvPr/>
            </p:nvSpPr>
            <p:spPr>
              <a:xfrm>
                <a:off x="5588000" y="2230782"/>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rmAutofit/>
              </a:bodyPr>
              <a:lstStyle/>
              <a:p>
                <a:pPr algn="ctr"/>
                <a:r>
                  <a:rPr lang="en-US" sz="1400" dirty="0" smtClean="0"/>
                  <a:t>Identity</a:t>
                </a:r>
              </a:p>
              <a:p>
                <a:pPr algn="ctr"/>
                <a:r>
                  <a:rPr lang="en-US" sz="1400" dirty="0" smtClean="0"/>
                  <a:t>Record</a:t>
                </a:r>
                <a:endParaRPr lang="en-US" sz="1400" dirty="0"/>
              </a:p>
            </p:txBody>
          </p:sp>
          <p:cxnSp>
            <p:nvCxnSpPr>
              <p:cNvPr id="13" name="Straight Arrow Connector 12"/>
              <p:cNvCxnSpPr>
                <a:stCxn id="3" idx="2"/>
                <a:endCxn id="59" idx="1"/>
              </p:cNvCxnSpPr>
              <p:nvPr/>
            </p:nvCxnSpPr>
            <p:spPr>
              <a:xfrm>
                <a:off x="4588565" y="1002972"/>
                <a:ext cx="2027277" cy="5438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4" name="Group 47"/>
            <p:cNvGrpSpPr/>
            <p:nvPr/>
          </p:nvGrpSpPr>
          <p:grpSpPr>
            <a:xfrm>
              <a:off x="6845312" y="2230782"/>
              <a:ext cx="2131930" cy="673659"/>
              <a:chOff x="6824322" y="2230782"/>
              <a:chExt cx="2131930" cy="673659"/>
            </a:xfrm>
          </p:grpSpPr>
          <p:sp>
            <p:nvSpPr>
              <p:cNvPr id="8" name="Rectangle 7"/>
              <p:cNvSpPr/>
              <p:nvPr/>
            </p:nvSpPr>
            <p:spPr>
              <a:xfrm>
                <a:off x="7730426" y="2230782"/>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rmAutofit/>
              </a:bodyPr>
              <a:lstStyle/>
              <a:p>
                <a:pPr algn="ctr"/>
                <a:r>
                  <a:rPr lang="en-US" sz="1400" dirty="0" smtClean="0"/>
                  <a:t>Identity</a:t>
                </a:r>
              </a:p>
              <a:p>
                <a:pPr algn="ctr"/>
                <a:r>
                  <a:rPr lang="en-US" sz="1400" dirty="0" smtClean="0"/>
                  <a:t>Manager</a:t>
                </a:r>
                <a:endParaRPr lang="en-US" sz="1400" dirty="0"/>
              </a:p>
            </p:txBody>
          </p:sp>
          <p:grpSp>
            <p:nvGrpSpPr>
              <p:cNvPr id="16" name="Group 43"/>
              <p:cNvGrpSpPr/>
              <p:nvPr/>
            </p:nvGrpSpPr>
            <p:grpSpPr>
              <a:xfrm>
                <a:off x="6824322" y="2307590"/>
                <a:ext cx="906105" cy="261610"/>
                <a:chOff x="6824322" y="2307590"/>
                <a:chExt cx="906105" cy="261610"/>
              </a:xfrm>
            </p:grpSpPr>
            <p:cxnSp>
              <p:nvCxnSpPr>
                <p:cNvPr id="15" name="Straight Arrow Connector 14"/>
                <p:cNvCxnSpPr>
                  <a:stCxn id="8" idx="1"/>
                  <a:endCxn id="5" idx="3"/>
                </p:cNvCxnSpPr>
                <p:nvPr/>
              </p:nvCxnSpPr>
              <p:spPr>
                <a:xfrm rot="10800000">
                  <a:off x="6824322" y="2567612"/>
                  <a:ext cx="906105"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6910239" y="2307590"/>
                  <a:ext cx="764972" cy="261610"/>
                </a:xfrm>
                <a:prstGeom prst="rect">
                  <a:avLst/>
                </a:prstGeom>
                <a:noFill/>
              </p:spPr>
              <p:txBody>
                <a:bodyPr wrap="none" rtlCol="0">
                  <a:spAutoFit/>
                </a:bodyPr>
                <a:lstStyle/>
                <a:p>
                  <a:r>
                    <a:rPr lang="en-US" sz="1050" dirty="0" smtClean="0"/>
                    <a:t>manages</a:t>
                  </a:r>
                  <a:endParaRPr lang="en-US" sz="1050" dirty="0"/>
                </a:p>
              </p:txBody>
            </p:sp>
          </p:grpSp>
        </p:grpSp>
        <p:sp>
          <p:nvSpPr>
            <p:cNvPr id="59" name="TextBox 58"/>
            <p:cNvSpPr txBox="1"/>
            <p:nvPr/>
          </p:nvSpPr>
          <p:spPr>
            <a:xfrm>
              <a:off x="6636832" y="1308177"/>
              <a:ext cx="1303059" cy="477325"/>
            </a:xfrm>
            <a:prstGeom prst="rect">
              <a:avLst/>
            </a:prstGeom>
            <a:solidFill>
              <a:schemeClr val="bg1"/>
            </a:solidFill>
            <a:ln>
              <a:solidFill>
                <a:schemeClr val="accent1"/>
              </a:solidFill>
            </a:ln>
          </p:spPr>
          <p:txBody>
            <a:bodyPr wrap="square" rtlCol="0" anchor="ctr" anchorCtr="1">
              <a:normAutofit/>
            </a:bodyPr>
            <a:lstStyle/>
            <a:p>
              <a:pPr algn="ctr"/>
              <a:r>
                <a:rPr lang="en-US" sz="1200" dirty="0" smtClean="0"/>
                <a:t>Identity Proofing</a:t>
              </a:r>
            </a:p>
            <a:p>
              <a:pPr algn="ctr"/>
              <a:r>
                <a:rPr lang="en-US" sz="1200" dirty="0" smtClean="0"/>
                <a:t>Service</a:t>
              </a:r>
              <a:endParaRPr lang="en-US" sz="1200" dirty="0"/>
            </a:p>
          </p:txBody>
        </p:sp>
      </p:grpSp>
    </p:spTree>
    <p:extLst>
      <p:ext uri="{BB962C8B-B14F-4D97-AF65-F5344CB8AC3E}">
        <p14:creationId xmlns="" xmlns:p14="http://schemas.microsoft.com/office/powerpoint/2010/main" val="298147470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smtClean="0"/>
              <a:t>Credential Service Provider</a:t>
            </a:r>
          </a:p>
          <a:p>
            <a:pPr lvl="1"/>
            <a:r>
              <a:rPr lang="en-US" dirty="0" smtClean="0"/>
              <a:t>Token Management Services</a:t>
            </a:r>
          </a:p>
          <a:p>
            <a:pPr lvl="1"/>
            <a:r>
              <a:rPr lang="en-US" dirty="0" smtClean="0"/>
              <a:t>Authentication Services</a:t>
            </a:r>
          </a:p>
          <a:p>
            <a:pPr lvl="1"/>
            <a:r>
              <a:rPr lang="en-US" dirty="0" smtClean="0"/>
              <a:t>Identity Proofing Services</a:t>
            </a:r>
          </a:p>
          <a:p>
            <a:pPr lvl="1"/>
            <a:r>
              <a:rPr lang="en-US" dirty="0" smtClean="0"/>
              <a:t>Attribute Validation Services</a:t>
            </a:r>
          </a:p>
          <a:p>
            <a:r>
              <a:rPr lang="en-US" dirty="0" smtClean="0"/>
              <a:t>Token Manager</a:t>
            </a:r>
          </a:p>
          <a:p>
            <a:pPr lvl="1"/>
            <a:r>
              <a:rPr lang="en-US" dirty="0" smtClean="0"/>
              <a:t>Token Management Services</a:t>
            </a:r>
          </a:p>
          <a:p>
            <a:pPr lvl="1"/>
            <a:r>
              <a:rPr lang="en-US" dirty="0" smtClean="0"/>
              <a:t>Authentication Services</a:t>
            </a:r>
          </a:p>
          <a:p>
            <a:r>
              <a:rPr lang="en-US" dirty="0" smtClean="0"/>
              <a:t>Identity Manager</a:t>
            </a:r>
          </a:p>
          <a:p>
            <a:pPr lvl="1"/>
            <a:r>
              <a:rPr lang="en-US" dirty="0" smtClean="0"/>
              <a:t>Identity Proofing Services</a:t>
            </a:r>
          </a:p>
          <a:p>
            <a:pPr lvl="1"/>
            <a:r>
              <a:rPr lang="en-US" dirty="0" smtClean="0"/>
              <a:t>Attribute Validation Services</a:t>
            </a:r>
            <a:endParaRPr lang="en-US" dirty="0"/>
          </a:p>
        </p:txBody>
      </p:sp>
      <p:sp>
        <p:nvSpPr>
          <p:cNvPr id="3" name="Title 2"/>
          <p:cNvSpPr>
            <a:spLocks noGrp="1"/>
          </p:cNvSpPr>
          <p:nvPr>
            <p:ph type="title"/>
          </p:nvPr>
        </p:nvSpPr>
        <p:spPr/>
        <p:txBody>
          <a:bodyPr/>
          <a:lstStyle/>
          <a:p>
            <a:r>
              <a:rPr lang="en-US" dirty="0" smtClean="0"/>
              <a:t>FICAM TFS Program Service Terminology</a:t>
            </a:r>
            <a:endParaRPr lang="en-US" dirty="0"/>
          </a:p>
        </p:txBody>
      </p:sp>
      <p:sp>
        <p:nvSpPr>
          <p:cNvPr id="4" name="TextBox 3"/>
          <p:cNvSpPr txBox="1"/>
          <p:nvPr/>
        </p:nvSpPr>
        <p:spPr>
          <a:xfrm>
            <a:off x="137289" y="6128290"/>
            <a:ext cx="8866562"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dirty="0" smtClean="0"/>
              <a:t>Consent Services are </a:t>
            </a:r>
            <a:r>
              <a:rPr lang="en-US" sz="2400" dirty="0"/>
              <a:t>implementation </a:t>
            </a:r>
            <a:r>
              <a:rPr lang="en-US" sz="2400" dirty="0" smtClean="0"/>
              <a:t>specific &amp; driven by policy</a:t>
            </a:r>
            <a:endParaRPr lang="en-US" sz="2400" dirty="0"/>
          </a:p>
        </p:txBody>
      </p:sp>
    </p:spTree>
    <p:extLst>
      <p:ext uri="{BB962C8B-B14F-4D97-AF65-F5344CB8AC3E}">
        <p14:creationId xmlns="" xmlns:p14="http://schemas.microsoft.com/office/powerpoint/2010/main" val="306998763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Autofit/>
          </a:bodyPr>
          <a:lstStyle/>
          <a:p>
            <a:r>
              <a:rPr lang="en-US" sz="3200" dirty="0" smtClean="0"/>
              <a:t>Stand-alone FICAM SAML Metadata Profile</a:t>
            </a:r>
          </a:p>
          <a:p>
            <a:pPr lvl="1"/>
            <a:r>
              <a:rPr lang="en-US" sz="2800" dirty="0" smtClean="0"/>
              <a:t>Metadata portions of Web SSO Profile</a:t>
            </a:r>
          </a:p>
          <a:p>
            <a:pPr lvl="1"/>
            <a:r>
              <a:rPr lang="en-US" sz="2800" dirty="0" smtClean="0"/>
              <a:t>Metadata profile of BAE</a:t>
            </a:r>
          </a:p>
          <a:p>
            <a:r>
              <a:rPr lang="en-US" sz="3200" dirty="0" err="1" smtClean="0">
                <a:latin typeface="Courier New"/>
                <a:cs typeface="Courier New"/>
              </a:rPr>
              <a:t>AttributeConsumingServiceIndex</a:t>
            </a:r>
            <a:r>
              <a:rPr lang="en-US" sz="3200" dirty="0" smtClean="0"/>
              <a:t> to convey Attribute Bundle Requests</a:t>
            </a:r>
          </a:p>
          <a:p>
            <a:r>
              <a:rPr lang="en-US" sz="3200" dirty="0" smtClean="0"/>
              <a:t>Standardized URIs for conveying Assurance</a:t>
            </a:r>
          </a:p>
          <a:p>
            <a:r>
              <a:rPr lang="en-US" sz="3200" dirty="0" smtClean="0"/>
              <a:t>Account Fraud Signaling Capability</a:t>
            </a:r>
          </a:p>
          <a:p>
            <a:r>
              <a:rPr lang="en-US" sz="3200" dirty="0" smtClean="0"/>
              <a:t>Updated Guidance on </a:t>
            </a:r>
            <a:r>
              <a:rPr lang="en-US" sz="3200" dirty="0"/>
              <a:t>Holder-of-Key </a:t>
            </a:r>
            <a:r>
              <a:rPr lang="en-US" sz="3200" dirty="0" smtClean="0"/>
              <a:t>Usage</a:t>
            </a:r>
            <a:endParaRPr lang="en-US" sz="3200" dirty="0"/>
          </a:p>
        </p:txBody>
      </p:sp>
      <p:sp>
        <p:nvSpPr>
          <p:cNvPr id="3" name="Title 2"/>
          <p:cNvSpPr>
            <a:spLocks noGrp="1"/>
          </p:cNvSpPr>
          <p:nvPr>
            <p:ph type="title"/>
          </p:nvPr>
        </p:nvSpPr>
        <p:spPr/>
        <p:txBody>
          <a:bodyPr/>
          <a:lstStyle/>
          <a:p>
            <a:r>
              <a:rPr lang="en-US" sz="2400" dirty="0" smtClean="0"/>
              <a:t>Federation: FICAM SAML Profile for Web SSO</a:t>
            </a:r>
            <a:endParaRPr lang="en-US" sz="2400" dirty="0"/>
          </a:p>
        </p:txBody>
      </p:sp>
      <p:sp>
        <p:nvSpPr>
          <p:cNvPr id="4" name="TextBox 3"/>
          <p:cNvSpPr txBox="1"/>
          <p:nvPr/>
        </p:nvSpPr>
        <p:spPr>
          <a:xfrm>
            <a:off x="137289" y="5891358"/>
            <a:ext cx="886656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dirty="0" smtClean="0"/>
              <a:t>Update to Profile Coming Soon</a:t>
            </a:r>
            <a:endParaRPr lang="en-US" sz="3600" dirty="0"/>
          </a:p>
        </p:txBody>
      </p:sp>
    </p:spTree>
    <p:extLst>
      <p:ext uri="{BB962C8B-B14F-4D97-AF65-F5344CB8AC3E}">
        <p14:creationId xmlns="" xmlns:p14="http://schemas.microsoft.com/office/powerpoint/2010/main" val="240783416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04800" y="1566353"/>
            <a:ext cx="4191000" cy="5115728"/>
          </a:xfrm>
        </p:spPr>
        <p:txBody>
          <a:bodyPr>
            <a:normAutofit fontScale="92500" lnSpcReduction="20000"/>
          </a:bodyPr>
          <a:lstStyle/>
          <a:p>
            <a:r>
              <a:rPr lang="en-US" dirty="0"/>
              <a:t>The degree of confidence in the vetting process used to establish the identity of an individual to whom the credential was issued, and</a:t>
            </a:r>
          </a:p>
          <a:p>
            <a:r>
              <a:rPr lang="en-US" dirty="0"/>
              <a:t>The degree of confidence that the individual who uses the credential is the individual to whom the credential was issued</a:t>
            </a:r>
          </a:p>
          <a:p>
            <a:r>
              <a:rPr lang="en-US" dirty="0"/>
              <a:t>LOA</a:t>
            </a:r>
          </a:p>
          <a:p>
            <a:pPr lvl="1"/>
            <a:r>
              <a:rPr lang="en-US" dirty="0"/>
              <a:t>Level 2 - Some confidence in the asserted identity’s validity</a:t>
            </a:r>
          </a:p>
          <a:p>
            <a:pPr lvl="1"/>
            <a:r>
              <a:rPr lang="en-US" dirty="0"/>
              <a:t>Level 3 - High confidence in the asserted identity’s </a:t>
            </a:r>
            <a:r>
              <a:rPr lang="en-US" dirty="0" smtClean="0"/>
              <a:t>validity</a:t>
            </a:r>
          </a:p>
          <a:p>
            <a:pPr lvl="1"/>
            <a:r>
              <a:rPr lang="en-US" dirty="0" smtClean="0"/>
              <a:t>Level 4 – Very High </a:t>
            </a:r>
            <a:r>
              <a:rPr lang="en-US" dirty="0"/>
              <a:t>confidence in the asserted identity’s </a:t>
            </a:r>
            <a:r>
              <a:rPr lang="en-US" dirty="0" smtClean="0"/>
              <a:t>validity</a:t>
            </a:r>
            <a:endParaRPr lang="en-US" dirty="0"/>
          </a:p>
        </p:txBody>
      </p:sp>
      <p:sp>
        <p:nvSpPr>
          <p:cNvPr id="5" name="Content Placeholder 4"/>
          <p:cNvSpPr>
            <a:spLocks noGrp="1"/>
          </p:cNvSpPr>
          <p:nvPr>
            <p:ph sz="half" idx="2"/>
          </p:nvPr>
        </p:nvSpPr>
        <p:spPr/>
        <p:txBody>
          <a:bodyPr>
            <a:normAutofit/>
          </a:bodyPr>
          <a:lstStyle/>
          <a:p>
            <a:r>
              <a:rPr lang="en-US" dirty="0" smtClean="0"/>
              <a:t>The </a:t>
            </a:r>
            <a:r>
              <a:rPr lang="en-US" dirty="0"/>
              <a:t>ability to </a:t>
            </a:r>
            <a:r>
              <a:rPr lang="en-US" dirty="0" smtClean="0"/>
              <a:t>resolve a set of </a:t>
            </a:r>
            <a:r>
              <a:rPr lang="en-US" dirty="0"/>
              <a:t>identity attributes to a unique individual </a:t>
            </a:r>
            <a:endParaRPr lang="en-US" dirty="0" smtClean="0"/>
          </a:p>
          <a:p>
            <a:pPr lvl="1"/>
            <a:r>
              <a:rPr lang="en-US" dirty="0" smtClean="0"/>
              <a:t>No </a:t>
            </a:r>
            <a:r>
              <a:rPr lang="en-US" dirty="0"/>
              <a:t>other individual has the same set of </a:t>
            </a:r>
            <a:r>
              <a:rPr lang="en-US" dirty="0" smtClean="0"/>
              <a:t>attributes</a:t>
            </a:r>
          </a:p>
          <a:p>
            <a:r>
              <a:rPr lang="en-US" dirty="0" smtClean="0"/>
              <a:t>For our federation use cases, the ability to map an identity on the RP front door to an existing person, in our jurisdiction, is critical</a:t>
            </a:r>
          </a:p>
          <a:p>
            <a:pPr lvl="1"/>
            <a:r>
              <a:rPr lang="en-US" dirty="0" smtClean="0"/>
              <a:t>Online benefits delivery</a:t>
            </a:r>
          </a:p>
          <a:p>
            <a:pPr lvl="1"/>
            <a:r>
              <a:rPr lang="en-US" dirty="0" smtClean="0"/>
              <a:t>Citizen transactions </a:t>
            </a:r>
            <a:endParaRPr lang="en-US" dirty="0"/>
          </a:p>
        </p:txBody>
      </p:sp>
      <p:sp>
        <p:nvSpPr>
          <p:cNvPr id="3" name="Title 2"/>
          <p:cNvSpPr>
            <a:spLocks noGrp="1"/>
          </p:cNvSpPr>
          <p:nvPr>
            <p:ph type="title"/>
          </p:nvPr>
        </p:nvSpPr>
        <p:spPr>
          <a:xfrm>
            <a:off x="0" y="304800"/>
            <a:ext cx="7696199" cy="461665"/>
          </a:xfrm>
        </p:spPr>
        <p:txBody>
          <a:bodyPr/>
          <a:lstStyle/>
          <a:p>
            <a:r>
              <a:rPr lang="en-US" sz="2400" dirty="0" smtClean="0"/>
              <a:t>Federation: Assurance &amp; Resolution</a:t>
            </a:r>
            <a:endParaRPr lang="en-US" sz="2400" dirty="0"/>
          </a:p>
        </p:txBody>
      </p:sp>
      <p:sp>
        <p:nvSpPr>
          <p:cNvPr id="6" name="Text Placeholder 5"/>
          <p:cNvSpPr>
            <a:spLocks noGrp="1"/>
          </p:cNvSpPr>
          <p:nvPr>
            <p:ph type="body" sz="half" idx="10"/>
          </p:nvPr>
        </p:nvSpPr>
        <p:spPr>
          <a:xfrm>
            <a:off x="304800" y="1062143"/>
            <a:ext cx="4191000" cy="400110"/>
          </a:xfrm>
        </p:spPr>
        <p:txBody>
          <a:bodyPr/>
          <a:lstStyle/>
          <a:p>
            <a:r>
              <a:rPr lang="en-US" dirty="0" smtClean="0"/>
              <a:t>Credential Assurance (LOA)</a:t>
            </a:r>
            <a:endParaRPr lang="en-US" dirty="0"/>
          </a:p>
        </p:txBody>
      </p:sp>
      <p:sp>
        <p:nvSpPr>
          <p:cNvPr id="7" name="Text Placeholder 6"/>
          <p:cNvSpPr>
            <a:spLocks noGrp="1"/>
          </p:cNvSpPr>
          <p:nvPr>
            <p:ph type="body" sz="half" idx="11"/>
          </p:nvPr>
        </p:nvSpPr>
        <p:spPr>
          <a:xfrm>
            <a:off x="4648200" y="1062143"/>
            <a:ext cx="4191000" cy="400110"/>
          </a:xfrm>
        </p:spPr>
        <p:txBody>
          <a:bodyPr/>
          <a:lstStyle/>
          <a:p>
            <a:r>
              <a:rPr lang="en-US" dirty="0"/>
              <a:t>Identity Resolution</a:t>
            </a:r>
          </a:p>
        </p:txBody>
      </p:sp>
    </p:spTree>
    <p:extLst>
      <p:ext uri="{BB962C8B-B14F-4D97-AF65-F5344CB8AC3E}">
        <p14:creationId xmlns="" xmlns:p14="http://schemas.microsoft.com/office/powerpoint/2010/main" val="329835019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04800" y="1566353"/>
            <a:ext cx="4191000" cy="5115728"/>
          </a:xfrm>
        </p:spPr>
        <p:txBody>
          <a:bodyPr>
            <a:normAutofit fontScale="92500" lnSpcReduction="20000"/>
          </a:bodyPr>
          <a:lstStyle/>
          <a:p>
            <a:r>
              <a:rPr lang="en-US" dirty="0"/>
              <a:t>The degree of confidence in the vetting process used to establish the identity of an individual to whom the credential was issued, and</a:t>
            </a:r>
          </a:p>
          <a:p>
            <a:r>
              <a:rPr lang="en-US" dirty="0"/>
              <a:t>The degree of confidence that the individual who uses the credential is the individual to whom the credential was issued</a:t>
            </a:r>
          </a:p>
          <a:p>
            <a:r>
              <a:rPr lang="en-US" dirty="0"/>
              <a:t>LOA</a:t>
            </a:r>
          </a:p>
          <a:p>
            <a:pPr lvl="1"/>
            <a:r>
              <a:rPr lang="en-US" dirty="0"/>
              <a:t>Level 2 - Some confidence in the asserted identity’s validity</a:t>
            </a:r>
          </a:p>
          <a:p>
            <a:pPr lvl="1"/>
            <a:r>
              <a:rPr lang="en-US" dirty="0"/>
              <a:t>Level 3 - High confidence in the asserted identity’s </a:t>
            </a:r>
            <a:r>
              <a:rPr lang="en-US" dirty="0" smtClean="0"/>
              <a:t>validity</a:t>
            </a:r>
          </a:p>
          <a:p>
            <a:pPr lvl="1"/>
            <a:r>
              <a:rPr lang="en-US" dirty="0" smtClean="0"/>
              <a:t>Level 4 – Very High </a:t>
            </a:r>
            <a:r>
              <a:rPr lang="en-US" dirty="0"/>
              <a:t>confidence in the asserted identity’s </a:t>
            </a:r>
            <a:r>
              <a:rPr lang="en-US" dirty="0" smtClean="0"/>
              <a:t>validity</a:t>
            </a:r>
            <a:endParaRPr lang="en-US" dirty="0"/>
          </a:p>
        </p:txBody>
      </p:sp>
      <p:sp>
        <p:nvSpPr>
          <p:cNvPr id="5" name="Content Placeholder 4"/>
          <p:cNvSpPr>
            <a:spLocks noGrp="1"/>
          </p:cNvSpPr>
          <p:nvPr>
            <p:ph sz="half" idx="2"/>
          </p:nvPr>
        </p:nvSpPr>
        <p:spPr/>
        <p:txBody>
          <a:bodyPr>
            <a:normAutofit/>
          </a:bodyPr>
          <a:lstStyle/>
          <a:p>
            <a:r>
              <a:rPr lang="en-US" dirty="0" smtClean="0"/>
              <a:t>The </a:t>
            </a:r>
            <a:r>
              <a:rPr lang="en-US" dirty="0"/>
              <a:t>ability to </a:t>
            </a:r>
            <a:r>
              <a:rPr lang="en-US" dirty="0" smtClean="0"/>
              <a:t>resolve a set of </a:t>
            </a:r>
            <a:r>
              <a:rPr lang="en-US" dirty="0"/>
              <a:t>identity attributes to a unique individual </a:t>
            </a:r>
            <a:endParaRPr lang="en-US" dirty="0" smtClean="0"/>
          </a:p>
          <a:p>
            <a:pPr lvl="1"/>
            <a:r>
              <a:rPr lang="en-US" dirty="0" smtClean="0"/>
              <a:t>No </a:t>
            </a:r>
            <a:r>
              <a:rPr lang="en-US" dirty="0"/>
              <a:t>other individual has the same set of </a:t>
            </a:r>
            <a:r>
              <a:rPr lang="en-US" dirty="0" smtClean="0"/>
              <a:t>attributes</a:t>
            </a:r>
          </a:p>
          <a:p>
            <a:r>
              <a:rPr lang="en-US" dirty="0" smtClean="0"/>
              <a:t>For our federation use cases, the ability to map an identity on the RP front door to an existing person, in our jurisdiction, is critical</a:t>
            </a:r>
          </a:p>
          <a:p>
            <a:pPr lvl="1"/>
            <a:r>
              <a:rPr lang="en-US" dirty="0" smtClean="0"/>
              <a:t>Online benefits delivery</a:t>
            </a:r>
          </a:p>
          <a:p>
            <a:pPr lvl="1"/>
            <a:r>
              <a:rPr lang="en-US" dirty="0" smtClean="0"/>
              <a:t>Citizen transactions </a:t>
            </a:r>
            <a:endParaRPr lang="en-US" dirty="0"/>
          </a:p>
        </p:txBody>
      </p:sp>
      <p:sp>
        <p:nvSpPr>
          <p:cNvPr id="3" name="Title 2"/>
          <p:cNvSpPr>
            <a:spLocks noGrp="1"/>
          </p:cNvSpPr>
          <p:nvPr>
            <p:ph type="title"/>
          </p:nvPr>
        </p:nvSpPr>
        <p:spPr>
          <a:xfrm>
            <a:off x="0" y="304800"/>
            <a:ext cx="7696199" cy="461665"/>
          </a:xfrm>
        </p:spPr>
        <p:txBody>
          <a:bodyPr/>
          <a:lstStyle/>
          <a:p>
            <a:r>
              <a:rPr lang="en-US" sz="2400" dirty="0" smtClean="0"/>
              <a:t>Federation: Assurance &amp; Resolution</a:t>
            </a:r>
            <a:endParaRPr lang="en-US" sz="2400" dirty="0"/>
          </a:p>
        </p:txBody>
      </p:sp>
      <p:sp>
        <p:nvSpPr>
          <p:cNvPr id="6" name="Text Placeholder 5"/>
          <p:cNvSpPr>
            <a:spLocks noGrp="1"/>
          </p:cNvSpPr>
          <p:nvPr>
            <p:ph type="body" sz="half" idx="10"/>
          </p:nvPr>
        </p:nvSpPr>
        <p:spPr>
          <a:xfrm>
            <a:off x="304800" y="1062143"/>
            <a:ext cx="4191000" cy="400110"/>
          </a:xfrm>
        </p:spPr>
        <p:txBody>
          <a:bodyPr/>
          <a:lstStyle/>
          <a:p>
            <a:r>
              <a:rPr lang="en-US" dirty="0" smtClean="0"/>
              <a:t>Credential Assurance (LOA)</a:t>
            </a:r>
            <a:endParaRPr lang="en-US" dirty="0"/>
          </a:p>
        </p:txBody>
      </p:sp>
      <p:sp>
        <p:nvSpPr>
          <p:cNvPr id="7" name="Text Placeholder 6"/>
          <p:cNvSpPr>
            <a:spLocks noGrp="1"/>
          </p:cNvSpPr>
          <p:nvPr>
            <p:ph type="body" sz="half" idx="11"/>
          </p:nvPr>
        </p:nvSpPr>
        <p:spPr>
          <a:xfrm>
            <a:off x="4648200" y="1062143"/>
            <a:ext cx="4191000" cy="400110"/>
          </a:xfrm>
        </p:spPr>
        <p:txBody>
          <a:bodyPr/>
          <a:lstStyle/>
          <a:p>
            <a:r>
              <a:rPr lang="en-US" dirty="0"/>
              <a:t>Identity Resolution</a:t>
            </a:r>
          </a:p>
        </p:txBody>
      </p:sp>
      <p:sp>
        <p:nvSpPr>
          <p:cNvPr id="8" name="TextBox 7"/>
          <p:cNvSpPr txBox="1"/>
          <p:nvPr/>
        </p:nvSpPr>
        <p:spPr>
          <a:xfrm rot="20180642">
            <a:off x="463072" y="3318517"/>
            <a:ext cx="3878675" cy="1200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dirty="0" smtClean="0"/>
              <a:t>Tokens, Identity Proofing and Credentials are about Asserting Assurance</a:t>
            </a:r>
            <a:endParaRPr lang="en-US" sz="2400" dirty="0"/>
          </a:p>
        </p:txBody>
      </p:sp>
      <p:sp>
        <p:nvSpPr>
          <p:cNvPr id="9" name="TextBox 8"/>
          <p:cNvSpPr txBox="1"/>
          <p:nvPr/>
        </p:nvSpPr>
        <p:spPr>
          <a:xfrm rot="20180642">
            <a:off x="4802253" y="3166117"/>
            <a:ext cx="3878675" cy="1200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dirty="0" smtClean="0"/>
              <a:t>Verified Identity Attributes</a:t>
            </a:r>
          </a:p>
          <a:p>
            <a:pPr algn="ctr"/>
            <a:r>
              <a:rPr lang="en-US" sz="2400" dirty="0" smtClean="0"/>
              <a:t>are about enabling</a:t>
            </a:r>
          </a:p>
          <a:p>
            <a:pPr algn="ctr"/>
            <a:r>
              <a:rPr lang="en-US" sz="2400" dirty="0" smtClean="0"/>
              <a:t>Identity Resolution</a:t>
            </a:r>
            <a:endParaRPr lang="en-US" sz="2400" dirty="0"/>
          </a:p>
        </p:txBody>
      </p:sp>
    </p:spTree>
    <p:extLst>
      <p:ext uri="{BB962C8B-B14F-4D97-AF65-F5344CB8AC3E}">
        <p14:creationId xmlns="" xmlns:p14="http://schemas.microsoft.com/office/powerpoint/2010/main" val="178807277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Autofit/>
          </a:bodyPr>
          <a:lstStyle/>
          <a:p>
            <a:r>
              <a:rPr lang="en-US" sz="3600" dirty="0" smtClean="0"/>
              <a:t>Are </a:t>
            </a:r>
            <a:r>
              <a:rPr lang="en-US" sz="3600" dirty="0"/>
              <a:t>there </a:t>
            </a:r>
            <a:r>
              <a:rPr lang="en-US" sz="3600" dirty="0" smtClean="0"/>
              <a:t>studies or standards we </a:t>
            </a:r>
            <a:r>
              <a:rPr lang="en-US" sz="3600" dirty="0"/>
              <a:t>can </a:t>
            </a:r>
            <a:r>
              <a:rPr lang="en-US" sz="3600" dirty="0" smtClean="0"/>
              <a:t>use as a starting point for determining the minimal attributes for resolution?</a:t>
            </a:r>
            <a:endParaRPr lang="en-US" sz="3600" dirty="0"/>
          </a:p>
          <a:p>
            <a:r>
              <a:rPr lang="en-US" sz="3600" dirty="0"/>
              <a:t>Can the </a:t>
            </a:r>
            <a:r>
              <a:rPr lang="en-US" sz="3600" dirty="0" smtClean="0"/>
              <a:t>approach accommodate </a:t>
            </a:r>
            <a:r>
              <a:rPr lang="en-US" sz="3600" dirty="0"/>
              <a:t>Agency specific data analysis regarding resolution?</a:t>
            </a:r>
          </a:p>
          <a:p>
            <a:r>
              <a:rPr lang="en-US" sz="3600" dirty="0"/>
              <a:t>Can the </a:t>
            </a:r>
            <a:r>
              <a:rPr lang="en-US" sz="3600" dirty="0" smtClean="0"/>
              <a:t>implementation </a:t>
            </a:r>
            <a:r>
              <a:rPr lang="en-US" sz="3600" dirty="0"/>
              <a:t>infrastructure support the </a:t>
            </a:r>
            <a:r>
              <a:rPr lang="en-US" sz="3600" dirty="0" smtClean="0"/>
              <a:t>approach that incorporates data minimization?</a:t>
            </a:r>
            <a:endParaRPr lang="en-US" sz="3600" dirty="0"/>
          </a:p>
        </p:txBody>
      </p:sp>
      <p:sp>
        <p:nvSpPr>
          <p:cNvPr id="7" name="Title 6"/>
          <p:cNvSpPr>
            <a:spLocks noGrp="1"/>
          </p:cNvSpPr>
          <p:nvPr>
            <p:ph type="title"/>
          </p:nvPr>
        </p:nvSpPr>
        <p:spPr/>
        <p:txBody>
          <a:bodyPr/>
          <a:lstStyle/>
          <a:p>
            <a:r>
              <a:rPr lang="en-US" dirty="0" smtClean="0"/>
              <a:t>Identity Resolution Considerations</a:t>
            </a:r>
            <a:endParaRPr lang="en-US" dirty="0"/>
          </a:p>
        </p:txBody>
      </p:sp>
    </p:spTree>
    <p:extLst>
      <p:ext uri="{BB962C8B-B14F-4D97-AF65-F5344CB8AC3E}">
        <p14:creationId xmlns="" xmlns:p14="http://schemas.microsoft.com/office/powerpoint/2010/main" val="17293994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6" y="340816"/>
            <a:ext cx="8686800" cy="4154984"/>
          </a:xfrm>
          <a:prstGeom prst="rect">
            <a:avLst/>
          </a:prstGeom>
          <a:noFill/>
        </p:spPr>
        <p:txBody>
          <a:bodyPr wrap="square" rtlCol="0">
            <a:spAutoFit/>
          </a:bodyPr>
          <a:lstStyle/>
          <a:p>
            <a:pPr algn="ctr"/>
            <a:r>
              <a:rPr lang="en-US" sz="6600" dirty="0" smtClean="0"/>
              <a:t>Are the attributes chosen </a:t>
            </a:r>
            <a:r>
              <a:rPr lang="en-US" sz="6600" dirty="0" smtClean="0">
                <a:solidFill>
                  <a:srgbClr val="C00000"/>
                </a:solidFill>
              </a:rPr>
              <a:t>EFFECTIVE</a:t>
            </a:r>
            <a:r>
              <a:rPr lang="en-US" sz="6600" dirty="0" smtClean="0"/>
              <a:t> at resolving to a single US Person?</a:t>
            </a:r>
            <a:endParaRPr lang="en-US" sz="6600" dirty="0"/>
          </a:p>
        </p:txBody>
      </p:sp>
      <p:sp>
        <p:nvSpPr>
          <p:cNvPr id="4" name="TextBox 3"/>
          <p:cNvSpPr txBox="1"/>
          <p:nvPr/>
        </p:nvSpPr>
        <p:spPr>
          <a:xfrm>
            <a:off x="685800" y="5334012"/>
            <a:ext cx="8001000" cy="1200329"/>
          </a:xfrm>
          <a:prstGeom prst="rect">
            <a:avLst/>
          </a:prstGeom>
          <a:noFill/>
        </p:spPr>
        <p:txBody>
          <a:bodyPr wrap="square" rtlCol="0">
            <a:spAutoFit/>
          </a:bodyPr>
          <a:lstStyle/>
          <a:p>
            <a:pPr algn="ctr"/>
            <a:r>
              <a:rPr lang="en-US" dirty="0" smtClean="0"/>
              <a:t>Do you have data, studies, analysis and results you can share that shows the  effectiveness of the attributes needed for identity resolution?</a:t>
            </a:r>
          </a:p>
          <a:p>
            <a:pPr algn="ctr"/>
            <a:endParaRPr lang="en-US" dirty="0"/>
          </a:p>
          <a:p>
            <a:pPr algn="ctr"/>
            <a:r>
              <a:rPr lang="en-US" dirty="0" smtClean="0"/>
              <a:t>No secret, magic or proprietary sauce please!</a:t>
            </a:r>
            <a:endParaRPr lang="en-US" dirty="0"/>
          </a:p>
        </p:txBody>
      </p:sp>
    </p:spTree>
    <p:extLst>
      <p:ext uri="{BB962C8B-B14F-4D97-AF65-F5344CB8AC3E}">
        <p14:creationId xmlns="" xmlns:p14="http://schemas.microsoft.com/office/powerpoint/2010/main" val="149592065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3426683017"/>
              </p:ext>
            </p:extLst>
          </p:nvPr>
        </p:nvGraphicFramePr>
        <p:xfrm>
          <a:off x="1" y="940702"/>
          <a:ext cx="9143999" cy="5562596"/>
        </p:xfrm>
        <a:graphic>
          <a:graphicData uri="http://schemas.openxmlformats.org/drawingml/2006/table">
            <a:tbl>
              <a:tblPr firstRow="1" bandRow="1">
                <a:tableStyleId>{5C22544A-7EE6-4342-B048-85BDC9FD1C3A}</a:tableStyleId>
              </a:tblPr>
              <a:tblGrid>
                <a:gridCol w="1154806"/>
                <a:gridCol w="2411438"/>
                <a:gridCol w="3695186"/>
                <a:gridCol w="375448"/>
                <a:gridCol w="375448"/>
                <a:gridCol w="375448"/>
                <a:gridCol w="375448"/>
                <a:gridCol w="380777"/>
              </a:tblGrid>
              <a:tr h="255385">
                <a:tc rowSpan="2">
                  <a:txBody>
                    <a:bodyPr/>
                    <a:lstStyle/>
                    <a:p>
                      <a:r>
                        <a:rPr lang="en-US" sz="1050" dirty="0" smtClean="0">
                          <a:solidFill>
                            <a:srgbClr val="FFFFFF"/>
                          </a:solidFill>
                        </a:rPr>
                        <a:t>Category</a:t>
                      </a:r>
                      <a:endParaRPr lang="en-US" sz="1050" dirty="0">
                        <a:solidFill>
                          <a:srgbClr val="FFFFFF"/>
                        </a:solidFill>
                      </a:endParaRPr>
                    </a:p>
                  </a:txBody>
                  <a:tcPr anchor="ctr"/>
                </a:tc>
                <a:tc rowSpan="2">
                  <a:txBody>
                    <a:bodyPr/>
                    <a:lstStyle/>
                    <a:p>
                      <a:r>
                        <a:rPr lang="en-US" sz="1050" dirty="0" smtClean="0">
                          <a:solidFill>
                            <a:srgbClr val="FFFFFF"/>
                          </a:solidFill>
                        </a:rPr>
                        <a:t>Attribute</a:t>
                      </a:r>
                      <a:endParaRPr lang="en-US" sz="1050" dirty="0">
                        <a:solidFill>
                          <a:srgbClr val="FFFFFF"/>
                        </a:solidFill>
                      </a:endParaRPr>
                    </a:p>
                  </a:txBody>
                  <a:tcPr anchor="ctr"/>
                </a:tc>
                <a:tc rowSpan="2">
                  <a:txBody>
                    <a:bodyPr/>
                    <a:lstStyle/>
                    <a:p>
                      <a:r>
                        <a:rPr lang="en-US" sz="1050" dirty="0" smtClean="0">
                          <a:solidFill>
                            <a:srgbClr val="FFFFFF"/>
                          </a:solidFill>
                        </a:rPr>
                        <a:t>Description</a:t>
                      </a:r>
                      <a:endParaRPr lang="en-US" sz="1050" dirty="0">
                        <a:solidFill>
                          <a:srgbClr val="FFFFFF"/>
                        </a:solidFill>
                      </a:endParaRPr>
                    </a:p>
                  </a:txBody>
                  <a:tcPr anchor="ctr"/>
                </a:tc>
                <a:tc gridSpan="5">
                  <a:txBody>
                    <a:bodyPr/>
                    <a:lstStyle/>
                    <a:p>
                      <a:pPr algn="ctr"/>
                      <a:r>
                        <a:rPr lang="en-US" sz="1000" i="0" dirty="0" smtClean="0">
                          <a:solidFill>
                            <a:srgbClr val="FFFFFF"/>
                          </a:solidFill>
                        </a:rPr>
                        <a:t>Attribute Bundle</a:t>
                      </a:r>
                      <a:endParaRPr lang="en-US" sz="1000" i="0" dirty="0">
                        <a:solidFill>
                          <a:srgbClr val="FFFFFF"/>
                        </a:solidFill>
                      </a:endParaRPr>
                    </a:p>
                  </a:txBody>
                  <a:tcPr/>
                </a:tc>
                <a:tc hMerge="1">
                  <a:txBody>
                    <a:bodyPr/>
                    <a:lstStyle/>
                    <a:p>
                      <a:endParaRPr lang="en-US" i="0" dirty="0"/>
                    </a:p>
                  </a:txBody>
                  <a:tcPr/>
                </a:tc>
                <a:tc hMerge="1">
                  <a:txBody>
                    <a:bodyPr/>
                    <a:lstStyle/>
                    <a:p>
                      <a:endParaRPr lang="en-US" i="0" dirty="0"/>
                    </a:p>
                  </a:txBody>
                  <a:tcPr/>
                </a:tc>
                <a:tc hMerge="1">
                  <a:txBody>
                    <a:bodyPr/>
                    <a:lstStyle/>
                    <a:p>
                      <a:endParaRPr lang="en-US" i="0" dirty="0"/>
                    </a:p>
                  </a:txBody>
                  <a:tcPr/>
                </a:tc>
                <a:tc hMerge="1">
                  <a:txBody>
                    <a:bodyPr/>
                    <a:lstStyle/>
                    <a:p>
                      <a:endParaRPr lang="en-US" i="0" dirty="0"/>
                    </a:p>
                  </a:txBody>
                  <a:tcPr/>
                </a:tc>
              </a:tr>
              <a:tr h="2633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050" i="0" dirty="0" smtClean="0">
                          <a:solidFill>
                            <a:srgbClr val="FFFFFF"/>
                          </a:solidFill>
                        </a:rPr>
                        <a:t>1</a:t>
                      </a:r>
                      <a:endParaRPr lang="en-US" sz="1050" i="0" dirty="0">
                        <a:solidFill>
                          <a:srgbClr val="FFFFFF"/>
                        </a:solidFill>
                      </a:endParaRPr>
                    </a:p>
                  </a:txBody>
                  <a:tcPr>
                    <a:solidFill>
                      <a:schemeClr val="accent1"/>
                    </a:solidFill>
                  </a:tcPr>
                </a:tc>
                <a:tc>
                  <a:txBody>
                    <a:bodyPr/>
                    <a:lstStyle/>
                    <a:p>
                      <a:pPr algn="ctr"/>
                      <a:r>
                        <a:rPr lang="en-US" sz="1050" i="0" dirty="0" smtClean="0">
                          <a:solidFill>
                            <a:srgbClr val="FFFFFF"/>
                          </a:solidFill>
                        </a:rPr>
                        <a:t>2</a:t>
                      </a:r>
                      <a:endParaRPr lang="en-US" sz="1050" i="0" dirty="0">
                        <a:solidFill>
                          <a:srgbClr val="FFFFFF"/>
                        </a:solidFill>
                      </a:endParaRPr>
                    </a:p>
                  </a:txBody>
                  <a:tcPr>
                    <a:solidFill>
                      <a:srgbClr val="4F81BD"/>
                    </a:solidFill>
                  </a:tcPr>
                </a:tc>
                <a:tc>
                  <a:txBody>
                    <a:bodyPr/>
                    <a:lstStyle/>
                    <a:p>
                      <a:pPr algn="ctr"/>
                      <a:r>
                        <a:rPr lang="en-US" sz="1050" i="0" dirty="0" smtClean="0">
                          <a:solidFill>
                            <a:srgbClr val="FFFFFF"/>
                          </a:solidFill>
                        </a:rPr>
                        <a:t>3</a:t>
                      </a:r>
                      <a:endParaRPr lang="en-US" sz="1050" i="0" dirty="0">
                        <a:solidFill>
                          <a:srgbClr val="FFFFFF"/>
                        </a:solidFill>
                      </a:endParaRPr>
                    </a:p>
                  </a:txBody>
                  <a:tcPr>
                    <a:solidFill>
                      <a:srgbClr val="4F81BD"/>
                    </a:solidFill>
                  </a:tcPr>
                </a:tc>
                <a:tc>
                  <a:txBody>
                    <a:bodyPr/>
                    <a:lstStyle/>
                    <a:p>
                      <a:pPr algn="ctr"/>
                      <a:r>
                        <a:rPr lang="en-US" sz="1050" i="0" dirty="0" smtClean="0">
                          <a:solidFill>
                            <a:srgbClr val="FFFFFF"/>
                          </a:solidFill>
                        </a:rPr>
                        <a:t>4</a:t>
                      </a:r>
                      <a:endParaRPr lang="en-US" sz="1050" i="0" dirty="0">
                        <a:solidFill>
                          <a:srgbClr val="FFFFFF"/>
                        </a:solidFill>
                      </a:endParaRPr>
                    </a:p>
                  </a:txBody>
                  <a:tcPr>
                    <a:solidFill>
                      <a:srgbClr val="4F81BD"/>
                    </a:solidFill>
                  </a:tcPr>
                </a:tc>
                <a:tc>
                  <a:txBody>
                    <a:bodyPr/>
                    <a:lstStyle/>
                    <a:p>
                      <a:pPr algn="ctr"/>
                      <a:r>
                        <a:rPr lang="en-US" sz="1000" i="0" dirty="0" smtClean="0">
                          <a:solidFill>
                            <a:schemeClr val="bg1"/>
                          </a:solidFill>
                        </a:rPr>
                        <a:t>5</a:t>
                      </a:r>
                      <a:endParaRPr lang="en-US" sz="1000" i="0" dirty="0">
                        <a:solidFill>
                          <a:schemeClr val="bg1"/>
                        </a:solidFill>
                      </a:endParaRPr>
                    </a:p>
                  </a:txBody>
                  <a:tcPr>
                    <a:solidFill>
                      <a:srgbClr val="4F81BD"/>
                    </a:solidFill>
                  </a:tcPr>
                </a:tc>
              </a:tr>
              <a:tr h="255385">
                <a:tc>
                  <a:txBody>
                    <a:bodyPr/>
                    <a:lstStyle/>
                    <a:p>
                      <a:r>
                        <a:rPr lang="en-US" sz="1000" b="1" dirty="0" smtClean="0"/>
                        <a:t>Name</a:t>
                      </a:r>
                      <a:endParaRPr lang="en-US" sz="1000" b="1" dirty="0"/>
                    </a:p>
                  </a:txBody>
                  <a:tcPr>
                    <a:solidFill>
                      <a:schemeClr val="tx2">
                        <a:lumMod val="20000"/>
                        <a:lumOff val="80000"/>
                      </a:schemeClr>
                    </a:solidFill>
                  </a:tcPr>
                </a:tc>
                <a:tc>
                  <a:txBody>
                    <a:bodyPr/>
                    <a:lstStyle/>
                    <a:p>
                      <a:r>
                        <a:rPr lang="en-US" sz="900" dirty="0" smtClean="0"/>
                        <a:t>Name</a:t>
                      </a:r>
                      <a:endParaRPr lang="en-US" sz="900" dirty="0"/>
                    </a:p>
                  </a:txBody>
                  <a:tcPr>
                    <a:solidFill>
                      <a:schemeClr val="tx2">
                        <a:lumMod val="20000"/>
                        <a:lumOff val="80000"/>
                      </a:schemeClr>
                    </a:solidFill>
                  </a:tcPr>
                </a:tc>
                <a:tc>
                  <a:txBody>
                    <a:bodyPr/>
                    <a:lstStyle/>
                    <a:p>
                      <a:r>
                        <a:rPr lang="en-US" sz="900" i="1" dirty="0" smtClean="0"/>
                        <a:t>(First Name) AND (Last Name)</a:t>
                      </a:r>
                      <a:endParaRPr lang="en-US" sz="900" i="1" dirty="0"/>
                    </a:p>
                  </a:txBody>
                  <a:tcPr>
                    <a:solidFill>
                      <a:schemeClr val="tx2">
                        <a:lumMod val="20000"/>
                        <a:lumOff val="80000"/>
                      </a:schemeClr>
                    </a:solidFill>
                  </a:tcPr>
                </a:tc>
                <a:tc>
                  <a:txBody>
                    <a:bodyPr/>
                    <a:lstStyle/>
                    <a:p>
                      <a:endParaRPr lang="en-US" sz="900" i="0" dirty="0"/>
                    </a:p>
                  </a:txBody>
                  <a:tcPr anchor="ctr">
                    <a:solidFill>
                      <a:schemeClr val="accent2"/>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rgbClr val="C0504D"/>
                    </a:solidFill>
                  </a:tcPr>
                </a:tc>
              </a:tr>
              <a:tr h="239423">
                <a:tc rowSpan="2">
                  <a:txBody>
                    <a:bodyPr/>
                    <a:lstStyle/>
                    <a:p>
                      <a:r>
                        <a:rPr lang="en-US" sz="1000" b="1" dirty="0" smtClean="0"/>
                        <a:t>Location</a:t>
                      </a:r>
                      <a:endParaRPr lang="en-US" sz="1000" b="1" dirty="0"/>
                    </a:p>
                  </a:txBody>
                  <a:tcPr anchor="ctr">
                    <a:solidFill>
                      <a:schemeClr val="accent1">
                        <a:lumMod val="20000"/>
                        <a:lumOff val="80000"/>
                      </a:schemeClr>
                    </a:solidFill>
                  </a:tcPr>
                </a:tc>
                <a:tc>
                  <a:txBody>
                    <a:bodyPr/>
                    <a:lstStyle/>
                    <a:p>
                      <a:r>
                        <a:rPr lang="en-US" sz="900" dirty="0" smtClean="0"/>
                        <a:t>Partial Address</a:t>
                      </a:r>
                      <a:endParaRPr lang="en-US" sz="900" dirty="0"/>
                    </a:p>
                  </a:txBody>
                  <a:tcPr>
                    <a:solidFill>
                      <a:schemeClr val="accent1">
                        <a:lumMod val="20000"/>
                        <a:lumOff val="80000"/>
                      </a:schemeClr>
                    </a:solidFill>
                  </a:tcPr>
                </a:tc>
                <a:tc>
                  <a:txBody>
                    <a:bodyPr/>
                    <a:lstStyle/>
                    <a:p>
                      <a:r>
                        <a:rPr lang="en-US" sz="900" i="1" dirty="0" smtClean="0"/>
                        <a:t>Postal Code OR (City and State)</a:t>
                      </a:r>
                      <a:endParaRPr lang="en-US" sz="900" i="1" dirty="0"/>
                    </a:p>
                  </a:txBody>
                  <a:tcPr>
                    <a:solidFill>
                      <a:schemeClr val="accent1">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r>
              <a:tr h="239423">
                <a:tc vMerge="1">
                  <a:txBody>
                    <a:bodyPr/>
                    <a:lstStyle/>
                    <a:p>
                      <a:endParaRPr lang="en-US" dirty="0"/>
                    </a:p>
                  </a:txBody>
                  <a:tcPr/>
                </a:tc>
                <a:tc>
                  <a:txBody>
                    <a:bodyPr/>
                    <a:lstStyle/>
                    <a:p>
                      <a:r>
                        <a:rPr lang="en-US" sz="900" dirty="0" smtClean="0"/>
                        <a:t>Place of Birth</a:t>
                      </a:r>
                      <a:endParaRPr lang="en-US" sz="900" dirty="0"/>
                    </a:p>
                  </a:txBody>
                  <a:tcPr>
                    <a:solidFill>
                      <a:schemeClr val="accent1">
                        <a:lumMod val="20000"/>
                        <a:lumOff val="80000"/>
                      </a:schemeClr>
                    </a:solidFill>
                  </a:tcPr>
                </a:tc>
                <a:tc>
                  <a:txBody>
                    <a:bodyPr/>
                    <a:lstStyle/>
                    <a:p>
                      <a:r>
                        <a:rPr lang="en-US" sz="900" i="1" dirty="0" smtClean="0"/>
                        <a:t>(City or County) AND (State or Foreign</a:t>
                      </a:r>
                      <a:r>
                        <a:rPr lang="en-US" sz="900" i="1" baseline="0" dirty="0" smtClean="0"/>
                        <a:t> Country)</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accent1">
                        <a:lumMod val="20000"/>
                        <a:lumOff val="80000"/>
                      </a:schemeClr>
                    </a:solidFill>
                  </a:tcPr>
                </a:tc>
              </a:tr>
              <a:tr h="239423">
                <a:tc rowSpan="2">
                  <a:txBody>
                    <a:bodyPr/>
                    <a:lstStyle/>
                    <a:p>
                      <a:r>
                        <a:rPr lang="en-US" sz="1000" b="1" dirty="0" smtClean="0"/>
                        <a:t>Time</a:t>
                      </a:r>
                      <a:endParaRPr lang="en-US" sz="1000" b="1" dirty="0"/>
                    </a:p>
                  </a:txBody>
                  <a:tcPr anchor="ctr">
                    <a:solidFill>
                      <a:schemeClr val="tx2">
                        <a:lumMod val="20000"/>
                        <a:lumOff val="80000"/>
                      </a:schemeClr>
                    </a:solidFill>
                  </a:tcPr>
                </a:tc>
                <a:tc>
                  <a:txBody>
                    <a:bodyPr/>
                    <a:lstStyle/>
                    <a:p>
                      <a:r>
                        <a:rPr lang="en-US" sz="900" dirty="0" smtClean="0"/>
                        <a:t>Partial Date of Birth</a:t>
                      </a:r>
                      <a:endParaRPr lang="en-US" sz="900" dirty="0"/>
                    </a:p>
                  </a:txBody>
                  <a:tcPr>
                    <a:solidFill>
                      <a:schemeClr val="tx2">
                        <a:lumMod val="20000"/>
                        <a:lumOff val="80000"/>
                      </a:schemeClr>
                    </a:solidFill>
                  </a:tcPr>
                </a:tc>
                <a:tc>
                  <a:txBody>
                    <a:bodyPr/>
                    <a:lstStyle/>
                    <a:p>
                      <a:r>
                        <a:rPr lang="en-US" sz="900" i="1" dirty="0" smtClean="0"/>
                        <a:t>(Month and Day)</a:t>
                      </a:r>
                      <a:r>
                        <a:rPr lang="en-US" sz="900" i="1" baseline="0" dirty="0" smtClean="0"/>
                        <a:t> OR Year</a:t>
                      </a:r>
                      <a:endParaRPr lang="en-US" sz="900" i="1" dirty="0"/>
                    </a:p>
                  </a:txBody>
                  <a:tcPr>
                    <a:solidFill>
                      <a:schemeClr val="tx2">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tx2">
                        <a:lumMod val="20000"/>
                        <a:lumOff val="80000"/>
                      </a:schemeClr>
                    </a:solidFill>
                  </a:tcPr>
                </a:tc>
                <a:tc>
                  <a:txBody>
                    <a:bodyPr/>
                    <a:lstStyle/>
                    <a:p>
                      <a:endParaRPr lang="en-US" sz="900" i="0" dirty="0"/>
                    </a:p>
                  </a:txBody>
                  <a:tcPr anchor="ctr">
                    <a:solidFill>
                      <a:schemeClr val="tx2">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tx2">
                        <a:lumMod val="20000"/>
                        <a:lumOff val="80000"/>
                      </a:schemeClr>
                    </a:solidFill>
                  </a:tcPr>
                </a:tc>
              </a:tr>
              <a:tr h="239423">
                <a:tc vMerge="1">
                  <a:txBody>
                    <a:bodyPr/>
                    <a:lstStyle/>
                    <a:p>
                      <a:endParaRPr lang="en-US" dirty="0"/>
                    </a:p>
                  </a:txBody>
                  <a:tcPr/>
                </a:tc>
                <a:tc>
                  <a:txBody>
                    <a:bodyPr/>
                    <a:lstStyle/>
                    <a:p>
                      <a:r>
                        <a:rPr lang="en-US" sz="900" dirty="0" smtClean="0"/>
                        <a:t>Full Date of Birth</a:t>
                      </a:r>
                      <a:endParaRPr lang="en-US" sz="900" dirty="0"/>
                    </a:p>
                  </a:txBody>
                  <a:tcPr>
                    <a:solidFill>
                      <a:schemeClr val="tx2">
                        <a:lumMod val="20000"/>
                        <a:lumOff val="80000"/>
                      </a:schemeClr>
                    </a:solidFill>
                  </a:tcPr>
                </a:tc>
                <a:tc>
                  <a:txBody>
                    <a:bodyPr/>
                    <a:lstStyle/>
                    <a:p>
                      <a:endParaRPr lang="en-US" sz="900" i="1" dirty="0"/>
                    </a:p>
                  </a:txBody>
                  <a:tcPr>
                    <a:solidFill>
                      <a:schemeClr val="tx2">
                        <a:lumMod val="20000"/>
                        <a:lumOff val="80000"/>
                      </a:schemeClr>
                    </a:solidFill>
                  </a:tcPr>
                </a:tc>
                <a:tc>
                  <a:txBody>
                    <a:bodyPr/>
                    <a:lstStyle/>
                    <a:p>
                      <a:endParaRPr lang="en-US" sz="900" i="0" dirty="0"/>
                    </a:p>
                  </a:txBody>
                  <a:tcPr anchor="ctr">
                    <a:solidFill>
                      <a:schemeClr val="tx2">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tx2">
                        <a:lumMod val="20000"/>
                        <a:lumOff val="80000"/>
                      </a:schemeClr>
                    </a:solidFill>
                  </a:tcPr>
                </a:tc>
                <a:tc>
                  <a:txBody>
                    <a:bodyPr/>
                    <a:lstStyle/>
                    <a:p>
                      <a:endParaRPr lang="en-US" sz="900" i="0" dirty="0"/>
                    </a:p>
                  </a:txBody>
                  <a:tcPr anchor="ctr">
                    <a:solidFill>
                      <a:schemeClr val="tx2">
                        <a:lumMod val="20000"/>
                        <a:lumOff val="80000"/>
                      </a:schemeClr>
                    </a:solidFill>
                  </a:tcPr>
                </a:tc>
                <a:tc>
                  <a:txBody>
                    <a:bodyPr/>
                    <a:lstStyle/>
                    <a:p>
                      <a:endParaRPr lang="en-US" sz="900" i="0" dirty="0"/>
                    </a:p>
                  </a:txBody>
                  <a:tcPr anchor="ctr">
                    <a:solidFill>
                      <a:schemeClr val="tx2">
                        <a:lumMod val="20000"/>
                        <a:lumOff val="80000"/>
                      </a:schemeClr>
                    </a:solidFill>
                  </a:tcPr>
                </a:tc>
              </a:tr>
              <a:tr h="239423">
                <a:tc rowSpan="2">
                  <a:txBody>
                    <a:bodyPr/>
                    <a:lstStyle/>
                    <a:p>
                      <a:r>
                        <a:rPr lang="en-US" sz="1000" b="1" dirty="0" smtClean="0"/>
                        <a:t>Identifier</a:t>
                      </a:r>
                      <a:endParaRPr lang="en-US" sz="1000" b="1" dirty="0"/>
                    </a:p>
                  </a:txBody>
                  <a:tcPr anchor="ct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r>
                        <a:rPr lang="en-US" sz="900" dirty="0" smtClean="0"/>
                        <a:t>Partial Social Security Number </a:t>
                      </a:r>
                      <a:endParaRPr lang="en-US" sz="900" dirty="0"/>
                    </a:p>
                  </a:txBody>
                  <a:tcPr>
                    <a:solidFill>
                      <a:schemeClr val="accent1">
                        <a:lumMod val="20000"/>
                        <a:lumOff val="80000"/>
                      </a:schemeClr>
                    </a:solidFill>
                  </a:tcPr>
                </a:tc>
                <a:tc>
                  <a:txBody>
                    <a:bodyPr/>
                    <a:lstStyle/>
                    <a:p>
                      <a:r>
                        <a:rPr lang="en-US" sz="900" i="1" dirty="0" smtClean="0"/>
                        <a:t>Last 4 Digits</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r>
              <a:tr h="239423">
                <a:tc vMerge="1">
                  <a:txBody>
                    <a:bodyPr/>
                    <a:lstStyle/>
                    <a:p>
                      <a:endParaRPr lang="en-US" dirty="0"/>
                    </a:p>
                  </a:txBody>
                  <a:tcPr/>
                </a:tc>
                <a:tc>
                  <a:txBody>
                    <a:bodyPr/>
                    <a:lstStyle/>
                    <a:p>
                      <a:r>
                        <a:rPr lang="en-US" sz="900" dirty="0" smtClean="0"/>
                        <a:t>Full</a:t>
                      </a:r>
                      <a:r>
                        <a:rPr lang="en-US" sz="900" baseline="0" dirty="0" smtClean="0"/>
                        <a:t> Social Security Number</a:t>
                      </a:r>
                      <a:endParaRPr lang="en-US" sz="900" dirty="0"/>
                    </a:p>
                  </a:txBody>
                  <a:tcP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r>
                        <a:rPr lang="en-US" sz="900" i="1" dirty="0" smtClean="0"/>
                        <a:t>Full 9 Digits</a:t>
                      </a:r>
                      <a:endParaRPr lang="en-US" sz="900" i="1" dirty="0"/>
                    </a:p>
                  </a:txBody>
                  <a:tcP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sz="900" i="0" dirty="0"/>
                    </a:p>
                  </a:txBody>
                  <a:tcPr anchor="ct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sz="900" i="0" dirty="0"/>
                    </a:p>
                  </a:txBody>
                  <a:tcPr anchor="ct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sz="900" i="0" dirty="0"/>
                    </a:p>
                  </a:txBody>
                  <a:tcPr anchor="ct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sz="900" i="0" dirty="0"/>
                    </a:p>
                  </a:txBody>
                  <a:tcPr anchor="ct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sz="900" i="0" dirty="0"/>
                    </a:p>
                  </a:txBody>
                  <a:tcPr anchor="ctr">
                    <a:lnB w="12700" cap="flat" cmpd="sng" algn="ctr">
                      <a:solidFill>
                        <a:scrgbClr r="0" g="0" b="0"/>
                      </a:solidFill>
                      <a:prstDash val="solid"/>
                      <a:round/>
                      <a:headEnd type="none" w="med" len="med"/>
                      <a:tailEnd type="none" w="med" len="med"/>
                    </a:lnB>
                    <a:solidFill>
                      <a:schemeClr val="accent2"/>
                    </a:solidFill>
                  </a:tcPr>
                </a:tc>
              </a:tr>
              <a:tr h="239423">
                <a:tc rowSpan="14">
                  <a:txBody>
                    <a:bodyPr/>
                    <a:lstStyle/>
                    <a:p>
                      <a:r>
                        <a:rPr lang="en-US" sz="1000" b="1" dirty="0" smtClean="0"/>
                        <a:t>Available</a:t>
                      </a:r>
                    </a:p>
                    <a:p>
                      <a:r>
                        <a:rPr lang="en-US" sz="1000" b="1" dirty="0" smtClean="0"/>
                        <a:t>Supplemental</a:t>
                      </a:r>
                    </a:p>
                    <a:p>
                      <a:r>
                        <a:rPr lang="en-US" sz="1000" b="1" dirty="0" smtClean="0"/>
                        <a:t>Attributes</a:t>
                      </a:r>
                      <a:endParaRPr lang="en-US" sz="1000" b="1" dirty="0"/>
                    </a:p>
                  </a:txBody>
                  <a:tcPr anchor="ctr">
                    <a:lnT w="12700" cap="flat" cmpd="sng" algn="ctr">
                      <a:solidFill>
                        <a:scrgbClr r="0" g="0" b="0"/>
                      </a:solidFill>
                      <a:prstDash val="solid"/>
                      <a:round/>
                      <a:headEnd type="none" w="med" len="med"/>
                      <a:tailEnd type="none" w="med" len="med"/>
                    </a:lnT>
                    <a:solidFill>
                      <a:schemeClr val="accent1">
                        <a:lumMod val="20000"/>
                        <a:lumOff val="80000"/>
                      </a:schemeClr>
                    </a:solidFill>
                  </a:tcPr>
                </a:tc>
                <a:tc>
                  <a:txBody>
                    <a:bodyPr/>
                    <a:lstStyle/>
                    <a:p>
                      <a:r>
                        <a:rPr lang="en-US" sz="900" dirty="0" smtClean="0"/>
                        <a:t>Mother’s Name</a:t>
                      </a:r>
                      <a:endParaRPr lang="en-US" sz="900" dirty="0"/>
                    </a:p>
                  </a:txBody>
                  <a:tcPr>
                    <a:lnT w="12700" cap="flat" cmpd="sng" algn="ctr">
                      <a:solidFill>
                        <a:scrgbClr r="0" g="0" b="0"/>
                      </a:solidFill>
                      <a:prstDash val="solid"/>
                      <a:round/>
                      <a:headEnd type="none" w="med" len="med"/>
                      <a:tailEnd type="none" w="med" len="med"/>
                    </a:lnT>
                    <a:solidFill>
                      <a:schemeClr val="accent1">
                        <a:lumMod val="20000"/>
                        <a:lumOff val="80000"/>
                      </a:schemeClr>
                    </a:solidFill>
                  </a:tcPr>
                </a:tc>
                <a:tc>
                  <a:txBody>
                    <a:bodyPr/>
                    <a:lstStyle/>
                    <a:p>
                      <a:r>
                        <a:rPr lang="en-US" sz="900" i="1" dirty="0" smtClean="0"/>
                        <a:t>(At Birth or Prior to First Marriage)</a:t>
                      </a:r>
                      <a:endParaRPr lang="en-US" sz="900" i="1" dirty="0"/>
                    </a:p>
                  </a:txBody>
                  <a:tcPr>
                    <a:lnT w="12700" cap="flat" cmpd="sng" algn="ctr">
                      <a:solidFill>
                        <a:scrgbClr r="0" g="0" b="0"/>
                      </a:solidFill>
                      <a:prstDash val="solid"/>
                      <a:round/>
                      <a:headEnd type="none" w="med" len="med"/>
                      <a:tailEnd type="none" w="med" len="med"/>
                    </a:lnT>
                    <a:solidFill>
                      <a:schemeClr val="accent1">
                        <a:lumMod val="20000"/>
                        <a:lumOff val="80000"/>
                      </a:schemeClr>
                    </a:solidFill>
                  </a:tcPr>
                </a:tc>
                <a:tc>
                  <a:txBody>
                    <a:bodyPr/>
                    <a:lstStyle/>
                    <a:p>
                      <a:endParaRPr lang="en-US" sz="900" i="0" kern="1200" dirty="0">
                        <a:solidFill>
                          <a:schemeClr val="dk1"/>
                        </a:solidFill>
                        <a:latin typeface="+mn-lt"/>
                        <a:ea typeface="+mn-ea"/>
                        <a:cs typeface="+mn-cs"/>
                      </a:endParaRPr>
                    </a:p>
                  </a:txBody>
                  <a:tcPr anchor="ctr">
                    <a:lnT w="12700" cap="flat" cmpd="sng" algn="ctr">
                      <a:solidFill>
                        <a:scrgbClr r="0" g="0" b="0"/>
                      </a:solidFill>
                      <a:prstDash val="solid"/>
                      <a:round/>
                      <a:headEnd type="none" w="med" len="med"/>
                      <a:tailEnd type="none" w="med" len="med"/>
                    </a:lnT>
                    <a:solidFill>
                      <a:schemeClr val="accent1">
                        <a:lumMod val="20000"/>
                        <a:lumOff val="80000"/>
                      </a:schemeClr>
                    </a:solidFill>
                  </a:tcPr>
                </a:tc>
                <a:tc>
                  <a:txBody>
                    <a:bodyPr/>
                    <a:lstStyle/>
                    <a:p>
                      <a:endParaRPr lang="en-US" sz="900" i="0" dirty="0"/>
                    </a:p>
                  </a:txBody>
                  <a:tcPr anchor="ctr">
                    <a:lnT w="12700" cap="flat" cmpd="sng" algn="ctr">
                      <a:solidFill>
                        <a:scrgbClr r="0" g="0" b="0"/>
                      </a:solidFill>
                      <a:prstDash val="solid"/>
                      <a:round/>
                      <a:headEnd type="none" w="med" len="med"/>
                      <a:tailEnd type="none" w="med" len="med"/>
                    </a:lnT>
                    <a:solidFill>
                      <a:schemeClr val="accent1">
                        <a:lumMod val="20000"/>
                        <a:lumOff val="80000"/>
                      </a:schemeClr>
                    </a:solidFill>
                  </a:tcPr>
                </a:tc>
                <a:tc>
                  <a:txBody>
                    <a:bodyPr/>
                    <a:lstStyle/>
                    <a:p>
                      <a:endParaRPr lang="en-US" sz="900" i="0" dirty="0"/>
                    </a:p>
                  </a:txBody>
                  <a:tcPr anchor="ctr">
                    <a:lnT w="12700" cap="flat" cmpd="sng" algn="ctr">
                      <a:solidFill>
                        <a:scrgbClr r="0" g="0" b="0"/>
                      </a:solidFill>
                      <a:prstDash val="solid"/>
                      <a:round/>
                      <a:headEnd type="none" w="med" len="med"/>
                      <a:tailEnd type="none" w="med" len="med"/>
                    </a:lnT>
                    <a:solidFill>
                      <a:srgbClr val="DCE6F2"/>
                    </a:solidFill>
                  </a:tcPr>
                </a:tc>
                <a:tc>
                  <a:txBody>
                    <a:bodyPr/>
                    <a:lstStyle/>
                    <a:p>
                      <a:endParaRPr lang="en-US" sz="900" i="0" dirty="0"/>
                    </a:p>
                  </a:txBody>
                  <a:tcPr anchor="ctr">
                    <a:lnT w="12700" cap="flat" cmpd="sng" algn="ctr">
                      <a:solidFill>
                        <a:scrgbClr r="0" g="0" b="0"/>
                      </a:solidFill>
                      <a:prstDash val="solid"/>
                      <a:round/>
                      <a:headEnd type="none" w="med" len="med"/>
                      <a:tailEnd type="none" w="med" len="med"/>
                    </a:lnT>
                    <a:solidFill>
                      <a:srgbClr val="DCE6F2"/>
                    </a:solidFill>
                  </a:tcPr>
                </a:tc>
                <a:tc>
                  <a:txBody>
                    <a:bodyPr/>
                    <a:lstStyle/>
                    <a:p>
                      <a:endParaRPr lang="en-US" sz="900" i="0" dirty="0"/>
                    </a:p>
                  </a:txBody>
                  <a:tcPr anchor="ctr">
                    <a:lnT w="12700" cap="flat" cmpd="sng" algn="ctr">
                      <a:solidFill>
                        <a:scrgbClr r="0" g="0" b="0"/>
                      </a:solidFill>
                      <a:prstDash val="solid"/>
                      <a:round/>
                      <a:headEnd type="none" w="med" len="med"/>
                      <a:tailEnd type="none" w="med" len="med"/>
                    </a:lnT>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Middle Name or Initial</a:t>
                      </a:r>
                      <a:endParaRPr lang="en-US" sz="900" dirty="0"/>
                    </a:p>
                  </a:txBody>
                  <a:tcPr>
                    <a:solidFill>
                      <a:schemeClr val="accent1">
                        <a:lumMod val="20000"/>
                        <a:lumOff val="80000"/>
                      </a:schemeClr>
                    </a:solidFill>
                  </a:tcPr>
                </a:tc>
                <a:tc>
                  <a:txBody>
                    <a:bodyPr/>
                    <a:lstStyle/>
                    <a:p>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a:t>
                      </a:r>
                      <a:r>
                        <a:rPr lang="en-US" sz="900" baseline="0" dirty="0" smtClean="0"/>
                        <a:t> Place of Birth</a:t>
                      </a:r>
                      <a:endParaRPr lang="en-US" sz="900" dirty="0"/>
                    </a:p>
                  </a:txBody>
                  <a:tcPr>
                    <a:solidFill>
                      <a:schemeClr val="accent1">
                        <a:lumMod val="20000"/>
                        <a:lumOff val="80000"/>
                      </a:schemeClr>
                    </a:solidFill>
                  </a:tcPr>
                </a:tc>
                <a:tc>
                  <a:txBody>
                    <a:bodyPr/>
                    <a:lstStyle/>
                    <a:p>
                      <a:r>
                        <a:rPr lang="en-US" sz="900" i="1" dirty="0" smtClean="0"/>
                        <a:t>Country</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a:t>
                      </a:r>
                      <a:r>
                        <a:rPr lang="en-US" sz="900" baseline="0" dirty="0" smtClean="0"/>
                        <a:t> Place of Birth</a:t>
                      </a:r>
                      <a:endParaRPr lang="en-US" sz="900" dirty="0"/>
                    </a:p>
                  </a:txBody>
                  <a:tcPr>
                    <a:solidFill>
                      <a:schemeClr val="accent1">
                        <a:lumMod val="20000"/>
                        <a:lumOff val="80000"/>
                      </a:schemeClr>
                    </a:solidFill>
                  </a:tcPr>
                </a:tc>
                <a:tc>
                  <a:txBody>
                    <a:bodyPr/>
                    <a:lstStyle/>
                    <a:p>
                      <a:r>
                        <a:rPr lang="en-US" sz="900" i="1" baseline="0" dirty="0" smtClean="0"/>
                        <a:t>State</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a:t>
                      </a:r>
                      <a:r>
                        <a:rPr lang="en-US" sz="900" baseline="0" dirty="0" smtClean="0"/>
                        <a:t> Place of Birth</a:t>
                      </a:r>
                      <a:endParaRPr lang="en-US" sz="900" dirty="0"/>
                    </a:p>
                  </a:txBody>
                  <a:tcPr>
                    <a:solidFill>
                      <a:schemeClr val="accent1">
                        <a:lumMod val="20000"/>
                        <a:lumOff val="80000"/>
                      </a:schemeClr>
                    </a:solidFill>
                  </a:tcPr>
                </a:tc>
                <a:tc>
                  <a:txBody>
                    <a:bodyPr/>
                    <a:lstStyle/>
                    <a:p>
                      <a:r>
                        <a:rPr lang="en-US" sz="900" i="1" baseline="0" dirty="0" smtClean="0"/>
                        <a:t>City</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a:t>
                      </a:r>
                      <a:r>
                        <a:rPr lang="en-US" sz="900" baseline="0" dirty="0" smtClean="0"/>
                        <a:t> Current Address</a:t>
                      </a:r>
                      <a:endParaRPr lang="en-US" sz="900" dirty="0"/>
                    </a:p>
                  </a:txBody>
                  <a:tcPr>
                    <a:solidFill>
                      <a:schemeClr val="accent1">
                        <a:lumMod val="20000"/>
                        <a:lumOff val="80000"/>
                      </a:schemeClr>
                    </a:solidFill>
                  </a:tcPr>
                </a:tc>
                <a:tc>
                  <a:txBody>
                    <a:bodyPr/>
                    <a:lstStyle/>
                    <a:p>
                      <a:r>
                        <a:rPr lang="en-US" sz="900" i="1" dirty="0" smtClean="0"/>
                        <a:t>State</a:t>
                      </a:r>
                      <a:endParaRPr lang="en-US" sz="900" i="1" dirty="0"/>
                    </a:p>
                  </a:txBody>
                  <a:tcPr>
                    <a:solidFill>
                      <a:schemeClr val="accent1">
                        <a:lumMod val="20000"/>
                        <a:lumOff val="80000"/>
                      </a:schemeClr>
                    </a:solidFill>
                  </a:tcPr>
                </a:tc>
                <a:tc>
                  <a:txBody>
                    <a:bodyPr/>
                    <a:lstStyle/>
                    <a:p>
                      <a:pPr algn="ctr"/>
                      <a:r>
                        <a:rPr lang="en-US" sz="900" b="1" i="0" dirty="0" smtClean="0"/>
                        <a:t>NA</a:t>
                      </a:r>
                      <a:endParaRPr lang="en-US" sz="900" b="1"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 Current Address</a:t>
                      </a:r>
                      <a:endParaRPr lang="en-US" sz="900" dirty="0"/>
                    </a:p>
                  </a:txBody>
                  <a:tcPr>
                    <a:solidFill>
                      <a:schemeClr val="accent1">
                        <a:lumMod val="20000"/>
                        <a:lumOff val="80000"/>
                      </a:schemeClr>
                    </a:solidFill>
                  </a:tcPr>
                </a:tc>
                <a:tc>
                  <a:txBody>
                    <a:bodyPr/>
                    <a:lstStyle/>
                    <a:p>
                      <a:r>
                        <a:rPr lang="en-US" sz="900" i="1" dirty="0" smtClean="0"/>
                        <a:t>City</a:t>
                      </a:r>
                      <a:endParaRPr lang="en-US" sz="900" i="1" dirty="0"/>
                    </a:p>
                  </a:txBody>
                  <a:tcPr>
                    <a:solidFill>
                      <a:schemeClr val="accent1">
                        <a:lumMod val="20000"/>
                        <a:lumOff val="80000"/>
                      </a:schemeClr>
                    </a:solidFill>
                  </a:tcPr>
                </a:tc>
                <a:tc>
                  <a:txBody>
                    <a:bodyPr/>
                    <a:lstStyle/>
                    <a:p>
                      <a:pPr algn="ctr"/>
                      <a:r>
                        <a:rPr lang="en-US" sz="900" b="1" i="0" dirty="0" smtClean="0"/>
                        <a:t>NA</a:t>
                      </a:r>
                      <a:endParaRPr lang="en-US" sz="900" b="1"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 Current Address</a:t>
                      </a:r>
                      <a:endParaRPr lang="en-US" sz="900" dirty="0"/>
                    </a:p>
                  </a:txBody>
                  <a:tcPr>
                    <a:solidFill>
                      <a:schemeClr val="accent1">
                        <a:lumMod val="20000"/>
                        <a:lumOff val="80000"/>
                      </a:schemeClr>
                    </a:solidFill>
                  </a:tcPr>
                </a:tc>
                <a:tc>
                  <a:txBody>
                    <a:bodyPr/>
                    <a:lstStyle/>
                    <a:p>
                      <a:r>
                        <a:rPr lang="en-US" sz="900" i="1" dirty="0" smtClean="0"/>
                        <a:t>Street</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Previous City</a:t>
                      </a:r>
                      <a:endParaRPr lang="en-US" sz="900" dirty="0"/>
                    </a:p>
                  </a:txBody>
                  <a:tcPr>
                    <a:solidFill>
                      <a:schemeClr val="accent1">
                        <a:lumMod val="20000"/>
                        <a:lumOff val="80000"/>
                      </a:schemeClr>
                    </a:solidFill>
                  </a:tcPr>
                </a:tc>
                <a:tc>
                  <a:txBody>
                    <a:bodyPr/>
                    <a:lstStyle/>
                    <a:p>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Full Date of Birth</a:t>
                      </a:r>
                      <a:endParaRPr lang="en-US" sz="900" dirty="0"/>
                    </a:p>
                  </a:txBody>
                  <a:tcPr>
                    <a:solidFill>
                      <a:schemeClr val="accent1">
                        <a:lumMod val="20000"/>
                        <a:lumOff val="80000"/>
                      </a:schemeClr>
                    </a:solidFill>
                  </a:tcPr>
                </a:tc>
                <a:tc>
                  <a:txBody>
                    <a:bodyPr/>
                    <a:lstStyle/>
                    <a:p>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pPr algn="ctr"/>
                      <a:r>
                        <a:rPr lang="en-US" sz="900" b="1" i="0" dirty="0" smtClean="0"/>
                        <a:t>NA</a:t>
                      </a:r>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Full SSN</a:t>
                      </a:r>
                      <a:endParaRPr lang="en-US" sz="900" dirty="0"/>
                    </a:p>
                  </a:txBody>
                  <a:tcPr>
                    <a:solidFill>
                      <a:schemeClr val="accent1">
                        <a:lumMod val="20000"/>
                        <a:lumOff val="80000"/>
                      </a:schemeClr>
                    </a:solidFill>
                  </a:tcPr>
                </a:tc>
                <a:tc>
                  <a:txBody>
                    <a:bodyPr/>
                    <a:lstStyle/>
                    <a:p>
                      <a:r>
                        <a:rPr lang="en-US" sz="900" i="1" dirty="0" smtClean="0"/>
                        <a:t>All 9 Digits</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 SSN</a:t>
                      </a:r>
                      <a:endParaRPr lang="en-US" sz="900" dirty="0"/>
                    </a:p>
                  </a:txBody>
                  <a:tcPr>
                    <a:solidFill>
                      <a:schemeClr val="accent1">
                        <a:lumMod val="20000"/>
                        <a:lumOff val="80000"/>
                      </a:schemeClr>
                    </a:solidFill>
                  </a:tcPr>
                </a:tc>
                <a:tc>
                  <a:txBody>
                    <a:bodyPr/>
                    <a:lstStyle/>
                    <a:p>
                      <a:r>
                        <a:rPr lang="en-US" sz="900" i="1" dirty="0" smtClean="0"/>
                        <a:t>First 5 Digits</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 SSN</a:t>
                      </a:r>
                      <a:endParaRPr lang="en-US" sz="900" dirty="0"/>
                    </a:p>
                  </a:txBody>
                  <a:tcPr>
                    <a:solidFill>
                      <a:schemeClr val="accent1">
                        <a:lumMod val="20000"/>
                        <a:lumOff val="80000"/>
                      </a:schemeClr>
                    </a:solidFill>
                  </a:tcPr>
                </a:tc>
                <a:tc>
                  <a:txBody>
                    <a:bodyPr/>
                    <a:lstStyle/>
                    <a:p>
                      <a:r>
                        <a:rPr lang="en-US" sz="900" i="1" dirty="0" smtClean="0"/>
                        <a:t>Last 4 Digits</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pPr algn="ctr"/>
                      <a:r>
                        <a:rPr lang="en-US" sz="900" b="1" i="0" dirty="0" smtClean="0"/>
                        <a:t>NA</a:t>
                      </a:r>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Sex</a:t>
                      </a:r>
                      <a:endParaRPr lang="en-US" sz="900" dirty="0"/>
                    </a:p>
                  </a:txBody>
                  <a:tcPr>
                    <a:solidFill>
                      <a:schemeClr val="accent1">
                        <a:lumMod val="20000"/>
                        <a:lumOff val="80000"/>
                      </a:schemeClr>
                    </a:solidFill>
                  </a:tcPr>
                </a:tc>
                <a:tc>
                  <a:txBody>
                    <a:bodyPr/>
                    <a:lstStyle/>
                    <a:p>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bl>
          </a:graphicData>
        </a:graphic>
      </p:graphicFrame>
      <p:sp>
        <p:nvSpPr>
          <p:cNvPr id="5" name="Title 4"/>
          <p:cNvSpPr>
            <a:spLocks noGrp="1"/>
          </p:cNvSpPr>
          <p:nvPr>
            <p:ph type="title"/>
          </p:nvPr>
        </p:nvSpPr>
        <p:spPr>
          <a:xfrm>
            <a:off x="0" y="304800"/>
            <a:ext cx="7696199" cy="523220"/>
          </a:xfrm>
        </p:spPr>
        <p:txBody>
          <a:bodyPr/>
          <a:lstStyle/>
          <a:p>
            <a:r>
              <a:rPr lang="en-US" dirty="0" smtClean="0"/>
              <a:t>“</a:t>
            </a:r>
            <a:r>
              <a:rPr lang="en-US" dirty="0"/>
              <a:t>Core” + “Supplemental” Identity Attributes</a:t>
            </a:r>
            <a:endParaRPr lang="en-US" sz="3200" dirty="0"/>
          </a:p>
        </p:txBody>
      </p:sp>
    </p:spTree>
    <p:extLst>
      <p:ext uri="{BB962C8B-B14F-4D97-AF65-F5344CB8AC3E}">
        <p14:creationId xmlns="" xmlns:p14="http://schemas.microsoft.com/office/powerpoint/2010/main" val="255773330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600" dirty="0" smtClean="0"/>
              <a:t>Scope and Components of FICAM TFS Program</a:t>
            </a:r>
          </a:p>
          <a:p>
            <a:r>
              <a:rPr lang="en-US" sz="3600" dirty="0" smtClean="0"/>
              <a:t>What’s new in the 11/11/13 Update?</a:t>
            </a:r>
          </a:p>
          <a:p>
            <a:r>
              <a:rPr lang="en-US" sz="3600" dirty="0" smtClean="0"/>
              <a:t>Component Identity Services</a:t>
            </a:r>
          </a:p>
          <a:p>
            <a:r>
              <a:rPr lang="en-US" sz="3600" dirty="0" smtClean="0"/>
              <a:t>Federation and Identity Resolution</a:t>
            </a:r>
          </a:p>
          <a:p>
            <a:r>
              <a:rPr lang="en-US" sz="3600" dirty="0" smtClean="0"/>
              <a:t>FICAM TFS Program Approval Factors</a:t>
            </a:r>
          </a:p>
          <a:p>
            <a:r>
              <a:rPr lang="en-US" sz="3600" dirty="0" smtClean="0"/>
              <a:t>Next steps for currently Adopted Trust Framework Providers and Approved “Identity Providers”</a:t>
            </a:r>
          </a:p>
          <a:p>
            <a:endParaRPr lang="en-US" sz="3600" dirty="0" smtClean="0"/>
          </a:p>
          <a:p>
            <a:endParaRPr lang="en-US" sz="3600" dirty="0"/>
          </a:p>
        </p:txBody>
      </p:sp>
      <p:sp>
        <p:nvSpPr>
          <p:cNvPr id="3" name="Title 2"/>
          <p:cNvSpPr>
            <a:spLocks noGrp="1"/>
          </p:cNvSpPr>
          <p:nvPr>
            <p:ph type="title"/>
          </p:nvPr>
        </p:nvSpPr>
        <p:spPr/>
        <p:txBody>
          <a:bodyPr/>
          <a:lstStyle/>
          <a:p>
            <a:r>
              <a:rPr lang="en-US" dirty="0" smtClean="0"/>
              <a:t>Overview</a:t>
            </a:r>
            <a:endParaRPr lang="en-US" dirty="0"/>
          </a:p>
        </p:txBody>
      </p:sp>
    </p:spTree>
    <p:extLst>
      <p:ext uri="{BB962C8B-B14F-4D97-AF65-F5344CB8AC3E}">
        <p14:creationId xmlns="" xmlns:p14="http://schemas.microsoft.com/office/powerpoint/2010/main" val="400041187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4034449754"/>
              </p:ext>
            </p:extLst>
          </p:nvPr>
        </p:nvGraphicFramePr>
        <p:xfrm>
          <a:off x="1" y="940702"/>
          <a:ext cx="9143999" cy="5562596"/>
        </p:xfrm>
        <a:graphic>
          <a:graphicData uri="http://schemas.openxmlformats.org/drawingml/2006/table">
            <a:tbl>
              <a:tblPr firstRow="1" bandRow="1">
                <a:tableStyleId>{5C22544A-7EE6-4342-B048-85BDC9FD1C3A}</a:tableStyleId>
              </a:tblPr>
              <a:tblGrid>
                <a:gridCol w="1154806"/>
                <a:gridCol w="2411438"/>
                <a:gridCol w="3695186"/>
                <a:gridCol w="375448"/>
                <a:gridCol w="375448"/>
                <a:gridCol w="375448"/>
                <a:gridCol w="375448"/>
                <a:gridCol w="380777"/>
              </a:tblGrid>
              <a:tr h="255385">
                <a:tc rowSpan="2">
                  <a:txBody>
                    <a:bodyPr/>
                    <a:lstStyle/>
                    <a:p>
                      <a:r>
                        <a:rPr lang="en-US" sz="1050" dirty="0" smtClean="0">
                          <a:solidFill>
                            <a:srgbClr val="FFFFFF"/>
                          </a:solidFill>
                        </a:rPr>
                        <a:t>Category</a:t>
                      </a:r>
                      <a:endParaRPr lang="en-US" sz="1050" dirty="0">
                        <a:solidFill>
                          <a:srgbClr val="FFFFFF"/>
                        </a:solidFill>
                      </a:endParaRPr>
                    </a:p>
                  </a:txBody>
                  <a:tcPr anchor="ctr"/>
                </a:tc>
                <a:tc rowSpan="2">
                  <a:txBody>
                    <a:bodyPr/>
                    <a:lstStyle/>
                    <a:p>
                      <a:r>
                        <a:rPr lang="en-US" sz="1050" dirty="0" smtClean="0">
                          <a:solidFill>
                            <a:srgbClr val="FFFFFF"/>
                          </a:solidFill>
                        </a:rPr>
                        <a:t>Attribute</a:t>
                      </a:r>
                      <a:endParaRPr lang="en-US" sz="1050" dirty="0">
                        <a:solidFill>
                          <a:srgbClr val="FFFFFF"/>
                        </a:solidFill>
                      </a:endParaRPr>
                    </a:p>
                  </a:txBody>
                  <a:tcPr anchor="ctr"/>
                </a:tc>
                <a:tc rowSpan="2">
                  <a:txBody>
                    <a:bodyPr/>
                    <a:lstStyle/>
                    <a:p>
                      <a:r>
                        <a:rPr lang="en-US" sz="1050" dirty="0" smtClean="0">
                          <a:solidFill>
                            <a:srgbClr val="FFFFFF"/>
                          </a:solidFill>
                        </a:rPr>
                        <a:t>Description</a:t>
                      </a:r>
                      <a:endParaRPr lang="en-US" sz="1050" dirty="0">
                        <a:solidFill>
                          <a:srgbClr val="FFFFFF"/>
                        </a:solidFill>
                      </a:endParaRPr>
                    </a:p>
                  </a:txBody>
                  <a:tcPr anchor="ctr"/>
                </a:tc>
                <a:tc gridSpan="5">
                  <a:txBody>
                    <a:bodyPr/>
                    <a:lstStyle/>
                    <a:p>
                      <a:pPr algn="ctr"/>
                      <a:r>
                        <a:rPr lang="en-US" sz="1000" i="0" dirty="0" smtClean="0">
                          <a:solidFill>
                            <a:srgbClr val="FFFFFF"/>
                          </a:solidFill>
                        </a:rPr>
                        <a:t>Attribute Bundle</a:t>
                      </a:r>
                      <a:endParaRPr lang="en-US" sz="1000" i="0" dirty="0">
                        <a:solidFill>
                          <a:srgbClr val="FFFFFF"/>
                        </a:solidFill>
                      </a:endParaRPr>
                    </a:p>
                  </a:txBody>
                  <a:tcPr/>
                </a:tc>
                <a:tc hMerge="1">
                  <a:txBody>
                    <a:bodyPr/>
                    <a:lstStyle/>
                    <a:p>
                      <a:endParaRPr lang="en-US" i="0" dirty="0"/>
                    </a:p>
                  </a:txBody>
                  <a:tcPr/>
                </a:tc>
                <a:tc hMerge="1">
                  <a:txBody>
                    <a:bodyPr/>
                    <a:lstStyle/>
                    <a:p>
                      <a:endParaRPr lang="en-US" i="0" dirty="0"/>
                    </a:p>
                  </a:txBody>
                  <a:tcPr/>
                </a:tc>
                <a:tc hMerge="1">
                  <a:txBody>
                    <a:bodyPr/>
                    <a:lstStyle/>
                    <a:p>
                      <a:endParaRPr lang="en-US" i="0" dirty="0"/>
                    </a:p>
                  </a:txBody>
                  <a:tcPr/>
                </a:tc>
                <a:tc hMerge="1">
                  <a:txBody>
                    <a:bodyPr/>
                    <a:lstStyle/>
                    <a:p>
                      <a:endParaRPr lang="en-US" i="0" dirty="0"/>
                    </a:p>
                  </a:txBody>
                  <a:tcPr/>
                </a:tc>
              </a:tr>
              <a:tr h="2633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050" i="0" dirty="0" smtClean="0">
                          <a:solidFill>
                            <a:srgbClr val="FFFFFF"/>
                          </a:solidFill>
                        </a:rPr>
                        <a:t>1</a:t>
                      </a:r>
                      <a:endParaRPr lang="en-US" sz="1050" i="0" dirty="0">
                        <a:solidFill>
                          <a:srgbClr val="FFFFFF"/>
                        </a:solidFill>
                      </a:endParaRPr>
                    </a:p>
                  </a:txBody>
                  <a:tcPr>
                    <a:solidFill>
                      <a:schemeClr val="accent1"/>
                    </a:solidFill>
                  </a:tcPr>
                </a:tc>
                <a:tc>
                  <a:txBody>
                    <a:bodyPr/>
                    <a:lstStyle/>
                    <a:p>
                      <a:pPr algn="ctr"/>
                      <a:r>
                        <a:rPr lang="en-US" sz="1050" i="0" dirty="0" smtClean="0">
                          <a:solidFill>
                            <a:srgbClr val="FFFFFF"/>
                          </a:solidFill>
                        </a:rPr>
                        <a:t>2</a:t>
                      </a:r>
                      <a:endParaRPr lang="en-US" sz="1050" i="0" dirty="0">
                        <a:solidFill>
                          <a:srgbClr val="FFFFFF"/>
                        </a:solidFill>
                      </a:endParaRPr>
                    </a:p>
                  </a:txBody>
                  <a:tcPr>
                    <a:solidFill>
                      <a:srgbClr val="4F81BD"/>
                    </a:solidFill>
                  </a:tcPr>
                </a:tc>
                <a:tc>
                  <a:txBody>
                    <a:bodyPr/>
                    <a:lstStyle/>
                    <a:p>
                      <a:pPr algn="ctr"/>
                      <a:r>
                        <a:rPr lang="en-US" sz="1050" i="0" dirty="0" smtClean="0">
                          <a:solidFill>
                            <a:srgbClr val="FFFFFF"/>
                          </a:solidFill>
                        </a:rPr>
                        <a:t>3</a:t>
                      </a:r>
                      <a:endParaRPr lang="en-US" sz="1050" i="0" dirty="0">
                        <a:solidFill>
                          <a:srgbClr val="FFFFFF"/>
                        </a:solidFill>
                      </a:endParaRPr>
                    </a:p>
                  </a:txBody>
                  <a:tcPr>
                    <a:solidFill>
                      <a:srgbClr val="4F81BD"/>
                    </a:solidFill>
                  </a:tcPr>
                </a:tc>
                <a:tc>
                  <a:txBody>
                    <a:bodyPr/>
                    <a:lstStyle/>
                    <a:p>
                      <a:pPr algn="ctr"/>
                      <a:r>
                        <a:rPr lang="en-US" sz="1050" i="0" dirty="0" smtClean="0">
                          <a:solidFill>
                            <a:srgbClr val="FFFFFF"/>
                          </a:solidFill>
                        </a:rPr>
                        <a:t>4</a:t>
                      </a:r>
                      <a:endParaRPr lang="en-US" sz="1050" i="0" dirty="0">
                        <a:solidFill>
                          <a:srgbClr val="FFFFFF"/>
                        </a:solidFill>
                      </a:endParaRPr>
                    </a:p>
                  </a:txBody>
                  <a:tcPr>
                    <a:solidFill>
                      <a:srgbClr val="4F81BD"/>
                    </a:solidFill>
                  </a:tcPr>
                </a:tc>
                <a:tc>
                  <a:txBody>
                    <a:bodyPr/>
                    <a:lstStyle/>
                    <a:p>
                      <a:pPr algn="ctr"/>
                      <a:r>
                        <a:rPr lang="en-US" sz="1000" i="0" dirty="0" smtClean="0">
                          <a:solidFill>
                            <a:schemeClr val="bg1"/>
                          </a:solidFill>
                        </a:rPr>
                        <a:t>5</a:t>
                      </a:r>
                      <a:endParaRPr lang="en-US" sz="1000" i="0" dirty="0">
                        <a:solidFill>
                          <a:schemeClr val="bg1"/>
                        </a:solidFill>
                      </a:endParaRPr>
                    </a:p>
                  </a:txBody>
                  <a:tcPr>
                    <a:solidFill>
                      <a:srgbClr val="4F81BD"/>
                    </a:solidFill>
                  </a:tcPr>
                </a:tc>
              </a:tr>
              <a:tr h="255385">
                <a:tc>
                  <a:txBody>
                    <a:bodyPr/>
                    <a:lstStyle/>
                    <a:p>
                      <a:r>
                        <a:rPr lang="en-US" sz="1000" b="1" dirty="0" smtClean="0"/>
                        <a:t>Name</a:t>
                      </a:r>
                      <a:endParaRPr lang="en-US" sz="1000" b="1" dirty="0"/>
                    </a:p>
                  </a:txBody>
                  <a:tcPr>
                    <a:solidFill>
                      <a:schemeClr val="tx2">
                        <a:lumMod val="20000"/>
                        <a:lumOff val="80000"/>
                      </a:schemeClr>
                    </a:solidFill>
                  </a:tcPr>
                </a:tc>
                <a:tc>
                  <a:txBody>
                    <a:bodyPr/>
                    <a:lstStyle/>
                    <a:p>
                      <a:r>
                        <a:rPr lang="en-US" sz="900" dirty="0" smtClean="0"/>
                        <a:t>Name</a:t>
                      </a:r>
                      <a:endParaRPr lang="en-US" sz="900" dirty="0"/>
                    </a:p>
                  </a:txBody>
                  <a:tcPr>
                    <a:solidFill>
                      <a:schemeClr val="tx2">
                        <a:lumMod val="20000"/>
                        <a:lumOff val="80000"/>
                      </a:schemeClr>
                    </a:solidFill>
                  </a:tcPr>
                </a:tc>
                <a:tc>
                  <a:txBody>
                    <a:bodyPr/>
                    <a:lstStyle/>
                    <a:p>
                      <a:r>
                        <a:rPr lang="en-US" sz="900" i="1" dirty="0" smtClean="0"/>
                        <a:t>(First Name) AND (Last Name)</a:t>
                      </a:r>
                      <a:endParaRPr lang="en-US" sz="900" i="1" dirty="0"/>
                    </a:p>
                  </a:txBody>
                  <a:tcPr>
                    <a:solidFill>
                      <a:schemeClr val="tx2">
                        <a:lumMod val="20000"/>
                        <a:lumOff val="80000"/>
                      </a:schemeClr>
                    </a:solidFill>
                  </a:tcPr>
                </a:tc>
                <a:tc>
                  <a:txBody>
                    <a:bodyPr/>
                    <a:lstStyle/>
                    <a:p>
                      <a:endParaRPr lang="en-US" sz="900" i="0" dirty="0"/>
                    </a:p>
                  </a:txBody>
                  <a:tcPr anchor="ctr">
                    <a:solidFill>
                      <a:schemeClr val="accent2"/>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rgbClr val="C0504D"/>
                    </a:solidFill>
                  </a:tcPr>
                </a:tc>
              </a:tr>
              <a:tr h="239423">
                <a:tc rowSpan="2">
                  <a:txBody>
                    <a:bodyPr/>
                    <a:lstStyle/>
                    <a:p>
                      <a:r>
                        <a:rPr lang="en-US" sz="1000" b="1" dirty="0" smtClean="0"/>
                        <a:t>Location</a:t>
                      </a:r>
                      <a:endParaRPr lang="en-US" sz="1000" b="1" dirty="0"/>
                    </a:p>
                  </a:txBody>
                  <a:tcPr anchor="ctr">
                    <a:solidFill>
                      <a:schemeClr val="accent1">
                        <a:lumMod val="20000"/>
                        <a:lumOff val="80000"/>
                      </a:schemeClr>
                    </a:solidFill>
                  </a:tcPr>
                </a:tc>
                <a:tc>
                  <a:txBody>
                    <a:bodyPr/>
                    <a:lstStyle/>
                    <a:p>
                      <a:r>
                        <a:rPr lang="en-US" sz="900" dirty="0" smtClean="0"/>
                        <a:t>Partial Address</a:t>
                      </a:r>
                      <a:endParaRPr lang="en-US" sz="900" dirty="0"/>
                    </a:p>
                  </a:txBody>
                  <a:tcPr>
                    <a:solidFill>
                      <a:schemeClr val="accent1">
                        <a:lumMod val="20000"/>
                        <a:lumOff val="80000"/>
                      </a:schemeClr>
                    </a:solidFill>
                  </a:tcPr>
                </a:tc>
                <a:tc>
                  <a:txBody>
                    <a:bodyPr/>
                    <a:lstStyle/>
                    <a:p>
                      <a:r>
                        <a:rPr lang="en-US" sz="900" i="1" dirty="0" smtClean="0"/>
                        <a:t>Postal Code OR (City and State)</a:t>
                      </a:r>
                      <a:endParaRPr lang="en-US" sz="900" i="1" dirty="0"/>
                    </a:p>
                  </a:txBody>
                  <a:tcPr>
                    <a:solidFill>
                      <a:schemeClr val="accent1">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r>
              <a:tr h="239423">
                <a:tc vMerge="1">
                  <a:txBody>
                    <a:bodyPr/>
                    <a:lstStyle/>
                    <a:p>
                      <a:endParaRPr lang="en-US" dirty="0"/>
                    </a:p>
                  </a:txBody>
                  <a:tcPr/>
                </a:tc>
                <a:tc>
                  <a:txBody>
                    <a:bodyPr/>
                    <a:lstStyle/>
                    <a:p>
                      <a:r>
                        <a:rPr lang="en-US" sz="900" dirty="0" smtClean="0"/>
                        <a:t>Place of Birth</a:t>
                      </a:r>
                      <a:endParaRPr lang="en-US" sz="900" dirty="0"/>
                    </a:p>
                  </a:txBody>
                  <a:tcPr>
                    <a:solidFill>
                      <a:schemeClr val="accent1">
                        <a:lumMod val="20000"/>
                        <a:lumOff val="80000"/>
                      </a:schemeClr>
                    </a:solidFill>
                  </a:tcPr>
                </a:tc>
                <a:tc>
                  <a:txBody>
                    <a:bodyPr/>
                    <a:lstStyle/>
                    <a:p>
                      <a:r>
                        <a:rPr lang="en-US" sz="900" i="1" dirty="0" smtClean="0"/>
                        <a:t>(City or County) AND (State or Foreign</a:t>
                      </a:r>
                      <a:r>
                        <a:rPr lang="en-US" sz="900" i="1" baseline="0" dirty="0" smtClean="0"/>
                        <a:t> Country)</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accent1">
                        <a:lumMod val="20000"/>
                        <a:lumOff val="80000"/>
                      </a:schemeClr>
                    </a:solidFill>
                  </a:tcPr>
                </a:tc>
              </a:tr>
              <a:tr h="239423">
                <a:tc rowSpan="2">
                  <a:txBody>
                    <a:bodyPr/>
                    <a:lstStyle/>
                    <a:p>
                      <a:r>
                        <a:rPr lang="en-US" sz="1000" b="1" dirty="0" smtClean="0"/>
                        <a:t>Time</a:t>
                      </a:r>
                      <a:endParaRPr lang="en-US" sz="1000" b="1" dirty="0"/>
                    </a:p>
                  </a:txBody>
                  <a:tcPr anchor="ctr">
                    <a:solidFill>
                      <a:schemeClr val="tx2">
                        <a:lumMod val="20000"/>
                        <a:lumOff val="80000"/>
                      </a:schemeClr>
                    </a:solidFill>
                  </a:tcPr>
                </a:tc>
                <a:tc>
                  <a:txBody>
                    <a:bodyPr/>
                    <a:lstStyle/>
                    <a:p>
                      <a:r>
                        <a:rPr lang="en-US" sz="900" dirty="0" smtClean="0"/>
                        <a:t>Partial Date of Birth</a:t>
                      </a:r>
                      <a:endParaRPr lang="en-US" sz="900" dirty="0"/>
                    </a:p>
                  </a:txBody>
                  <a:tcPr>
                    <a:solidFill>
                      <a:schemeClr val="tx2">
                        <a:lumMod val="20000"/>
                        <a:lumOff val="80000"/>
                      </a:schemeClr>
                    </a:solidFill>
                  </a:tcPr>
                </a:tc>
                <a:tc>
                  <a:txBody>
                    <a:bodyPr/>
                    <a:lstStyle/>
                    <a:p>
                      <a:r>
                        <a:rPr lang="en-US" sz="900" i="1" dirty="0" smtClean="0"/>
                        <a:t>(Month and Day)</a:t>
                      </a:r>
                      <a:r>
                        <a:rPr lang="en-US" sz="900" i="1" baseline="0" dirty="0" smtClean="0"/>
                        <a:t> OR Year</a:t>
                      </a:r>
                      <a:endParaRPr lang="en-US" sz="900" i="1" dirty="0"/>
                    </a:p>
                  </a:txBody>
                  <a:tcPr>
                    <a:solidFill>
                      <a:schemeClr val="tx2">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tx2">
                        <a:lumMod val="20000"/>
                        <a:lumOff val="80000"/>
                      </a:schemeClr>
                    </a:solidFill>
                  </a:tcPr>
                </a:tc>
                <a:tc>
                  <a:txBody>
                    <a:bodyPr/>
                    <a:lstStyle/>
                    <a:p>
                      <a:endParaRPr lang="en-US" sz="900" i="0" dirty="0"/>
                    </a:p>
                  </a:txBody>
                  <a:tcPr anchor="ctr">
                    <a:solidFill>
                      <a:schemeClr val="tx2">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tx2">
                        <a:lumMod val="20000"/>
                        <a:lumOff val="80000"/>
                      </a:schemeClr>
                    </a:solidFill>
                  </a:tcPr>
                </a:tc>
              </a:tr>
              <a:tr h="239423">
                <a:tc vMerge="1">
                  <a:txBody>
                    <a:bodyPr/>
                    <a:lstStyle/>
                    <a:p>
                      <a:endParaRPr lang="en-US" dirty="0"/>
                    </a:p>
                  </a:txBody>
                  <a:tcPr/>
                </a:tc>
                <a:tc>
                  <a:txBody>
                    <a:bodyPr/>
                    <a:lstStyle/>
                    <a:p>
                      <a:r>
                        <a:rPr lang="en-US" sz="900" dirty="0" smtClean="0"/>
                        <a:t>Full Date of Birth</a:t>
                      </a:r>
                      <a:endParaRPr lang="en-US" sz="900" dirty="0"/>
                    </a:p>
                  </a:txBody>
                  <a:tcPr>
                    <a:solidFill>
                      <a:schemeClr val="tx2">
                        <a:lumMod val="20000"/>
                        <a:lumOff val="80000"/>
                      </a:schemeClr>
                    </a:solidFill>
                  </a:tcPr>
                </a:tc>
                <a:tc>
                  <a:txBody>
                    <a:bodyPr/>
                    <a:lstStyle/>
                    <a:p>
                      <a:endParaRPr lang="en-US" sz="900" i="1" dirty="0"/>
                    </a:p>
                  </a:txBody>
                  <a:tcPr>
                    <a:solidFill>
                      <a:schemeClr val="tx2">
                        <a:lumMod val="20000"/>
                        <a:lumOff val="80000"/>
                      </a:schemeClr>
                    </a:solidFill>
                  </a:tcPr>
                </a:tc>
                <a:tc>
                  <a:txBody>
                    <a:bodyPr/>
                    <a:lstStyle/>
                    <a:p>
                      <a:endParaRPr lang="en-US" sz="900" i="0" dirty="0"/>
                    </a:p>
                  </a:txBody>
                  <a:tcPr anchor="ctr">
                    <a:solidFill>
                      <a:schemeClr val="tx2">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tx2">
                        <a:lumMod val="20000"/>
                        <a:lumOff val="80000"/>
                      </a:schemeClr>
                    </a:solidFill>
                  </a:tcPr>
                </a:tc>
                <a:tc>
                  <a:txBody>
                    <a:bodyPr/>
                    <a:lstStyle/>
                    <a:p>
                      <a:endParaRPr lang="en-US" sz="900" i="0" dirty="0"/>
                    </a:p>
                  </a:txBody>
                  <a:tcPr anchor="ctr">
                    <a:solidFill>
                      <a:schemeClr val="tx2">
                        <a:lumMod val="20000"/>
                        <a:lumOff val="80000"/>
                      </a:schemeClr>
                    </a:solidFill>
                  </a:tcPr>
                </a:tc>
                <a:tc>
                  <a:txBody>
                    <a:bodyPr/>
                    <a:lstStyle/>
                    <a:p>
                      <a:endParaRPr lang="en-US" sz="900" i="0" dirty="0"/>
                    </a:p>
                  </a:txBody>
                  <a:tcPr anchor="ctr">
                    <a:solidFill>
                      <a:schemeClr val="tx2">
                        <a:lumMod val="20000"/>
                        <a:lumOff val="80000"/>
                      </a:schemeClr>
                    </a:solidFill>
                  </a:tcPr>
                </a:tc>
              </a:tr>
              <a:tr h="239423">
                <a:tc rowSpan="2">
                  <a:txBody>
                    <a:bodyPr/>
                    <a:lstStyle/>
                    <a:p>
                      <a:r>
                        <a:rPr lang="en-US" sz="1000" b="1" dirty="0" smtClean="0"/>
                        <a:t>Identifier</a:t>
                      </a:r>
                      <a:endParaRPr lang="en-US" sz="1000" b="1" dirty="0"/>
                    </a:p>
                  </a:txBody>
                  <a:tcPr anchor="ct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r>
                        <a:rPr lang="en-US" sz="900" dirty="0" smtClean="0"/>
                        <a:t>Partial Social Security Number </a:t>
                      </a:r>
                      <a:endParaRPr lang="en-US" sz="900" dirty="0"/>
                    </a:p>
                  </a:txBody>
                  <a:tcPr>
                    <a:solidFill>
                      <a:schemeClr val="accent1">
                        <a:lumMod val="20000"/>
                        <a:lumOff val="80000"/>
                      </a:schemeClr>
                    </a:solidFill>
                  </a:tcPr>
                </a:tc>
                <a:tc>
                  <a:txBody>
                    <a:bodyPr/>
                    <a:lstStyle/>
                    <a:p>
                      <a:r>
                        <a:rPr lang="en-US" sz="900" i="1" dirty="0" smtClean="0"/>
                        <a:t>Last 4 Digits</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r>
              <a:tr h="239423">
                <a:tc vMerge="1">
                  <a:txBody>
                    <a:bodyPr/>
                    <a:lstStyle/>
                    <a:p>
                      <a:endParaRPr lang="en-US" dirty="0"/>
                    </a:p>
                  </a:txBody>
                  <a:tcPr/>
                </a:tc>
                <a:tc>
                  <a:txBody>
                    <a:bodyPr/>
                    <a:lstStyle/>
                    <a:p>
                      <a:r>
                        <a:rPr lang="en-US" sz="900" dirty="0" smtClean="0"/>
                        <a:t>Full</a:t>
                      </a:r>
                      <a:r>
                        <a:rPr lang="en-US" sz="900" baseline="0" dirty="0" smtClean="0"/>
                        <a:t> Social Security Number</a:t>
                      </a:r>
                      <a:endParaRPr lang="en-US" sz="900" dirty="0"/>
                    </a:p>
                  </a:txBody>
                  <a:tcP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r>
                        <a:rPr lang="en-US" sz="900" i="1" dirty="0" smtClean="0"/>
                        <a:t>Full 9 Digits</a:t>
                      </a:r>
                      <a:endParaRPr lang="en-US" sz="900" i="1" dirty="0"/>
                    </a:p>
                  </a:txBody>
                  <a:tcP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sz="900" i="0" dirty="0"/>
                    </a:p>
                  </a:txBody>
                  <a:tcPr anchor="ct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sz="900" i="0" dirty="0"/>
                    </a:p>
                  </a:txBody>
                  <a:tcPr anchor="ct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sz="900" i="0" dirty="0"/>
                    </a:p>
                  </a:txBody>
                  <a:tcPr anchor="ct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sz="900" i="0" dirty="0"/>
                    </a:p>
                  </a:txBody>
                  <a:tcPr anchor="ct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sz="900" i="0" dirty="0"/>
                    </a:p>
                  </a:txBody>
                  <a:tcPr anchor="ctr">
                    <a:lnB w="12700" cap="flat" cmpd="sng" algn="ctr">
                      <a:solidFill>
                        <a:scrgbClr r="0" g="0" b="0"/>
                      </a:solidFill>
                      <a:prstDash val="solid"/>
                      <a:round/>
                      <a:headEnd type="none" w="med" len="med"/>
                      <a:tailEnd type="none" w="med" len="med"/>
                    </a:lnB>
                    <a:solidFill>
                      <a:schemeClr val="accent2"/>
                    </a:solidFill>
                  </a:tcPr>
                </a:tc>
              </a:tr>
              <a:tr h="239423">
                <a:tc rowSpan="14">
                  <a:txBody>
                    <a:bodyPr/>
                    <a:lstStyle/>
                    <a:p>
                      <a:r>
                        <a:rPr lang="en-US" sz="1000" b="1" dirty="0" smtClean="0"/>
                        <a:t>Available</a:t>
                      </a:r>
                    </a:p>
                    <a:p>
                      <a:r>
                        <a:rPr lang="en-US" sz="1000" b="1" dirty="0" smtClean="0"/>
                        <a:t>Supplemental</a:t>
                      </a:r>
                    </a:p>
                    <a:p>
                      <a:r>
                        <a:rPr lang="en-US" sz="1000" b="1" dirty="0" smtClean="0"/>
                        <a:t>Attributes</a:t>
                      </a:r>
                      <a:endParaRPr lang="en-US" sz="1000" b="1" dirty="0"/>
                    </a:p>
                  </a:txBody>
                  <a:tcPr anchor="ctr">
                    <a:lnT w="12700" cap="flat" cmpd="sng" algn="ctr">
                      <a:solidFill>
                        <a:scrgbClr r="0" g="0" b="0"/>
                      </a:solidFill>
                      <a:prstDash val="solid"/>
                      <a:round/>
                      <a:headEnd type="none" w="med" len="med"/>
                      <a:tailEnd type="none" w="med" len="med"/>
                    </a:lnT>
                    <a:solidFill>
                      <a:schemeClr val="accent1">
                        <a:lumMod val="20000"/>
                        <a:lumOff val="80000"/>
                      </a:schemeClr>
                    </a:solidFill>
                  </a:tcPr>
                </a:tc>
                <a:tc>
                  <a:txBody>
                    <a:bodyPr/>
                    <a:lstStyle/>
                    <a:p>
                      <a:r>
                        <a:rPr lang="en-US" sz="900" dirty="0" smtClean="0"/>
                        <a:t>Mother’s Name</a:t>
                      </a:r>
                      <a:endParaRPr lang="en-US" sz="900" dirty="0"/>
                    </a:p>
                  </a:txBody>
                  <a:tcPr>
                    <a:lnT w="12700" cap="flat" cmpd="sng" algn="ctr">
                      <a:solidFill>
                        <a:scrgbClr r="0" g="0" b="0"/>
                      </a:solidFill>
                      <a:prstDash val="solid"/>
                      <a:round/>
                      <a:headEnd type="none" w="med" len="med"/>
                      <a:tailEnd type="none" w="med" len="med"/>
                    </a:lnT>
                    <a:solidFill>
                      <a:schemeClr val="accent1">
                        <a:lumMod val="20000"/>
                        <a:lumOff val="80000"/>
                      </a:schemeClr>
                    </a:solidFill>
                  </a:tcPr>
                </a:tc>
                <a:tc>
                  <a:txBody>
                    <a:bodyPr/>
                    <a:lstStyle/>
                    <a:p>
                      <a:r>
                        <a:rPr lang="en-US" sz="900" i="1" dirty="0" smtClean="0"/>
                        <a:t>(At Birth or Prior to First Marriage)</a:t>
                      </a:r>
                      <a:endParaRPr lang="en-US" sz="900" i="1" dirty="0"/>
                    </a:p>
                  </a:txBody>
                  <a:tcPr>
                    <a:lnT w="12700" cap="flat" cmpd="sng" algn="ctr">
                      <a:solidFill>
                        <a:scrgbClr r="0" g="0" b="0"/>
                      </a:solidFill>
                      <a:prstDash val="solid"/>
                      <a:round/>
                      <a:headEnd type="none" w="med" len="med"/>
                      <a:tailEnd type="none" w="med" len="med"/>
                    </a:lnT>
                    <a:solidFill>
                      <a:schemeClr val="accent1">
                        <a:lumMod val="20000"/>
                        <a:lumOff val="80000"/>
                      </a:schemeClr>
                    </a:solidFill>
                  </a:tcPr>
                </a:tc>
                <a:tc>
                  <a:txBody>
                    <a:bodyPr/>
                    <a:lstStyle/>
                    <a:p>
                      <a:endParaRPr lang="en-US" sz="900" i="0" kern="1200" dirty="0">
                        <a:solidFill>
                          <a:schemeClr val="dk1"/>
                        </a:solidFill>
                        <a:latin typeface="+mn-lt"/>
                        <a:ea typeface="+mn-ea"/>
                        <a:cs typeface="+mn-cs"/>
                      </a:endParaRPr>
                    </a:p>
                  </a:txBody>
                  <a:tcPr anchor="ctr">
                    <a:lnT w="12700" cap="flat" cmpd="sng" algn="ctr">
                      <a:solidFill>
                        <a:scrgbClr r="0" g="0" b="0"/>
                      </a:solidFill>
                      <a:prstDash val="solid"/>
                      <a:round/>
                      <a:headEnd type="none" w="med" len="med"/>
                      <a:tailEnd type="none" w="med" len="med"/>
                    </a:lnT>
                    <a:solidFill>
                      <a:schemeClr val="accent1">
                        <a:lumMod val="20000"/>
                        <a:lumOff val="80000"/>
                      </a:schemeClr>
                    </a:solidFill>
                  </a:tcPr>
                </a:tc>
                <a:tc>
                  <a:txBody>
                    <a:bodyPr/>
                    <a:lstStyle/>
                    <a:p>
                      <a:endParaRPr lang="en-US" sz="900" i="0" dirty="0"/>
                    </a:p>
                  </a:txBody>
                  <a:tcPr anchor="ctr">
                    <a:lnT w="12700" cap="flat" cmpd="sng" algn="ctr">
                      <a:solidFill>
                        <a:scrgbClr r="0" g="0" b="0"/>
                      </a:solidFill>
                      <a:prstDash val="solid"/>
                      <a:round/>
                      <a:headEnd type="none" w="med" len="med"/>
                      <a:tailEnd type="none" w="med" len="med"/>
                    </a:lnT>
                    <a:solidFill>
                      <a:schemeClr val="accent1">
                        <a:lumMod val="20000"/>
                        <a:lumOff val="80000"/>
                      </a:schemeClr>
                    </a:solidFill>
                  </a:tcPr>
                </a:tc>
                <a:tc>
                  <a:txBody>
                    <a:bodyPr/>
                    <a:lstStyle/>
                    <a:p>
                      <a:endParaRPr lang="en-US" sz="900" i="0" dirty="0"/>
                    </a:p>
                  </a:txBody>
                  <a:tcPr anchor="ctr">
                    <a:lnT w="12700" cap="flat" cmpd="sng" algn="ctr">
                      <a:solidFill>
                        <a:scrgbClr r="0" g="0" b="0"/>
                      </a:solidFill>
                      <a:prstDash val="solid"/>
                      <a:round/>
                      <a:headEnd type="none" w="med" len="med"/>
                      <a:tailEnd type="none" w="med" len="med"/>
                    </a:lnT>
                    <a:solidFill>
                      <a:srgbClr val="DCE6F2"/>
                    </a:solidFill>
                  </a:tcPr>
                </a:tc>
                <a:tc>
                  <a:txBody>
                    <a:bodyPr/>
                    <a:lstStyle/>
                    <a:p>
                      <a:endParaRPr lang="en-US" sz="900" i="0" dirty="0"/>
                    </a:p>
                  </a:txBody>
                  <a:tcPr anchor="ctr">
                    <a:lnT w="12700" cap="flat" cmpd="sng" algn="ctr">
                      <a:solidFill>
                        <a:scrgbClr r="0" g="0" b="0"/>
                      </a:solidFill>
                      <a:prstDash val="solid"/>
                      <a:round/>
                      <a:headEnd type="none" w="med" len="med"/>
                      <a:tailEnd type="none" w="med" len="med"/>
                    </a:lnT>
                    <a:solidFill>
                      <a:srgbClr val="DCE6F2"/>
                    </a:solidFill>
                  </a:tcPr>
                </a:tc>
                <a:tc>
                  <a:txBody>
                    <a:bodyPr/>
                    <a:lstStyle/>
                    <a:p>
                      <a:endParaRPr lang="en-US" sz="900" i="0" dirty="0"/>
                    </a:p>
                  </a:txBody>
                  <a:tcPr anchor="ctr">
                    <a:lnT w="12700" cap="flat" cmpd="sng" algn="ctr">
                      <a:solidFill>
                        <a:scrgbClr r="0" g="0" b="0"/>
                      </a:solidFill>
                      <a:prstDash val="solid"/>
                      <a:round/>
                      <a:headEnd type="none" w="med" len="med"/>
                      <a:tailEnd type="none" w="med" len="med"/>
                    </a:lnT>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Middle Name or Initial</a:t>
                      </a:r>
                      <a:endParaRPr lang="en-US" sz="900" dirty="0"/>
                    </a:p>
                  </a:txBody>
                  <a:tcPr>
                    <a:solidFill>
                      <a:schemeClr val="accent1">
                        <a:lumMod val="20000"/>
                        <a:lumOff val="80000"/>
                      </a:schemeClr>
                    </a:solidFill>
                  </a:tcPr>
                </a:tc>
                <a:tc>
                  <a:txBody>
                    <a:bodyPr/>
                    <a:lstStyle/>
                    <a:p>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a:t>
                      </a:r>
                      <a:r>
                        <a:rPr lang="en-US" sz="900" baseline="0" dirty="0" smtClean="0"/>
                        <a:t> Place of Birth</a:t>
                      </a:r>
                      <a:endParaRPr lang="en-US" sz="900" dirty="0"/>
                    </a:p>
                  </a:txBody>
                  <a:tcPr>
                    <a:solidFill>
                      <a:schemeClr val="accent1">
                        <a:lumMod val="20000"/>
                        <a:lumOff val="80000"/>
                      </a:schemeClr>
                    </a:solidFill>
                  </a:tcPr>
                </a:tc>
                <a:tc>
                  <a:txBody>
                    <a:bodyPr/>
                    <a:lstStyle/>
                    <a:p>
                      <a:r>
                        <a:rPr lang="en-US" sz="900" i="1" dirty="0" smtClean="0"/>
                        <a:t>Country</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a:t>
                      </a:r>
                      <a:r>
                        <a:rPr lang="en-US" sz="900" baseline="0" dirty="0" smtClean="0"/>
                        <a:t> Place of Birth</a:t>
                      </a:r>
                      <a:endParaRPr lang="en-US" sz="900" dirty="0"/>
                    </a:p>
                  </a:txBody>
                  <a:tcPr>
                    <a:solidFill>
                      <a:schemeClr val="accent1">
                        <a:lumMod val="20000"/>
                        <a:lumOff val="80000"/>
                      </a:schemeClr>
                    </a:solidFill>
                  </a:tcPr>
                </a:tc>
                <a:tc>
                  <a:txBody>
                    <a:bodyPr/>
                    <a:lstStyle/>
                    <a:p>
                      <a:r>
                        <a:rPr lang="en-US" sz="900" i="1" baseline="0" dirty="0" smtClean="0"/>
                        <a:t>State</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a:t>
                      </a:r>
                      <a:r>
                        <a:rPr lang="en-US" sz="900" baseline="0" dirty="0" smtClean="0"/>
                        <a:t> Place of Birth</a:t>
                      </a:r>
                      <a:endParaRPr lang="en-US" sz="900" dirty="0"/>
                    </a:p>
                  </a:txBody>
                  <a:tcPr>
                    <a:solidFill>
                      <a:schemeClr val="accent1">
                        <a:lumMod val="20000"/>
                        <a:lumOff val="80000"/>
                      </a:schemeClr>
                    </a:solidFill>
                  </a:tcPr>
                </a:tc>
                <a:tc>
                  <a:txBody>
                    <a:bodyPr/>
                    <a:lstStyle/>
                    <a:p>
                      <a:r>
                        <a:rPr lang="en-US" sz="900" i="1" baseline="0" dirty="0" smtClean="0"/>
                        <a:t>City</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a:t>
                      </a:r>
                      <a:r>
                        <a:rPr lang="en-US" sz="900" baseline="0" dirty="0" smtClean="0"/>
                        <a:t> Current Address</a:t>
                      </a:r>
                      <a:endParaRPr lang="en-US" sz="900" dirty="0"/>
                    </a:p>
                  </a:txBody>
                  <a:tcPr>
                    <a:solidFill>
                      <a:schemeClr val="accent1">
                        <a:lumMod val="20000"/>
                        <a:lumOff val="80000"/>
                      </a:schemeClr>
                    </a:solidFill>
                  </a:tcPr>
                </a:tc>
                <a:tc>
                  <a:txBody>
                    <a:bodyPr/>
                    <a:lstStyle/>
                    <a:p>
                      <a:r>
                        <a:rPr lang="en-US" sz="900" i="1" dirty="0" smtClean="0"/>
                        <a:t>State</a:t>
                      </a:r>
                      <a:endParaRPr lang="en-US" sz="900" i="1" dirty="0"/>
                    </a:p>
                  </a:txBody>
                  <a:tcPr>
                    <a:solidFill>
                      <a:schemeClr val="accent1">
                        <a:lumMod val="20000"/>
                        <a:lumOff val="80000"/>
                      </a:schemeClr>
                    </a:solidFill>
                  </a:tcPr>
                </a:tc>
                <a:tc>
                  <a:txBody>
                    <a:bodyPr/>
                    <a:lstStyle/>
                    <a:p>
                      <a:pPr algn="ctr"/>
                      <a:r>
                        <a:rPr lang="en-US" sz="900" b="1" i="0" dirty="0" smtClean="0"/>
                        <a:t>NA</a:t>
                      </a:r>
                      <a:endParaRPr lang="en-US" sz="900" b="1"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 Current Address</a:t>
                      </a:r>
                      <a:endParaRPr lang="en-US" sz="900" dirty="0"/>
                    </a:p>
                  </a:txBody>
                  <a:tcPr>
                    <a:solidFill>
                      <a:schemeClr val="accent1">
                        <a:lumMod val="20000"/>
                        <a:lumOff val="80000"/>
                      </a:schemeClr>
                    </a:solidFill>
                  </a:tcPr>
                </a:tc>
                <a:tc>
                  <a:txBody>
                    <a:bodyPr/>
                    <a:lstStyle/>
                    <a:p>
                      <a:r>
                        <a:rPr lang="en-US" sz="900" i="1" dirty="0" smtClean="0"/>
                        <a:t>City</a:t>
                      </a:r>
                      <a:endParaRPr lang="en-US" sz="900" i="1" dirty="0"/>
                    </a:p>
                  </a:txBody>
                  <a:tcPr>
                    <a:solidFill>
                      <a:schemeClr val="accent1">
                        <a:lumMod val="20000"/>
                        <a:lumOff val="80000"/>
                      </a:schemeClr>
                    </a:solidFill>
                  </a:tcPr>
                </a:tc>
                <a:tc>
                  <a:txBody>
                    <a:bodyPr/>
                    <a:lstStyle/>
                    <a:p>
                      <a:pPr algn="ctr"/>
                      <a:r>
                        <a:rPr lang="en-US" sz="900" b="1" i="0" dirty="0" smtClean="0"/>
                        <a:t>NA</a:t>
                      </a:r>
                      <a:endParaRPr lang="en-US" sz="900" b="1"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 Current Address</a:t>
                      </a:r>
                      <a:endParaRPr lang="en-US" sz="900" dirty="0"/>
                    </a:p>
                  </a:txBody>
                  <a:tcPr>
                    <a:solidFill>
                      <a:schemeClr val="accent1">
                        <a:lumMod val="20000"/>
                        <a:lumOff val="80000"/>
                      </a:schemeClr>
                    </a:solidFill>
                  </a:tcPr>
                </a:tc>
                <a:tc>
                  <a:txBody>
                    <a:bodyPr/>
                    <a:lstStyle/>
                    <a:p>
                      <a:r>
                        <a:rPr lang="en-US" sz="900" i="1" dirty="0" smtClean="0"/>
                        <a:t>Street</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Previous City</a:t>
                      </a:r>
                      <a:endParaRPr lang="en-US" sz="900" dirty="0"/>
                    </a:p>
                  </a:txBody>
                  <a:tcPr>
                    <a:solidFill>
                      <a:schemeClr val="accent1">
                        <a:lumMod val="20000"/>
                        <a:lumOff val="80000"/>
                      </a:schemeClr>
                    </a:solidFill>
                  </a:tcPr>
                </a:tc>
                <a:tc>
                  <a:txBody>
                    <a:bodyPr/>
                    <a:lstStyle/>
                    <a:p>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Full Date of Birth</a:t>
                      </a:r>
                      <a:endParaRPr lang="en-US" sz="900" dirty="0"/>
                    </a:p>
                  </a:txBody>
                  <a:tcPr>
                    <a:solidFill>
                      <a:schemeClr val="accent1">
                        <a:lumMod val="20000"/>
                        <a:lumOff val="80000"/>
                      </a:schemeClr>
                    </a:solidFill>
                  </a:tcPr>
                </a:tc>
                <a:tc>
                  <a:txBody>
                    <a:bodyPr/>
                    <a:lstStyle/>
                    <a:p>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pPr algn="ctr"/>
                      <a:r>
                        <a:rPr lang="en-US" sz="900" b="1" i="0" dirty="0" smtClean="0"/>
                        <a:t>NA</a:t>
                      </a:r>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Full SSN</a:t>
                      </a:r>
                      <a:endParaRPr lang="en-US" sz="900" dirty="0"/>
                    </a:p>
                  </a:txBody>
                  <a:tcPr>
                    <a:solidFill>
                      <a:schemeClr val="accent1">
                        <a:lumMod val="20000"/>
                        <a:lumOff val="80000"/>
                      </a:schemeClr>
                    </a:solidFill>
                  </a:tcPr>
                </a:tc>
                <a:tc>
                  <a:txBody>
                    <a:bodyPr/>
                    <a:lstStyle/>
                    <a:p>
                      <a:r>
                        <a:rPr lang="en-US" sz="900" i="1" dirty="0" smtClean="0"/>
                        <a:t>All 9 Digits</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 SSN</a:t>
                      </a:r>
                      <a:endParaRPr lang="en-US" sz="900" dirty="0"/>
                    </a:p>
                  </a:txBody>
                  <a:tcPr>
                    <a:solidFill>
                      <a:schemeClr val="accent1">
                        <a:lumMod val="20000"/>
                        <a:lumOff val="80000"/>
                      </a:schemeClr>
                    </a:solidFill>
                  </a:tcPr>
                </a:tc>
                <a:tc>
                  <a:txBody>
                    <a:bodyPr/>
                    <a:lstStyle/>
                    <a:p>
                      <a:r>
                        <a:rPr lang="en-US" sz="900" i="1" dirty="0" smtClean="0"/>
                        <a:t>First 5 Digits</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 SSN</a:t>
                      </a:r>
                      <a:endParaRPr lang="en-US" sz="900" dirty="0"/>
                    </a:p>
                  </a:txBody>
                  <a:tcPr>
                    <a:solidFill>
                      <a:schemeClr val="accent1">
                        <a:lumMod val="20000"/>
                        <a:lumOff val="80000"/>
                      </a:schemeClr>
                    </a:solidFill>
                  </a:tcPr>
                </a:tc>
                <a:tc>
                  <a:txBody>
                    <a:bodyPr/>
                    <a:lstStyle/>
                    <a:p>
                      <a:r>
                        <a:rPr lang="en-US" sz="900" i="1" dirty="0" smtClean="0"/>
                        <a:t>Last 4 Digits</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pPr algn="ctr"/>
                      <a:r>
                        <a:rPr lang="en-US" sz="900" b="1" i="0" dirty="0" smtClean="0"/>
                        <a:t>NA</a:t>
                      </a:r>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Sex</a:t>
                      </a:r>
                      <a:endParaRPr lang="en-US" sz="900" dirty="0"/>
                    </a:p>
                  </a:txBody>
                  <a:tcPr>
                    <a:solidFill>
                      <a:schemeClr val="accent1">
                        <a:lumMod val="20000"/>
                        <a:lumOff val="80000"/>
                      </a:schemeClr>
                    </a:solidFill>
                  </a:tcPr>
                </a:tc>
                <a:tc>
                  <a:txBody>
                    <a:bodyPr/>
                    <a:lstStyle/>
                    <a:p>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bl>
          </a:graphicData>
        </a:graphic>
      </p:graphicFrame>
      <p:sp>
        <p:nvSpPr>
          <p:cNvPr id="5" name="Title 4"/>
          <p:cNvSpPr>
            <a:spLocks noGrp="1"/>
          </p:cNvSpPr>
          <p:nvPr>
            <p:ph type="title"/>
          </p:nvPr>
        </p:nvSpPr>
        <p:spPr>
          <a:xfrm>
            <a:off x="0" y="304800"/>
            <a:ext cx="7696199" cy="523220"/>
          </a:xfrm>
        </p:spPr>
        <p:txBody>
          <a:bodyPr/>
          <a:lstStyle/>
          <a:p>
            <a:r>
              <a:rPr lang="en-US" dirty="0" smtClean="0"/>
              <a:t>“</a:t>
            </a:r>
            <a:r>
              <a:rPr lang="en-US" dirty="0"/>
              <a:t>Core” + “Supplemental” Identity Attributes</a:t>
            </a:r>
            <a:endParaRPr lang="en-US" sz="3200" dirty="0"/>
          </a:p>
        </p:txBody>
      </p:sp>
      <p:sp>
        <p:nvSpPr>
          <p:cNvPr id="4" name="TextBox 3"/>
          <p:cNvSpPr txBox="1"/>
          <p:nvPr/>
        </p:nvSpPr>
        <p:spPr>
          <a:xfrm rot="20180642">
            <a:off x="2341257" y="1677621"/>
            <a:ext cx="3878675"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000" dirty="0" smtClean="0"/>
              <a:t>Core Attribute Bundles Provide 96%+ Identity Resolution</a:t>
            </a:r>
          </a:p>
          <a:p>
            <a:pPr algn="ctr"/>
            <a:r>
              <a:rPr lang="en-US" sz="2000" dirty="0" smtClean="0"/>
              <a:t>(1 == 2 == 3 == 4 == 5)</a:t>
            </a:r>
            <a:endParaRPr lang="en-US" sz="2000" dirty="0"/>
          </a:p>
        </p:txBody>
      </p:sp>
    </p:spTree>
    <p:extLst>
      <p:ext uri="{BB962C8B-B14F-4D97-AF65-F5344CB8AC3E}">
        <p14:creationId xmlns="" xmlns:p14="http://schemas.microsoft.com/office/powerpoint/2010/main" val="250591516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1250578293"/>
              </p:ext>
            </p:extLst>
          </p:nvPr>
        </p:nvGraphicFramePr>
        <p:xfrm>
          <a:off x="1" y="940702"/>
          <a:ext cx="9143999" cy="5562596"/>
        </p:xfrm>
        <a:graphic>
          <a:graphicData uri="http://schemas.openxmlformats.org/drawingml/2006/table">
            <a:tbl>
              <a:tblPr firstRow="1" bandRow="1">
                <a:tableStyleId>{5C22544A-7EE6-4342-B048-85BDC9FD1C3A}</a:tableStyleId>
              </a:tblPr>
              <a:tblGrid>
                <a:gridCol w="1154806"/>
                <a:gridCol w="2411438"/>
                <a:gridCol w="3695186"/>
                <a:gridCol w="375448"/>
                <a:gridCol w="375448"/>
                <a:gridCol w="375448"/>
                <a:gridCol w="375448"/>
                <a:gridCol w="380777"/>
              </a:tblGrid>
              <a:tr h="255385">
                <a:tc rowSpan="2">
                  <a:txBody>
                    <a:bodyPr/>
                    <a:lstStyle/>
                    <a:p>
                      <a:r>
                        <a:rPr lang="en-US" sz="1050" dirty="0" smtClean="0">
                          <a:solidFill>
                            <a:srgbClr val="FFFFFF"/>
                          </a:solidFill>
                        </a:rPr>
                        <a:t>Category</a:t>
                      </a:r>
                      <a:endParaRPr lang="en-US" sz="1050" dirty="0">
                        <a:solidFill>
                          <a:srgbClr val="FFFFFF"/>
                        </a:solidFill>
                      </a:endParaRPr>
                    </a:p>
                  </a:txBody>
                  <a:tcPr anchor="ctr"/>
                </a:tc>
                <a:tc rowSpan="2">
                  <a:txBody>
                    <a:bodyPr/>
                    <a:lstStyle/>
                    <a:p>
                      <a:r>
                        <a:rPr lang="en-US" sz="1050" dirty="0" smtClean="0">
                          <a:solidFill>
                            <a:srgbClr val="FFFFFF"/>
                          </a:solidFill>
                        </a:rPr>
                        <a:t>Attribute</a:t>
                      </a:r>
                      <a:endParaRPr lang="en-US" sz="1050" dirty="0">
                        <a:solidFill>
                          <a:srgbClr val="FFFFFF"/>
                        </a:solidFill>
                      </a:endParaRPr>
                    </a:p>
                  </a:txBody>
                  <a:tcPr anchor="ctr"/>
                </a:tc>
                <a:tc rowSpan="2">
                  <a:txBody>
                    <a:bodyPr/>
                    <a:lstStyle/>
                    <a:p>
                      <a:r>
                        <a:rPr lang="en-US" sz="1050" dirty="0" smtClean="0">
                          <a:solidFill>
                            <a:srgbClr val="FFFFFF"/>
                          </a:solidFill>
                        </a:rPr>
                        <a:t>Description</a:t>
                      </a:r>
                      <a:endParaRPr lang="en-US" sz="1050" dirty="0">
                        <a:solidFill>
                          <a:srgbClr val="FFFFFF"/>
                        </a:solidFill>
                      </a:endParaRPr>
                    </a:p>
                  </a:txBody>
                  <a:tcPr anchor="ctr"/>
                </a:tc>
                <a:tc gridSpan="5">
                  <a:txBody>
                    <a:bodyPr/>
                    <a:lstStyle/>
                    <a:p>
                      <a:pPr algn="ctr"/>
                      <a:r>
                        <a:rPr lang="en-US" sz="1000" i="0" dirty="0" smtClean="0">
                          <a:solidFill>
                            <a:srgbClr val="FFFFFF"/>
                          </a:solidFill>
                        </a:rPr>
                        <a:t>Attribute Bundle</a:t>
                      </a:r>
                      <a:endParaRPr lang="en-US" sz="1000" i="0" dirty="0">
                        <a:solidFill>
                          <a:srgbClr val="FFFFFF"/>
                        </a:solidFill>
                      </a:endParaRPr>
                    </a:p>
                  </a:txBody>
                  <a:tcPr/>
                </a:tc>
                <a:tc hMerge="1">
                  <a:txBody>
                    <a:bodyPr/>
                    <a:lstStyle/>
                    <a:p>
                      <a:endParaRPr lang="en-US" i="0" dirty="0"/>
                    </a:p>
                  </a:txBody>
                  <a:tcPr/>
                </a:tc>
                <a:tc hMerge="1">
                  <a:txBody>
                    <a:bodyPr/>
                    <a:lstStyle/>
                    <a:p>
                      <a:endParaRPr lang="en-US" i="0" dirty="0"/>
                    </a:p>
                  </a:txBody>
                  <a:tcPr/>
                </a:tc>
                <a:tc hMerge="1">
                  <a:txBody>
                    <a:bodyPr/>
                    <a:lstStyle/>
                    <a:p>
                      <a:endParaRPr lang="en-US" i="0" dirty="0"/>
                    </a:p>
                  </a:txBody>
                  <a:tcPr/>
                </a:tc>
                <a:tc hMerge="1">
                  <a:txBody>
                    <a:bodyPr/>
                    <a:lstStyle/>
                    <a:p>
                      <a:endParaRPr lang="en-US" i="0" dirty="0"/>
                    </a:p>
                  </a:txBody>
                  <a:tcPr/>
                </a:tc>
              </a:tr>
              <a:tr h="2633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050" i="0" dirty="0" smtClean="0">
                          <a:solidFill>
                            <a:srgbClr val="FFFFFF"/>
                          </a:solidFill>
                        </a:rPr>
                        <a:t>1</a:t>
                      </a:r>
                      <a:endParaRPr lang="en-US" sz="1050" i="0" dirty="0">
                        <a:solidFill>
                          <a:srgbClr val="FFFFFF"/>
                        </a:solidFill>
                      </a:endParaRPr>
                    </a:p>
                  </a:txBody>
                  <a:tcPr>
                    <a:solidFill>
                      <a:schemeClr val="accent1"/>
                    </a:solidFill>
                  </a:tcPr>
                </a:tc>
                <a:tc>
                  <a:txBody>
                    <a:bodyPr/>
                    <a:lstStyle/>
                    <a:p>
                      <a:pPr algn="ctr"/>
                      <a:r>
                        <a:rPr lang="en-US" sz="1050" i="0" dirty="0" smtClean="0">
                          <a:solidFill>
                            <a:srgbClr val="FFFFFF"/>
                          </a:solidFill>
                        </a:rPr>
                        <a:t>2</a:t>
                      </a:r>
                      <a:endParaRPr lang="en-US" sz="1050" i="0" dirty="0">
                        <a:solidFill>
                          <a:srgbClr val="FFFFFF"/>
                        </a:solidFill>
                      </a:endParaRPr>
                    </a:p>
                  </a:txBody>
                  <a:tcPr>
                    <a:solidFill>
                      <a:srgbClr val="4F81BD"/>
                    </a:solidFill>
                  </a:tcPr>
                </a:tc>
                <a:tc>
                  <a:txBody>
                    <a:bodyPr/>
                    <a:lstStyle/>
                    <a:p>
                      <a:pPr algn="ctr"/>
                      <a:r>
                        <a:rPr lang="en-US" sz="1050" i="0" dirty="0" smtClean="0">
                          <a:solidFill>
                            <a:srgbClr val="FFFFFF"/>
                          </a:solidFill>
                        </a:rPr>
                        <a:t>3</a:t>
                      </a:r>
                      <a:endParaRPr lang="en-US" sz="1050" i="0" dirty="0">
                        <a:solidFill>
                          <a:srgbClr val="FFFFFF"/>
                        </a:solidFill>
                      </a:endParaRPr>
                    </a:p>
                  </a:txBody>
                  <a:tcPr>
                    <a:solidFill>
                      <a:srgbClr val="4F81BD"/>
                    </a:solidFill>
                  </a:tcPr>
                </a:tc>
                <a:tc>
                  <a:txBody>
                    <a:bodyPr/>
                    <a:lstStyle/>
                    <a:p>
                      <a:pPr algn="ctr"/>
                      <a:r>
                        <a:rPr lang="en-US" sz="1050" i="0" dirty="0" smtClean="0">
                          <a:solidFill>
                            <a:srgbClr val="FFFFFF"/>
                          </a:solidFill>
                        </a:rPr>
                        <a:t>4</a:t>
                      </a:r>
                      <a:endParaRPr lang="en-US" sz="1050" i="0" dirty="0">
                        <a:solidFill>
                          <a:srgbClr val="FFFFFF"/>
                        </a:solidFill>
                      </a:endParaRPr>
                    </a:p>
                  </a:txBody>
                  <a:tcPr>
                    <a:solidFill>
                      <a:srgbClr val="4F81BD"/>
                    </a:solidFill>
                  </a:tcPr>
                </a:tc>
                <a:tc>
                  <a:txBody>
                    <a:bodyPr/>
                    <a:lstStyle/>
                    <a:p>
                      <a:pPr algn="ctr"/>
                      <a:r>
                        <a:rPr lang="en-US" sz="1000" i="0" dirty="0" smtClean="0">
                          <a:solidFill>
                            <a:schemeClr val="bg1"/>
                          </a:solidFill>
                        </a:rPr>
                        <a:t>5</a:t>
                      </a:r>
                      <a:endParaRPr lang="en-US" sz="1000" i="0" dirty="0">
                        <a:solidFill>
                          <a:schemeClr val="bg1"/>
                        </a:solidFill>
                      </a:endParaRPr>
                    </a:p>
                  </a:txBody>
                  <a:tcPr>
                    <a:solidFill>
                      <a:srgbClr val="4F81BD"/>
                    </a:solidFill>
                  </a:tcPr>
                </a:tc>
              </a:tr>
              <a:tr h="255385">
                <a:tc>
                  <a:txBody>
                    <a:bodyPr/>
                    <a:lstStyle/>
                    <a:p>
                      <a:r>
                        <a:rPr lang="en-US" sz="1000" b="1" dirty="0" smtClean="0"/>
                        <a:t>Name</a:t>
                      </a:r>
                      <a:endParaRPr lang="en-US" sz="1000" b="1" dirty="0"/>
                    </a:p>
                  </a:txBody>
                  <a:tcPr>
                    <a:solidFill>
                      <a:schemeClr val="tx2">
                        <a:lumMod val="20000"/>
                        <a:lumOff val="80000"/>
                      </a:schemeClr>
                    </a:solidFill>
                  </a:tcPr>
                </a:tc>
                <a:tc>
                  <a:txBody>
                    <a:bodyPr/>
                    <a:lstStyle/>
                    <a:p>
                      <a:r>
                        <a:rPr lang="en-US" sz="900" dirty="0" smtClean="0"/>
                        <a:t>Name</a:t>
                      </a:r>
                      <a:endParaRPr lang="en-US" sz="900" dirty="0"/>
                    </a:p>
                  </a:txBody>
                  <a:tcPr>
                    <a:solidFill>
                      <a:schemeClr val="tx2">
                        <a:lumMod val="20000"/>
                        <a:lumOff val="80000"/>
                      </a:schemeClr>
                    </a:solidFill>
                  </a:tcPr>
                </a:tc>
                <a:tc>
                  <a:txBody>
                    <a:bodyPr/>
                    <a:lstStyle/>
                    <a:p>
                      <a:r>
                        <a:rPr lang="en-US" sz="900" i="1" dirty="0" smtClean="0"/>
                        <a:t>(First Name) AND (Last Name)</a:t>
                      </a:r>
                      <a:endParaRPr lang="en-US" sz="900" i="1" dirty="0"/>
                    </a:p>
                  </a:txBody>
                  <a:tcPr>
                    <a:solidFill>
                      <a:schemeClr val="tx2">
                        <a:lumMod val="20000"/>
                        <a:lumOff val="80000"/>
                      </a:schemeClr>
                    </a:solidFill>
                  </a:tcPr>
                </a:tc>
                <a:tc>
                  <a:txBody>
                    <a:bodyPr/>
                    <a:lstStyle/>
                    <a:p>
                      <a:endParaRPr lang="en-US" sz="900" i="0" dirty="0"/>
                    </a:p>
                  </a:txBody>
                  <a:tcPr anchor="ctr">
                    <a:solidFill>
                      <a:schemeClr val="accent2"/>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rgbClr val="C0504D"/>
                    </a:solidFill>
                  </a:tcPr>
                </a:tc>
              </a:tr>
              <a:tr h="239423">
                <a:tc rowSpan="2">
                  <a:txBody>
                    <a:bodyPr/>
                    <a:lstStyle/>
                    <a:p>
                      <a:r>
                        <a:rPr lang="en-US" sz="1000" b="1" dirty="0" smtClean="0"/>
                        <a:t>Location</a:t>
                      </a:r>
                      <a:endParaRPr lang="en-US" sz="1000" b="1" dirty="0"/>
                    </a:p>
                  </a:txBody>
                  <a:tcPr anchor="ctr">
                    <a:solidFill>
                      <a:schemeClr val="accent1">
                        <a:lumMod val="20000"/>
                        <a:lumOff val="80000"/>
                      </a:schemeClr>
                    </a:solidFill>
                  </a:tcPr>
                </a:tc>
                <a:tc>
                  <a:txBody>
                    <a:bodyPr/>
                    <a:lstStyle/>
                    <a:p>
                      <a:r>
                        <a:rPr lang="en-US" sz="900" dirty="0" smtClean="0"/>
                        <a:t>Partial Address</a:t>
                      </a:r>
                      <a:endParaRPr lang="en-US" sz="900" dirty="0"/>
                    </a:p>
                  </a:txBody>
                  <a:tcPr>
                    <a:solidFill>
                      <a:schemeClr val="accent1">
                        <a:lumMod val="20000"/>
                        <a:lumOff val="80000"/>
                      </a:schemeClr>
                    </a:solidFill>
                  </a:tcPr>
                </a:tc>
                <a:tc>
                  <a:txBody>
                    <a:bodyPr/>
                    <a:lstStyle/>
                    <a:p>
                      <a:r>
                        <a:rPr lang="en-US" sz="900" i="1" dirty="0" smtClean="0"/>
                        <a:t>Postal Code OR (City and State)</a:t>
                      </a:r>
                      <a:endParaRPr lang="en-US" sz="900" i="1" dirty="0"/>
                    </a:p>
                  </a:txBody>
                  <a:tcPr>
                    <a:solidFill>
                      <a:schemeClr val="accent1">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r>
              <a:tr h="239423">
                <a:tc vMerge="1">
                  <a:txBody>
                    <a:bodyPr/>
                    <a:lstStyle/>
                    <a:p>
                      <a:endParaRPr lang="en-US" dirty="0"/>
                    </a:p>
                  </a:txBody>
                  <a:tcPr/>
                </a:tc>
                <a:tc>
                  <a:txBody>
                    <a:bodyPr/>
                    <a:lstStyle/>
                    <a:p>
                      <a:r>
                        <a:rPr lang="en-US" sz="900" dirty="0" smtClean="0"/>
                        <a:t>Place of Birth</a:t>
                      </a:r>
                      <a:endParaRPr lang="en-US" sz="900" dirty="0"/>
                    </a:p>
                  </a:txBody>
                  <a:tcPr>
                    <a:solidFill>
                      <a:schemeClr val="accent1">
                        <a:lumMod val="20000"/>
                        <a:lumOff val="80000"/>
                      </a:schemeClr>
                    </a:solidFill>
                  </a:tcPr>
                </a:tc>
                <a:tc>
                  <a:txBody>
                    <a:bodyPr/>
                    <a:lstStyle/>
                    <a:p>
                      <a:r>
                        <a:rPr lang="en-US" sz="900" i="1" dirty="0" smtClean="0"/>
                        <a:t>(City or County) AND (State or Foreign</a:t>
                      </a:r>
                      <a:r>
                        <a:rPr lang="en-US" sz="900" i="1" baseline="0" dirty="0" smtClean="0"/>
                        <a:t> Country)</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accent1">
                        <a:lumMod val="20000"/>
                        <a:lumOff val="80000"/>
                      </a:schemeClr>
                    </a:solidFill>
                  </a:tcPr>
                </a:tc>
              </a:tr>
              <a:tr h="239423">
                <a:tc rowSpan="2">
                  <a:txBody>
                    <a:bodyPr/>
                    <a:lstStyle/>
                    <a:p>
                      <a:r>
                        <a:rPr lang="en-US" sz="1000" b="1" dirty="0" smtClean="0"/>
                        <a:t>Time</a:t>
                      </a:r>
                      <a:endParaRPr lang="en-US" sz="1000" b="1" dirty="0"/>
                    </a:p>
                  </a:txBody>
                  <a:tcPr anchor="ctr">
                    <a:solidFill>
                      <a:schemeClr val="tx2">
                        <a:lumMod val="20000"/>
                        <a:lumOff val="80000"/>
                      </a:schemeClr>
                    </a:solidFill>
                  </a:tcPr>
                </a:tc>
                <a:tc>
                  <a:txBody>
                    <a:bodyPr/>
                    <a:lstStyle/>
                    <a:p>
                      <a:r>
                        <a:rPr lang="en-US" sz="900" dirty="0" smtClean="0"/>
                        <a:t>Partial Date of Birth</a:t>
                      </a:r>
                      <a:endParaRPr lang="en-US" sz="900" dirty="0"/>
                    </a:p>
                  </a:txBody>
                  <a:tcPr>
                    <a:solidFill>
                      <a:schemeClr val="tx2">
                        <a:lumMod val="20000"/>
                        <a:lumOff val="80000"/>
                      </a:schemeClr>
                    </a:solidFill>
                  </a:tcPr>
                </a:tc>
                <a:tc>
                  <a:txBody>
                    <a:bodyPr/>
                    <a:lstStyle/>
                    <a:p>
                      <a:r>
                        <a:rPr lang="en-US" sz="900" i="1" dirty="0" smtClean="0"/>
                        <a:t>(Month and Day)</a:t>
                      </a:r>
                      <a:r>
                        <a:rPr lang="en-US" sz="900" i="1" baseline="0" dirty="0" smtClean="0"/>
                        <a:t> OR Year</a:t>
                      </a:r>
                      <a:endParaRPr lang="en-US" sz="900" i="1" dirty="0"/>
                    </a:p>
                  </a:txBody>
                  <a:tcPr>
                    <a:solidFill>
                      <a:schemeClr val="tx2">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tx2">
                        <a:lumMod val="20000"/>
                        <a:lumOff val="80000"/>
                      </a:schemeClr>
                    </a:solidFill>
                  </a:tcPr>
                </a:tc>
                <a:tc>
                  <a:txBody>
                    <a:bodyPr/>
                    <a:lstStyle/>
                    <a:p>
                      <a:endParaRPr lang="en-US" sz="900" i="0" dirty="0"/>
                    </a:p>
                  </a:txBody>
                  <a:tcPr anchor="ctr">
                    <a:solidFill>
                      <a:schemeClr val="tx2">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tx2">
                        <a:lumMod val="20000"/>
                        <a:lumOff val="80000"/>
                      </a:schemeClr>
                    </a:solidFill>
                  </a:tcPr>
                </a:tc>
              </a:tr>
              <a:tr h="239423">
                <a:tc vMerge="1">
                  <a:txBody>
                    <a:bodyPr/>
                    <a:lstStyle/>
                    <a:p>
                      <a:endParaRPr lang="en-US" dirty="0"/>
                    </a:p>
                  </a:txBody>
                  <a:tcPr/>
                </a:tc>
                <a:tc>
                  <a:txBody>
                    <a:bodyPr/>
                    <a:lstStyle/>
                    <a:p>
                      <a:r>
                        <a:rPr lang="en-US" sz="900" dirty="0" smtClean="0"/>
                        <a:t>Full Date of Birth</a:t>
                      </a:r>
                      <a:endParaRPr lang="en-US" sz="900" dirty="0"/>
                    </a:p>
                  </a:txBody>
                  <a:tcPr>
                    <a:solidFill>
                      <a:schemeClr val="tx2">
                        <a:lumMod val="20000"/>
                        <a:lumOff val="80000"/>
                      </a:schemeClr>
                    </a:solidFill>
                  </a:tcPr>
                </a:tc>
                <a:tc>
                  <a:txBody>
                    <a:bodyPr/>
                    <a:lstStyle/>
                    <a:p>
                      <a:endParaRPr lang="en-US" sz="900" i="1" dirty="0"/>
                    </a:p>
                  </a:txBody>
                  <a:tcPr>
                    <a:solidFill>
                      <a:schemeClr val="tx2">
                        <a:lumMod val="20000"/>
                        <a:lumOff val="80000"/>
                      </a:schemeClr>
                    </a:solidFill>
                  </a:tcPr>
                </a:tc>
                <a:tc>
                  <a:txBody>
                    <a:bodyPr/>
                    <a:lstStyle/>
                    <a:p>
                      <a:endParaRPr lang="en-US" sz="900" i="0" dirty="0"/>
                    </a:p>
                  </a:txBody>
                  <a:tcPr anchor="ctr">
                    <a:solidFill>
                      <a:schemeClr val="tx2">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tx2">
                        <a:lumMod val="20000"/>
                        <a:lumOff val="80000"/>
                      </a:schemeClr>
                    </a:solidFill>
                  </a:tcPr>
                </a:tc>
                <a:tc>
                  <a:txBody>
                    <a:bodyPr/>
                    <a:lstStyle/>
                    <a:p>
                      <a:endParaRPr lang="en-US" sz="900" i="0" dirty="0"/>
                    </a:p>
                  </a:txBody>
                  <a:tcPr anchor="ctr">
                    <a:solidFill>
                      <a:schemeClr val="tx2">
                        <a:lumMod val="20000"/>
                        <a:lumOff val="80000"/>
                      </a:schemeClr>
                    </a:solidFill>
                  </a:tcPr>
                </a:tc>
                <a:tc>
                  <a:txBody>
                    <a:bodyPr/>
                    <a:lstStyle/>
                    <a:p>
                      <a:endParaRPr lang="en-US" sz="900" i="0" dirty="0"/>
                    </a:p>
                  </a:txBody>
                  <a:tcPr anchor="ctr">
                    <a:solidFill>
                      <a:schemeClr val="tx2">
                        <a:lumMod val="20000"/>
                        <a:lumOff val="80000"/>
                      </a:schemeClr>
                    </a:solidFill>
                  </a:tcPr>
                </a:tc>
              </a:tr>
              <a:tr h="239423">
                <a:tc rowSpan="2">
                  <a:txBody>
                    <a:bodyPr/>
                    <a:lstStyle/>
                    <a:p>
                      <a:r>
                        <a:rPr lang="en-US" sz="1000" b="1" dirty="0" smtClean="0"/>
                        <a:t>Identifier</a:t>
                      </a:r>
                      <a:endParaRPr lang="en-US" sz="1000" b="1" dirty="0"/>
                    </a:p>
                  </a:txBody>
                  <a:tcPr anchor="ct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r>
                        <a:rPr lang="en-US" sz="900" dirty="0" smtClean="0"/>
                        <a:t>Partial Social Security Number </a:t>
                      </a:r>
                      <a:endParaRPr lang="en-US" sz="900" dirty="0"/>
                    </a:p>
                  </a:txBody>
                  <a:tcPr>
                    <a:solidFill>
                      <a:schemeClr val="accent1">
                        <a:lumMod val="20000"/>
                        <a:lumOff val="80000"/>
                      </a:schemeClr>
                    </a:solidFill>
                  </a:tcPr>
                </a:tc>
                <a:tc>
                  <a:txBody>
                    <a:bodyPr/>
                    <a:lstStyle/>
                    <a:p>
                      <a:r>
                        <a:rPr lang="en-US" sz="900" i="1" dirty="0" smtClean="0"/>
                        <a:t>Last 4 Digits</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r>
              <a:tr h="239423">
                <a:tc vMerge="1">
                  <a:txBody>
                    <a:bodyPr/>
                    <a:lstStyle/>
                    <a:p>
                      <a:endParaRPr lang="en-US" dirty="0"/>
                    </a:p>
                  </a:txBody>
                  <a:tcPr/>
                </a:tc>
                <a:tc>
                  <a:txBody>
                    <a:bodyPr/>
                    <a:lstStyle/>
                    <a:p>
                      <a:r>
                        <a:rPr lang="en-US" sz="900" dirty="0" smtClean="0"/>
                        <a:t>Full</a:t>
                      </a:r>
                      <a:r>
                        <a:rPr lang="en-US" sz="900" baseline="0" dirty="0" smtClean="0"/>
                        <a:t> Social Security Number</a:t>
                      </a:r>
                      <a:endParaRPr lang="en-US" sz="900" dirty="0"/>
                    </a:p>
                  </a:txBody>
                  <a:tcP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r>
                        <a:rPr lang="en-US" sz="900" i="1" dirty="0" smtClean="0"/>
                        <a:t>Full 9 Digits</a:t>
                      </a:r>
                      <a:endParaRPr lang="en-US" sz="900" i="1" dirty="0"/>
                    </a:p>
                  </a:txBody>
                  <a:tcP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sz="900" i="0" dirty="0"/>
                    </a:p>
                  </a:txBody>
                  <a:tcPr anchor="ct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sz="900" i="0" dirty="0"/>
                    </a:p>
                  </a:txBody>
                  <a:tcPr anchor="ct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sz="900" i="0" dirty="0"/>
                    </a:p>
                  </a:txBody>
                  <a:tcPr anchor="ct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sz="900" i="0" dirty="0"/>
                    </a:p>
                  </a:txBody>
                  <a:tcPr anchor="ct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sz="900" i="0" dirty="0"/>
                    </a:p>
                  </a:txBody>
                  <a:tcPr anchor="ctr">
                    <a:lnB w="12700" cap="flat" cmpd="sng" algn="ctr">
                      <a:solidFill>
                        <a:scrgbClr r="0" g="0" b="0"/>
                      </a:solidFill>
                      <a:prstDash val="solid"/>
                      <a:round/>
                      <a:headEnd type="none" w="med" len="med"/>
                      <a:tailEnd type="none" w="med" len="med"/>
                    </a:lnB>
                    <a:solidFill>
                      <a:schemeClr val="accent2"/>
                    </a:solidFill>
                  </a:tcPr>
                </a:tc>
              </a:tr>
              <a:tr h="239423">
                <a:tc rowSpan="14">
                  <a:txBody>
                    <a:bodyPr/>
                    <a:lstStyle/>
                    <a:p>
                      <a:r>
                        <a:rPr lang="en-US" sz="1000" b="1" dirty="0" smtClean="0"/>
                        <a:t>Available</a:t>
                      </a:r>
                    </a:p>
                    <a:p>
                      <a:r>
                        <a:rPr lang="en-US" sz="1000" b="1" dirty="0" smtClean="0"/>
                        <a:t>Supplemental</a:t>
                      </a:r>
                    </a:p>
                    <a:p>
                      <a:r>
                        <a:rPr lang="en-US" sz="1000" b="1" dirty="0" smtClean="0"/>
                        <a:t>Attributes</a:t>
                      </a:r>
                      <a:endParaRPr lang="en-US" sz="1000" b="1" dirty="0"/>
                    </a:p>
                  </a:txBody>
                  <a:tcPr anchor="ctr">
                    <a:lnT w="12700" cap="flat" cmpd="sng" algn="ctr">
                      <a:solidFill>
                        <a:scrgbClr r="0" g="0" b="0"/>
                      </a:solidFill>
                      <a:prstDash val="solid"/>
                      <a:round/>
                      <a:headEnd type="none" w="med" len="med"/>
                      <a:tailEnd type="none" w="med" len="med"/>
                    </a:lnT>
                    <a:solidFill>
                      <a:schemeClr val="accent1">
                        <a:lumMod val="20000"/>
                        <a:lumOff val="80000"/>
                      </a:schemeClr>
                    </a:solidFill>
                  </a:tcPr>
                </a:tc>
                <a:tc>
                  <a:txBody>
                    <a:bodyPr/>
                    <a:lstStyle/>
                    <a:p>
                      <a:r>
                        <a:rPr lang="en-US" sz="900" dirty="0" smtClean="0"/>
                        <a:t>Mother’s Name</a:t>
                      </a:r>
                      <a:endParaRPr lang="en-US" sz="900" dirty="0"/>
                    </a:p>
                  </a:txBody>
                  <a:tcPr>
                    <a:lnT w="12700" cap="flat" cmpd="sng" algn="ctr">
                      <a:solidFill>
                        <a:scrgbClr r="0" g="0" b="0"/>
                      </a:solidFill>
                      <a:prstDash val="solid"/>
                      <a:round/>
                      <a:headEnd type="none" w="med" len="med"/>
                      <a:tailEnd type="none" w="med" len="med"/>
                    </a:lnT>
                    <a:solidFill>
                      <a:schemeClr val="accent1">
                        <a:lumMod val="20000"/>
                        <a:lumOff val="80000"/>
                      </a:schemeClr>
                    </a:solidFill>
                  </a:tcPr>
                </a:tc>
                <a:tc>
                  <a:txBody>
                    <a:bodyPr/>
                    <a:lstStyle/>
                    <a:p>
                      <a:r>
                        <a:rPr lang="en-US" sz="900" i="1" dirty="0" smtClean="0"/>
                        <a:t>(At Birth or Prior to First Marriage)</a:t>
                      </a:r>
                      <a:endParaRPr lang="en-US" sz="900" i="1" dirty="0"/>
                    </a:p>
                  </a:txBody>
                  <a:tcPr>
                    <a:lnT w="12700" cap="flat" cmpd="sng" algn="ctr">
                      <a:solidFill>
                        <a:scrgbClr r="0" g="0" b="0"/>
                      </a:solidFill>
                      <a:prstDash val="solid"/>
                      <a:round/>
                      <a:headEnd type="none" w="med" len="med"/>
                      <a:tailEnd type="none" w="med" len="med"/>
                    </a:lnT>
                    <a:solidFill>
                      <a:schemeClr val="accent1">
                        <a:lumMod val="20000"/>
                        <a:lumOff val="80000"/>
                      </a:schemeClr>
                    </a:solidFill>
                  </a:tcPr>
                </a:tc>
                <a:tc>
                  <a:txBody>
                    <a:bodyPr/>
                    <a:lstStyle/>
                    <a:p>
                      <a:endParaRPr lang="en-US" sz="900" i="0" kern="1200" dirty="0">
                        <a:solidFill>
                          <a:schemeClr val="dk1"/>
                        </a:solidFill>
                        <a:latin typeface="+mn-lt"/>
                        <a:ea typeface="+mn-ea"/>
                        <a:cs typeface="+mn-cs"/>
                      </a:endParaRPr>
                    </a:p>
                  </a:txBody>
                  <a:tcPr anchor="ctr">
                    <a:lnT w="12700" cap="flat" cmpd="sng" algn="ctr">
                      <a:solidFill>
                        <a:scrgbClr r="0" g="0" b="0"/>
                      </a:solidFill>
                      <a:prstDash val="solid"/>
                      <a:round/>
                      <a:headEnd type="none" w="med" len="med"/>
                      <a:tailEnd type="none" w="med" len="med"/>
                    </a:lnT>
                    <a:solidFill>
                      <a:schemeClr val="accent1">
                        <a:lumMod val="20000"/>
                        <a:lumOff val="80000"/>
                      </a:schemeClr>
                    </a:solidFill>
                  </a:tcPr>
                </a:tc>
                <a:tc>
                  <a:txBody>
                    <a:bodyPr/>
                    <a:lstStyle/>
                    <a:p>
                      <a:endParaRPr lang="en-US" sz="900" i="0" dirty="0"/>
                    </a:p>
                  </a:txBody>
                  <a:tcPr anchor="ctr">
                    <a:lnT w="12700" cap="flat" cmpd="sng" algn="ctr">
                      <a:solidFill>
                        <a:scrgbClr r="0" g="0" b="0"/>
                      </a:solidFill>
                      <a:prstDash val="solid"/>
                      <a:round/>
                      <a:headEnd type="none" w="med" len="med"/>
                      <a:tailEnd type="none" w="med" len="med"/>
                    </a:lnT>
                    <a:solidFill>
                      <a:schemeClr val="accent1">
                        <a:lumMod val="20000"/>
                        <a:lumOff val="80000"/>
                      </a:schemeClr>
                    </a:solidFill>
                  </a:tcPr>
                </a:tc>
                <a:tc>
                  <a:txBody>
                    <a:bodyPr/>
                    <a:lstStyle/>
                    <a:p>
                      <a:endParaRPr lang="en-US" sz="900" i="0" dirty="0"/>
                    </a:p>
                  </a:txBody>
                  <a:tcPr anchor="ctr">
                    <a:lnT w="12700" cap="flat" cmpd="sng" algn="ctr">
                      <a:solidFill>
                        <a:scrgbClr r="0" g="0" b="0"/>
                      </a:solidFill>
                      <a:prstDash val="solid"/>
                      <a:round/>
                      <a:headEnd type="none" w="med" len="med"/>
                      <a:tailEnd type="none" w="med" len="med"/>
                    </a:lnT>
                    <a:solidFill>
                      <a:srgbClr val="DCE6F2"/>
                    </a:solidFill>
                  </a:tcPr>
                </a:tc>
                <a:tc>
                  <a:txBody>
                    <a:bodyPr/>
                    <a:lstStyle/>
                    <a:p>
                      <a:endParaRPr lang="en-US" sz="900" i="0" dirty="0"/>
                    </a:p>
                  </a:txBody>
                  <a:tcPr anchor="ctr">
                    <a:lnT w="12700" cap="flat" cmpd="sng" algn="ctr">
                      <a:solidFill>
                        <a:scrgbClr r="0" g="0" b="0"/>
                      </a:solidFill>
                      <a:prstDash val="solid"/>
                      <a:round/>
                      <a:headEnd type="none" w="med" len="med"/>
                      <a:tailEnd type="none" w="med" len="med"/>
                    </a:lnT>
                    <a:solidFill>
                      <a:srgbClr val="DCE6F2"/>
                    </a:solidFill>
                  </a:tcPr>
                </a:tc>
                <a:tc>
                  <a:txBody>
                    <a:bodyPr/>
                    <a:lstStyle/>
                    <a:p>
                      <a:endParaRPr lang="en-US" sz="900" i="0" dirty="0"/>
                    </a:p>
                  </a:txBody>
                  <a:tcPr anchor="ctr">
                    <a:lnT w="12700" cap="flat" cmpd="sng" algn="ctr">
                      <a:solidFill>
                        <a:scrgbClr r="0" g="0" b="0"/>
                      </a:solidFill>
                      <a:prstDash val="solid"/>
                      <a:round/>
                      <a:headEnd type="none" w="med" len="med"/>
                      <a:tailEnd type="none" w="med" len="med"/>
                    </a:lnT>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Middle Name or Initial</a:t>
                      </a:r>
                      <a:endParaRPr lang="en-US" sz="900" dirty="0"/>
                    </a:p>
                  </a:txBody>
                  <a:tcPr>
                    <a:solidFill>
                      <a:schemeClr val="accent1">
                        <a:lumMod val="20000"/>
                        <a:lumOff val="80000"/>
                      </a:schemeClr>
                    </a:solidFill>
                  </a:tcPr>
                </a:tc>
                <a:tc>
                  <a:txBody>
                    <a:bodyPr/>
                    <a:lstStyle/>
                    <a:p>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a:t>
                      </a:r>
                      <a:r>
                        <a:rPr lang="en-US" sz="900" baseline="0" dirty="0" smtClean="0"/>
                        <a:t> Place of Birth</a:t>
                      </a:r>
                      <a:endParaRPr lang="en-US" sz="900" dirty="0"/>
                    </a:p>
                  </a:txBody>
                  <a:tcPr>
                    <a:solidFill>
                      <a:schemeClr val="accent1">
                        <a:lumMod val="20000"/>
                        <a:lumOff val="80000"/>
                      </a:schemeClr>
                    </a:solidFill>
                  </a:tcPr>
                </a:tc>
                <a:tc>
                  <a:txBody>
                    <a:bodyPr/>
                    <a:lstStyle/>
                    <a:p>
                      <a:r>
                        <a:rPr lang="en-US" sz="900" i="1" dirty="0" smtClean="0"/>
                        <a:t>Country</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a:t>
                      </a:r>
                      <a:r>
                        <a:rPr lang="en-US" sz="900" baseline="0" dirty="0" smtClean="0"/>
                        <a:t> Place of Birth</a:t>
                      </a:r>
                      <a:endParaRPr lang="en-US" sz="900" dirty="0"/>
                    </a:p>
                  </a:txBody>
                  <a:tcPr>
                    <a:solidFill>
                      <a:schemeClr val="accent1">
                        <a:lumMod val="20000"/>
                        <a:lumOff val="80000"/>
                      </a:schemeClr>
                    </a:solidFill>
                  </a:tcPr>
                </a:tc>
                <a:tc>
                  <a:txBody>
                    <a:bodyPr/>
                    <a:lstStyle/>
                    <a:p>
                      <a:r>
                        <a:rPr lang="en-US" sz="900" i="1" baseline="0" dirty="0" smtClean="0"/>
                        <a:t>State</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a:t>
                      </a:r>
                      <a:r>
                        <a:rPr lang="en-US" sz="900" baseline="0" dirty="0" smtClean="0"/>
                        <a:t> Place of Birth</a:t>
                      </a:r>
                      <a:endParaRPr lang="en-US" sz="900" dirty="0"/>
                    </a:p>
                  </a:txBody>
                  <a:tcPr>
                    <a:solidFill>
                      <a:schemeClr val="accent1">
                        <a:lumMod val="20000"/>
                        <a:lumOff val="80000"/>
                      </a:schemeClr>
                    </a:solidFill>
                  </a:tcPr>
                </a:tc>
                <a:tc>
                  <a:txBody>
                    <a:bodyPr/>
                    <a:lstStyle/>
                    <a:p>
                      <a:r>
                        <a:rPr lang="en-US" sz="900" i="1" baseline="0" dirty="0" smtClean="0"/>
                        <a:t>City</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a:t>
                      </a:r>
                      <a:r>
                        <a:rPr lang="en-US" sz="900" baseline="0" dirty="0" smtClean="0"/>
                        <a:t> Current Address</a:t>
                      </a:r>
                      <a:endParaRPr lang="en-US" sz="900" dirty="0"/>
                    </a:p>
                  </a:txBody>
                  <a:tcPr>
                    <a:solidFill>
                      <a:schemeClr val="accent1">
                        <a:lumMod val="20000"/>
                        <a:lumOff val="80000"/>
                      </a:schemeClr>
                    </a:solidFill>
                  </a:tcPr>
                </a:tc>
                <a:tc>
                  <a:txBody>
                    <a:bodyPr/>
                    <a:lstStyle/>
                    <a:p>
                      <a:r>
                        <a:rPr lang="en-US" sz="900" i="1" dirty="0" smtClean="0"/>
                        <a:t>State</a:t>
                      </a:r>
                      <a:endParaRPr lang="en-US" sz="900" i="1" dirty="0"/>
                    </a:p>
                  </a:txBody>
                  <a:tcPr>
                    <a:solidFill>
                      <a:schemeClr val="accent1">
                        <a:lumMod val="20000"/>
                        <a:lumOff val="80000"/>
                      </a:schemeClr>
                    </a:solidFill>
                  </a:tcPr>
                </a:tc>
                <a:tc>
                  <a:txBody>
                    <a:bodyPr/>
                    <a:lstStyle/>
                    <a:p>
                      <a:pPr algn="ctr"/>
                      <a:r>
                        <a:rPr lang="en-US" sz="900" b="1" i="0" dirty="0" smtClean="0"/>
                        <a:t>NA</a:t>
                      </a:r>
                      <a:endParaRPr lang="en-US" sz="900" b="1"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 Current Address</a:t>
                      </a:r>
                      <a:endParaRPr lang="en-US" sz="900" dirty="0"/>
                    </a:p>
                  </a:txBody>
                  <a:tcPr>
                    <a:solidFill>
                      <a:schemeClr val="accent1">
                        <a:lumMod val="20000"/>
                        <a:lumOff val="80000"/>
                      </a:schemeClr>
                    </a:solidFill>
                  </a:tcPr>
                </a:tc>
                <a:tc>
                  <a:txBody>
                    <a:bodyPr/>
                    <a:lstStyle/>
                    <a:p>
                      <a:r>
                        <a:rPr lang="en-US" sz="900" i="1" dirty="0" smtClean="0"/>
                        <a:t>City</a:t>
                      </a:r>
                      <a:endParaRPr lang="en-US" sz="900" i="1" dirty="0"/>
                    </a:p>
                  </a:txBody>
                  <a:tcPr>
                    <a:solidFill>
                      <a:schemeClr val="accent1">
                        <a:lumMod val="20000"/>
                        <a:lumOff val="80000"/>
                      </a:schemeClr>
                    </a:solidFill>
                  </a:tcPr>
                </a:tc>
                <a:tc>
                  <a:txBody>
                    <a:bodyPr/>
                    <a:lstStyle/>
                    <a:p>
                      <a:pPr algn="ctr"/>
                      <a:r>
                        <a:rPr lang="en-US" sz="900" b="1" i="0" dirty="0" smtClean="0"/>
                        <a:t>NA</a:t>
                      </a:r>
                      <a:endParaRPr lang="en-US" sz="900" b="1"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 Current Address</a:t>
                      </a:r>
                      <a:endParaRPr lang="en-US" sz="900" dirty="0"/>
                    </a:p>
                  </a:txBody>
                  <a:tcPr>
                    <a:solidFill>
                      <a:schemeClr val="accent1">
                        <a:lumMod val="20000"/>
                        <a:lumOff val="80000"/>
                      </a:schemeClr>
                    </a:solidFill>
                  </a:tcPr>
                </a:tc>
                <a:tc>
                  <a:txBody>
                    <a:bodyPr/>
                    <a:lstStyle/>
                    <a:p>
                      <a:r>
                        <a:rPr lang="en-US" sz="900" i="1" dirty="0" smtClean="0"/>
                        <a:t>Street</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Previous City</a:t>
                      </a:r>
                      <a:endParaRPr lang="en-US" sz="900" dirty="0"/>
                    </a:p>
                  </a:txBody>
                  <a:tcPr>
                    <a:solidFill>
                      <a:schemeClr val="accent1">
                        <a:lumMod val="20000"/>
                        <a:lumOff val="80000"/>
                      </a:schemeClr>
                    </a:solidFill>
                  </a:tcPr>
                </a:tc>
                <a:tc>
                  <a:txBody>
                    <a:bodyPr/>
                    <a:lstStyle/>
                    <a:p>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Full Date of Birth</a:t>
                      </a:r>
                      <a:endParaRPr lang="en-US" sz="900" dirty="0"/>
                    </a:p>
                  </a:txBody>
                  <a:tcPr>
                    <a:solidFill>
                      <a:schemeClr val="accent1">
                        <a:lumMod val="20000"/>
                        <a:lumOff val="80000"/>
                      </a:schemeClr>
                    </a:solidFill>
                  </a:tcPr>
                </a:tc>
                <a:tc>
                  <a:txBody>
                    <a:bodyPr/>
                    <a:lstStyle/>
                    <a:p>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pPr algn="ctr"/>
                      <a:r>
                        <a:rPr lang="en-US" sz="900" b="1" i="0" dirty="0" smtClean="0"/>
                        <a:t>NA</a:t>
                      </a:r>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Full SSN</a:t>
                      </a:r>
                      <a:endParaRPr lang="en-US" sz="900" dirty="0"/>
                    </a:p>
                  </a:txBody>
                  <a:tcPr>
                    <a:solidFill>
                      <a:schemeClr val="accent1">
                        <a:lumMod val="20000"/>
                        <a:lumOff val="80000"/>
                      </a:schemeClr>
                    </a:solidFill>
                  </a:tcPr>
                </a:tc>
                <a:tc>
                  <a:txBody>
                    <a:bodyPr/>
                    <a:lstStyle/>
                    <a:p>
                      <a:r>
                        <a:rPr lang="en-US" sz="900" i="1" dirty="0" smtClean="0"/>
                        <a:t>All 9 Digits</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 SSN</a:t>
                      </a:r>
                      <a:endParaRPr lang="en-US" sz="900" dirty="0"/>
                    </a:p>
                  </a:txBody>
                  <a:tcPr>
                    <a:solidFill>
                      <a:schemeClr val="accent1">
                        <a:lumMod val="20000"/>
                        <a:lumOff val="80000"/>
                      </a:schemeClr>
                    </a:solidFill>
                  </a:tcPr>
                </a:tc>
                <a:tc>
                  <a:txBody>
                    <a:bodyPr/>
                    <a:lstStyle/>
                    <a:p>
                      <a:r>
                        <a:rPr lang="en-US" sz="900" i="1" dirty="0" smtClean="0"/>
                        <a:t>First 5 Digits</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 SSN</a:t>
                      </a:r>
                      <a:endParaRPr lang="en-US" sz="900" dirty="0"/>
                    </a:p>
                  </a:txBody>
                  <a:tcPr>
                    <a:solidFill>
                      <a:schemeClr val="accent1">
                        <a:lumMod val="20000"/>
                        <a:lumOff val="80000"/>
                      </a:schemeClr>
                    </a:solidFill>
                  </a:tcPr>
                </a:tc>
                <a:tc>
                  <a:txBody>
                    <a:bodyPr/>
                    <a:lstStyle/>
                    <a:p>
                      <a:r>
                        <a:rPr lang="en-US" sz="900" i="1" dirty="0" smtClean="0"/>
                        <a:t>Last 4 Digits</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pPr algn="ctr"/>
                      <a:r>
                        <a:rPr lang="en-US" sz="900" b="1" i="0" dirty="0" smtClean="0"/>
                        <a:t>NA</a:t>
                      </a:r>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Sex</a:t>
                      </a:r>
                      <a:endParaRPr lang="en-US" sz="900" dirty="0"/>
                    </a:p>
                  </a:txBody>
                  <a:tcPr>
                    <a:solidFill>
                      <a:schemeClr val="accent1">
                        <a:lumMod val="20000"/>
                        <a:lumOff val="80000"/>
                      </a:schemeClr>
                    </a:solidFill>
                  </a:tcPr>
                </a:tc>
                <a:tc>
                  <a:txBody>
                    <a:bodyPr/>
                    <a:lstStyle/>
                    <a:p>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bl>
          </a:graphicData>
        </a:graphic>
      </p:graphicFrame>
      <p:sp>
        <p:nvSpPr>
          <p:cNvPr id="5" name="Title 4"/>
          <p:cNvSpPr>
            <a:spLocks noGrp="1"/>
          </p:cNvSpPr>
          <p:nvPr>
            <p:ph type="title"/>
          </p:nvPr>
        </p:nvSpPr>
        <p:spPr>
          <a:xfrm>
            <a:off x="0" y="304800"/>
            <a:ext cx="7696199" cy="523220"/>
          </a:xfrm>
        </p:spPr>
        <p:txBody>
          <a:bodyPr/>
          <a:lstStyle/>
          <a:p>
            <a:r>
              <a:rPr lang="en-US" dirty="0" smtClean="0"/>
              <a:t>“</a:t>
            </a:r>
            <a:r>
              <a:rPr lang="en-US" dirty="0"/>
              <a:t>Core” + “Supplemental” </a:t>
            </a:r>
            <a:r>
              <a:rPr lang="en-US" dirty="0" smtClean="0"/>
              <a:t>Identity Attributes</a:t>
            </a:r>
            <a:endParaRPr lang="en-US" sz="3200" dirty="0"/>
          </a:p>
        </p:txBody>
      </p:sp>
      <p:sp>
        <p:nvSpPr>
          <p:cNvPr id="4" name="TextBox 3"/>
          <p:cNvSpPr txBox="1"/>
          <p:nvPr/>
        </p:nvSpPr>
        <p:spPr>
          <a:xfrm rot="20180642">
            <a:off x="2502360" y="1992184"/>
            <a:ext cx="3878675" cy="34778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000" dirty="0" smtClean="0"/>
              <a:t>Core Attribute Bundles Provide 96%+ Identity Resolution</a:t>
            </a:r>
          </a:p>
          <a:p>
            <a:pPr algn="ctr"/>
            <a:r>
              <a:rPr lang="en-US" sz="6000" dirty="0" smtClean="0"/>
              <a:t>+</a:t>
            </a:r>
          </a:p>
          <a:p>
            <a:pPr algn="ctr"/>
            <a:r>
              <a:rPr lang="en-US" sz="2000" dirty="0" smtClean="0"/>
              <a:t>Specific Supplemental Attributes from Available Listing</a:t>
            </a:r>
          </a:p>
          <a:p>
            <a:pPr algn="ctr"/>
            <a:r>
              <a:rPr lang="en-US" sz="6000" dirty="0" smtClean="0"/>
              <a:t>=</a:t>
            </a:r>
          </a:p>
          <a:p>
            <a:pPr algn="ctr"/>
            <a:r>
              <a:rPr lang="en-US" sz="2000" dirty="0" smtClean="0"/>
              <a:t>100% Identity Resolution</a:t>
            </a:r>
          </a:p>
        </p:txBody>
      </p:sp>
    </p:spTree>
    <p:extLst>
      <p:ext uri="{BB962C8B-B14F-4D97-AF65-F5344CB8AC3E}">
        <p14:creationId xmlns="" xmlns:p14="http://schemas.microsoft.com/office/powerpoint/2010/main" val="182969000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872617070"/>
              </p:ext>
            </p:extLst>
          </p:nvPr>
        </p:nvGraphicFramePr>
        <p:xfrm>
          <a:off x="1" y="940702"/>
          <a:ext cx="9143999" cy="5562596"/>
        </p:xfrm>
        <a:graphic>
          <a:graphicData uri="http://schemas.openxmlformats.org/drawingml/2006/table">
            <a:tbl>
              <a:tblPr firstRow="1" bandRow="1">
                <a:tableStyleId>{5C22544A-7EE6-4342-B048-85BDC9FD1C3A}</a:tableStyleId>
              </a:tblPr>
              <a:tblGrid>
                <a:gridCol w="1154806"/>
                <a:gridCol w="2411438"/>
                <a:gridCol w="3695186"/>
                <a:gridCol w="375448"/>
                <a:gridCol w="375448"/>
                <a:gridCol w="375448"/>
                <a:gridCol w="375448"/>
                <a:gridCol w="380777"/>
              </a:tblGrid>
              <a:tr h="255385">
                <a:tc rowSpan="2">
                  <a:txBody>
                    <a:bodyPr/>
                    <a:lstStyle/>
                    <a:p>
                      <a:r>
                        <a:rPr lang="en-US" sz="1050" dirty="0" smtClean="0">
                          <a:solidFill>
                            <a:srgbClr val="FFFFFF"/>
                          </a:solidFill>
                        </a:rPr>
                        <a:t>Category</a:t>
                      </a:r>
                      <a:endParaRPr lang="en-US" sz="1050" dirty="0">
                        <a:solidFill>
                          <a:srgbClr val="FFFFFF"/>
                        </a:solidFill>
                      </a:endParaRPr>
                    </a:p>
                  </a:txBody>
                  <a:tcPr anchor="ctr"/>
                </a:tc>
                <a:tc rowSpan="2">
                  <a:txBody>
                    <a:bodyPr/>
                    <a:lstStyle/>
                    <a:p>
                      <a:r>
                        <a:rPr lang="en-US" sz="1050" dirty="0" smtClean="0">
                          <a:solidFill>
                            <a:srgbClr val="FFFFFF"/>
                          </a:solidFill>
                        </a:rPr>
                        <a:t>Attribute</a:t>
                      </a:r>
                      <a:endParaRPr lang="en-US" sz="1050" dirty="0">
                        <a:solidFill>
                          <a:srgbClr val="FFFFFF"/>
                        </a:solidFill>
                      </a:endParaRPr>
                    </a:p>
                  </a:txBody>
                  <a:tcPr anchor="ctr"/>
                </a:tc>
                <a:tc rowSpan="2">
                  <a:txBody>
                    <a:bodyPr/>
                    <a:lstStyle/>
                    <a:p>
                      <a:r>
                        <a:rPr lang="en-US" sz="1050" dirty="0" smtClean="0">
                          <a:solidFill>
                            <a:srgbClr val="FFFFFF"/>
                          </a:solidFill>
                        </a:rPr>
                        <a:t>Description</a:t>
                      </a:r>
                      <a:endParaRPr lang="en-US" sz="1050" dirty="0">
                        <a:solidFill>
                          <a:srgbClr val="FFFFFF"/>
                        </a:solidFill>
                      </a:endParaRPr>
                    </a:p>
                  </a:txBody>
                  <a:tcPr anchor="ctr"/>
                </a:tc>
                <a:tc gridSpan="5">
                  <a:txBody>
                    <a:bodyPr/>
                    <a:lstStyle/>
                    <a:p>
                      <a:pPr algn="ctr"/>
                      <a:r>
                        <a:rPr lang="en-US" sz="1000" i="0" dirty="0" smtClean="0">
                          <a:solidFill>
                            <a:srgbClr val="FFFFFF"/>
                          </a:solidFill>
                        </a:rPr>
                        <a:t>Attribute Bundle</a:t>
                      </a:r>
                      <a:endParaRPr lang="en-US" sz="1000" i="0" dirty="0">
                        <a:solidFill>
                          <a:srgbClr val="FFFFFF"/>
                        </a:solidFill>
                      </a:endParaRPr>
                    </a:p>
                  </a:txBody>
                  <a:tcPr/>
                </a:tc>
                <a:tc hMerge="1">
                  <a:txBody>
                    <a:bodyPr/>
                    <a:lstStyle/>
                    <a:p>
                      <a:endParaRPr lang="en-US" i="0" dirty="0"/>
                    </a:p>
                  </a:txBody>
                  <a:tcPr/>
                </a:tc>
                <a:tc hMerge="1">
                  <a:txBody>
                    <a:bodyPr/>
                    <a:lstStyle/>
                    <a:p>
                      <a:endParaRPr lang="en-US" i="0" dirty="0"/>
                    </a:p>
                  </a:txBody>
                  <a:tcPr/>
                </a:tc>
                <a:tc hMerge="1">
                  <a:txBody>
                    <a:bodyPr/>
                    <a:lstStyle/>
                    <a:p>
                      <a:endParaRPr lang="en-US" i="0" dirty="0"/>
                    </a:p>
                  </a:txBody>
                  <a:tcPr/>
                </a:tc>
                <a:tc hMerge="1">
                  <a:txBody>
                    <a:bodyPr/>
                    <a:lstStyle/>
                    <a:p>
                      <a:endParaRPr lang="en-US" i="0" dirty="0"/>
                    </a:p>
                  </a:txBody>
                  <a:tcPr/>
                </a:tc>
              </a:tr>
              <a:tr h="2633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050" i="0" dirty="0" smtClean="0">
                          <a:solidFill>
                            <a:srgbClr val="FFFFFF"/>
                          </a:solidFill>
                        </a:rPr>
                        <a:t>1</a:t>
                      </a:r>
                      <a:endParaRPr lang="en-US" sz="1050" i="0" dirty="0">
                        <a:solidFill>
                          <a:srgbClr val="FFFFFF"/>
                        </a:solidFill>
                      </a:endParaRPr>
                    </a:p>
                  </a:txBody>
                  <a:tcPr>
                    <a:solidFill>
                      <a:schemeClr val="accent1"/>
                    </a:solidFill>
                  </a:tcPr>
                </a:tc>
                <a:tc>
                  <a:txBody>
                    <a:bodyPr/>
                    <a:lstStyle/>
                    <a:p>
                      <a:pPr algn="ctr"/>
                      <a:r>
                        <a:rPr lang="en-US" sz="1050" i="0" dirty="0" smtClean="0">
                          <a:solidFill>
                            <a:srgbClr val="FFFFFF"/>
                          </a:solidFill>
                        </a:rPr>
                        <a:t>2</a:t>
                      </a:r>
                      <a:endParaRPr lang="en-US" sz="1050" i="0" dirty="0">
                        <a:solidFill>
                          <a:srgbClr val="FFFFFF"/>
                        </a:solidFill>
                      </a:endParaRPr>
                    </a:p>
                  </a:txBody>
                  <a:tcPr>
                    <a:solidFill>
                      <a:srgbClr val="4F81BD"/>
                    </a:solidFill>
                  </a:tcPr>
                </a:tc>
                <a:tc>
                  <a:txBody>
                    <a:bodyPr/>
                    <a:lstStyle/>
                    <a:p>
                      <a:pPr algn="ctr"/>
                      <a:r>
                        <a:rPr lang="en-US" sz="1050" i="0" dirty="0" smtClean="0">
                          <a:solidFill>
                            <a:srgbClr val="FFFFFF"/>
                          </a:solidFill>
                        </a:rPr>
                        <a:t>3</a:t>
                      </a:r>
                      <a:endParaRPr lang="en-US" sz="1050" i="0" dirty="0">
                        <a:solidFill>
                          <a:srgbClr val="FFFFFF"/>
                        </a:solidFill>
                      </a:endParaRPr>
                    </a:p>
                  </a:txBody>
                  <a:tcPr>
                    <a:solidFill>
                      <a:srgbClr val="4F81BD"/>
                    </a:solidFill>
                  </a:tcPr>
                </a:tc>
                <a:tc>
                  <a:txBody>
                    <a:bodyPr/>
                    <a:lstStyle/>
                    <a:p>
                      <a:pPr algn="ctr"/>
                      <a:r>
                        <a:rPr lang="en-US" sz="1050" i="0" dirty="0" smtClean="0">
                          <a:solidFill>
                            <a:srgbClr val="FFFFFF"/>
                          </a:solidFill>
                        </a:rPr>
                        <a:t>4</a:t>
                      </a:r>
                      <a:endParaRPr lang="en-US" sz="1050" i="0" dirty="0">
                        <a:solidFill>
                          <a:srgbClr val="FFFFFF"/>
                        </a:solidFill>
                      </a:endParaRPr>
                    </a:p>
                  </a:txBody>
                  <a:tcPr>
                    <a:solidFill>
                      <a:srgbClr val="4F81BD"/>
                    </a:solidFill>
                  </a:tcPr>
                </a:tc>
                <a:tc>
                  <a:txBody>
                    <a:bodyPr/>
                    <a:lstStyle/>
                    <a:p>
                      <a:pPr algn="ctr"/>
                      <a:r>
                        <a:rPr lang="en-US" sz="1000" i="0" dirty="0" smtClean="0">
                          <a:solidFill>
                            <a:schemeClr val="bg1"/>
                          </a:solidFill>
                        </a:rPr>
                        <a:t>5</a:t>
                      </a:r>
                      <a:endParaRPr lang="en-US" sz="1000" i="0" dirty="0">
                        <a:solidFill>
                          <a:schemeClr val="bg1"/>
                        </a:solidFill>
                      </a:endParaRPr>
                    </a:p>
                  </a:txBody>
                  <a:tcPr>
                    <a:solidFill>
                      <a:srgbClr val="4F81BD"/>
                    </a:solidFill>
                  </a:tcPr>
                </a:tc>
              </a:tr>
              <a:tr h="255385">
                <a:tc>
                  <a:txBody>
                    <a:bodyPr/>
                    <a:lstStyle/>
                    <a:p>
                      <a:r>
                        <a:rPr lang="en-US" sz="1000" b="1" dirty="0" smtClean="0"/>
                        <a:t>Name</a:t>
                      </a:r>
                      <a:endParaRPr lang="en-US" sz="1000" b="1" dirty="0"/>
                    </a:p>
                  </a:txBody>
                  <a:tcPr>
                    <a:solidFill>
                      <a:schemeClr val="tx2">
                        <a:lumMod val="20000"/>
                        <a:lumOff val="80000"/>
                      </a:schemeClr>
                    </a:solidFill>
                  </a:tcPr>
                </a:tc>
                <a:tc>
                  <a:txBody>
                    <a:bodyPr/>
                    <a:lstStyle/>
                    <a:p>
                      <a:r>
                        <a:rPr lang="en-US" sz="900" dirty="0" smtClean="0"/>
                        <a:t>Name</a:t>
                      </a:r>
                      <a:endParaRPr lang="en-US" sz="900" dirty="0"/>
                    </a:p>
                  </a:txBody>
                  <a:tcPr>
                    <a:solidFill>
                      <a:schemeClr val="tx2">
                        <a:lumMod val="20000"/>
                        <a:lumOff val="80000"/>
                      </a:schemeClr>
                    </a:solidFill>
                  </a:tcPr>
                </a:tc>
                <a:tc>
                  <a:txBody>
                    <a:bodyPr/>
                    <a:lstStyle/>
                    <a:p>
                      <a:r>
                        <a:rPr lang="en-US" sz="900" i="1" dirty="0" smtClean="0"/>
                        <a:t>(First Name) AND (Last Name)</a:t>
                      </a:r>
                      <a:endParaRPr lang="en-US" sz="900" i="1" dirty="0"/>
                    </a:p>
                  </a:txBody>
                  <a:tcPr>
                    <a:solidFill>
                      <a:schemeClr val="tx2">
                        <a:lumMod val="20000"/>
                        <a:lumOff val="80000"/>
                      </a:schemeClr>
                    </a:solidFill>
                  </a:tcPr>
                </a:tc>
                <a:tc>
                  <a:txBody>
                    <a:bodyPr/>
                    <a:lstStyle/>
                    <a:p>
                      <a:endParaRPr lang="en-US" sz="900" i="0" dirty="0"/>
                    </a:p>
                  </a:txBody>
                  <a:tcPr anchor="ctr">
                    <a:solidFill>
                      <a:schemeClr val="accent2"/>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rgbClr val="C0504D"/>
                    </a:solidFill>
                  </a:tcPr>
                </a:tc>
              </a:tr>
              <a:tr h="239423">
                <a:tc rowSpan="2">
                  <a:txBody>
                    <a:bodyPr/>
                    <a:lstStyle/>
                    <a:p>
                      <a:r>
                        <a:rPr lang="en-US" sz="1000" b="1" dirty="0" smtClean="0"/>
                        <a:t>Location</a:t>
                      </a:r>
                      <a:endParaRPr lang="en-US" sz="1000" b="1" dirty="0"/>
                    </a:p>
                  </a:txBody>
                  <a:tcPr anchor="ctr">
                    <a:solidFill>
                      <a:schemeClr val="accent1">
                        <a:lumMod val="20000"/>
                        <a:lumOff val="80000"/>
                      </a:schemeClr>
                    </a:solidFill>
                  </a:tcPr>
                </a:tc>
                <a:tc>
                  <a:txBody>
                    <a:bodyPr/>
                    <a:lstStyle/>
                    <a:p>
                      <a:r>
                        <a:rPr lang="en-US" sz="900" dirty="0" smtClean="0"/>
                        <a:t>Partial Address</a:t>
                      </a:r>
                      <a:endParaRPr lang="en-US" sz="900" dirty="0"/>
                    </a:p>
                  </a:txBody>
                  <a:tcPr>
                    <a:solidFill>
                      <a:schemeClr val="accent1">
                        <a:lumMod val="20000"/>
                        <a:lumOff val="80000"/>
                      </a:schemeClr>
                    </a:solidFill>
                  </a:tcPr>
                </a:tc>
                <a:tc>
                  <a:txBody>
                    <a:bodyPr/>
                    <a:lstStyle/>
                    <a:p>
                      <a:r>
                        <a:rPr lang="en-US" sz="900" i="1" dirty="0" smtClean="0"/>
                        <a:t>Postal Code OR (City and State)</a:t>
                      </a:r>
                      <a:endParaRPr lang="en-US" sz="900" i="1" dirty="0"/>
                    </a:p>
                  </a:txBody>
                  <a:tcPr>
                    <a:solidFill>
                      <a:schemeClr val="accent1">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r>
              <a:tr h="239423">
                <a:tc vMerge="1">
                  <a:txBody>
                    <a:bodyPr/>
                    <a:lstStyle/>
                    <a:p>
                      <a:endParaRPr lang="en-US" dirty="0"/>
                    </a:p>
                  </a:txBody>
                  <a:tcPr/>
                </a:tc>
                <a:tc>
                  <a:txBody>
                    <a:bodyPr/>
                    <a:lstStyle/>
                    <a:p>
                      <a:r>
                        <a:rPr lang="en-US" sz="900" dirty="0" smtClean="0"/>
                        <a:t>Place of Birth</a:t>
                      </a:r>
                      <a:endParaRPr lang="en-US" sz="900" dirty="0"/>
                    </a:p>
                  </a:txBody>
                  <a:tcPr>
                    <a:solidFill>
                      <a:schemeClr val="accent1">
                        <a:lumMod val="20000"/>
                        <a:lumOff val="80000"/>
                      </a:schemeClr>
                    </a:solidFill>
                  </a:tcPr>
                </a:tc>
                <a:tc>
                  <a:txBody>
                    <a:bodyPr/>
                    <a:lstStyle/>
                    <a:p>
                      <a:r>
                        <a:rPr lang="en-US" sz="900" i="1" dirty="0" smtClean="0"/>
                        <a:t>(City or County) AND (State or Foreign</a:t>
                      </a:r>
                      <a:r>
                        <a:rPr lang="en-US" sz="900" i="1" baseline="0" dirty="0" smtClean="0"/>
                        <a:t> Country)</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accent1">
                        <a:lumMod val="20000"/>
                        <a:lumOff val="80000"/>
                      </a:schemeClr>
                    </a:solidFill>
                  </a:tcPr>
                </a:tc>
              </a:tr>
              <a:tr h="239423">
                <a:tc rowSpan="2">
                  <a:txBody>
                    <a:bodyPr/>
                    <a:lstStyle/>
                    <a:p>
                      <a:r>
                        <a:rPr lang="en-US" sz="1000" b="1" dirty="0" smtClean="0"/>
                        <a:t>Time</a:t>
                      </a:r>
                      <a:endParaRPr lang="en-US" sz="1000" b="1" dirty="0"/>
                    </a:p>
                  </a:txBody>
                  <a:tcPr anchor="ctr">
                    <a:solidFill>
                      <a:schemeClr val="tx2">
                        <a:lumMod val="20000"/>
                        <a:lumOff val="80000"/>
                      </a:schemeClr>
                    </a:solidFill>
                  </a:tcPr>
                </a:tc>
                <a:tc>
                  <a:txBody>
                    <a:bodyPr/>
                    <a:lstStyle/>
                    <a:p>
                      <a:r>
                        <a:rPr lang="en-US" sz="900" dirty="0" smtClean="0"/>
                        <a:t>Partial Date of Birth</a:t>
                      </a:r>
                      <a:endParaRPr lang="en-US" sz="900" dirty="0"/>
                    </a:p>
                  </a:txBody>
                  <a:tcPr>
                    <a:solidFill>
                      <a:schemeClr val="tx2">
                        <a:lumMod val="20000"/>
                        <a:lumOff val="80000"/>
                      </a:schemeClr>
                    </a:solidFill>
                  </a:tcPr>
                </a:tc>
                <a:tc>
                  <a:txBody>
                    <a:bodyPr/>
                    <a:lstStyle/>
                    <a:p>
                      <a:r>
                        <a:rPr lang="en-US" sz="900" i="1" dirty="0" smtClean="0"/>
                        <a:t>(Month and Day)</a:t>
                      </a:r>
                      <a:r>
                        <a:rPr lang="en-US" sz="900" i="1" baseline="0" dirty="0" smtClean="0"/>
                        <a:t> OR Year</a:t>
                      </a:r>
                      <a:endParaRPr lang="en-US" sz="900" i="1" dirty="0"/>
                    </a:p>
                  </a:txBody>
                  <a:tcPr>
                    <a:solidFill>
                      <a:schemeClr val="tx2">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tx2">
                        <a:lumMod val="20000"/>
                        <a:lumOff val="80000"/>
                      </a:schemeClr>
                    </a:solidFill>
                  </a:tcPr>
                </a:tc>
                <a:tc>
                  <a:txBody>
                    <a:bodyPr/>
                    <a:lstStyle/>
                    <a:p>
                      <a:endParaRPr lang="en-US" sz="900" i="0" dirty="0"/>
                    </a:p>
                  </a:txBody>
                  <a:tcPr anchor="ctr">
                    <a:solidFill>
                      <a:schemeClr val="tx2">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tx2">
                        <a:lumMod val="20000"/>
                        <a:lumOff val="80000"/>
                      </a:schemeClr>
                    </a:solidFill>
                  </a:tcPr>
                </a:tc>
              </a:tr>
              <a:tr h="239423">
                <a:tc vMerge="1">
                  <a:txBody>
                    <a:bodyPr/>
                    <a:lstStyle/>
                    <a:p>
                      <a:endParaRPr lang="en-US" dirty="0"/>
                    </a:p>
                  </a:txBody>
                  <a:tcPr/>
                </a:tc>
                <a:tc>
                  <a:txBody>
                    <a:bodyPr/>
                    <a:lstStyle/>
                    <a:p>
                      <a:r>
                        <a:rPr lang="en-US" sz="900" dirty="0" smtClean="0"/>
                        <a:t>Full Date of Birth</a:t>
                      </a:r>
                      <a:endParaRPr lang="en-US" sz="900" dirty="0"/>
                    </a:p>
                  </a:txBody>
                  <a:tcPr>
                    <a:solidFill>
                      <a:schemeClr val="tx2">
                        <a:lumMod val="20000"/>
                        <a:lumOff val="80000"/>
                      </a:schemeClr>
                    </a:solidFill>
                  </a:tcPr>
                </a:tc>
                <a:tc>
                  <a:txBody>
                    <a:bodyPr/>
                    <a:lstStyle/>
                    <a:p>
                      <a:endParaRPr lang="en-US" sz="900" i="1" dirty="0"/>
                    </a:p>
                  </a:txBody>
                  <a:tcPr>
                    <a:solidFill>
                      <a:schemeClr val="tx2">
                        <a:lumMod val="20000"/>
                        <a:lumOff val="80000"/>
                      </a:schemeClr>
                    </a:solidFill>
                  </a:tcPr>
                </a:tc>
                <a:tc>
                  <a:txBody>
                    <a:bodyPr/>
                    <a:lstStyle/>
                    <a:p>
                      <a:endParaRPr lang="en-US" sz="900" i="0" dirty="0"/>
                    </a:p>
                  </a:txBody>
                  <a:tcPr anchor="ctr">
                    <a:solidFill>
                      <a:schemeClr val="tx2">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tx2">
                        <a:lumMod val="20000"/>
                        <a:lumOff val="80000"/>
                      </a:schemeClr>
                    </a:solidFill>
                  </a:tcPr>
                </a:tc>
                <a:tc>
                  <a:txBody>
                    <a:bodyPr/>
                    <a:lstStyle/>
                    <a:p>
                      <a:endParaRPr lang="en-US" sz="900" i="0" dirty="0"/>
                    </a:p>
                  </a:txBody>
                  <a:tcPr anchor="ctr">
                    <a:solidFill>
                      <a:schemeClr val="tx2">
                        <a:lumMod val="20000"/>
                        <a:lumOff val="80000"/>
                      </a:schemeClr>
                    </a:solidFill>
                  </a:tcPr>
                </a:tc>
                <a:tc>
                  <a:txBody>
                    <a:bodyPr/>
                    <a:lstStyle/>
                    <a:p>
                      <a:endParaRPr lang="en-US" sz="900" i="0" dirty="0"/>
                    </a:p>
                  </a:txBody>
                  <a:tcPr anchor="ctr">
                    <a:solidFill>
                      <a:schemeClr val="tx2">
                        <a:lumMod val="20000"/>
                        <a:lumOff val="80000"/>
                      </a:schemeClr>
                    </a:solidFill>
                  </a:tcPr>
                </a:tc>
              </a:tr>
              <a:tr h="239423">
                <a:tc rowSpan="2">
                  <a:txBody>
                    <a:bodyPr/>
                    <a:lstStyle/>
                    <a:p>
                      <a:r>
                        <a:rPr lang="en-US" sz="1000" b="1" dirty="0" smtClean="0"/>
                        <a:t>Identifier</a:t>
                      </a:r>
                      <a:endParaRPr lang="en-US" sz="1000" b="1" dirty="0"/>
                    </a:p>
                  </a:txBody>
                  <a:tcPr anchor="ct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r>
                        <a:rPr lang="en-US" sz="900" dirty="0" smtClean="0"/>
                        <a:t>Partial Social Security Number </a:t>
                      </a:r>
                      <a:endParaRPr lang="en-US" sz="900" dirty="0"/>
                    </a:p>
                  </a:txBody>
                  <a:tcPr>
                    <a:solidFill>
                      <a:schemeClr val="accent1">
                        <a:lumMod val="20000"/>
                        <a:lumOff val="80000"/>
                      </a:schemeClr>
                    </a:solidFill>
                  </a:tcPr>
                </a:tc>
                <a:tc>
                  <a:txBody>
                    <a:bodyPr/>
                    <a:lstStyle/>
                    <a:p>
                      <a:r>
                        <a:rPr lang="en-US" sz="900" i="1" dirty="0" smtClean="0"/>
                        <a:t>Last 4 Digits</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r>
              <a:tr h="239423">
                <a:tc vMerge="1">
                  <a:txBody>
                    <a:bodyPr/>
                    <a:lstStyle/>
                    <a:p>
                      <a:endParaRPr lang="en-US" dirty="0"/>
                    </a:p>
                  </a:txBody>
                  <a:tcPr/>
                </a:tc>
                <a:tc>
                  <a:txBody>
                    <a:bodyPr/>
                    <a:lstStyle/>
                    <a:p>
                      <a:r>
                        <a:rPr lang="en-US" sz="900" dirty="0" smtClean="0"/>
                        <a:t>Full</a:t>
                      </a:r>
                      <a:r>
                        <a:rPr lang="en-US" sz="900" baseline="0" dirty="0" smtClean="0"/>
                        <a:t> Social Security Number</a:t>
                      </a:r>
                      <a:endParaRPr lang="en-US" sz="900" dirty="0"/>
                    </a:p>
                  </a:txBody>
                  <a:tcP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r>
                        <a:rPr lang="en-US" sz="900" i="1" dirty="0" smtClean="0"/>
                        <a:t>Full 9 Digits</a:t>
                      </a:r>
                      <a:endParaRPr lang="en-US" sz="900" i="1" dirty="0"/>
                    </a:p>
                  </a:txBody>
                  <a:tcP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sz="900" i="0" dirty="0"/>
                    </a:p>
                  </a:txBody>
                  <a:tcPr anchor="ct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sz="900" i="0" dirty="0"/>
                    </a:p>
                  </a:txBody>
                  <a:tcPr anchor="ct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sz="900" i="0" dirty="0"/>
                    </a:p>
                  </a:txBody>
                  <a:tcPr anchor="ct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sz="900" i="0" dirty="0"/>
                    </a:p>
                  </a:txBody>
                  <a:tcPr anchor="ct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sz="900" i="0" dirty="0"/>
                    </a:p>
                  </a:txBody>
                  <a:tcPr anchor="ctr">
                    <a:lnB w="12700" cap="flat" cmpd="sng" algn="ctr">
                      <a:solidFill>
                        <a:scrgbClr r="0" g="0" b="0"/>
                      </a:solidFill>
                      <a:prstDash val="solid"/>
                      <a:round/>
                      <a:headEnd type="none" w="med" len="med"/>
                      <a:tailEnd type="none" w="med" len="med"/>
                    </a:lnB>
                    <a:solidFill>
                      <a:schemeClr val="accent2"/>
                    </a:solidFill>
                  </a:tcPr>
                </a:tc>
              </a:tr>
              <a:tr h="239423">
                <a:tc rowSpan="14">
                  <a:txBody>
                    <a:bodyPr/>
                    <a:lstStyle/>
                    <a:p>
                      <a:r>
                        <a:rPr lang="en-US" sz="1000" b="1" dirty="0" smtClean="0"/>
                        <a:t>Available</a:t>
                      </a:r>
                    </a:p>
                    <a:p>
                      <a:r>
                        <a:rPr lang="en-US" sz="1000" b="1" dirty="0" smtClean="0"/>
                        <a:t>Supplemental</a:t>
                      </a:r>
                    </a:p>
                    <a:p>
                      <a:r>
                        <a:rPr lang="en-US" sz="1000" b="1" dirty="0" smtClean="0"/>
                        <a:t>Attributes</a:t>
                      </a:r>
                      <a:endParaRPr lang="en-US" sz="1000" b="1" dirty="0"/>
                    </a:p>
                  </a:txBody>
                  <a:tcPr anchor="ctr">
                    <a:lnT w="12700" cap="flat" cmpd="sng" algn="ctr">
                      <a:solidFill>
                        <a:scrgbClr r="0" g="0" b="0"/>
                      </a:solidFill>
                      <a:prstDash val="solid"/>
                      <a:round/>
                      <a:headEnd type="none" w="med" len="med"/>
                      <a:tailEnd type="none" w="med" len="med"/>
                    </a:lnT>
                    <a:solidFill>
                      <a:schemeClr val="accent1">
                        <a:lumMod val="20000"/>
                        <a:lumOff val="80000"/>
                      </a:schemeClr>
                    </a:solidFill>
                  </a:tcPr>
                </a:tc>
                <a:tc>
                  <a:txBody>
                    <a:bodyPr/>
                    <a:lstStyle/>
                    <a:p>
                      <a:r>
                        <a:rPr lang="en-US" sz="900" dirty="0" smtClean="0"/>
                        <a:t>Mother’s Name</a:t>
                      </a:r>
                      <a:endParaRPr lang="en-US" sz="900" dirty="0"/>
                    </a:p>
                  </a:txBody>
                  <a:tcPr>
                    <a:lnT w="12700" cap="flat" cmpd="sng" algn="ctr">
                      <a:solidFill>
                        <a:scrgbClr r="0" g="0" b="0"/>
                      </a:solidFill>
                      <a:prstDash val="solid"/>
                      <a:round/>
                      <a:headEnd type="none" w="med" len="med"/>
                      <a:tailEnd type="none" w="med" len="med"/>
                    </a:lnT>
                    <a:solidFill>
                      <a:schemeClr val="accent1">
                        <a:lumMod val="20000"/>
                        <a:lumOff val="80000"/>
                      </a:schemeClr>
                    </a:solidFill>
                  </a:tcPr>
                </a:tc>
                <a:tc>
                  <a:txBody>
                    <a:bodyPr/>
                    <a:lstStyle/>
                    <a:p>
                      <a:r>
                        <a:rPr lang="en-US" sz="900" i="1" dirty="0" smtClean="0"/>
                        <a:t>(At Birth or Prior to First Marriage)</a:t>
                      </a:r>
                      <a:endParaRPr lang="en-US" sz="900" i="1" dirty="0"/>
                    </a:p>
                  </a:txBody>
                  <a:tcPr>
                    <a:lnT w="12700" cap="flat" cmpd="sng" algn="ctr">
                      <a:solidFill>
                        <a:scrgbClr r="0" g="0" b="0"/>
                      </a:solidFill>
                      <a:prstDash val="solid"/>
                      <a:round/>
                      <a:headEnd type="none" w="med" len="med"/>
                      <a:tailEnd type="none" w="med" len="med"/>
                    </a:lnT>
                    <a:solidFill>
                      <a:schemeClr val="accent1">
                        <a:lumMod val="20000"/>
                        <a:lumOff val="80000"/>
                      </a:schemeClr>
                    </a:solidFill>
                  </a:tcPr>
                </a:tc>
                <a:tc>
                  <a:txBody>
                    <a:bodyPr/>
                    <a:lstStyle/>
                    <a:p>
                      <a:endParaRPr lang="en-US" sz="900" i="0" kern="1200" dirty="0">
                        <a:solidFill>
                          <a:schemeClr val="dk1"/>
                        </a:solidFill>
                        <a:latin typeface="+mn-lt"/>
                        <a:ea typeface="+mn-ea"/>
                        <a:cs typeface="+mn-cs"/>
                      </a:endParaRPr>
                    </a:p>
                  </a:txBody>
                  <a:tcPr anchor="ctr">
                    <a:lnT w="12700" cap="flat" cmpd="sng" algn="ctr">
                      <a:solidFill>
                        <a:scrgbClr r="0" g="0" b="0"/>
                      </a:solidFill>
                      <a:prstDash val="solid"/>
                      <a:round/>
                      <a:headEnd type="none" w="med" len="med"/>
                      <a:tailEnd type="none" w="med" len="med"/>
                    </a:lnT>
                    <a:solidFill>
                      <a:schemeClr val="accent1">
                        <a:lumMod val="20000"/>
                        <a:lumOff val="80000"/>
                      </a:schemeClr>
                    </a:solidFill>
                  </a:tcPr>
                </a:tc>
                <a:tc>
                  <a:txBody>
                    <a:bodyPr/>
                    <a:lstStyle/>
                    <a:p>
                      <a:endParaRPr lang="en-US" sz="900" i="0" dirty="0"/>
                    </a:p>
                  </a:txBody>
                  <a:tcPr anchor="ctr">
                    <a:lnT w="12700" cap="flat" cmpd="sng" algn="ctr">
                      <a:solidFill>
                        <a:scrgbClr r="0" g="0" b="0"/>
                      </a:solidFill>
                      <a:prstDash val="solid"/>
                      <a:round/>
                      <a:headEnd type="none" w="med" len="med"/>
                      <a:tailEnd type="none" w="med" len="med"/>
                    </a:lnT>
                    <a:solidFill>
                      <a:schemeClr val="accent1">
                        <a:lumMod val="20000"/>
                        <a:lumOff val="80000"/>
                      </a:schemeClr>
                    </a:solidFill>
                  </a:tcPr>
                </a:tc>
                <a:tc>
                  <a:txBody>
                    <a:bodyPr/>
                    <a:lstStyle/>
                    <a:p>
                      <a:endParaRPr lang="en-US" sz="900" i="0" dirty="0"/>
                    </a:p>
                  </a:txBody>
                  <a:tcPr anchor="ctr">
                    <a:lnT w="12700" cap="flat" cmpd="sng" algn="ctr">
                      <a:solidFill>
                        <a:scrgbClr r="0" g="0" b="0"/>
                      </a:solidFill>
                      <a:prstDash val="solid"/>
                      <a:round/>
                      <a:headEnd type="none" w="med" len="med"/>
                      <a:tailEnd type="none" w="med" len="med"/>
                    </a:lnT>
                    <a:solidFill>
                      <a:srgbClr val="DCE6F2"/>
                    </a:solidFill>
                  </a:tcPr>
                </a:tc>
                <a:tc>
                  <a:txBody>
                    <a:bodyPr/>
                    <a:lstStyle/>
                    <a:p>
                      <a:endParaRPr lang="en-US" sz="900" i="0" dirty="0"/>
                    </a:p>
                  </a:txBody>
                  <a:tcPr anchor="ctr">
                    <a:lnT w="12700" cap="flat" cmpd="sng" algn="ctr">
                      <a:solidFill>
                        <a:scrgbClr r="0" g="0" b="0"/>
                      </a:solidFill>
                      <a:prstDash val="solid"/>
                      <a:round/>
                      <a:headEnd type="none" w="med" len="med"/>
                      <a:tailEnd type="none" w="med" len="med"/>
                    </a:lnT>
                    <a:solidFill>
                      <a:srgbClr val="DCE6F2"/>
                    </a:solidFill>
                  </a:tcPr>
                </a:tc>
                <a:tc>
                  <a:txBody>
                    <a:bodyPr/>
                    <a:lstStyle/>
                    <a:p>
                      <a:endParaRPr lang="en-US" sz="900" i="0" dirty="0"/>
                    </a:p>
                  </a:txBody>
                  <a:tcPr anchor="ctr">
                    <a:lnT w="12700" cap="flat" cmpd="sng" algn="ctr">
                      <a:solidFill>
                        <a:scrgbClr r="0" g="0" b="0"/>
                      </a:solidFill>
                      <a:prstDash val="solid"/>
                      <a:round/>
                      <a:headEnd type="none" w="med" len="med"/>
                      <a:tailEnd type="none" w="med" len="med"/>
                    </a:lnT>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Middle Name or Initial</a:t>
                      </a:r>
                      <a:endParaRPr lang="en-US" sz="900" dirty="0"/>
                    </a:p>
                  </a:txBody>
                  <a:tcPr>
                    <a:solidFill>
                      <a:schemeClr val="accent1">
                        <a:lumMod val="20000"/>
                        <a:lumOff val="80000"/>
                      </a:schemeClr>
                    </a:solidFill>
                  </a:tcPr>
                </a:tc>
                <a:tc>
                  <a:txBody>
                    <a:bodyPr/>
                    <a:lstStyle/>
                    <a:p>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a:t>
                      </a:r>
                      <a:r>
                        <a:rPr lang="en-US" sz="900" baseline="0" dirty="0" smtClean="0"/>
                        <a:t> Place of Birth</a:t>
                      </a:r>
                      <a:endParaRPr lang="en-US" sz="900" dirty="0"/>
                    </a:p>
                  </a:txBody>
                  <a:tcPr>
                    <a:solidFill>
                      <a:schemeClr val="accent1">
                        <a:lumMod val="20000"/>
                        <a:lumOff val="80000"/>
                      </a:schemeClr>
                    </a:solidFill>
                  </a:tcPr>
                </a:tc>
                <a:tc>
                  <a:txBody>
                    <a:bodyPr/>
                    <a:lstStyle/>
                    <a:p>
                      <a:r>
                        <a:rPr lang="en-US" sz="900" i="1" dirty="0" smtClean="0"/>
                        <a:t>Country</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a:t>
                      </a:r>
                      <a:r>
                        <a:rPr lang="en-US" sz="900" baseline="0" dirty="0" smtClean="0"/>
                        <a:t> Place of Birth</a:t>
                      </a:r>
                      <a:endParaRPr lang="en-US" sz="900" dirty="0"/>
                    </a:p>
                  </a:txBody>
                  <a:tcPr>
                    <a:solidFill>
                      <a:schemeClr val="accent1">
                        <a:lumMod val="20000"/>
                        <a:lumOff val="80000"/>
                      </a:schemeClr>
                    </a:solidFill>
                  </a:tcPr>
                </a:tc>
                <a:tc>
                  <a:txBody>
                    <a:bodyPr/>
                    <a:lstStyle/>
                    <a:p>
                      <a:r>
                        <a:rPr lang="en-US" sz="900" i="1" baseline="0" dirty="0" smtClean="0"/>
                        <a:t>State</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a:t>
                      </a:r>
                      <a:r>
                        <a:rPr lang="en-US" sz="900" baseline="0" dirty="0" smtClean="0"/>
                        <a:t> Place of Birth</a:t>
                      </a:r>
                      <a:endParaRPr lang="en-US" sz="900" dirty="0"/>
                    </a:p>
                  </a:txBody>
                  <a:tcPr>
                    <a:solidFill>
                      <a:schemeClr val="accent1">
                        <a:lumMod val="20000"/>
                        <a:lumOff val="80000"/>
                      </a:schemeClr>
                    </a:solidFill>
                  </a:tcPr>
                </a:tc>
                <a:tc>
                  <a:txBody>
                    <a:bodyPr/>
                    <a:lstStyle/>
                    <a:p>
                      <a:r>
                        <a:rPr lang="en-US" sz="900" i="1" baseline="0" dirty="0" smtClean="0"/>
                        <a:t>City</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a:t>
                      </a:r>
                      <a:r>
                        <a:rPr lang="en-US" sz="900" baseline="0" dirty="0" smtClean="0"/>
                        <a:t> Current Address</a:t>
                      </a:r>
                      <a:endParaRPr lang="en-US" sz="900" dirty="0"/>
                    </a:p>
                  </a:txBody>
                  <a:tcPr>
                    <a:solidFill>
                      <a:schemeClr val="accent1">
                        <a:lumMod val="20000"/>
                        <a:lumOff val="80000"/>
                      </a:schemeClr>
                    </a:solidFill>
                  </a:tcPr>
                </a:tc>
                <a:tc>
                  <a:txBody>
                    <a:bodyPr/>
                    <a:lstStyle/>
                    <a:p>
                      <a:r>
                        <a:rPr lang="en-US" sz="900" i="1" dirty="0" smtClean="0"/>
                        <a:t>State</a:t>
                      </a:r>
                      <a:endParaRPr lang="en-US" sz="900" i="1" dirty="0"/>
                    </a:p>
                  </a:txBody>
                  <a:tcPr>
                    <a:solidFill>
                      <a:schemeClr val="accent1">
                        <a:lumMod val="20000"/>
                        <a:lumOff val="80000"/>
                      </a:schemeClr>
                    </a:solidFill>
                  </a:tcPr>
                </a:tc>
                <a:tc>
                  <a:txBody>
                    <a:bodyPr/>
                    <a:lstStyle/>
                    <a:p>
                      <a:pPr algn="ctr"/>
                      <a:r>
                        <a:rPr lang="en-US" sz="900" b="1" i="0" dirty="0" smtClean="0"/>
                        <a:t>NA</a:t>
                      </a:r>
                      <a:endParaRPr lang="en-US" sz="900" b="1"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 Current Address</a:t>
                      </a:r>
                      <a:endParaRPr lang="en-US" sz="900" dirty="0"/>
                    </a:p>
                  </a:txBody>
                  <a:tcPr>
                    <a:solidFill>
                      <a:schemeClr val="accent1">
                        <a:lumMod val="20000"/>
                        <a:lumOff val="80000"/>
                      </a:schemeClr>
                    </a:solidFill>
                  </a:tcPr>
                </a:tc>
                <a:tc>
                  <a:txBody>
                    <a:bodyPr/>
                    <a:lstStyle/>
                    <a:p>
                      <a:r>
                        <a:rPr lang="en-US" sz="900" i="1" dirty="0" smtClean="0"/>
                        <a:t>City</a:t>
                      </a:r>
                      <a:endParaRPr lang="en-US" sz="900" i="1" dirty="0"/>
                    </a:p>
                  </a:txBody>
                  <a:tcPr>
                    <a:solidFill>
                      <a:schemeClr val="accent1">
                        <a:lumMod val="20000"/>
                        <a:lumOff val="80000"/>
                      </a:schemeClr>
                    </a:solidFill>
                  </a:tcPr>
                </a:tc>
                <a:tc>
                  <a:txBody>
                    <a:bodyPr/>
                    <a:lstStyle/>
                    <a:p>
                      <a:pPr algn="ctr"/>
                      <a:r>
                        <a:rPr lang="en-US" sz="900" b="1" i="0" dirty="0" smtClean="0"/>
                        <a:t>NA</a:t>
                      </a:r>
                      <a:endParaRPr lang="en-US" sz="900" b="1"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 Current Address</a:t>
                      </a:r>
                      <a:endParaRPr lang="en-US" sz="900" dirty="0"/>
                    </a:p>
                  </a:txBody>
                  <a:tcPr>
                    <a:solidFill>
                      <a:schemeClr val="accent1">
                        <a:lumMod val="20000"/>
                        <a:lumOff val="80000"/>
                      </a:schemeClr>
                    </a:solidFill>
                  </a:tcPr>
                </a:tc>
                <a:tc>
                  <a:txBody>
                    <a:bodyPr/>
                    <a:lstStyle/>
                    <a:p>
                      <a:r>
                        <a:rPr lang="en-US" sz="900" i="1" dirty="0" smtClean="0"/>
                        <a:t>Street</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Previous City</a:t>
                      </a:r>
                      <a:endParaRPr lang="en-US" sz="900" dirty="0"/>
                    </a:p>
                  </a:txBody>
                  <a:tcPr>
                    <a:solidFill>
                      <a:schemeClr val="accent1">
                        <a:lumMod val="20000"/>
                        <a:lumOff val="80000"/>
                      </a:schemeClr>
                    </a:solidFill>
                  </a:tcPr>
                </a:tc>
                <a:tc>
                  <a:txBody>
                    <a:bodyPr/>
                    <a:lstStyle/>
                    <a:p>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Full Date of Birth</a:t>
                      </a:r>
                      <a:endParaRPr lang="en-US" sz="900" dirty="0"/>
                    </a:p>
                  </a:txBody>
                  <a:tcPr>
                    <a:solidFill>
                      <a:schemeClr val="accent1">
                        <a:lumMod val="20000"/>
                        <a:lumOff val="80000"/>
                      </a:schemeClr>
                    </a:solidFill>
                  </a:tcPr>
                </a:tc>
                <a:tc>
                  <a:txBody>
                    <a:bodyPr/>
                    <a:lstStyle/>
                    <a:p>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pPr algn="ctr"/>
                      <a:r>
                        <a:rPr lang="en-US" sz="900" b="1" i="0" dirty="0" smtClean="0"/>
                        <a:t>NA</a:t>
                      </a:r>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Full SSN</a:t>
                      </a:r>
                      <a:endParaRPr lang="en-US" sz="900" dirty="0"/>
                    </a:p>
                  </a:txBody>
                  <a:tcPr>
                    <a:solidFill>
                      <a:schemeClr val="accent1">
                        <a:lumMod val="20000"/>
                        <a:lumOff val="80000"/>
                      </a:schemeClr>
                    </a:solidFill>
                  </a:tcPr>
                </a:tc>
                <a:tc>
                  <a:txBody>
                    <a:bodyPr/>
                    <a:lstStyle/>
                    <a:p>
                      <a:r>
                        <a:rPr lang="en-US" sz="900" i="1" dirty="0" smtClean="0"/>
                        <a:t>All 9 Digits</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 SSN</a:t>
                      </a:r>
                      <a:endParaRPr lang="en-US" sz="900" dirty="0"/>
                    </a:p>
                  </a:txBody>
                  <a:tcPr>
                    <a:solidFill>
                      <a:schemeClr val="accent1">
                        <a:lumMod val="20000"/>
                        <a:lumOff val="80000"/>
                      </a:schemeClr>
                    </a:solidFill>
                  </a:tcPr>
                </a:tc>
                <a:tc>
                  <a:txBody>
                    <a:bodyPr/>
                    <a:lstStyle/>
                    <a:p>
                      <a:r>
                        <a:rPr lang="en-US" sz="900" i="1" dirty="0" smtClean="0"/>
                        <a:t>First 5 Digits</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 SSN</a:t>
                      </a:r>
                      <a:endParaRPr lang="en-US" sz="900" dirty="0"/>
                    </a:p>
                  </a:txBody>
                  <a:tcPr>
                    <a:solidFill>
                      <a:schemeClr val="accent1">
                        <a:lumMod val="20000"/>
                        <a:lumOff val="80000"/>
                      </a:schemeClr>
                    </a:solidFill>
                  </a:tcPr>
                </a:tc>
                <a:tc>
                  <a:txBody>
                    <a:bodyPr/>
                    <a:lstStyle/>
                    <a:p>
                      <a:r>
                        <a:rPr lang="en-US" sz="900" i="1" dirty="0" smtClean="0"/>
                        <a:t>Last 4 Digits</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pPr algn="ctr"/>
                      <a:r>
                        <a:rPr lang="en-US" sz="900" b="1" i="0" dirty="0" smtClean="0"/>
                        <a:t>NA</a:t>
                      </a:r>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Sex</a:t>
                      </a:r>
                      <a:endParaRPr lang="en-US" sz="900" dirty="0"/>
                    </a:p>
                  </a:txBody>
                  <a:tcPr>
                    <a:solidFill>
                      <a:schemeClr val="accent1">
                        <a:lumMod val="20000"/>
                        <a:lumOff val="80000"/>
                      </a:schemeClr>
                    </a:solidFill>
                  </a:tcPr>
                </a:tc>
                <a:tc>
                  <a:txBody>
                    <a:bodyPr/>
                    <a:lstStyle/>
                    <a:p>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bl>
          </a:graphicData>
        </a:graphic>
      </p:graphicFrame>
      <p:sp>
        <p:nvSpPr>
          <p:cNvPr id="5" name="Title 4"/>
          <p:cNvSpPr>
            <a:spLocks noGrp="1"/>
          </p:cNvSpPr>
          <p:nvPr>
            <p:ph type="title"/>
          </p:nvPr>
        </p:nvSpPr>
        <p:spPr>
          <a:xfrm>
            <a:off x="0" y="304800"/>
            <a:ext cx="7696199" cy="523220"/>
          </a:xfrm>
        </p:spPr>
        <p:txBody>
          <a:bodyPr/>
          <a:lstStyle/>
          <a:p>
            <a:r>
              <a:rPr lang="en-US" dirty="0" smtClean="0"/>
              <a:t>“</a:t>
            </a:r>
            <a:r>
              <a:rPr lang="en-US" dirty="0"/>
              <a:t>Core” + “Supplemental” </a:t>
            </a:r>
            <a:r>
              <a:rPr lang="en-US" dirty="0" smtClean="0"/>
              <a:t>Identity Attributes</a:t>
            </a:r>
            <a:endParaRPr lang="en-US" sz="3200" dirty="0"/>
          </a:p>
        </p:txBody>
      </p:sp>
      <p:sp>
        <p:nvSpPr>
          <p:cNvPr id="6" name="TextBox 5"/>
          <p:cNvSpPr txBox="1"/>
          <p:nvPr/>
        </p:nvSpPr>
        <p:spPr>
          <a:xfrm rot="20180642">
            <a:off x="386971" y="2704534"/>
            <a:ext cx="8453329"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dirty="0" smtClean="0"/>
              <a:t>These attributes have been nominated to the  </a:t>
            </a:r>
          </a:p>
          <a:p>
            <a:pPr algn="ctr"/>
            <a:r>
              <a:rPr lang="en-US" sz="2800" dirty="0" smtClean="0"/>
              <a:t>Government-wide FICAM Attribute Registry </a:t>
            </a:r>
          </a:p>
          <a:p>
            <a:pPr algn="ctr"/>
            <a:r>
              <a:rPr lang="en-US" sz="2800" dirty="0" smtClean="0"/>
              <a:t>via the FICAM ACAG TT</a:t>
            </a:r>
            <a:endParaRPr lang="en-US" sz="2800" dirty="0"/>
          </a:p>
        </p:txBody>
      </p:sp>
    </p:spTree>
    <p:extLst>
      <p:ext uri="{BB962C8B-B14F-4D97-AF65-F5344CB8AC3E}">
        <p14:creationId xmlns="" xmlns:p14="http://schemas.microsoft.com/office/powerpoint/2010/main" val="258111467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2067504079"/>
              </p:ext>
            </p:extLst>
          </p:nvPr>
        </p:nvGraphicFramePr>
        <p:xfrm>
          <a:off x="1" y="940702"/>
          <a:ext cx="9143999" cy="5562596"/>
        </p:xfrm>
        <a:graphic>
          <a:graphicData uri="http://schemas.openxmlformats.org/drawingml/2006/table">
            <a:tbl>
              <a:tblPr firstRow="1" bandRow="1">
                <a:tableStyleId>{5C22544A-7EE6-4342-B048-85BDC9FD1C3A}</a:tableStyleId>
              </a:tblPr>
              <a:tblGrid>
                <a:gridCol w="1154806"/>
                <a:gridCol w="2411438"/>
                <a:gridCol w="3695186"/>
                <a:gridCol w="375448"/>
                <a:gridCol w="375448"/>
                <a:gridCol w="375448"/>
                <a:gridCol w="375448"/>
                <a:gridCol w="380777"/>
              </a:tblGrid>
              <a:tr h="255385">
                <a:tc rowSpan="2">
                  <a:txBody>
                    <a:bodyPr/>
                    <a:lstStyle/>
                    <a:p>
                      <a:r>
                        <a:rPr lang="en-US" sz="1050" dirty="0" smtClean="0">
                          <a:solidFill>
                            <a:srgbClr val="FFFFFF"/>
                          </a:solidFill>
                        </a:rPr>
                        <a:t>Category</a:t>
                      </a:r>
                      <a:endParaRPr lang="en-US" sz="1050" dirty="0">
                        <a:solidFill>
                          <a:srgbClr val="FFFFFF"/>
                        </a:solidFill>
                      </a:endParaRPr>
                    </a:p>
                  </a:txBody>
                  <a:tcPr anchor="ctr"/>
                </a:tc>
                <a:tc rowSpan="2">
                  <a:txBody>
                    <a:bodyPr/>
                    <a:lstStyle/>
                    <a:p>
                      <a:r>
                        <a:rPr lang="en-US" sz="1050" dirty="0" smtClean="0">
                          <a:solidFill>
                            <a:srgbClr val="FFFFFF"/>
                          </a:solidFill>
                        </a:rPr>
                        <a:t>Attribute</a:t>
                      </a:r>
                      <a:endParaRPr lang="en-US" sz="1050" dirty="0">
                        <a:solidFill>
                          <a:srgbClr val="FFFFFF"/>
                        </a:solidFill>
                      </a:endParaRPr>
                    </a:p>
                  </a:txBody>
                  <a:tcPr anchor="ctr"/>
                </a:tc>
                <a:tc rowSpan="2">
                  <a:txBody>
                    <a:bodyPr/>
                    <a:lstStyle/>
                    <a:p>
                      <a:r>
                        <a:rPr lang="en-US" sz="1050" dirty="0" smtClean="0">
                          <a:solidFill>
                            <a:srgbClr val="FFFFFF"/>
                          </a:solidFill>
                        </a:rPr>
                        <a:t>Description</a:t>
                      </a:r>
                      <a:endParaRPr lang="en-US" sz="1050" dirty="0">
                        <a:solidFill>
                          <a:srgbClr val="FFFFFF"/>
                        </a:solidFill>
                      </a:endParaRPr>
                    </a:p>
                  </a:txBody>
                  <a:tcPr anchor="ctr"/>
                </a:tc>
                <a:tc gridSpan="5">
                  <a:txBody>
                    <a:bodyPr/>
                    <a:lstStyle/>
                    <a:p>
                      <a:pPr algn="ctr"/>
                      <a:r>
                        <a:rPr lang="en-US" sz="1000" i="0" dirty="0" smtClean="0">
                          <a:solidFill>
                            <a:srgbClr val="FFFFFF"/>
                          </a:solidFill>
                        </a:rPr>
                        <a:t>Attribute Bundle</a:t>
                      </a:r>
                      <a:endParaRPr lang="en-US" sz="1000" i="0" dirty="0">
                        <a:solidFill>
                          <a:srgbClr val="FFFFFF"/>
                        </a:solidFill>
                      </a:endParaRPr>
                    </a:p>
                  </a:txBody>
                  <a:tcPr/>
                </a:tc>
                <a:tc hMerge="1">
                  <a:txBody>
                    <a:bodyPr/>
                    <a:lstStyle/>
                    <a:p>
                      <a:endParaRPr lang="en-US" i="0" dirty="0"/>
                    </a:p>
                  </a:txBody>
                  <a:tcPr/>
                </a:tc>
                <a:tc hMerge="1">
                  <a:txBody>
                    <a:bodyPr/>
                    <a:lstStyle/>
                    <a:p>
                      <a:endParaRPr lang="en-US" i="0" dirty="0"/>
                    </a:p>
                  </a:txBody>
                  <a:tcPr/>
                </a:tc>
                <a:tc hMerge="1">
                  <a:txBody>
                    <a:bodyPr/>
                    <a:lstStyle/>
                    <a:p>
                      <a:endParaRPr lang="en-US" i="0" dirty="0"/>
                    </a:p>
                  </a:txBody>
                  <a:tcPr/>
                </a:tc>
                <a:tc hMerge="1">
                  <a:txBody>
                    <a:bodyPr/>
                    <a:lstStyle/>
                    <a:p>
                      <a:endParaRPr lang="en-US" i="0" dirty="0"/>
                    </a:p>
                  </a:txBody>
                  <a:tcPr/>
                </a:tc>
              </a:tr>
              <a:tr h="2633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050" i="0" dirty="0" smtClean="0">
                          <a:solidFill>
                            <a:srgbClr val="FFFFFF"/>
                          </a:solidFill>
                        </a:rPr>
                        <a:t>1</a:t>
                      </a:r>
                      <a:endParaRPr lang="en-US" sz="1050" i="0" dirty="0">
                        <a:solidFill>
                          <a:srgbClr val="FFFFFF"/>
                        </a:solidFill>
                      </a:endParaRPr>
                    </a:p>
                  </a:txBody>
                  <a:tcPr>
                    <a:solidFill>
                      <a:schemeClr val="accent1"/>
                    </a:solidFill>
                  </a:tcPr>
                </a:tc>
                <a:tc>
                  <a:txBody>
                    <a:bodyPr/>
                    <a:lstStyle/>
                    <a:p>
                      <a:pPr algn="ctr"/>
                      <a:r>
                        <a:rPr lang="en-US" sz="1050" i="0" dirty="0" smtClean="0">
                          <a:solidFill>
                            <a:srgbClr val="FFFFFF"/>
                          </a:solidFill>
                        </a:rPr>
                        <a:t>2</a:t>
                      </a:r>
                      <a:endParaRPr lang="en-US" sz="1050" i="0" dirty="0">
                        <a:solidFill>
                          <a:srgbClr val="FFFFFF"/>
                        </a:solidFill>
                      </a:endParaRPr>
                    </a:p>
                  </a:txBody>
                  <a:tcPr>
                    <a:solidFill>
                      <a:srgbClr val="4F81BD"/>
                    </a:solidFill>
                  </a:tcPr>
                </a:tc>
                <a:tc>
                  <a:txBody>
                    <a:bodyPr/>
                    <a:lstStyle/>
                    <a:p>
                      <a:pPr algn="ctr"/>
                      <a:r>
                        <a:rPr lang="en-US" sz="1050" i="0" dirty="0" smtClean="0">
                          <a:solidFill>
                            <a:srgbClr val="FFFFFF"/>
                          </a:solidFill>
                        </a:rPr>
                        <a:t>3</a:t>
                      </a:r>
                      <a:endParaRPr lang="en-US" sz="1050" i="0" dirty="0">
                        <a:solidFill>
                          <a:srgbClr val="FFFFFF"/>
                        </a:solidFill>
                      </a:endParaRPr>
                    </a:p>
                  </a:txBody>
                  <a:tcPr>
                    <a:solidFill>
                      <a:srgbClr val="4F81BD"/>
                    </a:solidFill>
                  </a:tcPr>
                </a:tc>
                <a:tc>
                  <a:txBody>
                    <a:bodyPr/>
                    <a:lstStyle/>
                    <a:p>
                      <a:pPr algn="ctr"/>
                      <a:r>
                        <a:rPr lang="en-US" sz="1050" i="0" dirty="0" smtClean="0">
                          <a:solidFill>
                            <a:srgbClr val="FFFFFF"/>
                          </a:solidFill>
                        </a:rPr>
                        <a:t>4</a:t>
                      </a:r>
                      <a:endParaRPr lang="en-US" sz="1050" i="0" dirty="0">
                        <a:solidFill>
                          <a:srgbClr val="FFFFFF"/>
                        </a:solidFill>
                      </a:endParaRPr>
                    </a:p>
                  </a:txBody>
                  <a:tcPr>
                    <a:solidFill>
                      <a:srgbClr val="4F81BD"/>
                    </a:solidFill>
                  </a:tcPr>
                </a:tc>
                <a:tc>
                  <a:txBody>
                    <a:bodyPr/>
                    <a:lstStyle/>
                    <a:p>
                      <a:pPr algn="ctr"/>
                      <a:r>
                        <a:rPr lang="en-US" sz="1000" i="0" dirty="0" smtClean="0">
                          <a:solidFill>
                            <a:schemeClr val="bg1"/>
                          </a:solidFill>
                        </a:rPr>
                        <a:t>5</a:t>
                      </a:r>
                      <a:endParaRPr lang="en-US" sz="1000" i="0" dirty="0">
                        <a:solidFill>
                          <a:schemeClr val="bg1"/>
                        </a:solidFill>
                      </a:endParaRPr>
                    </a:p>
                  </a:txBody>
                  <a:tcPr>
                    <a:solidFill>
                      <a:srgbClr val="4F81BD"/>
                    </a:solidFill>
                  </a:tcPr>
                </a:tc>
              </a:tr>
              <a:tr h="255385">
                <a:tc>
                  <a:txBody>
                    <a:bodyPr/>
                    <a:lstStyle/>
                    <a:p>
                      <a:r>
                        <a:rPr lang="en-US" sz="1000" b="1" dirty="0" smtClean="0"/>
                        <a:t>Name</a:t>
                      </a:r>
                      <a:endParaRPr lang="en-US" sz="1000" b="1" dirty="0"/>
                    </a:p>
                  </a:txBody>
                  <a:tcPr>
                    <a:solidFill>
                      <a:schemeClr val="tx2">
                        <a:lumMod val="20000"/>
                        <a:lumOff val="80000"/>
                      </a:schemeClr>
                    </a:solidFill>
                  </a:tcPr>
                </a:tc>
                <a:tc>
                  <a:txBody>
                    <a:bodyPr/>
                    <a:lstStyle/>
                    <a:p>
                      <a:r>
                        <a:rPr lang="en-US" sz="900" dirty="0" smtClean="0"/>
                        <a:t>Name</a:t>
                      </a:r>
                      <a:endParaRPr lang="en-US" sz="900" dirty="0"/>
                    </a:p>
                  </a:txBody>
                  <a:tcPr>
                    <a:solidFill>
                      <a:schemeClr val="tx2">
                        <a:lumMod val="20000"/>
                        <a:lumOff val="80000"/>
                      </a:schemeClr>
                    </a:solidFill>
                  </a:tcPr>
                </a:tc>
                <a:tc>
                  <a:txBody>
                    <a:bodyPr/>
                    <a:lstStyle/>
                    <a:p>
                      <a:r>
                        <a:rPr lang="en-US" sz="900" i="1" dirty="0" smtClean="0"/>
                        <a:t>(First Name) AND (Last Name)</a:t>
                      </a:r>
                      <a:endParaRPr lang="en-US" sz="900" i="1" dirty="0"/>
                    </a:p>
                  </a:txBody>
                  <a:tcPr>
                    <a:solidFill>
                      <a:schemeClr val="tx2">
                        <a:lumMod val="20000"/>
                        <a:lumOff val="80000"/>
                      </a:schemeClr>
                    </a:solidFill>
                  </a:tcPr>
                </a:tc>
                <a:tc>
                  <a:txBody>
                    <a:bodyPr/>
                    <a:lstStyle/>
                    <a:p>
                      <a:endParaRPr lang="en-US" sz="900" i="0" dirty="0"/>
                    </a:p>
                  </a:txBody>
                  <a:tcPr anchor="ctr">
                    <a:solidFill>
                      <a:schemeClr val="accent2"/>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rgbClr val="C0504D"/>
                    </a:solidFill>
                  </a:tcPr>
                </a:tc>
              </a:tr>
              <a:tr h="239423">
                <a:tc rowSpan="2">
                  <a:txBody>
                    <a:bodyPr/>
                    <a:lstStyle/>
                    <a:p>
                      <a:r>
                        <a:rPr lang="en-US" sz="1000" b="1" dirty="0" smtClean="0"/>
                        <a:t>Location</a:t>
                      </a:r>
                      <a:endParaRPr lang="en-US" sz="1000" b="1" dirty="0"/>
                    </a:p>
                  </a:txBody>
                  <a:tcPr anchor="ctr">
                    <a:solidFill>
                      <a:schemeClr val="accent1">
                        <a:lumMod val="20000"/>
                        <a:lumOff val="80000"/>
                      </a:schemeClr>
                    </a:solidFill>
                  </a:tcPr>
                </a:tc>
                <a:tc>
                  <a:txBody>
                    <a:bodyPr/>
                    <a:lstStyle/>
                    <a:p>
                      <a:r>
                        <a:rPr lang="en-US" sz="900" dirty="0" smtClean="0"/>
                        <a:t>Partial Address</a:t>
                      </a:r>
                      <a:endParaRPr lang="en-US" sz="900" dirty="0"/>
                    </a:p>
                  </a:txBody>
                  <a:tcPr>
                    <a:solidFill>
                      <a:schemeClr val="accent1">
                        <a:lumMod val="20000"/>
                        <a:lumOff val="80000"/>
                      </a:schemeClr>
                    </a:solidFill>
                  </a:tcPr>
                </a:tc>
                <a:tc>
                  <a:txBody>
                    <a:bodyPr/>
                    <a:lstStyle/>
                    <a:p>
                      <a:r>
                        <a:rPr lang="en-US" sz="900" i="1" dirty="0" smtClean="0"/>
                        <a:t>Postal Code OR (City and State)</a:t>
                      </a:r>
                      <a:endParaRPr lang="en-US" sz="900" i="1" dirty="0"/>
                    </a:p>
                  </a:txBody>
                  <a:tcPr>
                    <a:solidFill>
                      <a:schemeClr val="accent1">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r>
              <a:tr h="239423">
                <a:tc vMerge="1">
                  <a:txBody>
                    <a:bodyPr/>
                    <a:lstStyle/>
                    <a:p>
                      <a:endParaRPr lang="en-US" dirty="0"/>
                    </a:p>
                  </a:txBody>
                  <a:tcPr/>
                </a:tc>
                <a:tc>
                  <a:txBody>
                    <a:bodyPr/>
                    <a:lstStyle/>
                    <a:p>
                      <a:r>
                        <a:rPr lang="en-US" sz="900" dirty="0" smtClean="0"/>
                        <a:t>Place of Birth</a:t>
                      </a:r>
                      <a:endParaRPr lang="en-US" sz="900" dirty="0"/>
                    </a:p>
                  </a:txBody>
                  <a:tcPr>
                    <a:solidFill>
                      <a:schemeClr val="accent1">
                        <a:lumMod val="20000"/>
                        <a:lumOff val="80000"/>
                      </a:schemeClr>
                    </a:solidFill>
                  </a:tcPr>
                </a:tc>
                <a:tc>
                  <a:txBody>
                    <a:bodyPr/>
                    <a:lstStyle/>
                    <a:p>
                      <a:r>
                        <a:rPr lang="en-US" sz="900" i="1" dirty="0" smtClean="0"/>
                        <a:t>(City or County) AND (State or Foreign</a:t>
                      </a:r>
                      <a:r>
                        <a:rPr lang="en-US" sz="900" i="1" baseline="0" dirty="0" smtClean="0"/>
                        <a:t> Country)</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accent1">
                        <a:lumMod val="20000"/>
                        <a:lumOff val="80000"/>
                      </a:schemeClr>
                    </a:solidFill>
                  </a:tcPr>
                </a:tc>
              </a:tr>
              <a:tr h="239423">
                <a:tc rowSpan="2">
                  <a:txBody>
                    <a:bodyPr/>
                    <a:lstStyle/>
                    <a:p>
                      <a:r>
                        <a:rPr lang="en-US" sz="1000" b="1" dirty="0" smtClean="0"/>
                        <a:t>Time</a:t>
                      </a:r>
                      <a:endParaRPr lang="en-US" sz="1000" b="1" dirty="0"/>
                    </a:p>
                  </a:txBody>
                  <a:tcPr anchor="ctr">
                    <a:solidFill>
                      <a:schemeClr val="tx2">
                        <a:lumMod val="20000"/>
                        <a:lumOff val="80000"/>
                      </a:schemeClr>
                    </a:solidFill>
                  </a:tcPr>
                </a:tc>
                <a:tc>
                  <a:txBody>
                    <a:bodyPr/>
                    <a:lstStyle/>
                    <a:p>
                      <a:r>
                        <a:rPr lang="en-US" sz="900" dirty="0" smtClean="0"/>
                        <a:t>Partial Date of Birth</a:t>
                      </a:r>
                      <a:endParaRPr lang="en-US" sz="900" dirty="0"/>
                    </a:p>
                  </a:txBody>
                  <a:tcPr>
                    <a:solidFill>
                      <a:schemeClr val="tx2">
                        <a:lumMod val="20000"/>
                        <a:lumOff val="80000"/>
                      </a:schemeClr>
                    </a:solidFill>
                  </a:tcPr>
                </a:tc>
                <a:tc>
                  <a:txBody>
                    <a:bodyPr/>
                    <a:lstStyle/>
                    <a:p>
                      <a:r>
                        <a:rPr lang="en-US" sz="900" i="1" dirty="0" smtClean="0"/>
                        <a:t>(Month and Day)</a:t>
                      </a:r>
                      <a:r>
                        <a:rPr lang="en-US" sz="900" i="1" baseline="0" dirty="0" smtClean="0"/>
                        <a:t> OR Year</a:t>
                      </a:r>
                      <a:endParaRPr lang="en-US" sz="900" i="1" dirty="0"/>
                    </a:p>
                  </a:txBody>
                  <a:tcPr>
                    <a:solidFill>
                      <a:schemeClr val="tx2">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tx2">
                        <a:lumMod val="20000"/>
                        <a:lumOff val="80000"/>
                      </a:schemeClr>
                    </a:solidFill>
                  </a:tcPr>
                </a:tc>
                <a:tc>
                  <a:txBody>
                    <a:bodyPr/>
                    <a:lstStyle/>
                    <a:p>
                      <a:endParaRPr lang="en-US" sz="900" i="0" dirty="0"/>
                    </a:p>
                  </a:txBody>
                  <a:tcPr anchor="ctr">
                    <a:solidFill>
                      <a:schemeClr val="tx2">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tx2">
                        <a:lumMod val="20000"/>
                        <a:lumOff val="80000"/>
                      </a:schemeClr>
                    </a:solidFill>
                  </a:tcPr>
                </a:tc>
              </a:tr>
              <a:tr h="239423">
                <a:tc vMerge="1">
                  <a:txBody>
                    <a:bodyPr/>
                    <a:lstStyle/>
                    <a:p>
                      <a:endParaRPr lang="en-US" dirty="0"/>
                    </a:p>
                  </a:txBody>
                  <a:tcPr/>
                </a:tc>
                <a:tc>
                  <a:txBody>
                    <a:bodyPr/>
                    <a:lstStyle/>
                    <a:p>
                      <a:r>
                        <a:rPr lang="en-US" sz="900" dirty="0" smtClean="0"/>
                        <a:t>Full Date of Birth</a:t>
                      </a:r>
                      <a:endParaRPr lang="en-US" sz="900" dirty="0"/>
                    </a:p>
                  </a:txBody>
                  <a:tcPr>
                    <a:solidFill>
                      <a:schemeClr val="tx2">
                        <a:lumMod val="20000"/>
                        <a:lumOff val="80000"/>
                      </a:schemeClr>
                    </a:solidFill>
                  </a:tcPr>
                </a:tc>
                <a:tc>
                  <a:txBody>
                    <a:bodyPr/>
                    <a:lstStyle/>
                    <a:p>
                      <a:endParaRPr lang="en-US" sz="900" i="1" dirty="0"/>
                    </a:p>
                  </a:txBody>
                  <a:tcPr>
                    <a:solidFill>
                      <a:schemeClr val="tx2">
                        <a:lumMod val="20000"/>
                        <a:lumOff val="80000"/>
                      </a:schemeClr>
                    </a:solidFill>
                  </a:tcPr>
                </a:tc>
                <a:tc>
                  <a:txBody>
                    <a:bodyPr/>
                    <a:lstStyle/>
                    <a:p>
                      <a:endParaRPr lang="en-US" sz="900" i="0" dirty="0"/>
                    </a:p>
                  </a:txBody>
                  <a:tcPr anchor="ctr">
                    <a:solidFill>
                      <a:schemeClr val="tx2">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tx2">
                        <a:lumMod val="20000"/>
                        <a:lumOff val="80000"/>
                      </a:schemeClr>
                    </a:solidFill>
                  </a:tcPr>
                </a:tc>
                <a:tc>
                  <a:txBody>
                    <a:bodyPr/>
                    <a:lstStyle/>
                    <a:p>
                      <a:endParaRPr lang="en-US" sz="900" i="0" dirty="0"/>
                    </a:p>
                  </a:txBody>
                  <a:tcPr anchor="ctr">
                    <a:solidFill>
                      <a:schemeClr val="tx2">
                        <a:lumMod val="20000"/>
                        <a:lumOff val="80000"/>
                      </a:schemeClr>
                    </a:solidFill>
                  </a:tcPr>
                </a:tc>
                <a:tc>
                  <a:txBody>
                    <a:bodyPr/>
                    <a:lstStyle/>
                    <a:p>
                      <a:endParaRPr lang="en-US" sz="900" i="0" dirty="0"/>
                    </a:p>
                  </a:txBody>
                  <a:tcPr anchor="ctr">
                    <a:solidFill>
                      <a:schemeClr val="tx2">
                        <a:lumMod val="20000"/>
                        <a:lumOff val="80000"/>
                      </a:schemeClr>
                    </a:solidFill>
                  </a:tcPr>
                </a:tc>
              </a:tr>
              <a:tr h="239423">
                <a:tc rowSpan="2">
                  <a:txBody>
                    <a:bodyPr/>
                    <a:lstStyle/>
                    <a:p>
                      <a:r>
                        <a:rPr lang="en-US" sz="1000" b="1" dirty="0" smtClean="0"/>
                        <a:t>Identifier</a:t>
                      </a:r>
                      <a:endParaRPr lang="en-US" sz="1000" b="1" dirty="0"/>
                    </a:p>
                  </a:txBody>
                  <a:tcPr anchor="ct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r>
                        <a:rPr lang="en-US" sz="900" dirty="0" smtClean="0"/>
                        <a:t>Partial Social Security Number </a:t>
                      </a:r>
                      <a:endParaRPr lang="en-US" sz="900" dirty="0"/>
                    </a:p>
                  </a:txBody>
                  <a:tcPr>
                    <a:solidFill>
                      <a:schemeClr val="accent1">
                        <a:lumMod val="20000"/>
                        <a:lumOff val="80000"/>
                      </a:schemeClr>
                    </a:solidFill>
                  </a:tcPr>
                </a:tc>
                <a:tc>
                  <a:txBody>
                    <a:bodyPr/>
                    <a:lstStyle/>
                    <a:p>
                      <a:r>
                        <a:rPr lang="en-US" sz="900" i="1" dirty="0" smtClean="0"/>
                        <a:t>Last 4 Digits</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C0504D"/>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r>
              <a:tr h="239423">
                <a:tc vMerge="1">
                  <a:txBody>
                    <a:bodyPr/>
                    <a:lstStyle/>
                    <a:p>
                      <a:endParaRPr lang="en-US" dirty="0"/>
                    </a:p>
                  </a:txBody>
                  <a:tcPr/>
                </a:tc>
                <a:tc>
                  <a:txBody>
                    <a:bodyPr/>
                    <a:lstStyle/>
                    <a:p>
                      <a:r>
                        <a:rPr lang="en-US" sz="900" dirty="0" smtClean="0"/>
                        <a:t>Full</a:t>
                      </a:r>
                      <a:r>
                        <a:rPr lang="en-US" sz="900" baseline="0" dirty="0" smtClean="0"/>
                        <a:t> Social Security Number</a:t>
                      </a:r>
                      <a:endParaRPr lang="en-US" sz="900" dirty="0"/>
                    </a:p>
                  </a:txBody>
                  <a:tcP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r>
                        <a:rPr lang="en-US" sz="900" i="1" dirty="0" smtClean="0"/>
                        <a:t>Full 9 Digits</a:t>
                      </a:r>
                      <a:endParaRPr lang="en-US" sz="900" i="1" dirty="0"/>
                    </a:p>
                  </a:txBody>
                  <a:tcP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sz="900" i="0" dirty="0"/>
                    </a:p>
                  </a:txBody>
                  <a:tcPr anchor="ct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sz="900" i="0" dirty="0"/>
                    </a:p>
                  </a:txBody>
                  <a:tcPr anchor="ct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sz="900" i="0" dirty="0"/>
                    </a:p>
                  </a:txBody>
                  <a:tcPr anchor="ct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sz="900" i="0" dirty="0"/>
                    </a:p>
                  </a:txBody>
                  <a:tcPr anchor="ctr">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sz="900" i="0" dirty="0"/>
                    </a:p>
                  </a:txBody>
                  <a:tcPr anchor="ctr">
                    <a:lnB w="12700" cap="flat" cmpd="sng" algn="ctr">
                      <a:solidFill>
                        <a:scrgbClr r="0" g="0" b="0"/>
                      </a:solidFill>
                      <a:prstDash val="solid"/>
                      <a:round/>
                      <a:headEnd type="none" w="med" len="med"/>
                      <a:tailEnd type="none" w="med" len="med"/>
                    </a:lnB>
                    <a:solidFill>
                      <a:schemeClr val="accent2"/>
                    </a:solidFill>
                  </a:tcPr>
                </a:tc>
              </a:tr>
              <a:tr h="239423">
                <a:tc rowSpan="14">
                  <a:txBody>
                    <a:bodyPr/>
                    <a:lstStyle/>
                    <a:p>
                      <a:r>
                        <a:rPr lang="en-US" sz="1000" b="1" dirty="0" smtClean="0"/>
                        <a:t>Available</a:t>
                      </a:r>
                    </a:p>
                    <a:p>
                      <a:r>
                        <a:rPr lang="en-US" sz="1000" b="1" dirty="0" smtClean="0"/>
                        <a:t>Supplemental</a:t>
                      </a:r>
                    </a:p>
                    <a:p>
                      <a:r>
                        <a:rPr lang="en-US" sz="1000" b="1" dirty="0" smtClean="0"/>
                        <a:t>Attributes</a:t>
                      </a:r>
                      <a:endParaRPr lang="en-US" sz="1000" b="1" dirty="0"/>
                    </a:p>
                  </a:txBody>
                  <a:tcPr anchor="ctr">
                    <a:lnT w="12700" cap="flat" cmpd="sng" algn="ctr">
                      <a:solidFill>
                        <a:scrgbClr r="0" g="0" b="0"/>
                      </a:solidFill>
                      <a:prstDash val="solid"/>
                      <a:round/>
                      <a:headEnd type="none" w="med" len="med"/>
                      <a:tailEnd type="none" w="med" len="med"/>
                    </a:lnT>
                    <a:solidFill>
                      <a:schemeClr val="accent1">
                        <a:lumMod val="20000"/>
                        <a:lumOff val="80000"/>
                      </a:schemeClr>
                    </a:solidFill>
                  </a:tcPr>
                </a:tc>
                <a:tc>
                  <a:txBody>
                    <a:bodyPr/>
                    <a:lstStyle/>
                    <a:p>
                      <a:r>
                        <a:rPr lang="en-US" sz="900" dirty="0" smtClean="0"/>
                        <a:t>Mother’s Name</a:t>
                      </a:r>
                      <a:endParaRPr lang="en-US" sz="900" dirty="0"/>
                    </a:p>
                  </a:txBody>
                  <a:tcPr>
                    <a:lnT w="12700" cap="flat" cmpd="sng" algn="ctr">
                      <a:solidFill>
                        <a:scrgbClr r="0" g="0" b="0"/>
                      </a:solidFill>
                      <a:prstDash val="solid"/>
                      <a:round/>
                      <a:headEnd type="none" w="med" len="med"/>
                      <a:tailEnd type="none" w="med" len="med"/>
                    </a:lnT>
                    <a:solidFill>
                      <a:schemeClr val="accent1">
                        <a:lumMod val="20000"/>
                        <a:lumOff val="80000"/>
                      </a:schemeClr>
                    </a:solidFill>
                  </a:tcPr>
                </a:tc>
                <a:tc>
                  <a:txBody>
                    <a:bodyPr/>
                    <a:lstStyle/>
                    <a:p>
                      <a:r>
                        <a:rPr lang="en-US" sz="900" i="1" dirty="0" smtClean="0"/>
                        <a:t>(At Birth or Prior to First Marriage)</a:t>
                      </a:r>
                      <a:endParaRPr lang="en-US" sz="900" i="1" dirty="0"/>
                    </a:p>
                  </a:txBody>
                  <a:tcPr>
                    <a:lnT w="12700" cap="flat" cmpd="sng" algn="ctr">
                      <a:solidFill>
                        <a:scrgbClr r="0" g="0" b="0"/>
                      </a:solidFill>
                      <a:prstDash val="solid"/>
                      <a:round/>
                      <a:headEnd type="none" w="med" len="med"/>
                      <a:tailEnd type="none" w="med" len="med"/>
                    </a:lnT>
                    <a:solidFill>
                      <a:schemeClr val="accent1">
                        <a:lumMod val="20000"/>
                        <a:lumOff val="80000"/>
                      </a:schemeClr>
                    </a:solidFill>
                  </a:tcPr>
                </a:tc>
                <a:tc>
                  <a:txBody>
                    <a:bodyPr/>
                    <a:lstStyle/>
                    <a:p>
                      <a:endParaRPr lang="en-US" sz="900" i="0" kern="1200" dirty="0">
                        <a:solidFill>
                          <a:schemeClr val="dk1"/>
                        </a:solidFill>
                        <a:latin typeface="+mn-lt"/>
                        <a:ea typeface="+mn-ea"/>
                        <a:cs typeface="+mn-cs"/>
                      </a:endParaRPr>
                    </a:p>
                  </a:txBody>
                  <a:tcPr anchor="ctr">
                    <a:lnT w="12700" cap="flat" cmpd="sng" algn="ctr">
                      <a:solidFill>
                        <a:scrgbClr r="0" g="0" b="0"/>
                      </a:solidFill>
                      <a:prstDash val="solid"/>
                      <a:round/>
                      <a:headEnd type="none" w="med" len="med"/>
                      <a:tailEnd type="none" w="med" len="med"/>
                    </a:lnT>
                    <a:solidFill>
                      <a:schemeClr val="accent1">
                        <a:lumMod val="20000"/>
                        <a:lumOff val="80000"/>
                      </a:schemeClr>
                    </a:solidFill>
                  </a:tcPr>
                </a:tc>
                <a:tc>
                  <a:txBody>
                    <a:bodyPr/>
                    <a:lstStyle/>
                    <a:p>
                      <a:endParaRPr lang="en-US" sz="900" i="0" dirty="0"/>
                    </a:p>
                  </a:txBody>
                  <a:tcPr anchor="ctr">
                    <a:lnT w="12700" cap="flat" cmpd="sng" algn="ctr">
                      <a:solidFill>
                        <a:scrgbClr r="0" g="0" b="0"/>
                      </a:solidFill>
                      <a:prstDash val="solid"/>
                      <a:round/>
                      <a:headEnd type="none" w="med" len="med"/>
                      <a:tailEnd type="none" w="med" len="med"/>
                    </a:lnT>
                    <a:solidFill>
                      <a:schemeClr val="accent1">
                        <a:lumMod val="20000"/>
                        <a:lumOff val="80000"/>
                      </a:schemeClr>
                    </a:solidFill>
                  </a:tcPr>
                </a:tc>
                <a:tc>
                  <a:txBody>
                    <a:bodyPr/>
                    <a:lstStyle/>
                    <a:p>
                      <a:endParaRPr lang="en-US" sz="900" i="0" dirty="0"/>
                    </a:p>
                  </a:txBody>
                  <a:tcPr anchor="ctr">
                    <a:lnT w="12700" cap="flat" cmpd="sng" algn="ctr">
                      <a:solidFill>
                        <a:scrgbClr r="0" g="0" b="0"/>
                      </a:solidFill>
                      <a:prstDash val="solid"/>
                      <a:round/>
                      <a:headEnd type="none" w="med" len="med"/>
                      <a:tailEnd type="none" w="med" len="med"/>
                    </a:lnT>
                    <a:solidFill>
                      <a:srgbClr val="DCE6F2"/>
                    </a:solidFill>
                  </a:tcPr>
                </a:tc>
                <a:tc>
                  <a:txBody>
                    <a:bodyPr/>
                    <a:lstStyle/>
                    <a:p>
                      <a:endParaRPr lang="en-US" sz="900" i="0" dirty="0"/>
                    </a:p>
                  </a:txBody>
                  <a:tcPr anchor="ctr">
                    <a:lnT w="12700" cap="flat" cmpd="sng" algn="ctr">
                      <a:solidFill>
                        <a:scrgbClr r="0" g="0" b="0"/>
                      </a:solidFill>
                      <a:prstDash val="solid"/>
                      <a:round/>
                      <a:headEnd type="none" w="med" len="med"/>
                      <a:tailEnd type="none" w="med" len="med"/>
                    </a:lnT>
                    <a:solidFill>
                      <a:srgbClr val="DCE6F2"/>
                    </a:solidFill>
                  </a:tcPr>
                </a:tc>
                <a:tc>
                  <a:txBody>
                    <a:bodyPr/>
                    <a:lstStyle/>
                    <a:p>
                      <a:endParaRPr lang="en-US" sz="900" i="0" dirty="0"/>
                    </a:p>
                  </a:txBody>
                  <a:tcPr anchor="ctr">
                    <a:lnT w="12700" cap="flat" cmpd="sng" algn="ctr">
                      <a:solidFill>
                        <a:scrgbClr r="0" g="0" b="0"/>
                      </a:solidFill>
                      <a:prstDash val="solid"/>
                      <a:round/>
                      <a:headEnd type="none" w="med" len="med"/>
                      <a:tailEnd type="none" w="med" len="med"/>
                    </a:lnT>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Middle Name or Initial</a:t>
                      </a:r>
                      <a:endParaRPr lang="en-US" sz="900" dirty="0"/>
                    </a:p>
                  </a:txBody>
                  <a:tcPr>
                    <a:solidFill>
                      <a:schemeClr val="accent1">
                        <a:lumMod val="20000"/>
                        <a:lumOff val="80000"/>
                      </a:schemeClr>
                    </a:solidFill>
                  </a:tcPr>
                </a:tc>
                <a:tc>
                  <a:txBody>
                    <a:bodyPr/>
                    <a:lstStyle/>
                    <a:p>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a:t>
                      </a:r>
                      <a:r>
                        <a:rPr lang="en-US" sz="900" baseline="0" dirty="0" smtClean="0"/>
                        <a:t> Place of Birth</a:t>
                      </a:r>
                      <a:endParaRPr lang="en-US" sz="900" dirty="0"/>
                    </a:p>
                  </a:txBody>
                  <a:tcPr>
                    <a:solidFill>
                      <a:schemeClr val="accent1">
                        <a:lumMod val="20000"/>
                        <a:lumOff val="80000"/>
                      </a:schemeClr>
                    </a:solidFill>
                  </a:tcPr>
                </a:tc>
                <a:tc>
                  <a:txBody>
                    <a:bodyPr/>
                    <a:lstStyle/>
                    <a:p>
                      <a:r>
                        <a:rPr lang="en-US" sz="900" i="1" dirty="0" smtClean="0"/>
                        <a:t>Country</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a:t>
                      </a:r>
                      <a:r>
                        <a:rPr lang="en-US" sz="900" baseline="0" dirty="0" smtClean="0"/>
                        <a:t> Place of Birth</a:t>
                      </a:r>
                      <a:endParaRPr lang="en-US" sz="900" dirty="0"/>
                    </a:p>
                  </a:txBody>
                  <a:tcPr>
                    <a:solidFill>
                      <a:schemeClr val="accent1">
                        <a:lumMod val="20000"/>
                        <a:lumOff val="80000"/>
                      </a:schemeClr>
                    </a:solidFill>
                  </a:tcPr>
                </a:tc>
                <a:tc>
                  <a:txBody>
                    <a:bodyPr/>
                    <a:lstStyle/>
                    <a:p>
                      <a:r>
                        <a:rPr lang="en-US" sz="900" i="1" baseline="0" dirty="0" smtClean="0"/>
                        <a:t>State</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a:t>
                      </a:r>
                      <a:r>
                        <a:rPr lang="en-US" sz="900" baseline="0" dirty="0" smtClean="0"/>
                        <a:t> Place of Birth</a:t>
                      </a:r>
                      <a:endParaRPr lang="en-US" sz="900" dirty="0"/>
                    </a:p>
                  </a:txBody>
                  <a:tcPr>
                    <a:solidFill>
                      <a:schemeClr val="accent1">
                        <a:lumMod val="20000"/>
                        <a:lumOff val="80000"/>
                      </a:schemeClr>
                    </a:solidFill>
                  </a:tcPr>
                </a:tc>
                <a:tc>
                  <a:txBody>
                    <a:bodyPr/>
                    <a:lstStyle/>
                    <a:p>
                      <a:r>
                        <a:rPr lang="en-US" sz="900" i="1" baseline="0" dirty="0" smtClean="0"/>
                        <a:t>City</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a:t>
                      </a:r>
                      <a:r>
                        <a:rPr lang="en-US" sz="900" baseline="0" dirty="0" smtClean="0"/>
                        <a:t> Current Address</a:t>
                      </a:r>
                      <a:endParaRPr lang="en-US" sz="900" dirty="0"/>
                    </a:p>
                  </a:txBody>
                  <a:tcPr>
                    <a:solidFill>
                      <a:schemeClr val="accent1">
                        <a:lumMod val="20000"/>
                        <a:lumOff val="80000"/>
                      </a:schemeClr>
                    </a:solidFill>
                  </a:tcPr>
                </a:tc>
                <a:tc>
                  <a:txBody>
                    <a:bodyPr/>
                    <a:lstStyle/>
                    <a:p>
                      <a:r>
                        <a:rPr lang="en-US" sz="900" i="1" dirty="0" smtClean="0"/>
                        <a:t>State</a:t>
                      </a:r>
                      <a:endParaRPr lang="en-US" sz="900" i="1" dirty="0"/>
                    </a:p>
                  </a:txBody>
                  <a:tcPr>
                    <a:solidFill>
                      <a:schemeClr val="accent1">
                        <a:lumMod val="20000"/>
                        <a:lumOff val="80000"/>
                      </a:schemeClr>
                    </a:solidFill>
                  </a:tcPr>
                </a:tc>
                <a:tc>
                  <a:txBody>
                    <a:bodyPr/>
                    <a:lstStyle/>
                    <a:p>
                      <a:pPr algn="ctr"/>
                      <a:r>
                        <a:rPr lang="en-US" sz="900" b="1" i="0" dirty="0" smtClean="0"/>
                        <a:t>NA</a:t>
                      </a:r>
                      <a:endParaRPr lang="en-US" sz="900" b="1"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 Current Address</a:t>
                      </a:r>
                      <a:endParaRPr lang="en-US" sz="900" dirty="0"/>
                    </a:p>
                  </a:txBody>
                  <a:tcPr>
                    <a:solidFill>
                      <a:schemeClr val="accent1">
                        <a:lumMod val="20000"/>
                        <a:lumOff val="80000"/>
                      </a:schemeClr>
                    </a:solidFill>
                  </a:tcPr>
                </a:tc>
                <a:tc>
                  <a:txBody>
                    <a:bodyPr/>
                    <a:lstStyle/>
                    <a:p>
                      <a:r>
                        <a:rPr lang="en-US" sz="900" i="1" dirty="0" smtClean="0"/>
                        <a:t>City</a:t>
                      </a:r>
                      <a:endParaRPr lang="en-US" sz="900" i="1" dirty="0"/>
                    </a:p>
                  </a:txBody>
                  <a:tcPr>
                    <a:solidFill>
                      <a:schemeClr val="accent1">
                        <a:lumMod val="20000"/>
                        <a:lumOff val="80000"/>
                      </a:schemeClr>
                    </a:solidFill>
                  </a:tcPr>
                </a:tc>
                <a:tc>
                  <a:txBody>
                    <a:bodyPr/>
                    <a:lstStyle/>
                    <a:p>
                      <a:pPr algn="ctr"/>
                      <a:r>
                        <a:rPr lang="en-US" sz="900" b="1" i="0" dirty="0" smtClean="0"/>
                        <a:t>NA</a:t>
                      </a:r>
                      <a:endParaRPr lang="en-US" sz="900" b="1"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 Current Address</a:t>
                      </a:r>
                      <a:endParaRPr lang="en-US" sz="900" dirty="0"/>
                    </a:p>
                  </a:txBody>
                  <a:tcPr>
                    <a:solidFill>
                      <a:schemeClr val="accent1">
                        <a:lumMod val="20000"/>
                        <a:lumOff val="80000"/>
                      </a:schemeClr>
                    </a:solidFill>
                  </a:tcPr>
                </a:tc>
                <a:tc>
                  <a:txBody>
                    <a:bodyPr/>
                    <a:lstStyle/>
                    <a:p>
                      <a:r>
                        <a:rPr lang="en-US" sz="900" i="1" dirty="0" smtClean="0"/>
                        <a:t>Street</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Previous City</a:t>
                      </a:r>
                      <a:endParaRPr lang="en-US" sz="900" dirty="0"/>
                    </a:p>
                  </a:txBody>
                  <a:tcPr>
                    <a:solidFill>
                      <a:schemeClr val="accent1">
                        <a:lumMod val="20000"/>
                        <a:lumOff val="80000"/>
                      </a:schemeClr>
                    </a:solidFill>
                  </a:tcPr>
                </a:tc>
                <a:tc>
                  <a:txBody>
                    <a:bodyPr/>
                    <a:lstStyle/>
                    <a:p>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Full Date of Birth</a:t>
                      </a:r>
                      <a:endParaRPr lang="en-US" sz="900" dirty="0"/>
                    </a:p>
                  </a:txBody>
                  <a:tcPr>
                    <a:solidFill>
                      <a:schemeClr val="accent1">
                        <a:lumMod val="20000"/>
                        <a:lumOff val="80000"/>
                      </a:schemeClr>
                    </a:solidFill>
                  </a:tcPr>
                </a:tc>
                <a:tc>
                  <a:txBody>
                    <a:bodyPr/>
                    <a:lstStyle/>
                    <a:p>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pPr algn="ctr"/>
                      <a:r>
                        <a:rPr lang="en-US" sz="900" b="1" i="0" dirty="0" smtClean="0"/>
                        <a:t>NA</a:t>
                      </a:r>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Full SSN</a:t>
                      </a:r>
                      <a:endParaRPr lang="en-US" sz="900" dirty="0"/>
                    </a:p>
                  </a:txBody>
                  <a:tcPr>
                    <a:solidFill>
                      <a:schemeClr val="accent1">
                        <a:lumMod val="20000"/>
                        <a:lumOff val="80000"/>
                      </a:schemeClr>
                    </a:solidFill>
                  </a:tcPr>
                </a:tc>
                <a:tc>
                  <a:txBody>
                    <a:bodyPr/>
                    <a:lstStyle/>
                    <a:p>
                      <a:r>
                        <a:rPr lang="en-US" sz="900" i="1" dirty="0" smtClean="0"/>
                        <a:t>All 9 Digits</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 SSN</a:t>
                      </a:r>
                      <a:endParaRPr lang="en-US" sz="900" dirty="0"/>
                    </a:p>
                  </a:txBody>
                  <a:tcPr>
                    <a:solidFill>
                      <a:schemeClr val="accent1">
                        <a:lumMod val="20000"/>
                        <a:lumOff val="80000"/>
                      </a:schemeClr>
                    </a:solidFill>
                  </a:tcPr>
                </a:tc>
                <a:tc>
                  <a:txBody>
                    <a:bodyPr/>
                    <a:lstStyle/>
                    <a:p>
                      <a:r>
                        <a:rPr lang="en-US" sz="900" i="1" dirty="0" smtClean="0"/>
                        <a:t>First 5 Digits</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Partial SSN</a:t>
                      </a:r>
                      <a:endParaRPr lang="en-US" sz="900" dirty="0"/>
                    </a:p>
                  </a:txBody>
                  <a:tcPr>
                    <a:solidFill>
                      <a:schemeClr val="accent1">
                        <a:lumMod val="20000"/>
                        <a:lumOff val="80000"/>
                      </a:schemeClr>
                    </a:solidFill>
                  </a:tcPr>
                </a:tc>
                <a:tc>
                  <a:txBody>
                    <a:bodyPr/>
                    <a:lstStyle/>
                    <a:p>
                      <a:r>
                        <a:rPr lang="en-US" sz="900" i="1" dirty="0" smtClean="0"/>
                        <a:t>Last 4 Digits</a:t>
                      </a:r>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pPr algn="ctr"/>
                      <a:r>
                        <a:rPr lang="en-US" sz="900" b="1" i="0" dirty="0" smtClean="0"/>
                        <a:t>NA</a:t>
                      </a:r>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pPr algn="ctr"/>
                      <a:r>
                        <a:rPr lang="en-US" sz="900" b="1" i="0" dirty="0" smtClean="0"/>
                        <a:t>NA</a:t>
                      </a:r>
                      <a:endParaRPr lang="en-US" sz="900" i="0" dirty="0"/>
                    </a:p>
                  </a:txBody>
                  <a:tcPr anchor="ctr">
                    <a:solidFill>
                      <a:srgbClr val="DCE6F2"/>
                    </a:solidFill>
                  </a:tcPr>
                </a:tc>
              </a:tr>
              <a:tr h="239423">
                <a:tc vMerge="1">
                  <a:txBody>
                    <a:bodyPr/>
                    <a:lstStyle/>
                    <a:p>
                      <a:endParaRPr lang="en-US" sz="1000" b="1" dirty="0"/>
                    </a:p>
                  </a:txBody>
                  <a:tcPr anchor="ctr">
                    <a:solidFill>
                      <a:schemeClr val="accent1">
                        <a:lumMod val="20000"/>
                        <a:lumOff val="80000"/>
                      </a:schemeClr>
                    </a:solidFill>
                  </a:tcPr>
                </a:tc>
                <a:tc>
                  <a:txBody>
                    <a:bodyPr/>
                    <a:lstStyle/>
                    <a:p>
                      <a:r>
                        <a:rPr lang="en-US" sz="900" dirty="0" smtClean="0"/>
                        <a:t>Sex</a:t>
                      </a:r>
                      <a:endParaRPr lang="en-US" sz="900" dirty="0"/>
                    </a:p>
                  </a:txBody>
                  <a:tcPr>
                    <a:solidFill>
                      <a:schemeClr val="accent1">
                        <a:lumMod val="20000"/>
                        <a:lumOff val="80000"/>
                      </a:schemeClr>
                    </a:solidFill>
                  </a:tcPr>
                </a:tc>
                <a:tc>
                  <a:txBody>
                    <a:bodyPr/>
                    <a:lstStyle/>
                    <a:p>
                      <a:endParaRPr lang="en-US" sz="900" i="1" dirty="0"/>
                    </a:p>
                  </a:txBody>
                  <a:tcP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chemeClr val="accent1">
                        <a:lumMod val="20000"/>
                        <a:lumOff val="80000"/>
                      </a:schemeClr>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c>
                  <a:txBody>
                    <a:bodyPr/>
                    <a:lstStyle/>
                    <a:p>
                      <a:endParaRPr lang="en-US" sz="900" i="0" dirty="0"/>
                    </a:p>
                  </a:txBody>
                  <a:tcPr anchor="ctr">
                    <a:solidFill>
                      <a:srgbClr val="DCE6F2"/>
                    </a:solidFill>
                  </a:tcPr>
                </a:tc>
              </a:tr>
            </a:tbl>
          </a:graphicData>
        </a:graphic>
      </p:graphicFrame>
      <p:sp>
        <p:nvSpPr>
          <p:cNvPr id="5" name="Title 4"/>
          <p:cNvSpPr>
            <a:spLocks noGrp="1"/>
          </p:cNvSpPr>
          <p:nvPr>
            <p:ph type="title"/>
          </p:nvPr>
        </p:nvSpPr>
        <p:spPr>
          <a:xfrm>
            <a:off x="0" y="304800"/>
            <a:ext cx="7696199" cy="523220"/>
          </a:xfrm>
        </p:spPr>
        <p:txBody>
          <a:bodyPr/>
          <a:lstStyle/>
          <a:p>
            <a:r>
              <a:rPr lang="en-US" dirty="0" smtClean="0"/>
              <a:t>“</a:t>
            </a:r>
            <a:r>
              <a:rPr lang="en-US" dirty="0"/>
              <a:t>Core” + “Supplemental” </a:t>
            </a:r>
            <a:r>
              <a:rPr lang="en-US" dirty="0" smtClean="0"/>
              <a:t>Identity Attributes</a:t>
            </a:r>
            <a:endParaRPr lang="en-US" sz="3200" dirty="0"/>
          </a:p>
        </p:txBody>
      </p:sp>
      <p:sp>
        <p:nvSpPr>
          <p:cNvPr id="6" name="TextBox 5"/>
          <p:cNvSpPr txBox="1"/>
          <p:nvPr/>
        </p:nvSpPr>
        <p:spPr>
          <a:xfrm rot="20180642">
            <a:off x="157421" y="2456840"/>
            <a:ext cx="8780421" cy="206210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smtClean="0"/>
              <a:t>“ </a:t>
            </a:r>
            <a:r>
              <a:rPr lang="en-US" sz="3200" i="1" dirty="0" smtClean="0"/>
              <a:t>Do not let perfect be the enemy of the good </a:t>
            </a:r>
            <a:r>
              <a:rPr lang="en-US" sz="3200" dirty="0" smtClean="0"/>
              <a:t>”</a:t>
            </a:r>
          </a:p>
          <a:p>
            <a:pPr algn="ctr"/>
            <a:endParaRPr lang="en-US" sz="3200" dirty="0"/>
          </a:p>
          <a:p>
            <a:pPr algn="ctr"/>
            <a:r>
              <a:rPr lang="en-US" sz="3200" dirty="0" smtClean="0"/>
              <a:t>This is a starting point for FICAM TFS; Expect this to be revised as our understanding matures</a:t>
            </a:r>
            <a:endParaRPr lang="en-US" sz="3200" dirty="0"/>
          </a:p>
        </p:txBody>
      </p:sp>
    </p:spTree>
    <p:extLst>
      <p:ext uri="{BB962C8B-B14F-4D97-AF65-F5344CB8AC3E}">
        <p14:creationId xmlns="" xmlns:p14="http://schemas.microsoft.com/office/powerpoint/2010/main" val="342049352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Assurance and Identity are in the eye of the RP</a:t>
            </a:r>
          </a:p>
          <a:p>
            <a:r>
              <a:rPr lang="en-US" dirty="0" smtClean="0"/>
              <a:t>To be a FICAM TFS Approved CSP</a:t>
            </a:r>
          </a:p>
          <a:p>
            <a:pPr lvl="1"/>
            <a:r>
              <a:rPr lang="en-US" dirty="0" smtClean="0"/>
              <a:t>Need to meet Government needs for Assurance</a:t>
            </a:r>
          </a:p>
          <a:p>
            <a:pPr lvl="1"/>
            <a:r>
              <a:rPr lang="en-US" dirty="0" smtClean="0"/>
              <a:t>Need to meet Government needs for Identity Proofing</a:t>
            </a:r>
          </a:p>
          <a:p>
            <a:pPr lvl="1"/>
            <a:r>
              <a:rPr lang="en-US" dirty="0" smtClean="0"/>
              <a:t>Need to meet Government needs for Identity Resolution</a:t>
            </a:r>
          </a:p>
          <a:p>
            <a:r>
              <a:rPr lang="en-US" dirty="0" smtClean="0"/>
              <a:t>To be a </a:t>
            </a:r>
            <a:r>
              <a:rPr lang="en-US" dirty="0"/>
              <a:t>FICAM TFS Approved </a:t>
            </a:r>
            <a:r>
              <a:rPr lang="en-US" dirty="0" smtClean="0"/>
              <a:t>TM</a:t>
            </a:r>
          </a:p>
          <a:p>
            <a:pPr lvl="1"/>
            <a:r>
              <a:rPr lang="en-US" dirty="0"/>
              <a:t>Need to meet Government needs for </a:t>
            </a:r>
            <a:r>
              <a:rPr lang="en-US" dirty="0" smtClean="0"/>
              <a:t>Assurance</a:t>
            </a:r>
          </a:p>
          <a:p>
            <a:r>
              <a:rPr lang="en-US" dirty="0" smtClean="0"/>
              <a:t>To be a </a:t>
            </a:r>
            <a:r>
              <a:rPr lang="en-US" dirty="0"/>
              <a:t>FICAM TFS Approved </a:t>
            </a:r>
            <a:r>
              <a:rPr lang="en-US" dirty="0" smtClean="0"/>
              <a:t>IM</a:t>
            </a:r>
          </a:p>
          <a:p>
            <a:pPr lvl="1"/>
            <a:r>
              <a:rPr lang="en-US" dirty="0"/>
              <a:t>Need to meet Government needs for </a:t>
            </a:r>
            <a:r>
              <a:rPr lang="en-US" dirty="0" smtClean="0"/>
              <a:t>Identity </a:t>
            </a:r>
            <a:r>
              <a:rPr lang="en-US" dirty="0"/>
              <a:t>Proofing</a:t>
            </a:r>
          </a:p>
          <a:p>
            <a:pPr lvl="1"/>
            <a:r>
              <a:rPr lang="en-US" dirty="0"/>
              <a:t>Need to meet Government needs for Identity Resolution</a:t>
            </a:r>
            <a:endParaRPr lang="en-US" dirty="0" smtClean="0"/>
          </a:p>
          <a:p>
            <a:pPr lvl="1"/>
            <a:endParaRPr lang="en-US" dirty="0" smtClean="0"/>
          </a:p>
        </p:txBody>
      </p:sp>
      <p:sp>
        <p:nvSpPr>
          <p:cNvPr id="7" name="Title 6"/>
          <p:cNvSpPr>
            <a:spLocks noGrp="1"/>
          </p:cNvSpPr>
          <p:nvPr>
            <p:ph type="title"/>
          </p:nvPr>
        </p:nvSpPr>
        <p:spPr/>
        <p:txBody>
          <a:bodyPr/>
          <a:lstStyle/>
          <a:p>
            <a:r>
              <a:rPr lang="en-US" dirty="0" smtClean="0"/>
              <a:t>FICAM TFS Program Approval Factors</a:t>
            </a:r>
            <a:endParaRPr lang="en-US" dirty="0"/>
          </a:p>
        </p:txBody>
      </p:sp>
      <p:pic>
        <p:nvPicPr>
          <p:cNvPr id="9" name="Picture 8" descr="FICAM_TFS_Approved_CSP.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904634" y="1610812"/>
            <a:ext cx="934566" cy="403563"/>
          </a:xfrm>
          <a:prstGeom prst="rect">
            <a:avLst/>
          </a:prstGeom>
        </p:spPr>
      </p:pic>
      <p:pic>
        <p:nvPicPr>
          <p:cNvPr id="10" name="Picture 9" descr="FICAM_TFS_Approved_TM.p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904634" y="3425904"/>
            <a:ext cx="934566" cy="403563"/>
          </a:xfrm>
          <a:prstGeom prst="rect">
            <a:avLst/>
          </a:prstGeom>
        </p:spPr>
      </p:pic>
      <p:pic>
        <p:nvPicPr>
          <p:cNvPr id="11" name="Picture 10" descr="FICAM_TFS_Approved_IM.pn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904634" y="4405735"/>
            <a:ext cx="934566" cy="403563"/>
          </a:xfrm>
          <a:prstGeom prst="rect">
            <a:avLst/>
          </a:prstGeom>
        </p:spPr>
      </p:pic>
    </p:spTree>
    <p:extLst>
      <p:ext uri="{BB962C8B-B14F-4D97-AF65-F5344CB8AC3E}">
        <p14:creationId xmlns="" xmlns:p14="http://schemas.microsoft.com/office/powerpoint/2010/main" val="146458352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696199" cy="523220"/>
          </a:xfrm>
        </p:spPr>
        <p:txBody>
          <a:bodyPr/>
          <a:lstStyle/>
          <a:p>
            <a:r>
              <a:rPr lang="en-US" dirty="0"/>
              <a:t>FICAM TFS Program Approval </a:t>
            </a:r>
            <a:r>
              <a:rPr lang="en-US" dirty="0" smtClean="0"/>
              <a:t>Factors</a:t>
            </a:r>
            <a:endParaRPr lang="en-US" dirty="0"/>
          </a:p>
        </p:txBody>
      </p:sp>
      <p:grpSp>
        <p:nvGrpSpPr>
          <p:cNvPr id="81" name="Group 80"/>
          <p:cNvGrpSpPr/>
          <p:nvPr/>
        </p:nvGrpSpPr>
        <p:grpSpPr>
          <a:xfrm>
            <a:off x="252462" y="2856410"/>
            <a:ext cx="5161678" cy="1102186"/>
            <a:chOff x="252462" y="2856410"/>
            <a:chExt cx="5161678" cy="1102186"/>
          </a:xfrm>
        </p:grpSpPr>
        <p:sp>
          <p:nvSpPr>
            <p:cNvPr id="3" name="Rounded Rectangle 2"/>
            <p:cNvSpPr/>
            <p:nvPr/>
          </p:nvSpPr>
          <p:spPr>
            <a:xfrm>
              <a:off x="3423405" y="2864657"/>
              <a:ext cx="1990735" cy="109393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normAutofit/>
            </a:bodyPr>
            <a:lstStyle/>
            <a:p>
              <a:pPr algn="ctr"/>
              <a:r>
                <a:rPr lang="en-US" dirty="0" smtClean="0"/>
                <a:t>Trust Framework Provider</a:t>
              </a:r>
              <a:endParaRPr lang="en-US" dirty="0"/>
            </a:p>
          </p:txBody>
        </p:sp>
        <p:sp>
          <p:nvSpPr>
            <p:cNvPr id="91" name="Vertical Scroll 90"/>
            <p:cNvSpPr/>
            <p:nvPr/>
          </p:nvSpPr>
          <p:spPr>
            <a:xfrm>
              <a:off x="252462" y="2856410"/>
              <a:ext cx="2669758" cy="1093939"/>
            </a:xfrm>
            <a:prstGeom prst="verticalScroll">
              <a:avLst/>
            </a:prstGeom>
          </p:spPr>
          <p:style>
            <a:lnRef idx="2">
              <a:schemeClr val="accent3"/>
            </a:lnRef>
            <a:fillRef idx="1">
              <a:schemeClr val="lt1"/>
            </a:fillRef>
            <a:effectRef idx="0">
              <a:schemeClr val="accent3"/>
            </a:effectRef>
            <a:fontRef idx="minor">
              <a:schemeClr val="dk1"/>
            </a:fontRef>
          </p:style>
          <p:txBody>
            <a:bodyPr rtlCol="0" anchor="ctr">
              <a:normAutofit fontScale="47500" lnSpcReduction="20000"/>
            </a:bodyPr>
            <a:lstStyle/>
            <a:p>
              <a:r>
                <a:rPr lang="en-US" sz="2462" dirty="0" smtClean="0"/>
                <a:t>Assurance Processes</a:t>
              </a:r>
            </a:p>
            <a:p>
              <a:r>
                <a:rPr lang="en-US" sz="2462" dirty="0" smtClean="0"/>
                <a:t>Privacy Policy</a:t>
              </a:r>
            </a:p>
            <a:p>
              <a:r>
                <a:rPr lang="en-US" sz="2462" dirty="0" smtClean="0"/>
                <a:t>Audit &amp; Certification Processes</a:t>
              </a:r>
            </a:p>
            <a:p>
              <a:r>
                <a:rPr lang="en-US" sz="2462" dirty="0" smtClean="0"/>
                <a:t>Auditor Qualifications</a:t>
              </a:r>
            </a:p>
            <a:p>
              <a:r>
                <a:rPr lang="en-US" sz="2462" dirty="0" smtClean="0"/>
                <a:t>Organizational Maturity</a:t>
              </a:r>
              <a:endParaRPr lang="en-US" dirty="0" smtClean="0"/>
            </a:p>
          </p:txBody>
        </p:sp>
        <p:cxnSp>
          <p:nvCxnSpPr>
            <p:cNvPr id="123" name="Straight Connector 122"/>
            <p:cNvCxnSpPr>
              <a:stCxn id="91" idx="3"/>
              <a:endCxn id="3" idx="1"/>
            </p:cNvCxnSpPr>
            <p:nvPr/>
          </p:nvCxnSpPr>
          <p:spPr>
            <a:xfrm rot="10800000" flipH="1" flipV="1">
              <a:off x="2785477" y="3403379"/>
              <a:ext cx="637927" cy="8247"/>
            </a:xfrm>
            <a:prstGeom prst="line">
              <a:avLst/>
            </a:prstGeom>
          </p:spPr>
          <p:style>
            <a:lnRef idx="2">
              <a:schemeClr val="accent3"/>
            </a:lnRef>
            <a:fillRef idx="0">
              <a:schemeClr val="accent3"/>
            </a:fillRef>
            <a:effectRef idx="1">
              <a:schemeClr val="accent3"/>
            </a:effectRef>
            <a:fontRef idx="minor">
              <a:schemeClr val="tx1"/>
            </a:fontRef>
          </p:style>
        </p:cxnSp>
      </p:grpSp>
      <p:grpSp>
        <p:nvGrpSpPr>
          <p:cNvPr id="85" name="Group 84"/>
          <p:cNvGrpSpPr/>
          <p:nvPr/>
        </p:nvGrpSpPr>
        <p:grpSpPr>
          <a:xfrm>
            <a:off x="252461" y="3950348"/>
            <a:ext cx="4922702" cy="2520014"/>
            <a:chOff x="252461" y="3950348"/>
            <a:chExt cx="4922702" cy="2520014"/>
          </a:xfrm>
        </p:grpSpPr>
        <p:cxnSp>
          <p:nvCxnSpPr>
            <p:cNvPr id="160" name="Straight Arrow Connector 159"/>
            <p:cNvCxnSpPr>
              <a:stCxn id="91" idx="2"/>
              <a:endCxn id="93" idx="0"/>
            </p:cNvCxnSpPr>
            <p:nvPr/>
          </p:nvCxnSpPr>
          <p:spPr>
            <a:xfrm rot="16200000" flipH="1">
              <a:off x="947234" y="4590456"/>
              <a:ext cx="1282233" cy="201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nvGrpSpPr>
            <p:cNvPr id="83" name="Group 82"/>
            <p:cNvGrpSpPr/>
            <p:nvPr/>
          </p:nvGrpSpPr>
          <p:grpSpPr>
            <a:xfrm>
              <a:off x="252461" y="4051308"/>
              <a:ext cx="4922702" cy="2419054"/>
              <a:chOff x="252461" y="4051308"/>
              <a:chExt cx="4922702" cy="2419054"/>
            </a:xfrm>
          </p:grpSpPr>
          <p:cxnSp>
            <p:nvCxnSpPr>
              <p:cNvPr id="125" name="Straight Connector 124"/>
              <p:cNvCxnSpPr>
                <a:stCxn id="93" idx="3"/>
              </p:cNvCxnSpPr>
              <p:nvPr/>
            </p:nvCxnSpPr>
            <p:spPr>
              <a:xfrm rot="10800000" flipH="1">
                <a:off x="2789513" y="5779552"/>
                <a:ext cx="838609"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Oval 2"/>
              <p:cNvSpPr>
                <a:spLocks noChangeArrowheads="1"/>
              </p:cNvSpPr>
              <p:nvPr/>
            </p:nvSpPr>
            <p:spPr bwMode="auto">
              <a:xfrm>
                <a:off x="3510755" y="5080658"/>
                <a:ext cx="1664408" cy="1389704"/>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b" anchorCtr="1">
                <a:prstTxWarp prst="textNoShape">
                  <a:avLst/>
                </a:prstTxWarp>
              </a:bodyPr>
              <a:lstStyle/>
              <a:p>
                <a:r>
                  <a:rPr lang="en-US" dirty="0" smtClean="0"/>
                  <a:t>CSP / TM / IM</a:t>
                </a:r>
              </a:p>
              <a:p>
                <a:endParaRPr lang="en-US" dirty="0" smtClean="0"/>
              </a:p>
            </p:txBody>
          </p:sp>
          <p:sp>
            <p:nvSpPr>
              <p:cNvPr id="93" name="Vertical Scroll 92"/>
              <p:cNvSpPr/>
              <p:nvPr/>
            </p:nvSpPr>
            <p:spPr>
              <a:xfrm>
                <a:off x="252461" y="5232582"/>
                <a:ext cx="2673795" cy="1093939"/>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normAutofit fontScale="62500" lnSpcReduction="20000"/>
              </a:bodyPr>
              <a:lstStyle/>
              <a:p>
                <a:r>
                  <a:rPr lang="en-US" dirty="0" smtClean="0"/>
                  <a:t>Organizational Maturity</a:t>
                </a:r>
              </a:p>
              <a:p>
                <a:r>
                  <a:rPr lang="en-US" dirty="0" smtClean="0"/>
                  <a:t>Registration &amp; Identity Proofing Processes</a:t>
                </a:r>
              </a:p>
              <a:p>
                <a:r>
                  <a:rPr lang="en-US" dirty="0" smtClean="0"/>
                  <a:t>Credential &amp; Issuance Processes</a:t>
                </a:r>
              </a:p>
              <a:p>
                <a:r>
                  <a:rPr lang="en-US" dirty="0" smtClean="0"/>
                  <a:t>Privacy Policies</a:t>
                </a:r>
              </a:p>
            </p:txBody>
          </p:sp>
          <p:sp>
            <p:nvSpPr>
              <p:cNvPr id="95" name="Left-Right Arrow 94"/>
              <p:cNvSpPr/>
              <p:nvPr/>
            </p:nvSpPr>
            <p:spPr>
              <a:xfrm rot="5400000">
                <a:off x="3860628" y="4297969"/>
                <a:ext cx="937371" cy="444049"/>
              </a:xfrm>
              <a:prstGeom prst="lef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61" name="TextBox 160"/>
              <p:cNvSpPr txBox="1"/>
              <p:nvPr/>
            </p:nvSpPr>
            <p:spPr>
              <a:xfrm>
                <a:off x="712495" y="4375770"/>
                <a:ext cx="1759593" cy="363969"/>
              </a:xfrm>
              <a:prstGeom prst="rect">
                <a:avLst/>
              </a:prstGeom>
              <a:solidFill>
                <a:schemeClr val="bg1"/>
              </a:solidFill>
            </p:spPr>
            <p:txBody>
              <a:bodyPr wrap="square" rtlCol="0" anchor="ctr" anchorCtr="1">
                <a:normAutofit fontScale="62500" lnSpcReduction="20000"/>
              </a:bodyPr>
              <a:lstStyle/>
              <a:p>
                <a:pPr algn="ctr"/>
                <a:r>
                  <a:rPr lang="en-US" dirty="0" smtClean="0"/>
                  <a:t>Approval</a:t>
                </a:r>
              </a:p>
              <a:p>
                <a:pPr algn="ctr"/>
                <a:r>
                  <a:rPr lang="en-US" dirty="0" smtClean="0"/>
                  <a:t>Assessment</a:t>
                </a:r>
                <a:endParaRPr lang="en-US" dirty="0"/>
              </a:p>
            </p:txBody>
          </p:sp>
        </p:grpSp>
      </p:grpSp>
      <p:grpSp>
        <p:nvGrpSpPr>
          <p:cNvPr id="87" name="Group 86"/>
          <p:cNvGrpSpPr/>
          <p:nvPr/>
        </p:nvGrpSpPr>
        <p:grpSpPr>
          <a:xfrm>
            <a:off x="5414140" y="1521481"/>
            <a:ext cx="2711394" cy="2443257"/>
            <a:chOff x="5414140" y="1521481"/>
            <a:chExt cx="2711394" cy="2443257"/>
          </a:xfrm>
        </p:grpSpPr>
        <p:grpSp>
          <p:nvGrpSpPr>
            <p:cNvPr id="162" name="Group 25"/>
            <p:cNvGrpSpPr/>
            <p:nvPr/>
          </p:nvGrpSpPr>
          <p:grpSpPr>
            <a:xfrm>
              <a:off x="6837576" y="2864657"/>
              <a:ext cx="1287958" cy="1100081"/>
              <a:chOff x="4424183" y="3628784"/>
              <a:chExt cx="1287958" cy="1100081"/>
            </a:xfrm>
          </p:grpSpPr>
          <p:sp>
            <p:nvSpPr>
              <p:cNvPr id="163" name="Text Box 50"/>
              <p:cNvSpPr txBox="1">
                <a:spLocks noChangeArrowheads="1"/>
              </p:cNvSpPr>
              <p:nvPr/>
            </p:nvSpPr>
            <p:spPr bwMode="auto">
              <a:xfrm>
                <a:off x="4424183" y="4267200"/>
                <a:ext cx="1287958" cy="461665"/>
              </a:xfrm>
              <a:prstGeom prst="rect">
                <a:avLst/>
              </a:prstGeom>
              <a:noFill/>
              <a:ln w="9525">
                <a:noFill/>
                <a:miter lim="800000"/>
                <a:headEnd/>
                <a:tailEnd/>
              </a:ln>
            </p:spPr>
            <p:txBody>
              <a:bodyPr wrap="none">
                <a:prstTxWarp prst="textNoShape">
                  <a:avLst/>
                </a:prstTxWarp>
                <a:spAutoFit/>
              </a:bodyPr>
              <a:lstStyle/>
              <a:p>
                <a:pPr algn="ctr"/>
                <a:r>
                  <a:rPr lang="en-US" sz="1200" dirty="0" smtClean="0"/>
                  <a:t>US Government</a:t>
                </a:r>
              </a:p>
              <a:p>
                <a:pPr algn="ctr"/>
                <a:r>
                  <a:rPr lang="en-US" sz="1200" dirty="0" smtClean="0"/>
                  <a:t>Relying Party</a:t>
                </a:r>
                <a:endParaRPr lang="en-US" sz="1200" dirty="0"/>
              </a:p>
            </p:txBody>
          </p:sp>
          <p:pic>
            <p:nvPicPr>
              <p:cNvPr id="164" name="Picture 69" descr="application server"/>
              <p:cNvPicPr>
                <a:picLocks noChangeAspect="1" noChangeArrowheads="1"/>
              </p:cNvPicPr>
              <p:nvPr/>
            </p:nvPicPr>
            <p:blipFill>
              <a:blip r:embed="rId2"/>
              <a:srcRect/>
              <a:stretch>
                <a:fillRect/>
              </a:stretch>
            </p:blipFill>
            <p:spPr bwMode="auto">
              <a:xfrm>
                <a:off x="4800225" y="3628784"/>
                <a:ext cx="609600" cy="712813"/>
              </a:xfrm>
              <a:prstGeom prst="rect">
                <a:avLst/>
              </a:prstGeom>
              <a:noFill/>
              <a:ln w="9525">
                <a:noFill/>
                <a:miter lim="800000"/>
                <a:headEnd/>
                <a:tailEnd/>
              </a:ln>
            </p:spPr>
          </p:pic>
        </p:grpSp>
        <p:cxnSp>
          <p:nvCxnSpPr>
            <p:cNvPr id="174" name="AutoShape 59"/>
            <p:cNvCxnSpPr>
              <a:cxnSpLocks noChangeShapeType="1"/>
            </p:cNvCxnSpPr>
            <p:nvPr/>
          </p:nvCxnSpPr>
          <p:spPr bwMode="auto">
            <a:xfrm>
              <a:off x="5414140" y="1521481"/>
              <a:ext cx="2104278" cy="1343176"/>
            </a:xfrm>
            <a:prstGeom prst="curvedConnector2">
              <a:avLst/>
            </a:prstGeom>
            <a:ln>
              <a:prstDash val="dash"/>
              <a:headEnd type="none" w="med" len="med"/>
              <a:tailEnd type="triangle" w="med" len="med"/>
            </a:ln>
          </p:spPr>
          <p:style>
            <a:lnRef idx="2">
              <a:schemeClr val="accent2"/>
            </a:lnRef>
            <a:fillRef idx="0">
              <a:schemeClr val="accent2"/>
            </a:fillRef>
            <a:effectRef idx="1">
              <a:schemeClr val="accent2"/>
            </a:effectRef>
            <a:fontRef idx="minor">
              <a:schemeClr val="tx1"/>
            </a:fontRef>
          </p:style>
        </p:cxnSp>
      </p:grpSp>
      <p:cxnSp>
        <p:nvCxnSpPr>
          <p:cNvPr id="177" name="AutoShape 59"/>
          <p:cNvCxnSpPr>
            <a:cxnSpLocks noChangeShapeType="1"/>
          </p:cNvCxnSpPr>
          <p:nvPr/>
        </p:nvCxnSpPr>
        <p:spPr bwMode="auto">
          <a:xfrm rot="16200000" flipV="1">
            <a:off x="6923597" y="4522697"/>
            <a:ext cx="1115919" cy="3"/>
          </a:xfrm>
          <a:prstGeom prst="curvedConnector3">
            <a:avLst>
              <a:gd name="adj1" fmla="val 50000"/>
            </a:avLst>
          </a:prstGeom>
          <a:noFill/>
          <a:ln w="28575" cmpd="sng">
            <a:solidFill>
              <a:srgbClr val="008000"/>
            </a:solidFill>
            <a:prstDash val="dash"/>
            <a:round/>
            <a:headEnd type="triangle" w="med" len="med"/>
            <a:tailEnd type="triangle" w="med" len="med"/>
          </a:ln>
        </p:spPr>
      </p:cxnSp>
      <p:grpSp>
        <p:nvGrpSpPr>
          <p:cNvPr id="86" name="Group 85"/>
          <p:cNvGrpSpPr/>
          <p:nvPr/>
        </p:nvGrpSpPr>
        <p:grpSpPr>
          <a:xfrm>
            <a:off x="5175163" y="5154012"/>
            <a:ext cx="2739044" cy="1185971"/>
            <a:chOff x="5175163" y="5256990"/>
            <a:chExt cx="2739044" cy="1185971"/>
          </a:xfrm>
        </p:grpSpPr>
        <p:cxnSp>
          <p:nvCxnSpPr>
            <p:cNvPr id="172" name="Straight Arrow Connector 171"/>
            <p:cNvCxnSpPr/>
            <p:nvPr/>
          </p:nvCxnSpPr>
          <p:spPr>
            <a:xfrm>
              <a:off x="5175163" y="5882530"/>
              <a:ext cx="2253788" cy="260"/>
            </a:xfrm>
            <a:prstGeom prst="straightConnector1">
              <a:avLst/>
            </a:prstGeom>
            <a:ln>
              <a:prstDash val="dash"/>
              <a:tailEnd type="arrow"/>
            </a:ln>
          </p:spPr>
          <p:style>
            <a:lnRef idx="2">
              <a:schemeClr val="accent4"/>
            </a:lnRef>
            <a:fillRef idx="0">
              <a:schemeClr val="accent4"/>
            </a:fillRef>
            <a:effectRef idx="1">
              <a:schemeClr val="accent4"/>
            </a:effectRef>
            <a:fontRef idx="minor">
              <a:schemeClr val="tx1"/>
            </a:fontRef>
          </p:style>
        </p:cxnSp>
        <p:grpSp>
          <p:nvGrpSpPr>
            <p:cNvPr id="186" name="Group 185"/>
            <p:cNvGrpSpPr/>
            <p:nvPr/>
          </p:nvGrpSpPr>
          <p:grpSpPr>
            <a:xfrm>
              <a:off x="6902467" y="5256990"/>
              <a:ext cx="1011740" cy="1185971"/>
              <a:chOff x="7496180" y="5182822"/>
              <a:chExt cx="1011740" cy="1185971"/>
            </a:xfrm>
          </p:grpSpPr>
          <p:grpSp>
            <p:nvGrpSpPr>
              <p:cNvPr id="170" name="Group 169"/>
              <p:cNvGrpSpPr/>
              <p:nvPr/>
            </p:nvGrpSpPr>
            <p:grpSpPr>
              <a:xfrm>
                <a:off x="7717864" y="5182822"/>
                <a:ext cx="712470" cy="946800"/>
                <a:chOff x="7023619" y="5143477"/>
                <a:chExt cx="712470" cy="946800"/>
              </a:xfrm>
            </p:grpSpPr>
            <p:pic>
              <p:nvPicPr>
                <p:cNvPr id="165" name="Picture 7" descr="User_UserHalfD01"/>
                <p:cNvPicPr>
                  <a:picLocks noChangeAspect="1" noChangeArrowheads="1"/>
                </p:cNvPicPr>
                <p:nvPr/>
              </p:nvPicPr>
              <p:blipFill>
                <a:blip r:embed="rId3" cstate="print"/>
                <a:stretch>
                  <a:fillRect/>
                </a:stretch>
              </p:blipFill>
              <p:spPr bwMode="auto">
                <a:xfrm>
                  <a:off x="7023619" y="5143477"/>
                  <a:ext cx="407670" cy="642000"/>
                </a:xfrm>
                <a:prstGeom prst="rect">
                  <a:avLst/>
                </a:prstGeom>
                <a:noFill/>
                <a:ln>
                  <a:noFill/>
                </a:ln>
              </p:spPr>
            </p:pic>
            <p:pic>
              <p:nvPicPr>
                <p:cNvPr id="167" name="Picture 7" descr="User_UserHalfD01"/>
                <p:cNvPicPr>
                  <a:picLocks noChangeAspect="1" noChangeArrowheads="1"/>
                </p:cNvPicPr>
                <p:nvPr/>
              </p:nvPicPr>
              <p:blipFill>
                <a:blip r:embed="rId3" cstate="print"/>
                <a:stretch>
                  <a:fillRect/>
                </a:stretch>
              </p:blipFill>
              <p:spPr bwMode="auto">
                <a:xfrm>
                  <a:off x="7176019" y="5295877"/>
                  <a:ext cx="407670" cy="642000"/>
                </a:xfrm>
                <a:prstGeom prst="rect">
                  <a:avLst/>
                </a:prstGeom>
                <a:noFill/>
                <a:ln>
                  <a:noFill/>
                </a:ln>
              </p:spPr>
            </p:pic>
            <p:pic>
              <p:nvPicPr>
                <p:cNvPr id="168" name="Picture 7" descr="User_UserHalfD01"/>
                <p:cNvPicPr>
                  <a:picLocks noChangeAspect="1" noChangeArrowheads="1"/>
                </p:cNvPicPr>
                <p:nvPr/>
              </p:nvPicPr>
              <p:blipFill>
                <a:blip r:embed="rId3" cstate="print"/>
                <a:stretch>
                  <a:fillRect/>
                </a:stretch>
              </p:blipFill>
              <p:spPr bwMode="auto">
                <a:xfrm>
                  <a:off x="7328419" y="5448277"/>
                  <a:ext cx="407670" cy="642000"/>
                </a:xfrm>
                <a:prstGeom prst="rect">
                  <a:avLst/>
                </a:prstGeom>
                <a:noFill/>
                <a:ln>
                  <a:noFill/>
                </a:ln>
              </p:spPr>
            </p:pic>
          </p:grpSp>
          <p:sp>
            <p:nvSpPr>
              <p:cNvPr id="185" name="Text Box 14"/>
              <p:cNvSpPr txBox="1">
                <a:spLocks noChangeArrowheads="1"/>
              </p:cNvSpPr>
              <p:nvPr/>
            </p:nvSpPr>
            <p:spPr bwMode="auto">
              <a:xfrm>
                <a:off x="7496180" y="6030239"/>
                <a:ext cx="1011740" cy="338554"/>
              </a:xfrm>
              <a:prstGeom prst="rect">
                <a:avLst/>
              </a:prstGeom>
              <a:noFill/>
              <a:ln w="9525">
                <a:noFill/>
                <a:miter lim="800000"/>
                <a:headEnd/>
                <a:tailEnd/>
              </a:ln>
            </p:spPr>
            <p:txBody>
              <a:bodyPr wrap="square">
                <a:spAutoFit/>
              </a:bodyPr>
              <a:lstStyle/>
              <a:p>
                <a:pPr algn="ctr">
                  <a:spcBef>
                    <a:spcPct val="50000"/>
                  </a:spcBef>
                </a:pPr>
                <a:r>
                  <a:rPr lang="en-US" sz="1600" dirty="0" smtClean="0"/>
                  <a:t>Citizen</a:t>
                </a:r>
                <a:endParaRPr lang="en-US" sz="1600" dirty="0"/>
              </a:p>
            </p:txBody>
          </p:sp>
        </p:grpSp>
      </p:grpSp>
      <p:grpSp>
        <p:nvGrpSpPr>
          <p:cNvPr id="84" name="Group 83"/>
          <p:cNvGrpSpPr/>
          <p:nvPr/>
        </p:nvGrpSpPr>
        <p:grpSpPr>
          <a:xfrm>
            <a:off x="120510" y="1145363"/>
            <a:ext cx="5293630" cy="1711047"/>
            <a:chOff x="120510" y="1145363"/>
            <a:chExt cx="5293630" cy="1711047"/>
          </a:xfrm>
        </p:grpSpPr>
        <p:sp>
          <p:nvSpPr>
            <p:cNvPr id="94" name="Left-Right Arrow 93"/>
            <p:cNvSpPr/>
            <p:nvPr/>
          </p:nvSpPr>
          <p:spPr>
            <a:xfrm rot="5400000">
              <a:off x="3965180" y="2151278"/>
              <a:ext cx="797288" cy="444049"/>
            </a:xfrm>
            <a:prstGeom prst="leftRightArrow">
              <a:avLst/>
            </a:prstGeom>
            <a:gradFill>
              <a:gsLst>
                <a:gs pos="37000">
                  <a:schemeClr val="accent2">
                    <a:shade val="51000"/>
                    <a:satMod val="130000"/>
                  </a:schemeClr>
                </a:gs>
                <a:gs pos="66000">
                  <a:schemeClr val="accent3"/>
                </a:gs>
                <a:gs pos="100000">
                  <a:schemeClr val="accent3">
                    <a:lumMod val="50000"/>
                  </a:schemeClr>
                </a:gs>
              </a:gsLst>
              <a:lin ang="0" scaled="0"/>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6" name="TextBox 95"/>
            <p:cNvSpPr txBox="1"/>
            <p:nvPr/>
          </p:nvSpPr>
          <p:spPr>
            <a:xfrm>
              <a:off x="638272" y="2215695"/>
              <a:ext cx="1896338" cy="370836"/>
            </a:xfrm>
            <a:prstGeom prst="rect">
              <a:avLst/>
            </a:prstGeom>
            <a:noFill/>
          </p:spPr>
          <p:txBody>
            <a:bodyPr wrap="square" rtlCol="0" anchor="ctr" anchorCtr="1">
              <a:normAutofit fontScale="62500" lnSpcReduction="20000"/>
            </a:bodyPr>
            <a:lstStyle/>
            <a:p>
              <a:pPr algn="ctr"/>
              <a:r>
                <a:rPr lang="en-US" dirty="0" smtClean="0"/>
                <a:t>Comparability</a:t>
              </a:r>
            </a:p>
            <a:p>
              <a:pPr algn="ctr"/>
              <a:r>
                <a:rPr lang="en-US" dirty="0" smtClean="0"/>
                <a:t>Assessment</a:t>
              </a:r>
              <a:endParaRPr lang="en-US" dirty="0"/>
            </a:p>
          </p:txBody>
        </p:sp>
        <p:cxnSp>
          <p:nvCxnSpPr>
            <p:cNvPr id="155" name="Straight Arrow Connector 154"/>
            <p:cNvCxnSpPr>
              <a:stCxn id="91" idx="0"/>
              <a:endCxn id="96" idx="2"/>
            </p:cNvCxnSpPr>
            <p:nvPr/>
          </p:nvCxnSpPr>
          <p:spPr>
            <a:xfrm rot="16200000" flipV="1">
              <a:off x="1451952" y="2721021"/>
              <a:ext cx="269879" cy="9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nvGrpSpPr>
            <p:cNvPr id="82" name="Group 81"/>
            <p:cNvGrpSpPr/>
            <p:nvPr/>
          </p:nvGrpSpPr>
          <p:grpSpPr>
            <a:xfrm>
              <a:off x="120510" y="1145363"/>
              <a:ext cx="5293630" cy="1070333"/>
              <a:chOff x="120510" y="1145363"/>
              <a:chExt cx="5293630" cy="1070333"/>
            </a:xfrm>
          </p:grpSpPr>
          <p:cxnSp>
            <p:nvCxnSpPr>
              <p:cNvPr id="153" name="Straight Arrow Connector 152"/>
              <p:cNvCxnSpPr>
                <a:endCxn id="96" idx="0"/>
              </p:cNvCxnSpPr>
              <p:nvPr/>
            </p:nvCxnSpPr>
            <p:spPr>
              <a:xfrm rot="5400000">
                <a:off x="1427732" y="2056307"/>
                <a:ext cx="318098" cy="67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nvGrpSpPr>
              <p:cNvPr id="92" name="Group 91"/>
              <p:cNvGrpSpPr/>
              <p:nvPr/>
            </p:nvGrpSpPr>
            <p:grpSpPr>
              <a:xfrm>
                <a:off x="3423405" y="1145364"/>
                <a:ext cx="1990735" cy="752234"/>
                <a:chOff x="2599740" y="1247343"/>
                <a:chExt cx="1990735" cy="752234"/>
              </a:xfrm>
            </p:grpSpPr>
            <p:sp>
              <p:nvSpPr>
                <p:cNvPr id="5" name="Rounded Rectangle 4"/>
                <p:cNvSpPr/>
                <p:nvPr/>
              </p:nvSpPr>
              <p:spPr>
                <a:xfrm>
                  <a:off x="2599740" y="1247343"/>
                  <a:ext cx="1990735" cy="75223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 name="Picture 3" descr="FICAM_Logo.png"/>
                <p:cNvPicPr>
                  <a:picLocks noChangeAspect="1"/>
                </p:cNvPicPr>
                <p:nvPr/>
              </p:nvPicPr>
              <p:blipFill>
                <a:blip r:embed="rId4"/>
                <a:stretch>
                  <a:fillRect/>
                </a:stretch>
              </p:blipFill>
              <p:spPr>
                <a:xfrm>
                  <a:off x="2840764" y="1302969"/>
                  <a:ext cx="1492522" cy="632249"/>
                </a:xfrm>
                <a:prstGeom prst="rect">
                  <a:avLst/>
                </a:prstGeom>
              </p:spPr>
            </p:pic>
          </p:grpSp>
          <p:cxnSp>
            <p:nvCxnSpPr>
              <p:cNvPr id="121" name="Straight Connector 120"/>
              <p:cNvCxnSpPr>
                <a:stCxn id="90" idx="3"/>
                <a:endCxn id="5" idx="1"/>
              </p:cNvCxnSpPr>
              <p:nvPr/>
            </p:nvCxnSpPr>
            <p:spPr>
              <a:xfrm rot="10800000" flipH="1" flipV="1">
                <a:off x="2959701" y="1521479"/>
                <a:ext cx="463704" cy="1"/>
              </a:xfrm>
              <a:prstGeom prst="line">
                <a:avLst/>
              </a:prstGeom>
            </p:spPr>
            <p:style>
              <a:lnRef idx="2">
                <a:schemeClr val="accent2"/>
              </a:lnRef>
              <a:fillRef idx="0">
                <a:schemeClr val="accent2"/>
              </a:fillRef>
              <a:effectRef idx="1">
                <a:schemeClr val="accent2"/>
              </a:effectRef>
              <a:fontRef idx="minor">
                <a:schemeClr val="tx1"/>
              </a:fontRef>
            </p:style>
          </p:cxnSp>
          <p:grpSp>
            <p:nvGrpSpPr>
              <p:cNvPr id="196" name="Group 195"/>
              <p:cNvGrpSpPr/>
              <p:nvPr/>
            </p:nvGrpSpPr>
            <p:grpSpPr>
              <a:xfrm>
                <a:off x="120510" y="1145363"/>
                <a:ext cx="2933220" cy="752234"/>
                <a:chOff x="1" y="1145364"/>
                <a:chExt cx="2933220" cy="752234"/>
              </a:xfrm>
            </p:grpSpPr>
            <p:sp>
              <p:nvSpPr>
                <p:cNvPr id="90" name="Vertical Scroll 89"/>
                <p:cNvSpPr/>
                <p:nvPr/>
              </p:nvSpPr>
              <p:spPr>
                <a:xfrm>
                  <a:off x="1" y="1145364"/>
                  <a:ext cx="2933220" cy="752234"/>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nchorCtr="0">
                  <a:normAutofit fontScale="77500" lnSpcReduction="20000"/>
                </a:bodyPr>
                <a:lstStyle/>
                <a:p>
                  <a:pPr algn="r"/>
                  <a:r>
                    <a:rPr lang="en-US" dirty="0" smtClean="0"/>
                    <a:t>OMB Requirements</a:t>
                  </a:r>
                </a:p>
                <a:p>
                  <a:pPr algn="r"/>
                  <a:r>
                    <a:rPr lang="en-US" dirty="0" smtClean="0"/>
                    <a:t>NIST Requirements</a:t>
                  </a:r>
                </a:p>
                <a:p>
                  <a:pPr algn="r"/>
                  <a:r>
                    <a:rPr lang="en-US" dirty="0" smtClean="0"/>
                    <a:t>GSA Requirements</a:t>
                  </a:r>
                </a:p>
              </p:txBody>
            </p:sp>
            <p:sp>
              <p:nvSpPr>
                <p:cNvPr id="195" name="Right Brace 194"/>
                <p:cNvSpPr/>
                <p:nvPr/>
              </p:nvSpPr>
              <p:spPr>
                <a:xfrm>
                  <a:off x="911732" y="1286263"/>
                  <a:ext cx="231757" cy="537705"/>
                </a:xfrm>
                <a:prstGeom prst="rightBrace">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nchorCtr="1"/>
                <a:lstStyle/>
                <a:p>
                  <a:pPr algn="ctr"/>
                  <a:endParaRPr lang="en-US"/>
                </a:p>
              </p:txBody>
            </p:sp>
          </p:grpSp>
          <p:sp>
            <p:nvSpPr>
              <p:cNvPr id="198" name="TextBox 197"/>
              <p:cNvSpPr txBox="1"/>
              <p:nvPr/>
            </p:nvSpPr>
            <p:spPr>
              <a:xfrm>
                <a:off x="231758" y="1286262"/>
                <a:ext cx="883913" cy="537705"/>
              </a:xfrm>
              <a:prstGeom prst="rect">
                <a:avLst/>
              </a:prstGeom>
              <a:noFill/>
            </p:spPr>
            <p:txBody>
              <a:bodyPr wrap="square" rtlCol="0" anchor="ctr" anchorCtr="1">
                <a:normAutofit lnSpcReduction="10000"/>
              </a:bodyPr>
              <a:lstStyle/>
              <a:p>
                <a:pPr algn="ctr"/>
                <a:r>
                  <a:rPr lang="en-US" sz="1050" b="1" dirty="0" smtClean="0"/>
                  <a:t>Privacy </a:t>
                </a:r>
              </a:p>
              <a:p>
                <a:pPr algn="ctr"/>
                <a:r>
                  <a:rPr lang="en-US" sz="1050" b="1" dirty="0" smtClean="0"/>
                  <a:t>&amp; </a:t>
                </a:r>
              </a:p>
              <a:p>
                <a:pPr algn="ctr"/>
                <a:r>
                  <a:rPr lang="en-US" sz="1050" b="1" dirty="0" smtClean="0"/>
                  <a:t>Security</a:t>
                </a:r>
                <a:endParaRPr lang="en-US" sz="1050" b="1" dirty="0"/>
              </a:p>
            </p:txBody>
          </p:sp>
        </p:grpSp>
      </p:grpSp>
    </p:spTree>
    <p:extLst>
      <p:ext uri="{BB962C8B-B14F-4D97-AF65-F5344CB8AC3E}">
        <p14:creationId xmlns="" xmlns:p14="http://schemas.microsoft.com/office/powerpoint/2010/main" val="23548980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696199" cy="523220"/>
          </a:xfrm>
        </p:spPr>
        <p:txBody>
          <a:bodyPr/>
          <a:lstStyle/>
          <a:p>
            <a:r>
              <a:rPr lang="en-US" dirty="0"/>
              <a:t>FICAM TFS Program Approval </a:t>
            </a:r>
            <a:r>
              <a:rPr lang="en-US" dirty="0" smtClean="0"/>
              <a:t>Factors</a:t>
            </a:r>
            <a:endParaRPr lang="en-US" dirty="0"/>
          </a:p>
        </p:txBody>
      </p:sp>
      <p:grpSp>
        <p:nvGrpSpPr>
          <p:cNvPr id="81" name="Group 80"/>
          <p:cNvGrpSpPr/>
          <p:nvPr/>
        </p:nvGrpSpPr>
        <p:grpSpPr>
          <a:xfrm>
            <a:off x="252462" y="2856410"/>
            <a:ext cx="5161678" cy="1102186"/>
            <a:chOff x="252462" y="2856410"/>
            <a:chExt cx="5161678" cy="1102186"/>
          </a:xfrm>
        </p:grpSpPr>
        <p:sp>
          <p:nvSpPr>
            <p:cNvPr id="3" name="Rounded Rectangle 2"/>
            <p:cNvSpPr/>
            <p:nvPr/>
          </p:nvSpPr>
          <p:spPr>
            <a:xfrm>
              <a:off x="3423405" y="2864657"/>
              <a:ext cx="1990735" cy="109393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normAutofit/>
            </a:bodyPr>
            <a:lstStyle/>
            <a:p>
              <a:pPr algn="ctr"/>
              <a:r>
                <a:rPr lang="en-US" dirty="0" smtClean="0"/>
                <a:t>Trust Framework Provider</a:t>
              </a:r>
              <a:endParaRPr lang="en-US" dirty="0"/>
            </a:p>
          </p:txBody>
        </p:sp>
        <p:sp>
          <p:nvSpPr>
            <p:cNvPr id="91" name="Vertical Scroll 90"/>
            <p:cNvSpPr/>
            <p:nvPr/>
          </p:nvSpPr>
          <p:spPr>
            <a:xfrm>
              <a:off x="252462" y="2856410"/>
              <a:ext cx="2669758" cy="1093939"/>
            </a:xfrm>
            <a:prstGeom prst="verticalScroll">
              <a:avLst/>
            </a:prstGeom>
          </p:spPr>
          <p:style>
            <a:lnRef idx="2">
              <a:schemeClr val="accent3"/>
            </a:lnRef>
            <a:fillRef idx="1">
              <a:schemeClr val="lt1"/>
            </a:fillRef>
            <a:effectRef idx="0">
              <a:schemeClr val="accent3"/>
            </a:effectRef>
            <a:fontRef idx="minor">
              <a:schemeClr val="dk1"/>
            </a:fontRef>
          </p:style>
          <p:txBody>
            <a:bodyPr rtlCol="0" anchor="ctr">
              <a:normAutofit fontScale="47500" lnSpcReduction="20000"/>
            </a:bodyPr>
            <a:lstStyle/>
            <a:p>
              <a:r>
                <a:rPr lang="en-US" sz="2462" dirty="0" smtClean="0"/>
                <a:t>Assurance Processes</a:t>
              </a:r>
            </a:p>
            <a:p>
              <a:r>
                <a:rPr lang="en-US" sz="2462" dirty="0" smtClean="0"/>
                <a:t>Privacy Policy</a:t>
              </a:r>
            </a:p>
            <a:p>
              <a:r>
                <a:rPr lang="en-US" sz="2462" dirty="0" smtClean="0"/>
                <a:t>Audit &amp; Certification Processes</a:t>
              </a:r>
            </a:p>
            <a:p>
              <a:r>
                <a:rPr lang="en-US" sz="2462" dirty="0" smtClean="0"/>
                <a:t>Auditor Qualifications</a:t>
              </a:r>
            </a:p>
            <a:p>
              <a:r>
                <a:rPr lang="en-US" sz="2462" dirty="0" smtClean="0"/>
                <a:t>Organizational Maturity</a:t>
              </a:r>
              <a:endParaRPr lang="en-US" dirty="0" smtClean="0"/>
            </a:p>
          </p:txBody>
        </p:sp>
        <p:cxnSp>
          <p:nvCxnSpPr>
            <p:cNvPr id="123" name="Straight Connector 122"/>
            <p:cNvCxnSpPr>
              <a:stCxn id="91" idx="3"/>
              <a:endCxn id="3" idx="1"/>
            </p:cNvCxnSpPr>
            <p:nvPr/>
          </p:nvCxnSpPr>
          <p:spPr>
            <a:xfrm rot="10800000" flipH="1" flipV="1">
              <a:off x="2785477" y="3403379"/>
              <a:ext cx="637927" cy="8247"/>
            </a:xfrm>
            <a:prstGeom prst="line">
              <a:avLst/>
            </a:prstGeom>
          </p:spPr>
          <p:style>
            <a:lnRef idx="2">
              <a:schemeClr val="accent3"/>
            </a:lnRef>
            <a:fillRef idx="0">
              <a:schemeClr val="accent3"/>
            </a:fillRef>
            <a:effectRef idx="1">
              <a:schemeClr val="accent3"/>
            </a:effectRef>
            <a:fontRef idx="minor">
              <a:schemeClr val="tx1"/>
            </a:fontRef>
          </p:style>
        </p:cxnSp>
      </p:grpSp>
      <p:grpSp>
        <p:nvGrpSpPr>
          <p:cNvPr id="85" name="Group 84"/>
          <p:cNvGrpSpPr/>
          <p:nvPr/>
        </p:nvGrpSpPr>
        <p:grpSpPr>
          <a:xfrm>
            <a:off x="252461" y="3950348"/>
            <a:ext cx="4922702" cy="2520014"/>
            <a:chOff x="252461" y="3950348"/>
            <a:chExt cx="4922702" cy="2520014"/>
          </a:xfrm>
        </p:grpSpPr>
        <p:cxnSp>
          <p:nvCxnSpPr>
            <p:cNvPr id="160" name="Straight Arrow Connector 159"/>
            <p:cNvCxnSpPr>
              <a:stCxn id="91" idx="2"/>
              <a:endCxn id="93" idx="0"/>
            </p:cNvCxnSpPr>
            <p:nvPr/>
          </p:nvCxnSpPr>
          <p:spPr>
            <a:xfrm rot="16200000" flipH="1">
              <a:off x="947234" y="4590456"/>
              <a:ext cx="1282233" cy="201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nvGrpSpPr>
            <p:cNvPr id="83" name="Group 82"/>
            <p:cNvGrpSpPr/>
            <p:nvPr/>
          </p:nvGrpSpPr>
          <p:grpSpPr>
            <a:xfrm>
              <a:off x="252461" y="4051308"/>
              <a:ext cx="4922702" cy="2419054"/>
              <a:chOff x="252461" y="4051308"/>
              <a:chExt cx="4922702" cy="2419054"/>
            </a:xfrm>
          </p:grpSpPr>
          <p:cxnSp>
            <p:nvCxnSpPr>
              <p:cNvPr id="125" name="Straight Connector 124"/>
              <p:cNvCxnSpPr>
                <a:stCxn id="93" idx="3"/>
              </p:cNvCxnSpPr>
              <p:nvPr/>
            </p:nvCxnSpPr>
            <p:spPr>
              <a:xfrm rot="10800000" flipH="1">
                <a:off x="2789513" y="5779552"/>
                <a:ext cx="838609"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Oval 2"/>
              <p:cNvSpPr>
                <a:spLocks noChangeArrowheads="1"/>
              </p:cNvSpPr>
              <p:nvPr/>
            </p:nvSpPr>
            <p:spPr bwMode="auto">
              <a:xfrm>
                <a:off x="3510755" y="5080658"/>
                <a:ext cx="1664408" cy="1389704"/>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b" anchorCtr="1">
                <a:prstTxWarp prst="textNoShape">
                  <a:avLst/>
                </a:prstTxWarp>
              </a:bodyPr>
              <a:lstStyle/>
              <a:p>
                <a:r>
                  <a:rPr lang="en-US" dirty="0" smtClean="0"/>
                  <a:t>CSP / TM / IM</a:t>
                </a:r>
              </a:p>
              <a:p>
                <a:endParaRPr lang="en-US" dirty="0" smtClean="0"/>
              </a:p>
            </p:txBody>
          </p:sp>
          <p:sp>
            <p:nvSpPr>
              <p:cNvPr id="93" name="Vertical Scroll 92"/>
              <p:cNvSpPr/>
              <p:nvPr/>
            </p:nvSpPr>
            <p:spPr>
              <a:xfrm>
                <a:off x="252461" y="5232582"/>
                <a:ext cx="2673795" cy="1093939"/>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normAutofit fontScale="62500" lnSpcReduction="20000"/>
              </a:bodyPr>
              <a:lstStyle/>
              <a:p>
                <a:r>
                  <a:rPr lang="en-US" dirty="0" smtClean="0"/>
                  <a:t>Organizational Maturity</a:t>
                </a:r>
              </a:p>
              <a:p>
                <a:r>
                  <a:rPr lang="en-US" dirty="0" smtClean="0"/>
                  <a:t>Registration &amp; Identity Proofing Processes</a:t>
                </a:r>
              </a:p>
              <a:p>
                <a:r>
                  <a:rPr lang="en-US" dirty="0" smtClean="0"/>
                  <a:t>Credential &amp; Issuance Processes</a:t>
                </a:r>
              </a:p>
              <a:p>
                <a:r>
                  <a:rPr lang="en-US" dirty="0" smtClean="0"/>
                  <a:t>Privacy Policies</a:t>
                </a:r>
              </a:p>
            </p:txBody>
          </p:sp>
          <p:sp>
            <p:nvSpPr>
              <p:cNvPr id="95" name="Left-Right Arrow 94"/>
              <p:cNvSpPr/>
              <p:nvPr/>
            </p:nvSpPr>
            <p:spPr>
              <a:xfrm rot="5400000">
                <a:off x="3860628" y="4297969"/>
                <a:ext cx="937371" cy="444049"/>
              </a:xfrm>
              <a:prstGeom prst="lef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61" name="TextBox 160"/>
              <p:cNvSpPr txBox="1"/>
              <p:nvPr/>
            </p:nvSpPr>
            <p:spPr>
              <a:xfrm>
                <a:off x="712495" y="4375770"/>
                <a:ext cx="1759593" cy="363969"/>
              </a:xfrm>
              <a:prstGeom prst="rect">
                <a:avLst/>
              </a:prstGeom>
              <a:solidFill>
                <a:schemeClr val="bg1"/>
              </a:solidFill>
            </p:spPr>
            <p:txBody>
              <a:bodyPr wrap="square" rtlCol="0" anchor="ctr" anchorCtr="1">
                <a:normAutofit fontScale="62500" lnSpcReduction="20000"/>
              </a:bodyPr>
              <a:lstStyle/>
              <a:p>
                <a:pPr algn="ctr"/>
                <a:r>
                  <a:rPr lang="en-US" dirty="0" smtClean="0"/>
                  <a:t>Approval</a:t>
                </a:r>
              </a:p>
              <a:p>
                <a:pPr algn="ctr"/>
                <a:r>
                  <a:rPr lang="en-US" dirty="0" smtClean="0"/>
                  <a:t>Assessment</a:t>
                </a:r>
                <a:endParaRPr lang="en-US" dirty="0"/>
              </a:p>
            </p:txBody>
          </p:sp>
        </p:grpSp>
      </p:grpSp>
      <p:grpSp>
        <p:nvGrpSpPr>
          <p:cNvPr id="87" name="Group 86"/>
          <p:cNvGrpSpPr/>
          <p:nvPr/>
        </p:nvGrpSpPr>
        <p:grpSpPr>
          <a:xfrm>
            <a:off x="5414140" y="1521481"/>
            <a:ext cx="2711394" cy="2443257"/>
            <a:chOff x="5414140" y="1521481"/>
            <a:chExt cx="2711394" cy="2443257"/>
          </a:xfrm>
        </p:grpSpPr>
        <p:grpSp>
          <p:nvGrpSpPr>
            <p:cNvPr id="162" name="Group 25"/>
            <p:cNvGrpSpPr/>
            <p:nvPr/>
          </p:nvGrpSpPr>
          <p:grpSpPr>
            <a:xfrm>
              <a:off x="6837576" y="2864657"/>
              <a:ext cx="1287958" cy="1100081"/>
              <a:chOff x="4424183" y="3628784"/>
              <a:chExt cx="1287958" cy="1100081"/>
            </a:xfrm>
          </p:grpSpPr>
          <p:sp>
            <p:nvSpPr>
              <p:cNvPr id="163" name="Text Box 50"/>
              <p:cNvSpPr txBox="1">
                <a:spLocks noChangeArrowheads="1"/>
              </p:cNvSpPr>
              <p:nvPr/>
            </p:nvSpPr>
            <p:spPr bwMode="auto">
              <a:xfrm>
                <a:off x="4424183" y="4267200"/>
                <a:ext cx="1287958" cy="461665"/>
              </a:xfrm>
              <a:prstGeom prst="rect">
                <a:avLst/>
              </a:prstGeom>
              <a:noFill/>
              <a:ln w="9525">
                <a:noFill/>
                <a:miter lim="800000"/>
                <a:headEnd/>
                <a:tailEnd/>
              </a:ln>
            </p:spPr>
            <p:txBody>
              <a:bodyPr wrap="none">
                <a:prstTxWarp prst="textNoShape">
                  <a:avLst/>
                </a:prstTxWarp>
                <a:spAutoFit/>
              </a:bodyPr>
              <a:lstStyle/>
              <a:p>
                <a:pPr algn="ctr"/>
                <a:r>
                  <a:rPr lang="en-US" sz="1200" dirty="0" smtClean="0"/>
                  <a:t>US Government</a:t>
                </a:r>
              </a:p>
              <a:p>
                <a:pPr algn="ctr"/>
                <a:r>
                  <a:rPr lang="en-US" sz="1200" dirty="0" smtClean="0"/>
                  <a:t>Relying Party</a:t>
                </a:r>
                <a:endParaRPr lang="en-US" sz="1200" dirty="0"/>
              </a:p>
            </p:txBody>
          </p:sp>
          <p:pic>
            <p:nvPicPr>
              <p:cNvPr id="164" name="Picture 69" descr="application server"/>
              <p:cNvPicPr>
                <a:picLocks noChangeAspect="1" noChangeArrowheads="1"/>
              </p:cNvPicPr>
              <p:nvPr/>
            </p:nvPicPr>
            <p:blipFill>
              <a:blip r:embed="rId2"/>
              <a:srcRect/>
              <a:stretch>
                <a:fillRect/>
              </a:stretch>
            </p:blipFill>
            <p:spPr bwMode="auto">
              <a:xfrm>
                <a:off x="4800225" y="3628784"/>
                <a:ext cx="609600" cy="712813"/>
              </a:xfrm>
              <a:prstGeom prst="rect">
                <a:avLst/>
              </a:prstGeom>
              <a:noFill/>
              <a:ln w="9525">
                <a:noFill/>
                <a:miter lim="800000"/>
                <a:headEnd/>
                <a:tailEnd/>
              </a:ln>
            </p:spPr>
          </p:pic>
        </p:grpSp>
        <p:cxnSp>
          <p:nvCxnSpPr>
            <p:cNvPr id="174" name="AutoShape 59"/>
            <p:cNvCxnSpPr>
              <a:cxnSpLocks noChangeShapeType="1"/>
            </p:cNvCxnSpPr>
            <p:nvPr/>
          </p:nvCxnSpPr>
          <p:spPr bwMode="auto">
            <a:xfrm>
              <a:off x="5414140" y="1521481"/>
              <a:ext cx="2104278" cy="1343176"/>
            </a:xfrm>
            <a:prstGeom prst="curvedConnector2">
              <a:avLst/>
            </a:prstGeom>
            <a:ln>
              <a:prstDash val="dash"/>
              <a:headEnd type="none" w="med" len="med"/>
              <a:tailEnd type="triangle" w="med" len="med"/>
            </a:ln>
          </p:spPr>
          <p:style>
            <a:lnRef idx="2">
              <a:schemeClr val="accent2"/>
            </a:lnRef>
            <a:fillRef idx="0">
              <a:schemeClr val="accent2"/>
            </a:fillRef>
            <a:effectRef idx="1">
              <a:schemeClr val="accent2"/>
            </a:effectRef>
            <a:fontRef idx="minor">
              <a:schemeClr val="tx1"/>
            </a:fontRef>
          </p:style>
        </p:cxnSp>
      </p:grpSp>
      <p:cxnSp>
        <p:nvCxnSpPr>
          <p:cNvPr id="177" name="AutoShape 59"/>
          <p:cNvCxnSpPr>
            <a:cxnSpLocks noChangeShapeType="1"/>
          </p:cNvCxnSpPr>
          <p:nvPr/>
        </p:nvCxnSpPr>
        <p:spPr bwMode="auto">
          <a:xfrm rot="16200000" flipV="1">
            <a:off x="6923597" y="4522697"/>
            <a:ext cx="1115919" cy="3"/>
          </a:xfrm>
          <a:prstGeom prst="curvedConnector3">
            <a:avLst>
              <a:gd name="adj1" fmla="val 50000"/>
            </a:avLst>
          </a:prstGeom>
          <a:noFill/>
          <a:ln w="28575" cmpd="sng">
            <a:solidFill>
              <a:srgbClr val="008000"/>
            </a:solidFill>
            <a:prstDash val="dash"/>
            <a:round/>
            <a:headEnd type="triangle" w="med" len="med"/>
            <a:tailEnd type="triangle" w="med" len="med"/>
          </a:ln>
        </p:spPr>
      </p:cxnSp>
      <p:grpSp>
        <p:nvGrpSpPr>
          <p:cNvPr id="86" name="Group 85"/>
          <p:cNvGrpSpPr/>
          <p:nvPr/>
        </p:nvGrpSpPr>
        <p:grpSpPr>
          <a:xfrm>
            <a:off x="5175163" y="5154012"/>
            <a:ext cx="2739044" cy="1185971"/>
            <a:chOff x="5175163" y="5256990"/>
            <a:chExt cx="2739044" cy="1185971"/>
          </a:xfrm>
        </p:grpSpPr>
        <p:cxnSp>
          <p:nvCxnSpPr>
            <p:cNvPr id="172" name="Straight Arrow Connector 171"/>
            <p:cNvCxnSpPr/>
            <p:nvPr/>
          </p:nvCxnSpPr>
          <p:spPr>
            <a:xfrm>
              <a:off x="5175163" y="5882530"/>
              <a:ext cx="2253788" cy="260"/>
            </a:xfrm>
            <a:prstGeom prst="straightConnector1">
              <a:avLst/>
            </a:prstGeom>
            <a:ln>
              <a:prstDash val="dash"/>
              <a:tailEnd type="arrow"/>
            </a:ln>
          </p:spPr>
          <p:style>
            <a:lnRef idx="2">
              <a:schemeClr val="accent4"/>
            </a:lnRef>
            <a:fillRef idx="0">
              <a:schemeClr val="accent4"/>
            </a:fillRef>
            <a:effectRef idx="1">
              <a:schemeClr val="accent4"/>
            </a:effectRef>
            <a:fontRef idx="minor">
              <a:schemeClr val="tx1"/>
            </a:fontRef>
          </p:style>
        </p:cxnSp>
        <p:grpSp>
          <p:nvGrpSpPr>
            <p:cNvPr id="186" name="Group 185"/>
            <p:cNvGrpSpPr/>
            <p:nvPr/>
          </p:nvGrpSpPr>
          <p:grpSpPr>
            <a:xfrm>
              <a:off x="6902467" y="5256990"/>
              <a:ext cx="1011740" cy="1185971"/>
              <a:chOff x="7496180" y="5182822"/>
              <a:chExt cx="1011740" cy="1185971"/>
            </a:xfrm>
          </p:grpSpPr>
          <p:grpSp>
            <p:nvGrpSpPr>
              <p:cNvPr id="170" name="Group 169"/>
              <p:cNvGrpSpPr/>
              <p:nvPr/>
            </p:nvGrpSpPr>
            <p:grpSpPr>
              <a:xfrm>
                <a:off x="7717864" y="5182822"/>
                <a:ext cx="712470" cy="946800"/>
                <a:chOff x="7023619" y="5143477"/>
                <a:chExt cx="712470" cy="946800"/>
              </a:xfrm>
            </p:grpSpPr>
            <p:pic>
              <p:nvPicPr>
                <p:cNvPr id="165" name="Picture 7" descr="User_UserHalfD01"/>
                <p:cNvPicPr>
                  <a:picLocks noChangeAspect="1" noChangeArrowheads="1"/>
                </p:cNvPicPr>
                <p:nvPr/>
              </p:nvPicPr>
              <p:blipFill>
                <a:blip r:embed="rId3" cstate="print"/>
                <a:stretch>
                  <a:fillRect/>
                </a:stretch>
              </p:blipFill>
              <p:spPr bwMode="auto">
                <a:xfrm>
                  <a:off x="7023619" y="5143477"/>
                  <a:ext cx="407670" cy="642000"/>
                </a:xfrm>
                <a:prstGeom prst="rect">
                  <a:avLst/>
                </a:prstGeom>
                <a:noFill/>
                <a:ln>
                  <a:noFill/>
                </a:ln>
              </p:spPr>
            </p:pic>
            <p:pic>
              <p:nvPicPr>
                <p:cNvPr id="167" name="Picture 7" descr="User_UserHalfD01"/>
                <p:cNvPicPr>
                  <a:picLocks noChangeAspect="1" noChangeArrowheads="1"/>
                </p:cNvPicPr>
                <p:nvPr/>
              </p:nvPicPr>
              <p:blipFill>
                <a:blip r:embed="rId3" cstate="print"/>
                <a:stretch>
                  <a:fillRect/>
                </a:stretch>
              </p:blipFill>
              <p:spPr bwMode="auto">
                <a:xfrm>
                  <a:off x="7176019" y="5295877"/>
                  <a:ext cx="407670" cy="642000"/>
                </a:xfrm>
                <a:prstGeom prst="rect">
                  <a:avLst/>
                </a:prstGeom>
                <a:noFill/>
                <a:ln>
                  <a:noFill/>
                </a:ln>
              </p:spPr>
            </p:pic>
            <p:pic>
              <p:nvPicPr>
                <p:cNvPr id="168" name="Picture 7" descr="User_UserHalfD01"/>
                <p:cNvPicPr>
                  <a:picLocks noChangeAspect="1" noChangeArrowheads="1"/>
                </p:cNvPicPr>
                <p:nvPr/>
              </p:nvPicPr>
              <p:blipFill>
                <a:blip r:embed="rId3" cstate="print"/>
                <a:stretch>
                  <a:fillRect/>
                </a:stretch>
              </p:blipFill>
              <p:spPr bwMode="auto">
                <a:xfrm>
                  <a:off x="7328419" y="5448277"/>
                  <a:ext cx="407670" cy="642000"/>
                </a:xfrm>
                <a:prstGeom prst="rect">
                  <a:avLst/>
                </a:prstGeom>
                <a:noFill/>
                <a:ln>
                  <a:noFill/>
                </a:ln>
              </p:spPr>
            </p:pic>
          </p:grpSp>
          <p:sp>
            <p:nvSpPr>
              <p:cNvPr id="185" name="Text Box 14"/>
              <p:cNvSpPr txBox="1">
                <a:spLocks noChangeArrowheads="1"/>
              </p:cNvSpPr>
              <p:nvPr/>
            </p:nvSpPr>
            <p:spPr bwMode="auto">
              <a:xfrm>
                <a:off x="7496180" y="6030239"/>
                <a:ext cx="1011740" cy="338554"/>
              </a:xfrm>
              <a:prstGeom prst="rect">
                <a:avLst/>
              </a:prstGeom>
              <a:noFill/>
              <a:ln w="9525">
                <a:noFill/>
                <a:miter lim="800000"/>
                <a:headEnd/>
                <a:tailEnd/>
              </a:ln>
            </p:spPr>
            <p:txBody>
              <a:bodyPr wrap="square">
                <a:spAutoFit/>
              </a:bodyPr>
              <a:lstStyle/>
              <a:p>
                <a:pPr algn="ctr">
                  <a:spcBef>
                    <a:spcPct val="50000"/>
                  </a:spcBef>
                </a:pPr>
                <a:r>
                  <a:rPr lang="en-US" sz="1600" dirty="0" smtClean="0"/>
                  <a:t>Citizen</a:t>
                </a:r>
                <a:endParaRPr lang="en-US" sz="1600" dirty="0"/>
              </a:p>
            </p:txBody>
          </p:sp>
        </p:grpSp>
      </p:grpSp>
      <p:grpSp>
        <p:nvGrpSpPr>
          <p:cNvPr id="84" name="Group 83"/>
          <p:cNvGrpSpPr/>
          <p:nvPr/>
        </p:nvGrpSpPr>
        <p:grpSpPr>
          <a:xfrm>
            <a:off x="120510" y="1145363"/>
            <a:ext cx="5293630" cy="1711047"/>
            <a:chOff x="120510" y="1145363"/>
            <a:chExt cx="5293630" cy="1711047"/>
          </a:xfrm>
        </p:grpSpPr>
        <p:sp>
          <p:nvSpPr>
            <p:cNvPr id="94" name="Left-Right Arrow 93"/>
            <p:cNvSpPr/>
            <p:nvPr/>
          </p:nvSpPr>
          <p:spPr>
            <a:xfrm rot="5400000">
              <a:off x="3965180" y="2151278"/>
              <a:ext cx="797288" cy="444049"/>
            </a:xfrm>
            <a:prstGeom prst="leftRightArrow">
              <a:avLst/>
            </a:prstGeom>
            <a:gradFill>
              <a:gsLst>
                <a:gs pos="37000">
                  <a:schemeClr val="accent2">
                    <a:shade val="51000"/>
                    <a:satMod val="130000"/>
                  </a:schemeClr>
                </a:gs>
                <a:gs pos="66000">
                  <a:schemeClr val="accent3"/>
                </a:gs>
                <a:gs pos="100000">
                  <a:schemeClr val="accent3">
                    <a:lumMod val="50000"/>
                  </a:schemeClr>
                </a:gs>
              </a:gsLst>
              <a:lin ang="0" scaled="0"/>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6" name="TextBox 95"/>
            <p:cNvSpPr txBox="1"/>
            <p:nvPr/>
          </p:nvSpPr>
          <p:spPr>
            <a:xfrm>
              <a:off x="638272" y="2215695"/>
              <a:ext cx="1896338" cy="370836"/>
            </a:xfrm>
            <a:prstGeom prst="rect">
              <a:avLst/>
            </a:prstGeom>
            <a:noFill/>
          </p:spPr>
          <p:txBody>
            <a:bodyPr wrap="square" rtlCol="0" anchor="ctr" anchorCtr="1">
              <a:normAutofit fontScale="62500" lnSpcReduction="20000"/>
            </a:bodyPr>
            <a:lstStyle/>
            <a:p>
              <a:pPr algn="ctr"/>
              <a:r>
                <a:rPr lang="en-US" dirty="0" smtClean="0"/>
                <a:t>Comparability</a:t>
              </a:r>
            </a:p>
            <a:p>
              <a:pPr algn="ctr"/>
              <a:r>
                <a:rPr lang="en-US" dirty="0" smtClean="0"/>
                <a:t>Assessment</a:t>
              </a:r>
              <a:endParaRPr lang="en-US" dirty="0"/>
            </a:p>
          </p:txBody>
        </p:sp>
        <p:cxnSp>
          <p:nvCxnSpPr>
            <p:cNvPr id="155" name="Straight Arrow Connector 154"/>
            <p:cNvCxnSpPr>
              <a:stCxn id="91" idx="0"/>
              <a:endCxn id="96" idx="2"/>
            </p:cNvCxnSpPr>
            <p:nvPr/>
          </p:nvCxnSpPr>
          <p:spPr>
            <a:xfrm rot="16200000" flipV="1">
              <a:off x="1451952" y="2721021"/>
              <a:ext cx="269879" cy="9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nvGrpSpPr>
            <p:cNvPr id="82" name="Group 81"/>
            <p:cNvGrpSpPr/>
            <p:nvPr/>
          </p:nvGrpSpPr>
          <p:grpSpPr>
            <a:xfrm>
              <a:off x="120510" y="1145363"/>
              <a:ext cx="5293630" cy="1070333"/>
              <a:chOff x="120510" y="1145363"/>
              <a:chExt cx="5293630" cy="1070333"/>
            </a:xfrm>
          </p:grpSpPr>
          <p:cxnSp>
            <p:nvCxnSpPr>
              <p:cNvPr id="153" name="Straight Arrow Connector 152"/>
              <p:cNvCxnSpPr>
                <a:endCxn id="96" idx="0"/>
              </p:cNvCxnSpPr>
              <p:nvPr/>
            </p:nvCxnSpPr>
            <p:spPr>
              <a:xfrm rot="5400000">
                <a:off x="1427732" y="2056307"/>
                <a:ext cx="318098" cy="67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nvGrpSpPr>
              <p:cNvPr id="92" name="Group 91"/>
              <p:cNvGrpSpPr/>
              <p:nvPr/>
            </p:nvGrpSpPr>
            <p:grpSpPr>
              <a:xfrm>
                <a:off x="3423405" y="1145364"/>
                <a:ext cx="1990735" cy="752234"/>
                <a:chOff x="2599740" y="1247343"/>
                <a:chExt cx="1990735" cy="752234"/>
              </a:xfrm>
            </p:grpSpPr>
            <p:sp>
              <p:nvSpPr>
                <p:cNvPr id="5" name="Rounded Rectangle 4"/>
                <p:cNvSpPr/>
                <p:nvPr/>
              </p:nvSpPr>
              <p:spPr>
                <a:xfrm>
                  <a:off x="2599740" y="1247343"/>
                  <a:ext cx="1990735" cy="75223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 name="Picture 3" descr="FICAM_Logo.png"/>
                <p:cNvPicPr>
                  <a:picLocks noChangeAspect="1"/>
                </p:cNvPicPr>
                <p:nvPr/>
              </p:nvPicPr>
              <p:blipFill>
                <a:blip r:embed="rId4"/>
                <a:stretch>
                  <a:fillRect/>
                </a:stretch>
              </p:blipFill>
              <p:spPr>
                <a:xfrm>
                  <a:off x="2840764" y="1302969"/>
                  <a:ext cx="1492522" cy="632249"/>
                </a:xfrm>
                <a:prstGeom prst="rect">
                  <a:avLst/>
                </a:prstGeom>
              </p:spPr>
            </p:pic>
          </p:grpSp>
          <p:cxnSp>
            <p:nvCxnSpPr>
              <p:cNvPr id="121" name="Straight Connector 120"/>
              <p:cNvCxnSpPr>
                <a:stCxn id="90" idx="3"/>
                <a:endCxn id="5" idx="1"/>
              </p:cNvCxnSpPr>
              <p:nvPr/>
            </p:nvCxnSpPr>
            <p:spPr>
              <a:xfrm rot="10800000" flipH="1" flipV="1">
                <a:off x="2959701" y="1521479"/>
                <a:ext cx="463704" cy="1"/>
              </a:xfrm>
              <a:prstGeom prst="line">
                <a:avLst/>
              </a:prstGeom>
            </p:spPr>
            <p:style>
              <a:lnRef idx="2">
                <a:schemeClr val="accent2"/>
              </a:lnRef>
              <a:fillRef idx="0">
                <a:schemeClr val="accent2"/>
              </a:fillRef>
              <a:effectRef idx="1">
                <a:schemeClr val="accent2"/>
              </a:effectRef>
              <a:fontRef idx="minor">
                <a:schemeClr val="tx1"/>
              </a:fontRef>
            </p:style>
          </p:cxnSp>
          <p:grpSp>
            <p:nvGrpSpPr>
              <p:cNvPr id="196" name="Group 195"/>
              <p:cNvGrpSpPr/>
              <p:nvPr/>
            </p:nvGrpSpPr>
            <p:grpSpPr>
              <a:xfrm>
                <a:off x="120510" y="1145363"/>
                <a:ext cx="2933220" cy="752234"/>
                <a:chOff x="1" y="1145364"/>
                <a:chExt cx="2933220" cy="752234"/>
              </a:xfrm>
            </p:grpSpPr>
            <p:sp>
              <p:nvSpPr>
                <p:cNvPr id="90" name="Vertical Scroll 89"/>
                <p:cNvSpPr/>
                <p:nvPr/>
              </p:nvSpPr>
              <p:spPr>
                <a:xfrm>
                  <a:off x="1" y="1145364"/>
                  <a:ext cx="2933220" cy="752234"/>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nchorCtr="0">
                  <a:normAutofit fontScale="77500" lnSpcReduction="20000"/>
                </a:bodyPr>
                <a:lstStyle/>
                <a:p>
                  <a:pPr algn="r"/>
                  <a:r>
                    <a:rPr lang="en-US" dirty="0" smtClean="0"/>
                    <a:t>OMB Requirements</a:t>
                  </a:r>
                </a:p>
                <a:p>
                  <a:pPr algn="r"/>
                  <a:r>
                    <a:rPr lang="en-US" dirty="0" smtClean="0"/>
                    <a:t>NIST Requirements</a:t>
                  </a:r>
                </a:p>
                <a:p>
                  <a:pPr algn="r"/>
                  <a:r>
                    <a:rPr lang="en-US" dirty="0" smtClean="0"/>
                    <a:t>GSA Requirements</a:t>
                  </a:r>
                </a:p>
              </p:txBody>
            </p:sp>
            <p:sp>
              <p:nvSpPr>
                <p:cNvPr id="195" name="Right Brace 194"/>
                <p:cNvSpPr/>
                <p:nvPr/>
              </p:nvSpPr>
              <p:spPr>
                <a:xfrm>
                  <a:off x="911732" y="1286263"/>
                  <a:ext cx="231757" cy="537705"/>
                </a:xfrm>
                <a:prstGeom prst="rightBrace">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nchorCtr="1"/>
                <a:lstStyle/>
                <a:p>
                  <a:pPr algn="ctr"/>
                  <a:endParaRPr lang="en-US"/>
                </a:p>
              </p:txBody>
            </p:sp>
          </p:grpSp>
          <p:sp>
            <p:nvSpPr>
              <p:cNvPr id="198" name="TextBox 197"/>
              <p:cNvSpPr txBox="1"/>
              <p:nvPr/>
            </p:nvSpPr>
            <p:spPr>
              <a:xfrm>
                <a:off x="231758" y="1286262"/>
                <a:ext cx="883913" cy="537705"/>
              </a:xfrm>
              <a:prstGeom prst="rect">
                <a:avLst/>
              </a:prstGeom>
              <a:noFill/>
            </p:spPr>
            <p:txBody>
              <a:bodyPr wrap="square" rtlCol="0" anchor="ctr" anchorCtr="1">
                <a:normAutofit lnSpcReduction="10000"/>
              </a:bodyPr>
              <a:lstStyle/>
              <a:p>
                <a:pPr algn="ctr"/>
                <a:r>
                  <a:rPr lang="en-US" sz="1050" b="1" dirty="0" smtClean="0"/>
                  <a:t>Privacy </a:t>
                </a:r>
              </a:p>
              <a:p>
                <a:pPr algn="ctr"/>
                <a:r>
                  <a:rPr lang="en-US" sz="1050" b="1" dirty="0" smtClean="0"/>
                  <a:t>&amp; </a:t>
                </a:r>
              </a:p>
              <a:p>
                <a:pPr algn="ctr"/>
                <a:r>
                  <a:rPr lang="en-US" sz="1050" b="1" dirty="0" smtClean="0"/>
                  <a:t>Security</a:t>
                </a:r>
                <a:endParaRPr lang="en-US" sz="1050" b="1" dirty="0"/>
              </a:p>
            </p:txBody>
          </p:sp>
        </p:grpSp>
      </p:grpSp>
      <p:sp>
        <p:nvSpPr>
          <p:cNvPr id="43" name="TextBox 42"/>
          <p:cNvSpPr txBox="1"/>
          <p:nvPr/>
        </p:nvSpPr>
        <p:spPr>
          <a:xfrm rot="20180642">
            <a:off x="444176" y="2506835"/>
            <a:ext cx="8453329" cy="212365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6600" dirty="0" smtClean="0"/>
              <a:t>“Trust”/Policy Comparability</a:t>
            </a:r>
            <a:endParaRPr lang="en-US" sz="6600" dirty="0"/>
          </a:p>
        </p:txBody>
      </p:sp>
    </p:spTree>
    <p:extLst>
      <p:ext uri="{BB962C8B-B14F-4D97-AF65-F5344CB8AC3E}">
        <p14:creationId xmlns="" xmlns:p14="http://schemas.microsoft.com/office/powerpoint/2010/main" val="200222891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04800" y="1566353"/>
            <a:ext cx="4191000" cy="5115728"/>
          </a:xfrm>
        </p:spPr>
        <p:txBody>
          <a:bodyPr>
            <a:noAutofit/>
          </a:bodyPr>
          <a:lstStyle/>
          <a:p>
            <a:r>
              <a:rPr lang="en-US" dirty="0" smtClean="0"/>
              <a:t>The technical ability of an Identity Service to convey assurances of Identity</a:t>
            </a:r>
          </a:p>
          <a:p>
            <a:pPr lvl="1"/>
            <a:r>
              <a:rPr lang="en-US" dirty="0" smtClean="0"/>
              <a:t>Using protocols and profiles approved by the FICAM TFS Program</a:t>
            </a:r>
          </a:p>
          <a:p>
            <a:pPr lvl="2"/>
            <a:r>
              <a:rPr lang="en-US" dirty="0" smtClean="0"/>
              <a:t>FICAM SAML 2 Profile of Web SSO</a:t>
            </a:r>
          </a:p>
          <a:p>
            <a:pPr lvl="1"/>
            <a:r>
              <a:rPr lang="en-US" dirty="0" smtClean="0"/>
              <a:t>Using semantics that ensure common understanding</a:t>
            </a:r>
          </a:p>
          <a:p>
            <a:pPr lvl="2"/>
            <a:r>
              <a:rPr lang="en-US" sz="1000" dirty="0"/>
              <a:t>http://</a:t>
            </a:r>
            <a:r>
              <a:rPr lang="en-US" sz="1000" dirty="0" err="1"/>
              <a:t>idmanagement.gov</a:t>
            </a:r>
            <a:r>
              <a:rPr lang="en-US" sz="1000" dirty="0"/>
              <a:t>/ns/assurance/</a:t>
            </a:r>
            <a:r>
              <a:rPr lang="en-US" sz="1000" dirty="0" err="1"/>
              <a:t>loa</a:t>
            </a:r>
            <a:r>
              <a:rPr lang="en-US" sz="1000" dirty="0"/>
              <a:t>/1</a:t>
            </a:r>
          </a:p>
          <a:p>
            <a:pPr lvl="2"/>
            <a:r>
              <a:rPr lang="en-US" sz="1000" dirty="0"/>
              <a:t>http://</a:t>
            </a:r>
            <a:r>
              <a:rPr lang="en-US" sz="1000" dirty="0" err="1"/>
              <a:t>idmanagement.gov</a:t>
            </a:r>
            <a:r>
              <a:rPr lang="en-US" sz="1000" dirty="0"/>
              <a:t>/ns/assurance/</a:t>
            </a:r>
            <a:r>
              <a:rPr lang="en-US" sz="1000" dirty="0" err="1"/>
              <a:t>loa</a:t>
            </a:r>
            <a:r>
              <a:rPr lang="en-US" sz="1000" dirty="0"/>
              <a:t>/2</a:t>
            </a:r>
          </a:p>
          <a:p>
            <a:pPr lvl="2"/>
            <a:r>
              <a:rPr lang="en-US" sz="1000" dirty="0"/>
              <a:t>http://</a:t>
            </a:r>
            <a:r>
              <a:rPr lang="en-US" sz="1000" dirty="0" err="1"/>
              <a:t>idmanagement.gov</a:t>
            </a:r>
            <a:r>
              <a:rPr lang="en-US" sz="1000" dirty="0"/>
              <a:t>/ns/assurance/</a:t>
            </a:r>
            <a:r>
              <a:rPr lang="en-US" sz="1000" dirty="0" err="1"/>
              <a:t>loa</a:t>
            </a:r>
            <a:r>
              <a:rPr lang="en-US" sz="1000" dirty="0"/>
              <a:t>/3</a:t>
            </a:r>
          </a:p>
          <a:p>
            <a:pPr lvl="2"/>
            <a:r>
              <a:rPr lang="en-US" sz="1000" dirty="0"/>
              <a:t>http://</a:t>
            </a:r>
            <a:r>
              <a:rPr lang="en-US" sz="1000" dirty="0" smtClean="0"/>
              <a:t>idmanagement.gov/ns/assurance/loa/4</a:t>
            </a:r>
          </a:p>
          <a:p>
            <a:pPr lvl="2"/>
            <a:r>
              <a:rPr lang="en-US" sz="1000" dirty="0" smtClean="0"/>
              <a:t>Other FICAM TFS Approved URIs</a:t>
            </a:r>
            <a:endParaRPr lang="en-US" sz="1000" dirty="0"/>
          </a:p>
        </p:txBody>
      </p:sp>
      <p:sp>
        <p:nvSpPr>
          <p:cNvPr id="5" name="Content Placeholder 4"/>
          <p:cNvSpPr>
            <a:spLocks noGrp="1"/>
          </p:cNvSpPr>
          <p:nvPr>
            <p:ph sz="half" idx="2"/>
          </p:nvPr>
        </p:nvSpPr>
        <p:spPr/>
        <p:txBody>
          <a:bodyPr>
            <a:normAutofit lnSpcReduction="10000"/>
          </a:bodyPr>
          <a:lstStyle/>
          <a:p>
            <a:r>
              <a:rPr lang="en-US" dirty="0" smtClean="0"/>
              <a:t>The technical ability of an Identity Service to convey attributes </a:t>
            </a:r>
          </a:p>
          <a:p>
            <a:pPr lvl="1"/>
            <a:r>
              <a:rPr lang="en-US" dirty="0"/>
              <a:t>Using protocols and profiles approved by the FICAM TFS Program</a:t>
            </a:r>
          </a:p>
          <a:p>
            <a:pPr lvl="1"/>
            <a:r>
              <a:rPr lang="en-US" dirty="0" smtClean="0"/>
              <a:t>That allow a Government RP to resolve the attributes to a unique individual</a:t>
            </a:r>
          </a:p>
          <a:p>
            <a:pPr lvl="2"/>
            <a:r>
              <a:rPr lang="en-US" dirty="0" smtClean="0"/>
              <a:t>On request</a:t>
            </a:r>
          </a:p>
          <a:p>
            <a:pPr lvl="2"/>
            <a:r>
              <a:rPr lang="en-US" dirty="0" smtClean="0"/>
              <a:t>With consent</a:t>
            </a:r>
            <a:r>
              <a:rPr lang="en-US" dirty="0"/>
              <a:t> </a:t>
            </a:r>
            <a:r>
              <a:rPr lang="en-US" dirty="0" smtClean="0"/>
              <a:t>in accordance with policy</a:t>
            </a:r>
          </a:p>
          <a:p>
            <a:pPr lvl="1"/>
            <a:r>
              <a:rPr lang="en-US" dirty="0" smtClean="0"/>
              <a:t>Using attribute names and bundles that ensure common understanding</a:t>
            </a:r>
          </a:p>
        </p:txBody>
      </p:sp>
      <p:sp>
        <p:nvSpPr>
          <p:cNvPr id="3" name="Title 2"/>
          <p:cNvSpPr>
            <a:spLocks noGrp="1"/>
          </p:cNvSpPr>
          <p:nvPr>
            <p:ph type="title"/>
          </p:nvPr>
        </p:nvSpPr>
        <p:spPr>
          <a:xfrm>
            <a:off x="0" y="304800"/>
            <a:ext cx="7696199" cy="461665"/>
          </a:xfrm>
        </p:spPr>
        <p:txBody>
          <a:bodyPr/>
          <a:lstStyle/>
          <a:p>
            <a:r>
              <a:rPr lang="en-US" sz="2400" dirty="0"/>
              <a:t>FICAM TFS Program Approval Factors</a:t>
            </a:r>
          </a:p>
        </p:txBody>
      </p:sp>
      <p:sp>
        <p:nvSpPr>
          <p:cNvPr id="6" name="Text Placeholder 5"/>
          <p:cNvSpPr>
            <a:spLocks noGrp="1"/>
          </p:cNvSpPr>
          <p:nvPr>
            <p:ph type="body" sz="half" idx="10"/>
          </p:nvPr>
        </p:nvSpPr>
        <p:spPr>
          <a:xfrm>
            <a:off x="304800" y="1062143"/>
            <a:ext cx="4191000" cy="400110"/>
          </a:xfrm>
        </p:spPr>
        <p:txBody>
          <a:bodyPr/>
          <a:lstStyle/>
          <a:p>
            <a:r>
              <a:rPr lang="en-US" dirty="0"/>
              <a:t>Credential Assurance (LOA)</a:t>
            </a:r>
          </a:p>
        </p:txBody>
      </p:sp>
      <p:sp>
        <p:nvSpPr>
          <p:cNvPr id="7" name="Text Placeholder 6"/>
          <p:cNvSpPr>
            <a:spLocks noGrp="1"/>
          </p:cNvSpPr>
          <p:nvPr>
            <p:ph type="body" sz="half" idx="11"/>
          </p:nvPr>
        </p:nvSpPr>
        <p:spPr>
          <a:xfrm>
            <a:off x="4648200" y="1062143"/>
            <a:ext cx="4191000" cy="400110"/>
          </a:xfrm>
        </p:spPr>
        <p:txBody>
          <a:bodyPr/>
          <a:lstStyle/>
          <a:p>
            <a:r>
              <a:rPr lang="en-US" dirty="0"/>
              <a:t>Identity Resolution</a:t>
            </a:r>
          </a:p>
        </p:txBody>
      </p:sp>
    </p:spTree>
    <p:extLst>
      <p:ext uri="{BB962C8B-B14F-4D97-AF65-F5344CB8AC3E}">
        <p14:creationId xmlns="" xmlns:p14="http://schemas.microsoft.com/office/powerpoint/2010/main" val="291770462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04800" y="1566353"/>
            <a:ext cx="4191000" cy="5115728"/>
          </a:xfrm>
        </p:spPr>
        <p:txBody>
          <a:bodyPr>
            <a:noAutofit/>
          </a:bodyPr>
          <a:lstStyle/>
          <a:p>
            <a:r>
              <a:rPr lang="en-US" dirty="0" smtClean="0"/>
              <a:t>The technical ability of an Identity Service to convey assurances of Identity</a:t>
            </a:r>
          </a:p>
          <a:p>
            <a:pPr lvl="1"/>
            <a:r>
              <a:rPr lang="en-US" dirty="0" smtClean="0"/>
              <a:t>Using protocols and profiles approved by the FICAM TFS Program</a:t>
            </a:r>
          </a:p>
          <a:p>
            <a:pPr lvl="2"/>
            <a:r>
              <a:rPr lang="en-US" dirty="0" smtClean="0"/>
              <a:t>FICAM SAML 2 Profile of Web SSO</a:t>
            </a:r>
          </a:p>
          <a:p>
            <a:pPr lvl="1"/>
            <a:r>
              <a:rPr lang="en-US" dirty="0" smtClean="0"/>
              <a:t>Using semantics that ensure common understanding</a:t>
            </a:r>
          </a:p>
          <a:p>
            <a:pPr lvl="2"/>
            <a:r>
              <a:rPr lang="en-US" sz="1000" dirty="0"/>
              <a:t>http://</a:t>
            </a:r>
            <a:r>
              <a:rPr lang="en-US" sz="1000" dirty="0" err="1"/>
              <a:t>idmanagement.gov</a:t>
            </a:r>
            <a:r>
              <a:rPr lang="en-US" sz="1000" dirty="0"/>
              <a:t>/ns/assurance/</a:t>
            </a:r>
            <a:r>
              <a:rPr lang="en-US" sz="1000" dirty="0" err="1"/>
              <a:t>loa</a:t>
            </a:r>
            <a:r>
              <a:rPr lang="en-US" sz="1000" dirty="0"/>
              <a:t>/1</a:t>
            </a:r>
          </a:p>
          <a:p>
            <a:pPr lvl="2"/>
            <a:r>
              <a:rPr lang="en-US" sz="1000" dirty="0"/>
              <a:t>http://</a:t>
            </a:r>
            <a:r>
              <a:rPr lang="en-US" sz="1000" dirty="0" err="1"/>
              <a:t>idmanagement.gov</a:t>
            </a:r>
            <a:r>
              <a:rPr lang="en-US" sz="1000" dirty="0"/>
              <a:t>/ns/assurance/</a:t>
            </a:r>
            <a:r>
              <a:rPr lang="en-US" sz="1000" dirty="0" err="1"/>
              <a:t>loa</a:t>
            </a:r>
            <a:r>
              <a:rPr lang="en-US" sz="1000" dirty="0"/>
              <a:t>/2</a:t>
            </a:r>
          </a:p>
          <a:p>
            <a:pPr lvl="2"/>
            <a:r>
              <a:rPr lang="en-US" sz="1000" dirty="0"/>
              <a:t>http://</a:t>
            </a:r>
            <a:r>
              <a:rPr lang="en-US" sz="1000" dirty="0" err="1"/>
              <a:t>idmanagement.gov</a:t>
            </a:r>
            <a:r>
              <a:rPr lang="en-US" sz="1000" dirty="0"/>
              <a:t>/ns/assurance/</a:t>
            </a:r>
            <a:r>
              <a:rPr lang="en-US" sz="1000" dirty="0" err="1"/>
              <a:t>loa</a:t>
            </a:r>
            <a:r>
              <a:rPr lang="en-US" sz="1000" dirty="0"/>
              <a:t>/3</a:t>
            </a:r>
          </a:p>
          <a:p>
            <a:pPr lvl="2"/>
            <a:r>
              <a:rPr lang="en-US" sz="1000" dirty="0"/>
              <a:t>http://</a:t>
            </a:r>
            <a:r>
              <a:rPr lang="en-US" sz="1000" dirty="0" err="1"/>
              <a:t>idmanagement.gov</a:t>
            </a:r>
            <a:r>
              <a:rPr lang="en-US" sz="1000" dirty="0"/>
              <a:t>/ns/assurance/</a:t>
            </a:r>
            <a:r>
              <a:rPr lang="en-US" sz="1000" dirty="0" err="1"/>
              <a:t>loa</a:t>
            </a:r>
            <a:r>
              <a:rPr lang="en-US" sz="1000" dirty="0"/>
              <a:t>/4</a:t>
            </a:r>
          </a:p>
        </p:txBody>
      </p:sp>
      <p:sp>
        <p:nvSpPr>
          <p:cNvPr id="5" name="Content Placeholder 4"/>
          <p:cNvSpPr>
            <a:spLocks noGrp="1"/>
          </p:cNvSpPr>
          <p:nvPr>
            <p:ph sz="half" idx="2"/>
          </p:nvPr>
        </p:nvSpPr>
        <p:spPr/>
        <p:txBody>
          <a:bodyPr>
            <a:normAutofit lnSpcReduction="10000"/>
          </a:bodyPr>
          <a:lstStyle/>
          <a:p>
            <a:r>
              <a:rPr lang="en-US" dirty="0" smtClean="0"/>
              <a:t>The technical ability of an Identity Service to convey attributes </a:t>
            </a:r>
          </a:p>
          <a:p>
            <a:pPr lvl="1"/>
            <a:r>
              <a:rPr lang="en-US" dirty="0"/>
              <a:t>Using protocols and profiles approved by the FICAM TFS Program</a:t>
            </a:r>
          </a:p>
          <a:p>
            <a:pPr lvl="1"/>
            <a:r>
              <a:rPr lang="en-US" dirty="0" smtClean="0"/>
              <a:t>That allow a Government RP to resolve the attributes to a unique individual</a:t>
            </a:r>
          </a:p>
          <a:p>
            <a:pPr lvl="2"/>
            <a:r>
              <a:rPr lang="en-US" dirty="0" smtClean="0"/>
              <a:t>On request</a:t>
            </a:r>
          </a:p>
          <a:p>
            <a:pPr lvl="2"/>
            <a:r>
              <a:rPr lang="en-US" dirty="0" smtClean="0"/>
              <a:t>With consent</a:t>
            </a:r>
            <a:r>
              <a:rPr lang="en-US" dirty="0"/>
              <a:t> </a:t>
            </a:r>
            <a:r>
              <a:rPr lang="en-US" dirty="0" smtClean="0"/>
              <a:t>in accordance with policy</a:t>
            </a:r>
          </a:p>
          <a:p>
            <a:pPr lvl="1"/>
            <a:r>
              <a:rPr lang="en-US" dirty="0" smtClean="0"/>
              <a:t>Using attribute names and bundles that ensure common understanding</a:t>
            </a:r>
          </a:p>
        </p:txBody>
      </p:sp>
      <p:sp>
        <p:nvSpPr>
          <p:cNvPr id="3" name="Title 2"/>
          <p:cNvSpPr>
            <a:spLocks noGrp="1"/>
          </p:cNvSpPr>
          <p:nvPr>
            <p:ph type="title"/>
          </p:nvPr>
        </p:nvSpPr>
        <p:spPr>
          <a:xfrm>
            <a:off x="0" y="304800"/>
            <a:ext cx="7696199" cy="461665"/>
          </a:xfrm>
        </p:spPr>
        <p:txBody>
          <a:bodyPr/>
          <a:lstStyle/>
          <a:p>
            <a:r>
              <a:rPr lang="en-US" sz="2400" dirty="0"/>
              <a:t>FICAM TFS Program Approval Factors</a:t>
            </a:r>
          </a:p>
        </p:txBody>
      </p:sp>
      <p:sp>
        <p:nvSpPr>
          <p:cNvPr id="6" name="Text Placeholder 5"/>
          <p:cNvSpPr>
            <a:spLocks noGrp="1"/>
          </p:cNvSpPr>
          <p:nvPr>
            <p:ph type="body" sz="half" idx="10"/>
          </p:nvPr>
        </p:nvSpPr>
        <p:spPr>
          <a:xfrm>
            <a:off x="304800" y="1062143"/>
            <a:ext cx="4191000" cy="400110"/>
          </a:xfrm>
        </p:spPr>
        <p:txBody>
          <a:bodyPr/>
          <a:lstStyle/>
          <a:p>
            <a:r>
              <a:rPr lang="en-US" dirty="0"/>
              <a:t>Credential Assurance (LOA)</a:t>
            </a:r>
          </a:p>
        </p:txBody>
      </p:sp>
      <p:sp>
        <p:nvSpPr>
          <p:cNvPr id="7" name="Text Placeholder 6"/>
          <p:cNvSpPr>
            <a:spLocks noGrp="1"/>
          </p:cNvSpPr>
          <p:nvPr>
            <p:ph type="body" sz="half" idx="11"/>
          </p:nvPr>
        </p:nvSpPr>
        <p:spPr>
          <a:xfrm>
            <a:off x="4648200" y="1062143"/>
            <a:ext cx="4191000" cy="400110"/>
          </a:xfrm>
        </p:spPr>
        <p:txBody>
          <a:bodyPr/>
          <a:lstStyle/>
          <a:p>
            <a:r>
              <a:rPr lang="en-US" dirty="0"/>
              <a:t>Identity Resolution</a:t>
            </a:r>
          </a:p>
        </p:txBody>
      </p:sp>
      <p:sp>
        <p:nvSpPr>
          <p:cNvPr id="8" name="TextBox 7"/>
          <p:cNvSpPr txBox="1"/>
          <p:nvPr/>
        </p:nvSpPr>
        <p:spPr>
          <a:xfrm rot="20180642">
            <a:off x="444176" y="2559926"/>
            <a:ext cx="8453329"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800" dirty="0" smtClean="0"/>
              <a:t>Technical Interoperability.</a:t>
            </a:r>
          </a:p>
          <a:p>
            <a:pPr algn="ctr"/>
            <a:r>
              <a:rPr lang="en-US" sz="4800" dirty="0" smtClean="0"/>
              <a:t>We Will Verify.</a:t>
            </a:r>
          </a:p>
          <a:p>
            <a:pPr algn="ctr"/>
            <a:r>
              <a:rPr lang="en-US" sz="4800" dirty="0" smtClean="0"/>
              <a:t>Annually.</a:t>
            </a:r>
            <a:endParaRPr lang="en-US" sz="4800" dirty="0"/>
          </a:p>
        </p:txBody>
      </p:sp>
    </p:spTree>
    <p:extLst>
      <p:ext uri="{BB962C8B-B14F-4D97-AF65-F5344CB8AC3E}">
        <p14:creationId xmlns="" xmlns:p14="http://schemas.microsoft.com/office/powerpoint/2010/main" val="212677815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7696199" cy="461665"/>
          </a:xfrm>
        </p:spPr>
        <p:txBody>
          <a:bodyPr/>
          <a:lstStyle/>
          <a:p>
            <a:r>
              <a:rPr lang="en-US" sz="2400" dirty="0"/>
              <a:t>FICAM TFS Program Approval Factors</a:t>
            </a:r>
            <a:endParaRPr lang="en-US" sz="2000" dirty="0"/>
          </a:p>
        </p:txBody>
      </p:sp>
      <p:graphicFrame>
        <p:nvGraphicFramePr>
          <p:cNvPr id="6" name="Table 5"/>
          <p:cNvGraphicFramePr>
            <a:graphicFrameLocks noGrp="1"/>
          </p:cNvGraphicFramePr>
          <p:nvPr/>
        </p:nvGraphicFramePr>
        <p:xfrm>
          <a:off x="152400" y="990600"/>
          <a:ext cx="8686800" cy="4297680"/>
        </p:xfrm>
        <a:graphic>
          <a:graphicData uri="http://schemas.openxmlformats.org/drawingml/2006/table">
            <a:tbl>
              <a:tblPr firstRow="1" bandRow="1">
                <a:tableStyleId>{5C22544A-7EE6-4342-B048-85BDC9FD1C3A}</a:tableStyleId>
              </a:tblPr>
              <a:tblGrid>
                <a:gridCol w="4343400"/>
                <a:gridCol w="4343400"/>
              </a:tblGrid>
              <a:tr h="354640">
                <a:tc>
                  <a:txBody>
                    <a:bodyPr/>
                    <a:lstStyle/>
                    <a:p>
                      <a:pPr algn="ctr">
                        <a:buFont typeface="Arial"/>
                        <a:buNone/>
                      </a:pPr>
                      <a:r>
                        <a:rPr lang="en-US" dirty="0" smtClean="0"/>
                        <a:t>Core Identity Attributes</a:t>
                      </a:r>
                      <a:endParaRPr lang="en-US" dirty="0"/>
                    </a:p>
                  </a:txBody>
                  <a:tcPr/>
                </a:tc>
                <a:tc>
                  <a:txBody>
                    <a:bodyPr/>
                    <a:lstStyle/>
                    <a:p>
                      <a:pPr algn="ctr">
                        <a:buFont typeface="Arial"/>
                        <a:buNone/>
                      </a:pPr>
                      <a:r>
                        <a:rPr lang="en-US" dirty="0" smtClean="0"/>
                        <a:t>Supplemental Identity Attributes</a:t>
                      </a:r>
                      <a:endParaRPr lang="en-US" dirty="0"/>
                    </a:p>
                  </a:txBody>
                  <a:tcPr/>
                </a:tc>
              </a:tr>
              <a:tr h="3760160">
                <a:tc>
                  <a:txBody>
                    <a:bodyPr/>
                    <a:lstStyle/>
                    <a:p>
                      <a:pPr lvl="0">
                        <a:buFont typeface="Arial"/>
                        <a:buNone/>
                      </a:pPr>
                      <a:r>
                        <a:rPr lang="en-CA" sz="1800" b="1" kern="1200" dirty="0" smtClean="0">
                          <a:solidFill>
                            <a:schemeClr val="dk1"/>
                          </a:solidFill>
                          <a:latin typeface="+mn-lt"/>
                          <a:ea typeface="+mn-ea"/>
                          <a:cs typeface="+mn-cs"/>
                        </a:rPr>
                        <a:t>Name:</a:t>
                      </a:r>
                      <a:r>
                        <a:rPr lang="en-CA" sz="1800" kern="1200" dirty="0" smtClean="0">
                          <a:solidFill>
                            <a:schemeClr val="dk1"/>
                          </a:solidFill>
                          <a:latin typeface="+mn-lt"/>
                          <a:ea typeface="+mn-ea"/>
                          <a:cs typeface="+mn-cs"/>
                        </a:rPr>
                        <a:t> (Legal First Name and Legal Last Name)</a:t>
                      </a:r>
                      <a:endParaRPr lang="en-US" sz="1800" kern="1200" dirty="0" smtClean="0">
                        <a:solidFill>
                          <a:schemeClr val="dk1"/>
                        </a:solidFill>
                        <a:latin typeface="+mn-lt"/>
                        <a:ea typeface="+mn-ea"/>
                        <a:cs typeface="+mn-cs"/>
                      </a:endParaRPr>
                    </a:p>
                    <a:p>
                      <a:pPr lvl="0">
                        <a:buFont typeface="Arial"/>
                        <a:buNone/>
                      </a:pPr>
                      <a:r>
                        <a:rPr lang="en-CA" sz="1800" b="1" kern="1200" dirty="0" smtClean="0">
                          <a:solidFill>
                            <a:schemeClr val="dk1"/>
                          </a:solidFill>
                          <a:latin typeface="+mn-lt"/>
                          <a:ea typeface="+mn-ea"/>
                          <a:cs typeface="+mn-cs"/>
                        </a:rPr>
                        <a:t>Current Address:</a:t>
                      </a:r>
                      <a:r>
                        <a:rPr lang="en-CA" sz="1800" kern="1200" dirty="0" smtClean="0">
                          <a:solidFill>
                            <a:schemeClr val="dk1"/>
                          </a:solidFill>
                          <a:latin typeface="+mn-lt"/>
                          <a:ea typeface="+mn-ea"/>
                          <a:cs typeface="+mn-cs"/>
                        </a:rPr>
                        <a:t> (Postal Code)</a:t>
                      </a:r>
                      <a:endParaRPr lang="en-US" sz="1800" kern="1200" dirty="0" smtClean="0">
                        <a:solidFill>
                          <a:schemeClr val="dk1"/>
                        </a:solidFill>
                        <a:latin typeface="+mn-lt"/>
                        <a:ea typeface="+mn-ea"/>
                        <a:cs typeface="+mn-cs"/>
                      </a:endParaRPr>
                    </a:p>
                    <a:p>
                      <a:pPr lvl="0">
                        <a:buFont typeface="Arial"/>
                        <a:buNone/>
                      </a:pPr>
                      <a:r>
                        <a:rPr lang="en-CA" sz="1800" b="1" kern="1200" dirty="0" smtClean="0">
                          <a:solidFill>
                            <a:schemeClr val="dk1"/>
                          </a:solidFill>
                          <a:latin typeface="+mn-lt"/>
                          <a:ea typeface="+mn-ea"/>
                          <a:cs typeface="+mn-cs"/>
                        </a:rPr>
                        <a:t>Current Address:</a:t>
                      </a:r>
                      <a:r>
                        <a:rPr lang="en-CA" sz="1800" kern="1200" dirty="0" smtClean="0">
                          <a:solidFill>
                            <a:schemeClr val="dk1"/>
                          </a:solidFill>
                          <a:latin typeface="+mn-lt"/>
                          <a:ea typeface="+mn-ea"/>
                          <a:cs typeface="+mn-cs"/>
                        </a:rPr>
                        <a:t> (City and State)</a:t>
                      </a:r>
                      <a:endParaRPr lang="en-US" sz="1800" kern="1200" dirty="0" smtClean="0">
                        <a:solidFill>
                          <a:schemeClr val="dk1"/>
                        </a:solidFill>
                        <a:latin typeface="+mn-lt"/>
                        <a:ea typeface="+mn-ea"/>
                        <a:cs typeface="+mn-cs"/>
                      </a:endParaRPr>
                    </a:p>
                    <a:p>
                      <a:pPr lvl="0">
                        <a:buFont typeface="Arial"/>
                        <a:buNone/>
                      </a:pPr>
                      <a:r>
                        <a:rPr lang="en-CA" sz="1800" b="1" kern="1200" dirty="0" smtClean="0">
                          <a:solidFill>
                            <a:schemeClr val="dk1"/>
                          </a:solidFill>
                          <a:latin typeface="+mn-lt"/>
                          <a:ea typeface="+mn-ea"/>
                          <a:cs typeface="+mn-cs"/>
                        </a:rPr>
                        <a:t>Partial Date of Birth:</a:t>
                      </a:r>
                      <a:r>
                        <a:rPr lang="en-CA" sz="1800" kern="1200" dirty="0" smtClean="0">
                          <a:solidFill>
                            <a:schemeClr val="dk1"/>
                          </a:solidFill>
                          <a:latin typeface="+mn-lt"/>
                          <a:ea typeface="+mn-ea"/>
                          <a:cs typeface="+mn-cs"/>
                        </a:rPr>
                        <a:t> (Month and Day)</a:t>
                      </a:r>
                      <a:endParaRPr lang="en-US" sz="1800" kern="1200" dirty="0" smtClean="0">
                        <a:solidFill>
                          <a:schemeClr val="dk1"/>
                        </a:solidFill>
                        <a:latin typeface="+mn-lt"/>
                        <a:ea typeface="+mn-ea"/>
                        <a:cs typeface="+mn-cs"/>
                      </a:endParaRPr>
                    </a:p>
                    <a:p>
                      <a:pPr lvl="0">
                        <a:buFont typeface="Arial"/>
                        <a:buNone/>
                      </a:pPr>
                      <a:r>
                        <a:rPr lang="en-CA" sz="1800" b="1" kern="1200" dirty="0" smtClean="0">
                          <a:solidFill>
                            <a:schemeClr val="dk1"/>
                          </a:solidFill>
                          <a:latin typeface="+mn-lt"/>
                          <a:ea typeface="+mn-ea"/>
                          <a:cs typeface="+mn-cs"/>
                        </a:rPr>
                        <a:t>Partial Date of Birth:</a:t>
                      </a:r>
                      <a:r>
                        <a:rPr lang="en-CA" sz="1800" kern="1200" dirty="0" smtClean="0">
                          <a:solidFill>
                            <a:schemeClr val="dk1"/>
                          </a:solidFill>
                          <a:latin typeface="+mn-lt"/>
                          <a:ea typeface="+mn-ea"/>
                          <a:cs typeface="+mn-cs"/>
                        </a:rPr>
                        <a:t> (Year)</a:t>
                      </a:r>
                      <a:endParaRPr lang="en-US" sz="1800" kern="1200" dirty="0" smtClean="0">
                        <a:solidFill>
                          <a:schemeClr val="dk1"/>
                        </a:solidFill>
                        <a:latin typeface="+mn-lt"/>
                        <a:ea typeface="+mn-ea"/>
                        <a:cs typeface="+mn-cs"/>
                      </a:endParaRPr>
                    </a:p>
                    <a:p>
                      <a:pPr lvl="0">
                        <a:buFont typeface="Arial"/>
                        <a:buNone/>
                      </a:pPr>
                      <a:r>
                        <a:rPr lang="en-CA" sz="1800" b="1" kern="1200" dirty="0" smtClean="0">
                          <a:solidFill>
                            <a:schemeClr val="dk1"/>
                          </a:solidFill>
                          <a:latin typeface="+mn-lt"/>
                          <a:ea typeface="+mn-ea"/>
                          <a:cs typeface="+mn-cs"/>
                        </a:rPr>
                        <a:t>Full Date of Birth</a:t>
                      </a:r>
                      <a:endParaRPr lang="en-US" sz="1800" kern="1200" dirty="0" smtClean="0">
                        <a:solidFill>
                          <a:schemeClr val="dk1"/>
                        </a:solidFill>
                        <a:latin typeface="+mn-lt"/>
                        <a:ea typeface="+mn-ea"/>
                        <a:cs typeface="+mn-cs"/>
                      </a:endParaRPr>
                    </a:p>
                    <a:p>
                      <a:pPr lvl="0">
                        <a:buFont typeface="Arial"/>
                        <a:buNone/>
                      </a:pPr>
                      <a:r>
                        <a:rPr lang="en-CA" sz="1800" b="1" kern="1200" dirty="0" smtClean="0">
                          <a:solidFill>
                            <a:schemeClr val="dk1"/>
                          </a:solidFill>
                          <a:latin typeface="+mn-lt"/>
                          <a:ea typeface="+mn-ea"/>
                          <a:cs typeface="+mn-cs"/>
                        </a:rPr>
                        <a:t>Partial SSN:</a:t>
                      </a:r>
                      <a:r>
                        <a:rPr lang="en-CA" sz="1800" kern="1200" dirty="0" smtClean="0">
                          <a:solidFill>
                            <a:schemeClr val="dk1"/>
                          </a:solidFill>
                          <a:latin typeface="+mn-lt"/>
                          <a:ea typeface="+mn-ea"/>
                          <a:cs typeface="+mn-cs"/>
                        </a:rPr>
                        <a:t> (Last 4 digits)</a:t>
                      </a:r>
                      <a:endParaRPr lang="en-US" sz="1800" kern="1200" dirty="0" smtClean="0">
                        <a:solidFill>
                          <a:schemeClr val="dk1"/>
                        </a:solidFill>
                        <a:latin typeface="+mn-lt"/>
                        <a:ea typeface="+mn-ea"/>
                        <a:cs typeface="+mn-cs"/>
                      </a:endParaRPr>
                    </a:p>
                    <a:p>
                      <a:pPr lvl="0">
                        <a:buFont typeface="Arial"/>
                        <a:buNone/>
                      </a:pPr>
                      <a:r>
                        <a:rPr lang="en-CA" sz="1800" b="1" kern="1200" dirty="0" smtClean="0">
                          <a:solidFill>
                            <a:schemeClr val="dk1"/>
                          </a:solidFill>
                          <a:latin typeface="+mn-lt"/>
                          <a:ea typeface="+mn-ea"/>
                          <a:cs typeface="+mn-cs"/>
                        </a:rPr>
                        <a:t>Full SSN:</a:t>
                      </a:r>
                      <a:r>
                        <a:rPr lang="en-CA" sz="1800" kern="1200" dirty="0" smtClean="0">
                          <a:solidFill>
                            <a:schemeClr val="dk1"/>
                          </a:solidFill>
                          <a:latin typeface="+mn-lt"/>
                          <a:ea typeface="+mn-ea"/>
                          <a:cs typeface="+mn-cs"/>
                        </a:rPr>
                        <a:t> (All 9 digits)</a:t>
                      </a:r>
                      <a:endParaRPr lang="en-US" sz="1800" kern="1200" dirty="0" smtClean="0">
                        <a:solidFill>
                          <a:schemeClr val="dk1"/>
                        </a:solidFill>
                        <a:latin typeface="+mn-lt"/>
                        <a:ea typeface="+mn-ea"/>
                        <a:cs typeface="+mn-cs"/>
                      </a:endParaRPr>
                    </a:p>
                    <a:p>
                      <a:pPr lvl="0">
                        <a:buFont typeface="Arial"/>
                        <a:buNone/>
                      </a:pPr>
                      <a:r>
                        <a:rPr lang="en-CA" sz="1800" b="1" kern="1200" dirty="0" smtClean="0">
                          <a:solidFill>
                            <a:schemeClr val="dk1"/>
                          </a:solidFill>
                          <a:latin typeface="+mn-lt"/>
                          <a:ea typeface="+mn-ea"/>
                          <a:cs typeface="+mn-cs"/>
                        </a:rPr>
                        <a:t>Place of Birth:</a:t>
                      </a:r>
                      <a:r>
                        <a:rPr lang="en-CA" sz="1800" kern="1200" dirty="0" smtClean="0">
                          <a:solidFill>
                            <a:schemeClr val="dk1"/>
                          </a:solidFill>
                          <a:latin typeface="+mn-lt"/>
                          <a:ea typeface="+mn-ea"/>
                          <a:cs typeface="+mn-cs"/>
                        </a:rPr>
                        <a:t> (City)</a:t>
                      </a:r>
                      <a:endParaRPr lang="en-US" sz="1800" kern="1200" dirty="0" smtClean="0">
                        <a:solidFill>
                          <a:schemeClr val="dk1"/>
                        </a:solidFill>
                        <a:latin typeface="+mn-lt"/>
                        <a:ea typeface="+mn-ea"/>
                        <a:cs typeface="+mn-cs"/>
                      </a:endParaRPr>
                    </a:p>
                    <a:p>
                      <a:pPr lvl="0">
                        <a:buFont typeface="Arial"/>
                        <a:buNone/>
                      </a:pPr>
                      <a:r>
                        <a:rPr lang="en-CA" sz="1800" b="1" kern="1200" dirty="0" smtClean="0">
                          <a:solidFill>
                            <a:schemeClr val="dk1"/>
                          </a:solidFill>
                          <a:latin typeface="+mn-lt"/>
                          <a:ea typeface="+mn-ea"/>
                          <a:cs typeface="+mn-cs"/>
                        </a:rPr>
                        <a:t>Place of Birth:</a:t>
                      </a:r>
                      <a:r>
                        <a:rPr lang="en-CA" sz="1800" kern="1200" dirty="0" smtClean="0">
                          <a:solidFill>
                            <a:schemeClr val="dk1"/>
                          </a:solidFill>
                          <a:latin typeface="+mn-lt"/>
                          <a:ea typeface="+mn-ea"/>
                          <a:cs typeface="+mn-cs"/>
                        </a:rPr>
                        <a:t> (County) </a:t>
                      </a:r>
                      <a:endParaRPr lang="en-US" sz="1800" kern="1200" dirty="0" smtClean="0">
                        <a:solidFill>
                          <a:schemeClr val="dk1"/>
                        </a:solidFill>
                        <a:latin typeface="+mn-lt"/>
                        <a:ea typeface="+mn-ea"/>
                        <a:cs typeface="+mn-cs"/>
                      </a:endParaRPr>
                    </a:p>
                    <a:p>
                      <a:pPr lvl="0">
                        <a:buFont typeface="Arial"/>
                        <a:buNone/>
                      </a:pPr>
                      <a:r>
                        <a:rPr lang="en-CA" sz="1800" b="1" kern="1200" dirty="0" smtClean="0">
                          <a:solidFill>
                            <a:schemeClr val="dk1"/>
                          </a:solidFill>
                          <a:latin typeface="+mn-lt"/>
                          <a:ea typeface="+mn-ea"/>
                          <a:cs typeface="+mn-cs"/>
                        </a:rPr>
                        <a:t>Place of Birth:</a:t>
                      </a:r>
                      <a:r>
                        <a:rPr lang="en-CA" sz="1800" kern="1200" dirty="0" smtClean="0">
                          <a:solidFill>
                            <a:schemeClr val="dk1"/>
                          </a:solidFill>
                          <a:latin typeface="+mn-lt"/>
                          <a:ea typeface="+mn-ea"/>
                          <a:cs typeface="+mn-cs"/>
                        </a:rPr>
                        <a:t> (State)</a:t>
                      </a:r>
                      <a:endParaRPr lang="en-US" sz="1800" kern="1200" dirty="0" smtClean="0">
                        <a:solidFill>
                          <a:schemeClr val="dk1"/>
                        </a:solidFill>
                        <a:latin typeface="+mn-lt"/>
                        <a:ea typeface="+mn-ea"/>
                        <a:cs typeface="+mn-cs"/>
                      </a:endParaRPr>
                    </a:p>
                    <a:p>
                      <a:pPr lvl="0">
                        <a:buFont typeface="Arial"/>
                        <a:buNone/>
                      </a:pPr>
                      <a:r>
                        <a:rPr lang="en-CA" sz="1800" b="1" kern="1200" dirty="0" smtClean="0">
                          <a:solidFill>
                            <a:schemeClr val="dk1"/>
                          </a:solidFill>
                          <a:latin typeface="+mn-lt"/>
                          <a:ea typeface="+mn-ea"/>
                          <a:cs typeface="+mn-cs"/>
                        </a:rPr>
                        <a:t>Place of Birth:</a:t>
                      </a:r>
                      <a:r>
                        <a:rPr lang="en-CA" sz="1800" kern="1200" dirty="0" smtClean="0">
                          <a:solidFill>
                            <a:schemeClr val="dk1"/>
                          </a:solidFill>
                          <a:latin typeface="+mn-lt"/>
                          <a:ea typeface="+mn-ea"/>
                          <a:cs typeface="+mn-cs"/>
                        </a:rPr>
                        <a:t> (Country)</a:t>
                      </a:r>
                      <a:endParaRPr lang="en-US" sz="1800" kern="1200" dirty="0" smtClean="0">
                        <a:solidFill>
                          <a:schemeClr val="dk1"/>
                        </a:solidFill>
                        <a:latin typeface="+mn-lt"/>
                        <a:ea typeface="+mn-ea"/>
                        <a:cs typeface="+mn-cs"/>
                      </a:endParaRPr>
                    </a:p>
                    <a:p>
                      <a:pPr>
                        <a:buFont typeface="Arial"/>
                        <a:buNone/>
                      </a:pPr>
                      <a:endParaRPr lang="en-US" dirty="0"/>
                    </a:p>
                  </a:txBody>
                  <a:tcPr/>
                </a:tc>
                <a:tc>
                  <a:txBody>
                    <a:bodyPr/>
                    <a:lstStyle/>
                    <a:p>
                      <a:pPr lvl="0">
                        <a:buFont typeface="Arial"/>
                        <a:buNone/>
                      </a:pPr>
                      <a:r>
                        <a:rPr lang="en-US" sz="1800" b="1" kern="1200" dirty="0" smtClean="0">
                          <a:solidFill>
                            <a:schemeClr val="dk1"/>
                          </a:solidFill>
                          <a:latin typeface="+mn-lt"/>
                          <a:ea typeface="+mn-ea"/>
                          <a:cs typeface="+mn-cs"/>
                        </a:rPr>
                        <a:t>Mother’s Name</a:t>
                      </a:r>
                      <a:r>
                        <a:rPr lang="en-US" sz="1800" kern="1200" dirty="0" smtClean="0">
                          <a:solidFill>
                            <a:schemeClr val="dk1"/>
                          </a:solidFill>
                          <a:latin typeface="+mn-lt"/>
                          <a:ea typeface="+mn-ea"/>
                          <a:cs typeface="+mn-cs"/>
                        </a:rPr>
                        <a:t>:  (At Birth)</a:t>
                      </a:r>
                    </a:p>
                    <a:p>
                      <a:pPr lvl="0">
                        <a:buFont typeface="Arial"/>
                        <a:buNone/>
                      </a:pPr>
                      <a:r>
                        <a:rPr lang="en-US" sz="1800" b="1" kern="1200" dirty="0" smtClean="0">
                          <a:solidFill>
                            <a:schemeClr val="dk1"/>
                          </a:solidFill>
                          <a:latin typeface="+mn-lt"/>
                          <a:ea typeface="+mn-ea"/>
                          <a:cs typeface="+mn-cs"/>
                        </a:rPr>
                        <a:t>Mother’s Name</a:t>
                      </a:r>
                      <a:r>
                        <a:rPr lang="en-US" sz="1800" kern="1200" dirty="0" smtClean="0">
                          <a:solidFill>
                            <a:schemeClr val="dk1"/>
                          </a:solidFill>
                          <a:latin typeface="+mn-lt"/>
                          <a:ea typeface="+mn-ea"/>
                          <a:cs typeface="+mn-cs"/>
                        </a:rPr>
                        <a:t>: (Prior to first marriage)</a:t>
                      </a:r>
                    </a:p>
                    <a:p>
                      <a:pPr lvl="0">
                        <a:buFont typeface="Arial"/>
                        <a:buNone/>
                      </a:pPr>
                      <a:r>
                        <a:rPr lang="en-US" sz="1800" b="1" kern="1200" dirty="0" smtClean="0">
                          <a:solidFill>
                            <a:schemeClr val="dk1"/>
                          </a:solidFill>
                          <a:latin typeface="+mn-lt"/>
                          <a:ea typeface="+mn-ea"/>
                          <a:cs typeface="+mn-cs"/>
                        </a:rPr>
                        <a:t>Middle Name</a:t>
                      </a:r>
                      <a:endParaRPr lang="en-US" sz="1800" kern="1200" dirty="0" smtClean="0">
                        <a:solidFill>
                          <a:schemeClr val="dk1"/>
                        </a:solidFill>
                        <a:latin typeface="+mn-lt"/>
                        <a:ea typeface="+mn-ea"/>
                        <a:cs typeface="+mn-cs"/>
                      </a:endParaRPr>
                    </a:p>
                    <a:p>
                      <a:pPr lvl="0">
                        <a:buFont typeface="Arial"/>
                        <a:buNone/>
                      </a:pPr>
                      <a:r>
                        <a:rPr lang="en-US" sz="1800" b="1" kern="1200" dirty="0" smtClean="0">
                          <a:solidFill>
                            <a:schemeClr val="dk1"/>
                          </a:solidFill>
                          <a:latin typeface="+mn-lt"/>
                          <a:ea typeface="+mn-ea"/>
                          <a:cs typeface="+mn-cs"/>
                        </a:rPr>
                        <a:t>Middle Initia</a:t>
                      </a:r>
                      <a:r>
                        <a:rPr lang="en-US" sz="1800" kern="1200" dirty="0" smtClean="0">
                          <a:solidFill>
                            <a:schemeClr val="dk1"/>
                          </a:solidFill>
                          <a:latin typeface="+mn-lt"/>
                          <a:ea typeface="+mn-ea"/>
                          <a:cs typeface="+mn-cs"/>
                        </a:rPr>
                        <a:t>l</a:t>
                      </a:r>
                    </a:p>
                    <a:p>
                      <a:pPr lvl="0">
                        <a:buFont typeface="Arial"/>
                        <a:buNone/>
                      </a:pPr>
                      <a:r>
                        <a:rPr lang="en-US" sz="1800" b="1" kern="1200" dirty="0" smtClean="0">
                          <a:solidFill>
                            <a:schemeClr val="dk1"/>
                          </a:solidFill>
                          <a:latin typeface="+mn-lt"/>
                          <a:ea typeface="+mn-ea"/>
                          <a:cs typeface="+mn-cs"/>
                        </a:rPr>
                        <a:t>Current Address: </a:t>
                      </a:r>
                      <a:r>
                        <a:rPr lang="en-US" sz="1800" kern="1200" dirty="0" smtClean="0">
                          <a:solidFill>
                            <a:schemeClr val="dk1"/>
                          </a:solidFill>
                          <a:latin typeface="+mn-lt"/>
                          <a:ea typeface="+mn-ea"/>
                          <a:cs typeface="+mn-cs"/>
                        </a:rPr>
                        <a:t>(Street)</a:t>
                      </a:r>
                    </a:p>
                    <a:p>
                      <a:pPr lvl="0">
                        <a:buFont typeface="Arial"/>
                        <a:buNone/>
                      </a:pPr>
                      <a:r>
                        <a:rPr lang="en-US" sz="1800" b="1" kern="1200" dirty="0" smtClean="0">
                          <a:solidFill>
                            <a:schemeClr val="dk1"/>
                          </a:solidFill>
                          <a:latin typeface="+mn-lt"/>
                          <a:ea typeface="+mn-ea"/>
                          <a:cs typeface="+mn-cs"/>
                        </a:rPr>
                        <a:t>Partial Past Address</a:t>
                      </a:r>
                      <a:r>
                        <a:rPr lang="en-US" sz="1800" kern="1200" dirty="0" smtClean="0">
                          <a:solidFill>
                            <a:schemeClr val="dk1"/>
                          </a:solidFill>
                          <a:latin typeface="+mn-lt"/>
                          <a:ea typeface="+mn-ea"/>
                          <a:cs typeface="+mn-cs"/>
                        </a:rPr>
                        <a:t>: (Previous City)</a:t>
                      </a:r>
                    </a:p>
                    <a:p>
                      <a:pPr lvl="0">
                        <a:buFont typeface="Arial"/>
                        <a:buNone/>
                      </a:pPr>
                      <a:r>
                        <a:rPr lang="en-CA" sz="1800" b="1" kern="1200" dirty="0" smtClean="0">
                          <a:solidFill>
                            <a:schemeClr val="dk1"/>
                          </a:solidFill>
                          <a:latin typeface="+mn-lt"/>
                          <a:ea typeface="+mn-ea"/>
                          <a:cs typeface="+mn-cs"/>
                        </a:rPr>
                        <a:t>Partial SSN:</a:t>
                      </a:r>
                      <a:r>
                        <a:rPr lang="en-CA" sz="1800" kern="1200" dirty="0" smtClean="0">
                          <a:solidFill>
                            <a:schemeClr val="dk1"/>
                          </a:solidFill>
                          <a:latin typeface="+mn-lt"/>
                          <a:ea typeface="+mn-ea"/>
                          <a:cs typeface="+mn-cs"/>
                        </a:rPr>
                        <a:t> (First 5 digits)</a:t>
                      </a:r>
                      <a:endParaRPr lang="en-US" sz="1800" kern="1200" dirty="0" smtClean="0">
                        <a:solidFill>
                          <a:schemeClr val="dk1"/>
                        </a:solidFill>
                        <a:latin typeface="+mn-lt"/>
                        <a:ea typeface="+mn-ea"/>
                        <a:cs typeface="+mn-cs"/>
                      </a:endParaRPr>
                    </a:p>
                    <a:p>
                      <a:pPr>
                        <a:buFont typeface="Arial"/>
                        <a:buNone/>
                      </a:pPr>
                      <a:r>
                        <a:rPr lang="en-US" sz="1800" b="1" kern="1200" dirty="0" smtClean="0">
                          <a:solidFill>
                            <a:schemeClr val="dk1"/>
                          </a:solidFill>
                          <a:latin typeface="+mn-lt"/>
                          <a:ea typeface="+mn-ea"/>
                          <a:cs typeface="+mn-cs"/>
                        </a:rPr>
                        <a:t>Sex</a:t>
                      </a:r>
                      <a:r>
                        <a:rPr lang="en-US" dirty="0" smtClean="0"/>
                        <a:t> </a:t>
                      </a:r>
                      <a:endParaRPr lang="en-US" dirty="0"/>
                    </a:p>
                  </a:txBody>
                  <a:tcPr/>
                </a:tc>
              </a:tr>
            </a:tbl>
          </a:graphicData>
        </a:graphic>
      </p:graphicFrame>
      <p:sp>
        <p:nvSpPr>
          <p:cNvPr id="9" name="TextBox 8"/>
          <p:cNvSpPr txBox="1"/>
          <p:nvPr/>
        </p:nvSpPr>
        <p:spPr>
          <a:xfrm>
            <a:off x="152400" y="5276672"/>
            <a:ext cx="8686800" cy="1200328"/>
          </a:xfrm>
          <a:prstGeom prst="rect">
            <a:avLst/>
          </a:prstGeom>
          <a:noFill/>
        </p:spPr>
        <p:txBody>
          <a:bodyPr wrap="square" rtlCol="0">
            <a:spAutoFit/>
          </a:bodyPr>
          <a:lstStyle/>
          <a:p>
            <a:pPr lvl="0" algn="ctr"/>
            <a:r>
              <a:rPr lang="en-US" sz="2400" dirty="0" smtClean="0"/>
              <a:t>“</a:t>
            </a:r>
            <a:r>
              <a:rPr lang="en-US" sz="2400" i="1" dirty="0" smtClean="0"/>
              <a:t>Applicant must be capable of technically providing, </a:t>
            </a:r>
            <a:r>
              <a:rPr lang="en-US" sz="2400" b="1" i="1" dirty="0" smtClean="0"/>
              <a:t>upon RP request via approved protocols and profiles,</a:t>
            </a:r>
            <a:r>
              <a:rPr lang="en-US" sz="2400" i="1" dirty="0" smtClean="0"/>
              <a:t> dynamic combinations of available attributes from the above listing</a:t>
            </a:r>
            <a:r>
              <a:rPr lang="en-US" sz="2400" dirty="0" smtClean="0"/>
              <a:t>”</a:t>
            </a:r>
          </a:p>
        </p:txBody>
      </p:sp>
      <p:sp>
        <p:nvSpPr>
          <p:cNvPr id="5" name="TextBox 4"/>
          <p:cNvSpPr txBox="1"/>
          <p:nvPr/>
        </p:nvSpPr>
        <p:spPr>
          <a:xfrm>
            <a:off x="152400" y="6534834"/>
            <a:ext cx="8686800" cy="276999"/>
          </a:xfrm>
          <a:prstGeom prst="rect">
            <a:avLst/>
          </a:prstGeom>
          <a:noFill/>
        </p:spPr>
        <p:txBody>
          <a:bodyPr wrap="square" rtlCol="0">
            <a:spAutoFit/>
          </a:bodyPr>
          <a:lstStyle/>
          <a:p>
            <a:pPr algn="ctr"/>
            <a:r>
              <a:rPr lang="en-US" sz="1200" dirty="0" smtClean="0"/>
              <a:t>http://www.idmanagement.gov/sites/default/files/documents/FICAM_TFS_ATOS_v1.0.0_DRAFT.pdf</a:t>
            </a:r>
          </a:p>
        </p:txBody>
      </p:sp>
    </p:spTree>
    <p:extLst>
      <p:ext uri="{BB962C8B-B14F-4D97-AF65-F5344CB8AC3E}">
        <p14:creationId xmlns="" xmlns:p14="http://schemas.microsoft.com/office/powerpoint/2010/main" val="54412587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741279"/>
            <a:ext cx="8686800" cy="6001643"/>
          </a:xfrm>
          <a:prstGeom prst="rect">
            <a:avLst/>
          </a:prstGeom>
          <a:noFill/>
        </p:spPr>
        <p:txBody>
          <a:bodyPr wrap="square" rtlCol="0">
            <a:spAutoFit/>
          </a:bodyPr>
          <a:lstStyle/>
          <a:p>
            <a:pPr algn="ctr"/>
            <a:r>
              <a:rPr lang="en-US" sz="6600" dirty="0" smtClean="0"/>
              <a:t>FICAM TFS Program is focused on securing</a:t>
            </a:r>
          </a:p>
          <a:p>
            <a:pPr algn="ctr"/>
            <a:r>
              <a:rPr lang="en-US" sz="6600" dirty="0" smtClean="0">
                <a:solidFill>
                  <a:srgbClr val="C00000"/>
                </a:solidFill>
              </a:rPr>
              <a:t>C2G</a:t>
            </a:r>
            <a:r>
              <a:rPr lang="en-US" sz="6600" dirty="0" smtClean="0"/>
              <a:t> and </a:t>
            </a:r>
            <a:r>
              <a:rPr lang="en-US" sz="6600" dirty="0" smtClean="0">
                <a:solidFill>
                  <a:srgbClr val="C00000"/>
                </a:solidFill>
              </a:rPr>
              <a:t>B2G</a:t>
            </a:r>
          </a:p>
          <a:p>
            <a:pPr algn="ctr"/>
            <a:r>
              <a:rPr lang="en-US" sz="6600" dirty="0" smtClean="0"/>
              <a:t>Online Services</a:t>
            </a:r>
          </a:p>
          <a:p>
            <a:pPr algn="ctr"/>
            <a:endParaRPr lang="en-US" sz="6600" dirty="0"/>
          </a:p>
          <a:p>
            <a:pPr algn="ctr"/>
            <a:r>
              <a:rPr lang="en-US" sz="5400" dirty="0" smtClean="0"/>
              <a:t>US Fed G2G == HSPD-12</a:t>
            </a:r>
            <a:endParaRPr lang="en-US" sz="5400" dirty="0"/>
          </a:p>
        </p:txBody>
      </p:sp>
    </p:spTree>
    <p:extLst>
      <p:ext uri="{BB962C8B-B14F-4D97-AF65-F5344CB8AC3E}">
        <p14:creationId xmlns="" xmlns:p14="http://schemas.microsoft.com/office/powerpoint/2010/main" val="4463153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Autofit/>
          </a:bodyPr>
          <a:lstStyle/>
          <a:p>
            <a:r>
              <a:rPr lang="en-US" sz="2400" dirty="0" smtClean="0"/>
              <a:t>Trust Framework Provider (TFP) Implementation of FICAM TFS v2</a:t>
            </a:r>
          </a:p>
          <a:p>
            <a:pPr lvl="1"/>
            <a:r>
              <a:rPr lang="en-US" sz="2000" dirty="0"/>
              <a:t>MUST happen with 6 months of </a:t>
            </a:r>
            <a:r>
              <a:rPr lang="en-US" sz="2000" dirty="0" smtClean="0"/>
              <a:t>FICAM TFS v2 final approval</a:t>
            </a:r>
          </a:p>
          <a:p>
            <a:pPr lvl="1"/>
            <a:r>
              <a:rPr lang="en-US" sz="2000" dirty="0" smtClean="0"/>
              <a:t>Trust Framework Provider should initiate discussion with the FICAM TFS Program regarding any concerns or issues</a:t>
            </a:r>
          </a:p>
          <a:p>
            <a:r>
              <a:rPr lang="en-US" sz="2400" dirty="0" smtClean="0"/>
              <a:t>Provide information as documented in ATOS to FICAM TFS Program for capability verification</a:t>
            </a:r>
          </a:p>
          <a:p>
            <a:pPr lvl="1"/>
            <a:r>
              <a:rPr lang="en-US" sz="2000" dirty="0" smtClean="0"/>
              <a:t>Very minimal at LOA 1 (POCs, Endpoints, TFP Approval, Change Management Notification Process)</a:t>
            </a:r>
          </a:p>
          <a:p>
            <a:pPr lvl="1"/>
            <a:r>
              <a:rPr lang="en-US" sz="2000" dirty="0" smtClean="0"/>
              <a:t>More complete at LOA 2+</a:t>
            </a:r>
          </a:p>
          <a:p>
            <a:r>
              <a:rPr lang="en-US" sz="2400" dirty="0" smtClean="0"/>
              <a:t>If successful, sign MOA with FICAM TFS Program which is valid for a year; Lightweight annual renewal</a:t>
            </a:r>
          </a:p>
          <a:p>
            <a:r>
              <a:rPr lang="en-US" sz="2400" dirty="0" smtClean="0"/>
              <a:t>As a courtesy to existing “</a:t>
            </a:r>
            <a:r>
              <a:rPr lang="en-US" sz="2400" dirty="0" err="1" smtClean="0"/>
              <a:t>IdPs</a:t>
            </a:r>
            <a:r>
              <a:rPr lang="en-US" sz="2400" dirty="0" smtClean="0"/>
              <a:t>”, and pending available resources, the FICAM TFS Program will prioritize and fast track their </a:t>
            </a:r>
            <a:r>
              <a:rPr lang="en-US" sz="2400" dirty="0"/>
              <a:t>capability verification</a:t>
            </a:r>
            <a:endParaRPr lang="en-US" sz="2400" dirty="0" smtClean="0"/>
          </a:p>
          <a:p>
            <a:endParaRPr lang="en-US" sz="2400" dirty="0"/>
          </a:p>
        </p:txBody>
      </p:sp>
      <p:sp>
        <p:nvSpPr>
          <p:cNvPr id="7" name="Title 6"/>
          <p:cNvSpPr>
            <a:spLocks noGrp="1"/>
          </p:cNvSpPr>
          <p:nvPr>
            <p:ph type="title"/>
          </p:nvPr>
        </p:nvSpPr>
        <p:spPr/>
        <p:txBody>
          <a:bodyPr/>
          <a:lstStyle/>
          <a:p>
            <a:r>
              <a:rPr lang="en-US" dirty="0" smtClean="0"/>
              <a:t>Way Forward for Currently Approved “</a:t>
            </a:r>
            <a:r>
              <a:rPr lang="en-US" dirty="0" err="1" smtClean="0"/>
              <a:t>IdPs</a:t>
            </a:r>
            <a:r>
              <a:rPr lang="en-US" dirty="0" smtClean="0"/>
              <a:t>”</a:t>
            </a:r>
            <a:endParaRPr lang="en-US" dirty="0"/>
          </a:p>
        </p:txBody>
      </p:sp>
    </p:spTree>
    <p:extLst>
      <p:ext uri="{BB962C8B-B14F-4D97-AF65-F5344CB8AC3E}">
        <p14:creationId xmlns="" xmlns:p14="http://schemas.microsoft.com/office/powerpoint/2010/main" val="403259584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Supports the </a:t>
            </a:r>
            <a:r>
              <a:rPr lang="en-US" sz="3600" b="1" dirty="0" smtClean="0"/>
              <a:t>Security, Privacy, and Interoperability</a:t>
            </a:r>
            <a:r>
              <a:rPr lang="en-US" sz="3600" dirty="0" smtClean="0"/>
              <a:t> Needs of Citizen and Business Facing Government Services</a:t>
            </a:r>
          </a:p>
          <a:p>
            <a:r>
              <a:rPr lang="en-US" sz="3600" dirty="0" smtClean="0"/>
              <a:t>Supports Government-wide Policy and National Strategy Implementation</a:t>
            </a:r>
          </a:p>
          <a:p>
            <a:r>
              <a:rPr lang="en-US" sz="3600" dirty="0" smtClean="0"/>
              <a:t>Leverages Industry Capabilities that may already be in use by Citizens and Businesses to Interoperate with Government Online Services</a:t>
            </a:r>
            <a:endParaRPr lang="en-US" sz="3600" dirty="0"/>
          </a:p>
        </p:txBody>
      </p:sp>
      <p:sp>
        <p:nvSpPr>
          <p:cNvPr id="3" name="Title 2"/>
          <p:cNvSpPr>
            <a:spLocks noGrp="1"/>
          </p:cNvSpPr>
          <p:nvPr>
            <p:ph type="title"/>
          </p:nvPr>
        </p:nvSpPr>
        <p:spPr/>
        <p:txBody>
          <a:bodyPr/>
          <a:lstStyle/>
          <a:p>
            <a:r>
              <a:rPr lang="en-US" dirty="0" smtClean="0"/>
              <a:t>Federated Identity Framework for US </a:t>
            </a:r>
            <a:r>
              <a:rPr lang="en-US" dirty="0" err="1" smtClean="0"/>
              <a:t>Gov</a:t>
            </a:r>
            <a:endParaRPr lang="en-US" dirty="0"/>
          </a:p>
        </p:txBody>
      </p:sp>
    </p:spTree>
    <p:extLst>
      <p:ext uri="{BB962C8B-B14F-4D97-AF65-F5344CB8AC3E}">
        <p14:creationId xmlns="" xmlns:p14="http://schemas.microsoft.com/office/powerpoint/2010/main" val="191743071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smtClean="0"/>
              <a:t>Trust Framework Provider Adoption Process (TFPAP) for All Levels of Assurance</a:t>
            </a:r>
          </a:p>
          <a:p>
            <a:r>
              <a:rPr lang="en-US" i="1" dirty="0" smtClean="0"/>
              <a:t>Authority to Offer Services (ATOS) for FICAM TFS Approved Identity Services</a:t>
            </a:r>
          </a:p>
          <a:p>
            <a:r>
              <a:rPr lang="en-US" i="1" dirty="0" smtClean="0"/>
              <a:t>Identity Scheme and Protocol Adoption Process</a:t>
            </a:r>
          </a:p>
          <a:p>
            <a:r>
              <a:rPr lang="en-US" i="1" dirty="0" smtClean="0"/>
              <a:t>Relying Party Guidance for Accepting Externally Issued Credentials</a:t>
            </a:r>
          </a:p>
          <a:p>
            <a:r>
              <a:rPr lang="en-US" dirty="0" smtClean="0"/>
              <a:t>E-Government Trust Services CA</a:t>
            </a:r>
          </a:p>
          <a:p>
            <a:r>
              <a:rPr lang="en-US" dirty="0" smtClean="0"/>
              <a:t>E-Government Trust Services Metadata Service</a:t>
            </a:r>
            <a:endParaRPr lang="en-US" dirty="0"/>
          </a:p>
        </p:txBody>
      </p:sp>
      <p:sp>
        <p:nvSpPr>
          <p:cNvPr id="3" name="Title 2"/>
          <p:cNvSpPr>
            <a:spLocks noGrp="1"/>
          </p:cNvSpPr>
          <p:nvPr>
            <p:ph type="title"/>
          </p:nvPr>
        </p:nvSpPr>
        <p:spPr/>
        <p:txBody>
          <a:bodyPr/>
          <a:lstStyle/>
          <a:p>
            <a:r>
              <a:rPr lang="en-US" dirty="0" smtClean="0"/>
              <a:t>Components of the FICAM TFS Program</a:t>
            </a:r>
            <a:endParaRPr lang="en-US" dirty="0"/>
          </a:p>
        </p:txBody>
      </p:sp>
      <p:sp>
        <p:nvSpPr>
          <p:cNvPr id="4" name="TextBox 3"/>
          <p:cNvSpPr txBox="1"/>
          <p:nvPr/>
        </p:nvSpPr>
        <p:spPr>
          <a:xfrm>
            <a:off x="0" y="5949798"/>
            <a:ext cx="9144000" cy="369332"/>
          </a:xfrm>
          <a:prstGeom prst="rect">
            <a:avLst/>
          </a:prstGeom>
          <a:noFill/>
        </p:spPr>
        <p:txBody>
          <a:bodyPr wrap="square" rtlCol="0">
            <a:spAutoFit/>
          </a:bodyPr>
          <a:lstStyle/>
          <a:p>
            <a:pPr algn="ctr"/>
            <a:r>
              <a:rPr lang="en-US" dirty="0">
                <a:solidFill>
                  <a:schemeClr val="tx2"/>
                </a:solidFill>
              </a:rPr>
              <a:t>http://</a:t>
            </a:r>
            <a:r>
              <a:rPr lang="en-US" dirty="0" err="1">
                <a:solidFill>
                  <a:schemeClr val="tx2"/>
                </a:solidFill>
              </a:rPr>
              <a:t>info.idmanagement.gov</a:t>
            </a:r>
            <a:r>
              <a:rPr lang="en-US" dirty="0">
                <a:solidFill>
                  <a:schemeClr val="tx2"/>
                </a:solidFill>
              </a:rPr>
              <a:t>/2013/11/</a:t>
            </a:r>
            <a:r>
              <a:rPr lang="en-US" dirty="0" err="1">
                <a:solidFill>
                  <a:schemeClr val="tx2"/>
                </a:solidFill>
              </a:rPr>
              <a:t>ficam</a:t>
            </a:r>
            <a:r>
              <a:rPr lang="en-US" dirty="0">
                <a:solidFill>
                  <a:schemeClr val="tx2"/>
                </a:solidFill>
              </a:rPr>
              <a:t>-trust-framework-solutions-</a:t>
            </a:r>
            <a:r>
              <a:rPr lang="en-US" dirty="0" err="1">
                <a:solidFill>
                  <a:schemeClr val="tx2"/>
                </a:solidFill>
              </a:rPr>
              <a:t>tfs.html</a:t>
            </a:r>
            <a:endParaRPr lang="en-US" dirty="0">
              <a:solidFill>
                <a:schemeClr val="tx2"/>
              </a:solidFill>
            </a:endParaRPr>
          </a:p>
        </p:txBody>
      </p:sp>
    </p:spTree>
    <p:extLst>
      <p:ext uri="{BB962C8B-B14F-4D97-AF65-F5344CB8AC3E}">
        <p14:creationId xmlns="" xmlns:p14="http://schemas.microsoft.com/office/powerpoint/2010/main" val="388006181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Fast-Track Program for Financial Institutions to become Approved CSPs or Token Managers</a:t>
            </a:r>
          </a:p>
          <a:p>
            <a:r>
              <a:rPr lang="en-US" dirty="0"/>
              <a:t>Interoperability Verification + Annual </a:t>
            </a:r>
            <a:r>
              <a:rPr lang="en-US" dirty="0" smtClean="0"/>
              <a:t>Follow-Up of </a:t>
            </a:r>
            <a:r>
              <a:rPr lang="en-US" dirty="0"/>
              <a:t>Identity Services for FICAM TFS Approval</a:t>
            </a:r>
          </a:p>
          <a:p>
            <a:r>
              <a:rPr lang="en-US" dirty="0" smtClean="0"/>
              <a:t>Simplification </a:t>
            </a:r>
            <a:r>
              <a:rPr lang="en-US" dirty="0"/>
              <a:t>of LOA 1 Requirements</a:t>
            </a:r>
          </a:p>
          <a:p>
            <a:r>
              <a:rPr lang="en-US" dirty="0"/>
              <a:t>Support for Component Identity Services</a:t>
            </a:r>
          </a:p>
          <a:p>
            <a:r>
              <a:rPr lang="en-US" dirty="0" smtClean="0"/>
              <a:t>Incorporation of Privacy as a Trust Criteria</a:t>
            </a:r>
          </a:p>
          <a:p>
            <a:r>
              <a:rPr lang="en-US" dirty="0" smtClean="0"/>
              <a:t>Introduction of Ongoing Verification as an OPTIONAL Trust Criteria</a:t>
            </a:r>
          </a:p>
          <a:p>
            <a:r>
              <a:rPr lang="en-US" dirty="0" smtClean="0"/>
              <a:t>Identity </a:t>
            </a:r>
            <a:r>
              <a:rPr lang="en-US" dirty="0"/>
              <a:t>Resolution Attribute Requirements for FICAM TFS CSP and </a:t>
            </a:r>
            <a:r>
              <a:rPr lang="en-US" dirty="0" smtClean="0"/>
              <a:t>Identity Manager </a:t>
            </a:r>
            <a:r>
              <a:rPr lang="en-US" dirty="0"/>
              <a:t>Approval</a:t>
            </a:r>
          </a:p>
          <a:p>
            <a:r>
              <a:rPr lang="en-US" dirty="0" smtClean="0"/>
              <a:t>Relationship with the FICAM Testing Program to verify FICAM Protocol Profile Support in On-Premise Vendor Products</a:t>
            </a:r>
            <a:endParaRPr lang="en-US" dirty="0"/>
          </a:p>
        </p:txBody>
      </p:sp>
      <p:sp>
        <p:nvSpPr>
          <p:cNvPr id="3" name="Title 2"/>
          <p:cNvSpPr>
            <a:spLocks noGrp="1"/>
          </p:cNvSpPr>
          <p:nvPr>
            <p:ph type="title"/>
          </p:nvPr>
        </p:nvSpPr>
        <p:spPr>
          <a:xfrm>
            <a:off x="0" y="304800"/>
            <a:ext cx="7696199" cy="523220"/>
          </a:xfrm>
        </p:spPr>
        <p:txBody>
          <a:bodyPr/>
          <a:lstStyle/>
          <a:p>
            <a:r>
              <a:rPr lang="en-US" dirty="0" smtClean="0"/>
              <a:t>What’s New?</a:t>
            </a:r>
            <a:endParaRPr lang="en-US" dirty="0"/>
          </a:p>
        </p:txBody>
      </p:sp>
    </p:spTree>
    <p:extLst>
      <p:ext uri="{BB962C8B-B14F-4D97-AF65-F5344CB8AC3E}">
        <p14:creationId xmlns="" xmlns:p14="http://schemas.microsoft.com/office/powerpoint/2010/main" val="304172721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pPr marL="0" indent="0">
              <a:buNone/>
            </a:pPr>
            <a:r>
              <a:rPr lang="en-US" dirty="0"/>
              <a:t>“</a:t>
            </a:r>
            <a:r>
              <a:rPr lang="en-US" i="1" dirty="0"/>
              <a:t>Current government systems do not </a:t>
            </a:r>
            <a:r>
              <a:rPr lang="en-US" b="1" i="1" dirty="0"/>
              <a:t>separate the functions of authentication and attribute providers</a:t>
            </a:r>
            <a:r>
              <a:rPr lang="en-US" i="1" dirty="0"/>
              <a:t>. </a:t>
            </a:r>
          </a:p>
          <a:p>
            <a:pPr marL="0" indent="0">
              <a:buNone/>
            </a:pPr>
            <a:r>
              <a:rPr lang="en-US" i="1" dirty="0"/>
              <a:t>In some applications, these functions are provided by different parties. </a:t>
            </a:r>
          </a:p>
          <a:p>
            <a:pPr marL="0" indent="0">
              <a:buNone/>
            </a:pPr>
            <a:r>
              <a:rPr lang="en-US" i="1" dirty="0"/>
              <a:t>While a combined authentication and attribute provider model is used in this document, </a:t>
            </a:r>
            <a:r>
              <a:rPr lang="en-US" b="1" i="1" dirty="0"/>
              <a:t>it does not preclude agencies from separating these functions</a:t>
            </a:r>
            <a:r>
              <a:rPr lang="en-US" dirty="0"/>
              <a:t>” </a:t>
            </a:r>
          </a:p>
        </p:txBody>
      </p:sp>
      <p:pic>
        <p:nvPicPr>
          <p:cNvPr id="7" name="Content Placeholder 6" descr="NIST_SP_800-63-2.png"/>
          <p:cNvPicPr>
            <a:picLocks noGrp="1" noChangeAspect="1"/>
          </p:cNvPicPr>
          <p:nvPr>
            <p:ph sz="half" idx="2"/>
          </p:nvPr>
        </p:nvPicPr>
        <p:blipFill>
          <a:blip r:embed="rId2">
            <a:extLst>
              <a:ext uri="{28A0092B-C50C-407E-A947-70E740481C1C}">
                <a14:useLocalDpi xmlns="" xmlns:a14="http://schemas.microsoft.com/office/drawing/2010/main" val="0"/>
              </a:ext>
            </a:extLst>
          </a:blip>
          <a:srcRect t="4342" b="4342"/>
          <a:stretch>
            <a:fillRect/>
          </a:stretch>
        </p:blipFill>
        <p:spPr/>
      </p:pic>
      <p:sp>
        <p:nvSpPr>
          <p:cNvPr id="4" name="Title 3"/>
          <p:cNvSpPr>
            <a:spLocks noGrp="1"/>
          </p:cNvSpPr>
          <p:nvPr>
            <p:ph type="title"/>
          </p:nvPr>
        </p:nvSpPr>
        <p:spPr/>
        <p:txBody>
          <a:bodyPr/>
          <a:lstStyle/>
          <a:p>
            <a:r>
              <a:rPr lang="en-US" dirty="0"/>
              <a:t>Component Identity Services</a:t>
            </a:r>
          </a:p>
        </p:txBody>
      </p:sp>
    </p:spTree>
    <p:extLst>
      <p:ext uri="{BB962C8B-B14F-4D97-AF65-F5344CB8AC3E}">
        <p14:creationId xmlns="" xmlns:p14="http://schemas.microsoft.com/office/powerpoint/2010/main" val="19313018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b="1" dirty="0"/>
              <a:t>Token: </a:t>
            </a:r>
            <a:r>
              <a:rPr lang="en-US" dirty="0"/>
              <a:t>Something that </a:t>
            </a:r>
            <a:r>
              <a:rPr lang="en-US" dirty="0" smtClean="0"/>
              <a:t>an individual possesses </a:t>
            </a:r>
            <a:r>
              <a:rPr lang="en-US" dirty="0"/>
              <a:t>and controls that is used to authenticate the </a:t>
            </a:r>
            <a:r>
              <a:rPr lang="en-US" dirty="0" smtClean="0"/>
              <a:t>individual</a:t>
            </a:r>
          </a:p>
          <a:p>
            <a:pPr lvl="1"/>
            <a:r>
              <a:rPr lang="en-US" dirty="0" smtClean="0"/>
              <a:t>Tokens </a:t>
            </a:r>
            <a:r>
              <a:rPr lang="en-US" dirty="0"/>
              <a:t>are possessed by </a:t>
            </a:r>
            <a:r>
              <a:rPr lang="en-US" dirty="0" smtClean="0"/>
              <a:t>an individual and </a:t>
            </a:r>
            <a:r>
              <a:rPr lang="en-US" dirty="0"/>
              <a:t>controlled through one or more of the traditional authentication factors (something you know, have, or are</a:t>
            </a:r>
            <a:r>
              <a:rPr lang="en-US" dirty="0" smtClean="0"/>
              <a:t>)</a:t>
            </a:r>
            <a:endParaRPr lang="en-US" dirty="0"/>
          </a:p>
          <a:p>
            <a:r>
              <a:rPr lang="en-US" b="1" dirty="0"/>
              <a:t>Identity: </a:t>
            </a:r>
            <a:r>
              <a:rPr lang="en-US" dirty="0"/>
              <a:t>A set of attributes that uniquely describe </a:t>
            </a:r>
            <a:r>
              <a:rPr lang="en-US" dirty="0" smtClean="0"/>
              <a:t>an individual </a:t>
            </a:r>
            <a:r>
              <a:rPr lang="en-US" dirty="0"/>
              <a:t>within a given </a:t>
            </a:r>
            <a:r>
              <a:rPr lang="en-US" dirty="0" smtClean="0"/>
              <a:t>context</a:t>
            </a:r>
          </a:p>
          <a:p>
            <a:r>
              <a:rPr lang="en-US" b="1" dirty="0" smtClean="0"/>
              <a:t>Credential</a:t>
            </a:r>
            <a:r>
              <a:rPr lang="en-US" b="1" dirty="0"/>
              <a:t>: </a:t>
            </a:r>
            <a:r>
              <a:rPr lang="en-US" dirty="0"/>
              <a:t>An object or data structure that authoritatively </a:t>
            </a:r>
            <a:r>
              <a:rPr lang="en-US" b="1" dirty="0"/>
              <a:t>binds</a:t>
            </a:r>
            <a:r>
              <a:rPr lang="en-US" dirty="0"/>
              <a:t> </a:t>
            </a:r>
            <a:r>
              <a:rPr lang="en-US" b="1" dirty="0"/>
              <a:t>an identity to a token</a:t>
            </a:r>
            <a:r>
              <a:rPr lang="en-US" dirty="0"/>
              <a:t> possessed and controlled by </a:t>
            </a:r>
            <a:r>
              <a:rPr lang="en-US" dirty="0" smtClean="0"/>
              <a:t>an individual</a:t>
            </a:r>
            <a:endParaRPr lang="en-US" dirty="0"/>
          </a:p>
        </p:txBody>
      </p:sp>
      <p:sp>
        <p:nvSpPr>
          <p:cNvPr id="3" name="Title 2"/>
          <p:cNvSpPr>
            <a:spLocks noGrp="1"/>
          </p:cNvSpPr>
          <p:nvPr>
            <p:ph type="title"/>
          </p:nvPr>
        </p:nvSpPr>
        <p:spPr/>
        <p:txBody>
          <a:bodyPr/>
          <a:lstStyle/>
          <a:p>
            <a:r>
              <a:rPr lang="en-US" dirty="0" smtClean="0"/>
              <a:t>Component Identity Services: Terminology</a:t>
            </a:r>
            <a:endParaRPr lang="en-US" dirty="0"/>
          </a:p>
        </p:txBody>
      </p:sp>
    </p:spTree>
    <p:extLst>
      <p:ext uri="{BB962C8B-B14F-4D97-AF65-F5344CB8AC3E}">
        <p14:creationId xmlns="" xmlns:p14="http://schemas.microsoft.com/office/powerpoint/2010/main" val="334172468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a:xfrm>
            <a:off x="3809458" y="2217685"/>
            <a:ext cx="1614073" cy="27890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Binding</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p:txBody>
      </p:sp>
      <p:sp>
        <p:nvSpPr>
          <p:cNvPr id="49" name="Rounded Rectangle 48"/>
          <p:cNvSpPr/>
          <p:nvPr/>
        </p:nvSpPr>
        <p:spPr>
          <a:xfrm>
            <a:off x="5475362" y="1647919"/>
            <a:ext cx="3613428" cy="175464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smtClean="0"/>
          </a:p>
          <a:p>
            <a:pPr algn="ctr"/>
            <a:r>
              <a:rPr lang="en-US" dirty="0" smtClean="0"/>
              <a:t>Attribute Authority</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48" name="Rounded Rectangle 47"/>
          <p:cNvSpPr/>
          <p:nvPr/>
        </p:nvSpPr>
        <p:spPr>
          <a:xfrm>
            <a:off x="62971" y="1647919"/>
            <a:ext cx="3663806" cy="175464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smtClean="0"/>
          </a:p>
          <a:p>
            <a:pPr algn="ctr"/>
            <a:r>
              <a:rPr lang="en-US" dirty="0" smtClean="0"/>
              <a:t>Authentication</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3" name="Rectangle 2"/>
          <p:cNvSpPr/>
          <p:nvPr/>
        </p:nvSpPr>
        <p:spPr>
          <a:xfrm>
            <a:off x="3996642" y="329313"/>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rmAutofit/>
          </a:bodyPr>
          <a:lstStyle/>
          <a:p>
            <a:pPr algn="ctr"/>
            <a:r>
              <a:rPr lang="en-US" sz="1400" dirty="0" smtClean="0"/>
              <a:t>Person</a:t>
            </a:r>
            <a:endParaRPr lang="en-US" sz="1400" dirty="0"/>
          </a:p>
        </p:txBody>
      </p:sp>
      <p:grpSp>
        <p:nvGrpSpPr>
          <p:cNvPr id="22" name="Group 54"/>
          <p:cNvGrpSpPr/>
          <p:nvPr/>
        </p:nvGrpSpPr>
        <p:grpSpPr>
          <a:xfrm>
            <a:off x="3996642" y="5006721"/>
            <a:ext cx="1225826" cy="1310123"/>
            <a:chOff x="3975652" y="5006721"/>
            <a:chExt cx="1225826" cy="1310123"/>
          </a:xfrm>
        </p:grpSpPr>
        <p:sp>
          <p:nvSpPr>
            <p:cNvPr id="9" name="Rectangle 8"/>
            <p:cNvSpPr/>
            <p:nvPr/>
          </p:nvSpPr>
          <p:spPr>
            <a:xfrm>
              <a:off x="3975652" y="5643185"/>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en-US" sz="1200" dirty="0" smtClean="0"/>
                <a:t>Relying</a:t>
              </a:r>
            </a:p>
            <a:p>
              <a:pPr algn="ctr"/>
              <a:r>
                <a:rPr lang="en-US" sz="1200" dirty="0" smtClean="0"/>
                <a:t>Party</a:t>
              </a:r>
              <a:endParaRPr lang="en-US" sz="1200" dirty="0"/>
            </a:p>
          </p:txBody>
        </p:sp>
        <p:cxnSp>
          <p:nvCxnSpPr>
            <p:cNvPr id="23" name="Straight Arrow Connector 22"/>
            <p:cNvCxnSpPr>
              <a:stCxn id="9" idx="0"/>
              <a:endCxn id="54" idx="2"/>
            </p:cNvCxnSpPr>
            <p:nvPr/>
          </p:nvCxnSpPr>
          <p:spPr>
            <a:xfrm flipV="1">
              <a:off x="4588565" y="5006721"/>
              <a:ext cx="6940" cy="63646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68" name="Group 67"/>
          <p:cNvGrpSpPr/>
          <p:nvPr/>
        </p:nvGrpSpPr>
        <p:grpSpPr>
          <a:xfrm>
            <a:off x="1260014" y="2683644"/>
            <a:ext cx="6698908" cy="2042965"/>
            <a:chOff x="1260014" y="2683644"/>
            <a:chExt cx="6698908" cy="2042965"/>
          </a:xfrm>
        </p:grpSpPr>
        <p:grpSp>
          <p:nvGrpSpPr>
            <p:cNvPr id="28" name="Group 53"/>
            <p:cNvGrpSpPr/>
            <p:nvPr/>
          </p:nvGrpSpPr>
          <p:grpSpPr>
            <a:xfrm>
              <a:off x="3996642" y="2683644"/>
              <a:ext cx="1225826" cy="1369305"/>
              <a:chOff x="3975652" y="2683644"/>
              <a:chExt cx="1225826" cy="1369305"/>
            </a:xfrm>
          </p:grpSpPr>
          <p:sp>
            <p:nvSpPr>
              <p:cNvPr id="46" name="Rectangle 45"/>
              <p:cNvSpPr/>
              <p:nvPr/>
            </p:nvSpPr>
            <p:spPr>
              <a:xfrm>
                <a:off x="3975652" y="2683644"/>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Autofit/>
              </a:bodyPr>
              <a:lstStyle/>
              <a:p>
                <a:pPr algn="ctr"/>
                <a:r>
                  <a:rPr lang="en-US" sz="1200" dirty="0" smtClean="0"/>
                  <a:t>Binding</a:t>
                </a:r>
              </a:p>
              <a:p>
                <a:pPr algn="ctr"/>
                <a:r>
                  <a:rPr lang="en-US" sz="1200" dirty="0" smtClean="0"/>
                  <a:t>Manager</a:t>
                </a:r>
                <a:endParaRPr lang="en-US" sz="1200" dirty="0"/>
              </a:p>
            </p:txBody>
          </p:sp>
          <p:cxnSp>
            <p:nvCxnSpPr>
              <p:cNvPr id="47" name="Straight Arrow Connector 46"/>
              <p:cNvCxnSpPr>
                <a:stCxn id="46" idx="2"/>
                <a:endCxn id="6" idx="0"/>
              </p:cNvCxnSpPr>
              <p:nvPr/>
            </p:nvCxnSpPr>
            <p:spPr>
              <a:xfrm rot="16200000" flipH="1">
                <a:off x="4245989" y="3699878"/>
                <a:ext cx="695647" cy="1049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4209553" y="3570502"/>
                <a:ext cx="764972" cy="261610"/>
              </a:xfrm>
              <a:prstGeom prst="rect">
                <a:avLst/>
              </a:prstGeom>
              <a:solidFill>
                <a:schemeClr val="tx2">
                  <a:lumMod val="20000"/>
                  <a:lumOff val="80000"/>
                </a:schemeClr>
              </a:solidFill>
            </p:spPr>
            <p:txBody>
              <a:bodyPr wrap="none" rtlCol="0">
                <a:spAutoFit/>
              </a:bodyPr>
              <a:lstStyle/>
              <a:p>
                <a:r>
                  <a:rPr lang="en-US" sz="1050" dirty="0" smtClean="0"/>
                  <a:t>manages</a:t>
                </a:r>
                <a:endParaRPr lang="en-US" sz="1050" dirty="0"/>
              </a:p>
            </p:txBody>
          </p:sp>
        </p:grpSp>
        <p:grpSp>
          <p:nvGrpSpPr>
            <p:cNvPr id="44" name="Group 43"/>
            <p:cNvGrpSpPr/>
            <p:nvPr/>
          </p:nvGrpSpPr>
          <p:grpSpPr>
            <a:xfrm>
              <a:off x="1260014" y="3168654"/>
              <a:ext cx="6698908" cy="1557955"/>
              <a:chOff x="1260014" y="3168654"/>
              <a:chExt cx="6698908" cy="1557955"/>
            </a:xfrm>
          </p:grpSpPr>
          <p:grpSp>
            <p:nvGrpSpPr>
              <p:cNvPr id="12" name="Group 52"/>
              <p:cNvGrpSpPr/>
              <p:nvPr/>
            </p:nvGrpSpPr>
            <p:grpSpPr>
              <a:xfrm>
                <a:off x="1900508" y="3645979"/>
                <a:ext cx="5417920" cy="1080630"/>
                <a:chOff x="1879518" y="3645979"/>
                <a:chExt cx="5417920" cy="1080630"/>
              </a:xfrm>
            </p:grpSpPr>
            <p:sp>
              <p:nvSpPr>
                <p:cNvPr id="6" name="Rectangle 5"/>
                <p:cNvSpPr/>
                <p:nvPr/>
              </p:nvSpPr>
              <p:spPr>
                <a:xfrm>
                  <a:off x="3975652" y="4052950"/>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rmAutofit/>
                </a:bodyPr>
                <a:lstStyle/>
                <a:p>
                  <a:pPr algn="ctr"/>
                  <a:r>
                    <a:rPr lang="en-US" sz="1200" dirty="0" smtClean="0"/>
                    <a:t>Token-Identity </a:t>
                  </a:r>
                </a:p>
                <a:p>
                  <a:pPr algn="ctr"/>
                  <a:r>
                    <a:rPr lang="en-US" sz="1200" dirty="0" smtClean="0"/>
                    <a:t>Link Record</a:t>
                  </a:r>
                  <a:endParaRPr lang="en-US" sz="1200" dirty="0"/>
                </a:p>
              </p:txBody>
            </p:sp>
            <p:cxnSp>
              <p:nvCxnSpPr>
                <p:cNvPr id="19" name="Straight Connector 18"/>
                <p:cNvCxnSpPr>
                  <a:stCxn id="43" idx="2"/>
                  <a:endCxn id="6" idx="3"/>
                </p:cNvCxnSpPr>
                <p:nvPr/>
              </p:nvCxnSpPr>
              <p:spPr>
                <a:xfrm flipH="1">
                  <a:off x="5201478" y="3645979"/>
                  <a:ext cx="2095960" cy="7438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55" idx="2"/>
                  <a:endCxn id="6" idx="1"/>
                </p:cNvCxnSpPr>
                <p:nvPr/>
              </p:nvCxnSpPr>
              <p:spPr>
                <a:xfrm>
                  <a:off x="1879518" y="3656103"/>
                  <a:ext cx="2096134" cy="73367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3" name="TextBox 42"/>
              <p:cNvSpPr txBox="1"/>
              <p:nvPr/>
            </p:nvSpPr>
            <p:spPr>
              <a:xfrm>
                <a:off x="6677934" y="3168654"/>
                <a:ext cx="1280988" cy="477325"/>
              </a:xfrm>
              <a:prstGeom prst="rect">
                <a:avLst/>
              </a:prstGeom>
              <a:solidFill>
                <a:schemeClr val="bg1"/>
              </a:solidFill>
              <a:ln>
                <a:solidFill>
                  <a:schemeClr val="accent1"/>
                </a:solidFill>
              </a:ln>
            </p:spPr>
            <p:txBody>
              <a:bodyPr wrap="square" rtlCol="0" anchor="ctr" anchorCtr="1">
                <a:noAutofit/>
              </a:bodyPr>
              <a:lstStyle/>
              <a:p>
                <a:pPr algn="ctr"/>
                <a:r>
                  <a:rPr lang="en-US" sz="1200" dirty="0" smtClean="0"/>
                  <a:t>Validation</a:t>
                </a:r>
              </a:p>
              <a:p>
                <a:pPr algn="ctr"/>
                <a:r>
                  <a:rPr lang="en-US" sz="1200" dirty="0" smtClean="0"/>
                  <a:t>Service</a:t>
                </a:r>
                <a:endParaRPr lang="en-US" sz="1200" dirty="0"/>
              </a:p>
            </p:txBody>
          </p:sp>
          <p:sp>
            <p:nvSpPr>
              <p:cNvPr id="55" name="TextBox 54"/>
              <p:cNvSpPr txBox="1"/>
              <p:nvPr/>
            </p:nvSpPr>
            <p:spPr>
              <a:xfrm>
                <a:off x="1260014" y="3178778"/>
                <a:ext cx="1280988" cy="477325"/>
              </a:xfrm>
              <a:prstGeom prst="rect">
                <a:avLst/>
              </a:prstGeom>
              <a:solidFill>
                <a:schemeClr val="bg1"/>
              </a:solidFill>
              <a:ln>
                <a:solidFill>
                  <a:schemeClr val="accent1"/>
                </a:solidFill>
              </a:ln>
            </p:spPr>
            <p:txBody>
              <a:bodyPr wrap="square" rtlCol="0" anchor="ctr" anchorCtr="1">
                <a:normAutofit/>
              </a:bodyPr>
              <a:lstStyle/>
              <a:p>
                <a:pPr algn="ctr"/>
                <a:r>
                  <a:rPr lang="en-US" sz="1200" dirty="0" smtClean="0"/>
                  <a:t>Authentication</a:t>
                </a:r>
              </a:p>
              <a:p>
                <a:pPr algn="ctr"/>
                <a:r>
                  <a:rPr lang="en-US" sz="1200" dirty="0" smtClean="0"/>
                  <a:t>Service</a:t>
                </a:r>
                <a:endParaRPr lang="en-US" sz="1200" dirty="0"/>
              </a:p>
            </p:txBody>
          </p:sp>
        </p:grpSp>
      </p:grpSp>
      <p:grpSp>
        <p:nvGrpSpPr>
          <p:cNvPr id="24" name="Group 23"/>
          <p:cNvGrpSpPr/>
          <p:nvPr/>
        </p:nvGrpSpPr>
        <p:grpSpPr>
          <a:xfrm>
            <a:off x="4138201" y="1002972"/>
            <a:ext cx="944068" cy="1255943"/>
            <a:chOff x="4138201" y="1002972"/>
            <a:chExt cx="944068" cy="1255943"/>
          </a:xfrm>
        </p:grpSpPr>
        <p:sp>
          <p:nvSpPr>
            <p:cNvPr id="53" name="TextBox 52"/>
            <p:cNvSpPr txBox="1"/>
            <p:nvPr/>
          </p:nvSpPr>
          <p:spPr>
            <a:xfrm>
              <a:off x="4138201" y="1861281"/>
              <a:ext cx="944068" cy="397634"/>
            </a:xfrm>
            <a:prstGeom prst="rect">
              <a:avLst/>
            </a:prstGeom>
            <a:solidFill>
              <a:schemeClr val="bg1"/>
            </a:solidFill>
            <a:ln>
              <a:solidFill>
                <a:schemeClr val="accent1"/>
              </a:solidFill>
            </a:ln>
          </p:spPr>
          <p:txBody>
            <a:bodyPr wrap="square" rtlCol="0" anchor="ctr" anchorCtr="1">
              <a:normAutofit fontScale="92500" lnSpcReduction="10000"/>
            </a:bodyPr>
            <a:lstStyle/>
            <a:p>
              <a:pPr algn="ctr"/>
              <a:r>
                <a:rPr lang="en-US" sz="1200" dirty="0" smtClean="0"/>
                <a:t>Consent</a:t>
              </a:r>
            </a:p>
            <a:p>
              <a:pPr algn="ctr"/>
              <a:r>
                <a:rPr lang="en-US" sz="1200" dirty="0" smtClean="0"/>
                <a:t>Service</a:t>
              </a:r>
              <a:endParaRPr lang="en-US" sz="1200" dirty="0"/>
            </a:p>
          </p:txBody>
        </p:sp>
        <p:cxnSp>
          <p:nvCxnSpPr>
            <p:cNvPr id="56" name="Straight Arrow Connector 55"/>
            <p:cNvCxnSpPr>
              <a:stCxn id="3" idx="2"/>
              <a:endCxn id="53" idx="0"/>
            </p:cNvCxnSpPr>
            <p:nvPr/>
          </p:nvCxnSpPr>
          <p:spPr>
            <a:xfrm>
              <a:off x="4609555" y="1002972"/>
              <a:ext cx="680" cy="8583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65" name="Group 64"/>
          <p:cNvGrpSpPr/>
          <p:nvPr/>
        </p:nvGrpSpPr>
        <p:grpSpPr>
          <a:xfrm>
            <a:off x="173389" y="1002972"/>
            <a:ext cx="4436166" cy="1901469"/>
            <a:chOff x="173389" y="1002972"/>
            <a:chExt cx="4436166" cy="1901469"/>
          </a:xfrm>
        </p:grpSpPr>
        <p:grpSp>
          <p:nvGrpSpPr>
            <p:cNvPr id="10" name="Group 42"/>
            <p:cNvGrpSpPr/>
            <p:nvPr/>
          </p:nvGrpSpPr>
          <p:grpSpPr>
            <a:xfrm>
              <a:off x="2384294" y="1002972"/>
              <a:ext cx="2225261" cy="1901469"/>
              <a:chOff x="2363304" y="1002972"/>
              <a:chExt cx="2225261" cy="1901469"/>
            </a:xfrm>
          </p:grpSpPr>
          <p:sp>
            <p:nvSpPr>
              <p:cNvPr id="4" name="Rectangle 3"/>
              <p:cNvSpPr/>
              <p:nvPr/>
            </p:nvSpPr>
            <p:spPr>
              <a:xfrm>
                <a:off x="2363304" y="2230782"/>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rmAutofit/>
              </a:bodyPr>
              <a:lstStyle/>
              <a:p>
                <a:pPr algn="ctr"/>
                <a:r>
                  <a:rPr lang="en-US" sz="1400" dirty="0" smtClean="0"/>
                  <a:t>Token</a:t>
                </a:r>
                <a:endParaRPr lang="en-US" sz="1400" dirty="0"/>
              </a:p>
            </p:txBody>
          </p:sp>
          <p:cxnSp>
            <p:nvCxnSpPr>
              <p:cNvPr id="11" name="Straight Arrow Connector 10"/>
              <p:cNvCxnSpPr>
                <a:stCxn id="3" idx="2"/>
                <a:endCxn id="57" idx="3"/>
              </p:cNvCxnSpPr>
              <p:nvPr/>
            </p:nvCxnSpPr>
            <p:spPr>
              <a:xfrm flipH="1">
                <a:off x="2701903" y="1002972"/>
                <a:ext cx="1886662" cy="5506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8" name="Group 44"/>
            <p:cNvGrpSpPr/>
            <p:nvPr/>
          </p:nvGrpSpPr>
          <p:grpSpPr>
            <a:xfrm>
              <a:off x="173389" y="2230782"/>
              <a:ext cx="2221400" cy="673659"/>
              <a:chOff x="152399" y="2230782"/>
              <a:chExt cx="2221400" cy="673659"/>
            </a:xfrm>
          </p:grpSpPr>
          <p:sp>
            <p:nvSpPr>
              <p:cNvPr id="7" name="Rectangle 6"/>
              <p:cNvSpPr/>
              <p:nvPr/>
            </p:nvSpPr>
            <p:spPr>
              <a:xfrm>
                <a:off x="152399" y="2230782"/>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rmAutofit/>
              </a:bodyPr>
              <a:lstStyle/>
              <a:p>
                <a:pPr algn="ctr"/>
                <a:r>
                  <a:rPr lang="en-US" sz="1400" dirty="0" smtClean="0"/>
                  <a:t>Token</a:t>
                </a:r>
              </a:p>
              <a:p>
                <a:pPr algn="ctr"/>
                <a:r>
                  <a:rPr lang="en-US" sz="1400" dirty="0" smtClean="0"/>
                  <a:t>Manager</a:t>
                </a:r>
                <a:endParaRPr lang="en-US" sz="1400" dirty="0"/>
              </a:p>
            </p:txBody>
          </p:sp>
          <p:grpSp>
            <p:nvGrpSpPr>
              <p:cNvPr id="20" name="Group 42"/>
              <p:cNvGrpSpPr/>
              <p:nvPr/>
            </p:nvGrpSpPr>
            <p:grpSpPr>
              <a:xfrm>
                <a:off x="1378225" y="2306002"/>
                <a:ext cx="995574" cy="263198"/>
                <a:chOff x="1378225" y="2306002"/>
                <a:chExt cx="995574" cy="263198"/>
              </a:xfrm>
            </p:grpSpPr>
            <p:cxnSp>
              <p:nvCxnSpPr>
                <p:cNvPr id="17" name="Straight Arrow Connector 16"/>
                <p:cNvCxnSpPr>
                  <a:stCxn id="7" idx="3"/>
                  <a:endCxn id="4" idx="1"/>
                </p:cNvCxnSpPr>
                <p:nvPr/>
              </p:nvCxnSpPr>
              <p:spPr>
                <a:xfrm>
                  <a:off x="1378225" y="2567612"/>
                  <a:ext cx="995574"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1455526" y="2306002"/>
                  <a:ext cx="764972" cy="261610"/>
                </a:xfrm>
                <a:prstGeom prst="rect">
                  <a:avLst/>
                </a:prstGeom>
                <a:noFill/>
              </p:spPr>
              <p:txBody>
                <a:bodyPr wrap="none" rtlCol="0">
                  <a:spAutoFit/>
                </a:bodyPr>
                <a:lstStyle/>
                <a:p>
                  <a:r>
                    <a:rPr lang="en-US" sz="1050" dirty="0" smtClean="0"/>
                    <a:t>manages</a:t>
                  </a:r>
                  <a:endParaRPr lang="en-US" sz="1050" dirty="0"/>
                </a:p>
              </p:txBody>
            </p:sp>
          </p:grpSp>
        </p:grpSp>
        <p:sp>
          <p:nvSpPr>
            <p:cNvPr id="57" name="TextBox 56"/>
            <p:cNvSpPr txBox="1"/>
            <p:nvPr/>
          </p:nvSpPr>
          <p:spPr>
            <a:xfrm>
              <a:off x="1052547" y="1314965"/>
              <a:ext cx="1670346" cy="477325"/>
            </a:xfrm>
            <a:prstGeom prst="rect">
              <a:avLst/>
            </a:prstGeom>
            <a:solidFill>
              <a:schemeClr val="bg1"/>
            </a:solidFill>
            <a:ln>
              <a:solidFill>
                <a:schemeClr val="accent1"/>
              </a:solidFill>
            </a:ln>
          </p:spPr>
          <p:txBody>
            <a:bodyPr wrap="square" rtlCol="0" anchor="ctr" anchorCtr="1">
              <a:noAutofit/>
            </a:bodyPr>
            <a:lstStyle/>
            <a:p>
              <a:pPr algn="ctr"/>
              <a:r>
                <a:rPr lang="en-US" sz="1200" dirty="0" smtClean="0"/>
                <a:t>Token Management</a:t>
              </a:r>
            </a:p>
            <a:p>
              <a:pPr algn="ctr"/>
              <a:r>
                <a:rPr lang="en-US" sz="1200" dirty="0" smtClean="0"/>
                <a:t>Service</a:t>
              </a:r>
              <a:endParaRPr lang="en-US" sz="1200" dirty="0"/>
            </a:p>
          </p:txBody>
        </p:sp>
      </p:grpSp>
      <p:grpSp>
        <p:nvGrpSpPr>
          <p:cNvPr id="66" name="Group 65"/>
          <p:cNvGrpSpPr/>
          <p:nvPr/>
        </p:nvGrpSpPr>
        <p:grpSpPr>
          <a:xfrm>
            <a:off x="4609555" y="1002972"/>
            <a:ext cx="4367687" cy="1901469"/>
            <a:chOff x="4609555" y="1002972"/>
            <a:chExt cx="4367687" cy="1901469"/>
          </a:xfrm>
        </p:grpSpPr>
        <p:grpSp>
          <p:nvGrpSpPr>
            <p:cNvPr id="2" name="Group 43"/>
            <p:cNvGrpSpPr/>
            <p:nvPr/>
          </p:nvGrpSpPr>
          <p:grpSpPr>
            <a:xfrm>
              <a:off x="4609555" y="1002972"/>
              <a:ext cx="2225261" cy="1901469"/>
              <a:chOff x="4588565" y="1002972"/>
              <a:chExt cx="2225261" cy="1901469"/>
            </a:xfrm>
          </p:grpSpPr>
          <p:sp>
            <p:nvSpPr>
              <p:cNvPr id="5" name="Rectangle 4"/>
              <p:cNvSpPr/>
              <p:nvPr/>
            </p:nvSpPr>
            <p:spPr>
              <a:xfrm>
                <a:off x="5588000" y="2230782"/>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rmAutofit/>
              </a:bodyPr>
              <a:lstStyle/>
              <a:p>
                <a:pPr algn="ctr"/>
                <a:r>
                  <a:rPr lang="en-US" sz="1400" dirty="0" smtClean="0"/>
                  <a:t>Identity</a:t>
                </a:r>
              </a:p>
              <a:p>
                <a:pPr algn="ctr"/>
                <a:r>
                  <a:rPr lang="en-US" sz="1400" dirty="0" smtClean="0"/>
                  <a:t>Record</a:t>
                </a:r>
                <a:endParaRPr lang="en-US" sz="1400" dirty="0"/>
              </a:p>
            </p:txBody>
          </p:sp>
          <p:cxnSp>
            <p:nvCxnSpPr>
              <p:cNvPr id="13" name="Straight Arrow Connector 12"/>
              <p:cNvCxnSpPr>
                <a:stCxn id="3" idx="2"/>
                <a:endCxn id="59" idx="1"/>
              </p:cNvCxnSpPr>
              <p:nvPr/>
            </p:nvCxnSpPr>
            <p:spPr>
              <a:xfrm>
                <a:off x="4588565" y="1002972"/>
                <a:ext cx="2027277" cy="5438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4" name="Group 47"/>
            <p:cNvGrpSpPr/>
            <p:nvPr/>
          </p:nvGrpSpPr>
          <p:grpSpPr>
            <a:xfrm>
              <a:off x="6845312" y="2230782"/>
              <a:ext cx="2131930" cy="673659"/>
              <a:chOff x="6824322" y="2230782"/>
              <a:chExt cx="2131930" cy="673659"/>
            </a:xfrm>
          </p:grpSpPr>
          <p:sp>
            <p:nvSpPr>
              <p:cNvPr id="8" name="Rectangle 7"/>
              <p:cNvSpPr/>
              <p:nvPr/>
            </p:nvSpPr>
            <p:spPr>
              <a:xfrm>
                <a:off x="7730426" y="2230782"/>
                <a:ext cx="1225826" cy="6736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nchorCtr="1">
                <a:normAutofit/>
              </a:bodyPr>
              <a:lstStyle/>
              <a:p>
                <a:pPr algn="ctr"/>
                <a:r>
                  <a:rPr lang="en-US" sz="1400" dirty="0" smtClean="0"/>
                  <a:t>Identity</a:t>
                </a:r>
              </a:p>
              <a:p>
                <a:pPr algn="ctr"/>
                <a:r>
                  <a:rPr lang="en-US" sz="1400" dirty="0" smtClean="0"/>
                  <a:t>Manager</a:t>
                </a:r>
                <a:endParaRPr lang="en-US" sz="1400" dirty="0"/>
              </a:p>
            </p:txBody>
          </p:sp>
          <p:grpSp>
            <p:nvGrpSpPr>
              <p:cNvPr id="16" name="Group 43"/>
              <p:cNvGrpSpPr/>
              <p:nvPr/>
            </p:nvGrpSpPr>
            <p:grpSpPr>
              <a:xfrm>
                <a:off x="6824322" y="2307590"/>
                <a:ext cx="906105" cy="261610"/>
                <a:chOff x="6824322" y="2307590"/>
                <a:chExt cx="906105" cy="261610"/>
              </a:xfrm>
            </p:grpSpPr>
            <p:cxnSp>
              <p:nvCxnSpPr>
                <p:cNvPr id="15" name="Straight Arrow Connector 14"/>
                <p:cNvCxnSpPr>
                  <a:stCxn id="8" idx="1"/>
                  <a:endCxn id="5" idx="3"/>
                </p:cNvCxnSpPr>
                <p:nvPr/>
              </p:nvCxnSpPr>
              <p:spPr>
                <a:xfrm rot="10800000">
                  <a:off x="6824322" y="2567612"/>
                  <a:ext cx="906105"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6910239" y="2307590"/>
                  <a:ext cx="764972" cy="261610"/>
                </a:xfrm>
                <a:prstGeom prst="rect">
                  <a:avLst/>
                </a:prstGeom>
                <a:noFill/>
              </p:spPr>
              <p:txBody>
                <a:bodyPr wrap="none" rtlCol="0">
                  <a:spAutoFit/>
                </a:bodyPr>
                <a:lstStyle/>
                <a:p>
                  <a:r>
                    <a:rPr lang="en-US" sz="1050" dirty="0" smtClean="0"/>
                    <a:t>manages</a:t>
                  </a:r>
                  <a:endParaRPr lang="en-US" sz="1050" dirty="0"/>
                </a:p>
              </p:txBody>
            </p:sp>
          </p:grpSp>
        </p:grpSp>
        <p:sp>
          <p:nvSpPr>
            <p:cNvPr id="59" name="TextBox 58"/>
            <p:cNvSpPr txBox="1"/>
            <p:nvPr/>
          </p:nvSpPr>
          <p:spPr>
            <a:xfrm>
              <a:off x="6636832" y="1308177"/>
              <a:ext cx="1303059" cy="477325"/>
            </a:xfrm>
            <a:prstGeom prst="rect">
              <a:avLst/>
            </a:prstGeom>
            <a:solidFill>
              <a:schemeClr val="bg1"/>
            </a:solidFill>
            <a:ln>
              <a:solidFill>
                <a:schemeClr val="accent1"/>
              </a:solidFill>
            </a:ln>
          </p:spPr>
          <p:txBody>
            <a:bodyPr wrap="square" rtlCol="0" anchor="ctr" anchorCtr="1">
              <a:normAutofit/>
            </a:bodyPr>
            <a:lstStyle/>
            <a:p>
              <a:pPr algn="ctr"/>
              <a:r>
                <a:rPr lang="en-US" sz="1200" dirty="0" smtClean="0"/>
                <a:t>Identity Proofing</a:t>
              </a:r>
            </a:p>
            <a:p>
              <a:pPr algn="ctr"/>
              <a:r>
                <a:rPr lang="en-US" sz="1200" dirty="0" smtClean="0"/>
                <a:t>Service</a:t>
              </a:r>
              <a:endParaRPr lang="en-US" sz="1200" dirty="0"/>
            </a:p>
          </p:txBody>
        </p:sp>
      </p:grpSp>
    </p:spTree>
    <p:extLst>
      <p:ext uri="{BB962C8B-B14F-4D97-AF65-F5344CB8AC3E}">
        <p14:creationId xmlns="" xmlns:p14="http://schemas.microsoft.com/office/powerpoint/2010/main" val="23352413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dissolv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dissolve">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dissolve">
                                      <p:cBhvr>
                                        <p:cTn id="17" dur="500"/>
                                        <p:tgtEl>
                                          <p:spTgt spid="68"/>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dissolve">
                                      <p:cBhvr>
                                        <p:cTn id="21" dur="30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dissolv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IC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FAS_GSA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FAS_GSA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FAS_GSA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FAS_GSA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FAS_GSA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FAS_GSA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FAS_GSA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FAS_GSA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FAS_GSA Templat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FICAM.thmx</Template>
  <TotalTime>1335</TotalTime>
  <Words>4932</Words>
  <Application>Microsoft Office PowerPoint</Application>
  <PresentationFormat>On-screen Show (4:3)</PresentationFormat>
  <Paragraphs>949</Paragraphs>
  <Slides>31</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FICAM</vt:lpstr>
      <vt:lpstr>Picture</vt:lpstr>
      <vt:lpstr>FICAM Trust Framework Solutions Update 11/11/13</vt:lpstr>
      <vt:lpstr>Overview</vt:lpstr>
      <vt:lpstr>Slide 3</vt:lpstr>
      <vt:lpstr>Federated Identity Framework for US Gov</vt:lpstr>
      <vt:lpstr>Components of the FICAM TFS Program</vt:lpstr>
      <vt:lpstr>What’s New?</vt:lpstr>
      <vt:lpstr>Component Identity Services</vt:lpstr>
      <vt:lpstr>Component Identity Services: Terminology</vt:lpstr>
      <vt:lpstr>Slide 9</vt:lpstr>
      <vt:lpstr>Slide 10</vt:lpstr>
      <vt:lpstr>Slide 11</vt:lpstr>
      <vt:lpstr>Slide 12</vt:lpstr>
      <vt:lpstr>FICAM TFS Program Service Terminology</vt:lpstr>
      <vt:lpstr>Federation: FICAM SAML Profile for Web SSO</vt:lpstr>
      <vt:lpstr>Federation: Assurance &amp; Resolution</vt:lpstr>
      <vt:lpstr>Federation: Assurance &amp; Resolution</vt:lpstr>
      <vt:lpstr>Identity Resolution Considerations</vt:lpstr>
      <vt:lpstr>Slide 18</vt:lpstr>
      <vt:lpstr>“Core” + “Supplemental” Identity Attributes</vt:lpstr>
      <vt:lpstr>“Core” + “Supplemental” Identity Attributes</vt:lpstr>
      <vt:lpstr>“Core” + “Supplemental” Identity Attributes</vt:lpstr>
      <vt:lpstr>“Core” + “Supplemental” Identity Attributes</vt:lpstr>
      <vt:lpstr>“Core” + “Supplemental” Identity Attributes</vt:lpstr>
      <vt:lpstr>FICAM TFS Program Approval Factors</vt:lpstr>
      <vt:lpstr>FICAM TFS Program Approval Factors</vt:lpstr>
      <vt:lpstr>FICAM TFS Program Approval Factors</vt:lpstr>
      <vt:lpstr>FICAM TFS Program Approval Factors</vt:lpstr>
      <vt:lpstr>FICAM TFS Program Approval Factors</vt:lpstr>
      <vt:lpstr>FICAM TFS Program Approval Factors</vt:lpstr>
      <vt:lpstr>Way Forward for Currently Approved “IdPs”</vt:lpstr>
      <vt:lpstr>Slide 31</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FICAM TFS Program v2</dc:title>
  <dc:subject/>
  <dc:creator>Anil John</dc:creator>
  <cp:keywords/>
  <dc:description/>
  <cp:lastModifiedBy>Anil John</cp:lastModifiedBy>
  <cp:revision>232</cp:revision>
  <dcterms:created xsi:type="dcterms:W3CDTF">2013-09-09T18:42:39Z</dcterms:created>
  <dcterms:modified xsi:type="dcterms:W3CDTF">2013-12-18T20:11:31Z</dcterms:modified>
  <cp:category/>
</cp:coreProperties>
</file>