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notesMasterIdLst>
    <p:notesMasterId r:id="rId4"/>
  </p:notesMasterIdLst>
  <p:sldIdLst>
    <p:sldId id="3457" r:id="rId2"/>
    <p:sldId id="3458" r:id="rId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A7AE"/>
    <a:srgbClr val="628196"/>
    <a:srgbClr val="2626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25"/>
    <p:restoredTop sz="95781"/>
  </p:normalViewPr>
  <p:slideViewPr>
    <p:cSldViewPr snapToGrid="0">
      <p:cViewPr>
        <p:scale>
          <a:sx n="107" d="100"/>
          <a:sy n="107" d="100"/>
        </p:scale>
        <p:origin x="680" y="16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D09669-E2AF-0E46-B047-AE367F881F70}" type="datetimeFigureOut">
              <a:rPr lang="en-US" smtClean="0"/>
              <a:t>11/6/24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92051-0257-A24F-A676-718EEDB31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250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54D949-25B1-71EB-CAAA-7A84996DFD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8B9E511-2CF3-D158-3BFD-FAF596D0AEC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4C00B4-32DC-8B00-44DF-5DC96E7510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DB051C-DD9F-4D53-A879-550F57E192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392051-0257-A24F-A676-718EEDB310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622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312B4B-7119-9F07-96C3-3429504E37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ADA8066-AC57-0B15-592B-2B591DA956A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8A790D9-AE29-A6C1-F55F-4CFF1D8DF7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DDD8BF-2999-4FEE-0BFD-F1D2CB7D69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392051-0257-A24F-A676-718EEDB310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020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54133-FEB2-D048-B777-B81DDBA681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179893-5BB0-F246-A448-64885E6F3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30952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4054C-96DA-8440-9FA6-93BF468C1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3382"/>
            <a:ext cx="10972800" cy="1143000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119EF-E3C1-C04C-B9BB-E12CE3787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0E625-864A-4983-B43F-F27DDC4821D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30756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venir Book" panose="02000503020000020003" pitchFamily="2" charset="0"/>
              </a:defRPr>
            </a:lvl1pPr>
          </a:lstStyle>
          <a:p>
            <a:fld id="{D4163BC2-932A-D541-9F31-F345D94EF3A5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5866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E7D0940-728C-6547-B4B7-CCA976BC82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BB017C8-1F5E-FB4A-98CA-166F25E6E4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3191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accent2">
              <a:lumMod val="75000"/>
            </a:schemeClr>
          </a:solidFill>
          <a:latin typeface="Avenir Book" panose="02000503020000020003" pitchFamily="2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20" Type="http://schemas.openxmlformats.org/officeDocument/2006/relationships/image" Target="../media/image18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20.png"/><Relationship Id="rId3" Type="http://schemas.openxmlformats.org/officeDocument/2006/relationships/image" Target="../media/image1.png"/><Relationship Id="rId21" Type="http://schemas.openxmlformats.org/officeDocument/2006/relationships/image" Target="../media/image2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svg"/><Relationship Id="rId20" Type="http://schemas.openxmlformats.org/officeDocument/2006/relationships/image" Target="../media/image16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24" Type="http://schemas.openxmlformats.org/officeDocument/2006/relationships/image" Target="../media/image18.sv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17.png"/><Relationship Id="rId10" Type="http://schemas.openxmlformats.org/officeDocument/2006/relationships/image" Target="../media/image8.png"/><Relationship Id="rId19" Type="http://schemas.openxmlformats.org/officeDocument/2006/relationships/image" Target="../media/image15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Relationship Id="rId22" Type="http://schemas.openxmlformats.org/officeDocument/2006/relationships/image" Target="../media/image2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97CFFE-2394-62FC-794F-319490D427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5" name="Rectangle 1174">
            <a:extLst>
              <a:ext uri="{FF2B5EF4-FFF2-40B4-BE49-F238E27FC236}">
                <a16:creationId xmlns:a16="http://schemas.microsoft.com/office/drawing/2014/main" id="{5FB109AD-128D-BA84-82D7-3C087E4DBC46}"/>
              </a:ext>
            </a:extLst>
          </p:cNvPr>
          <p:cNvSpPr/>
          <p:nvPr/>
        </p:nvSpPr>
        <p:spPr>
          <a:xfrm>
            <a:off x="7264495" y="36328"/>
            <a:ext cx="4687108" cy="6763558"/>
          </a:xfrm>
          <a:prstGeom prst="rect">
            <a:avLst/>
          </a:prstGeom>
          <a:solidFill>
            <a:srgbClr val="002060">
              <a:alpha val="7169"/>
            </a:srgbClr>
          </a:solidFill>
          <a:ln w="9525">
            <a:solidFill>
              <a:srgbClr val="002060">
                <a:alpha val="55584"/>
              </a:srgbClr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1176" name="Rectangle 1175">
            <a:extLst>
              <a:ext uri="{FF2B5EF4-FFF2-40B4-BE49-F238E27FC236}">
                <a16:creationId xmlns:a16="http://schemas.microsoft.com/office/drawing/2014/main" id="{AB76DA17-94BC-9069-B12B-F87A49AACD02}"/>
              </a:ext>
            </a:extLst>
          </p:cNvPr>
          <p:cNvSpPr/>
          <p:nvPr/>
        </p:nvSpPr>
        <p:spPr>
          <a:xfrm>
            <a:off x="2313784" y="1083900"/>
            <a:ext cx="8533725" cy="3940735"/>
          </a:xfrm>
          <a:prstGeom prst="rect">
            <a:avLst/>
          </a:prstGeom>
          <a:solidFill>
            <a:srgbClr val="69A7AE">
              <a:alpha val="9188"/>
            </a:srgbClr>
          </a:solidFill>
          <a:ln w="25400">
            <a:solidFill>
              <a:srgbClr val="69A7AE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1145" name="Rectangle 1144">
            <a:extLst>
              <a:ext uri="{FF2B5EF4-FFF2-40B4-BE49-F238E27FC236}">
                <a16:creationId xmlns:a16="http://schemas.microsoft.com/office/drawing/2014/main" id="{4955AA88-C416-9B45-C774-815593C6F062}"/>
              </a:ext>
            </a:extLst>
          </p:cNvPr>
          <p:cNvSpPr/>
          <p:nvPr/>
        </p:nvSpPr>
        <p:spPr>
          <a:xfrm>
            <a:off x="5033281" y="5387192"/>
            <a:ext cx="5825099" cy="1303174"/>
          </a:xfrm>
          <a:prstGeom prst="rect">
            <a:avLst/>
          </a:prstGeom>
          <a:solidFill>
            <a:schemeClr val="accent6">
              <a:alpha val="9188"/>
            </a:schemeClr>
          </a:solidFill>
          <a:ln w="25400">
            <a:solidFill>
              <a:schemeClr val="accent6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1078" name="Rectangle 1077">
            <a:extLst>
              <a:ext uri="{FF2B5EF4-FFF2-40B4-BE49-F238E27FC236}">
                <a16:creationId xmlns:a16="http://schemas.microsoft.com/office/drawing/2014/main" id="{38628366-5135-073B-C74F-4F498271FBAC}"/>
              </a:ext>
            </a:extLst>
          </p:cNvPr>
          <p:cNvSpPr/>
          <p:nvPr/>
        </p:nvSpPr>
        <p:spPr>
          <a:xfrm>
            <a:off x="2450351" y="3780121"/>
            <a:ext cx="3281266" cy="1153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1050" name="Rectangle 1049">
            <a:extLst>
              <a:ext uri="{FF2B5EF4-FFF2-40B4-BE49-F238E27FC236}">
                <a16:creationId xmlns:a16="http://schemas.microsoft.com/office/drawing/2014/main" id="{D69B1A0C-472C-DA01-A910-70F29F47D87E}"/>
              </a:ext>
            </a:extLst>
          </p:cNvPr>
          <p:cNvSpPr/>
          <p:nvPr/>
        </p:nvSpPr>
        <p:spPr>
          <a:xfrm>
            <a:off x="2460789" y="2487866"/>
            <a:ext cx="3281266" cy="1153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1049" name="Rectangle 1048">
            <a:extLst>
              <a:ext uri="{FF2B5EF4-FFF2-40B4-BE49-F238E27FC236}">
                <a16:creationId xmlns:a16="http://schemas.microsoft.com/office/drawing/2014/main" id="{8705A859-7E35-6932-07F2-DB79751A30F5}"/>
              </a:ext>
            </a:extLst>
          </p:cNvPr>
          <p:cNvSpPr/>
          <p:nvPr/>
        </p:nvSpPr>
        <p:spPr>
          <a:xfrm>
            <a:off x="2490057" y="1204174"/>
            <a:ext cx="3281266" cy="1153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7A8575-F3DB-2292-CD9B-46F35A5D42B8}"/>
              </a:ext>
            </a:extLst>
          </p:cNvPr>
          <p:cNvSpPr/>
          <p:nvPr/>
        </p:nvSpPr>
        <p:spPr>
          <a:xfrm>
            <a:off x="5189806" y="5565718"/>
            <a:ext cx="1690895" cy="9457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858D122-D6E0-BE9E-4862-7ECCA2944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6275" y="51457"/>
            <a:ext cx="5661205" cy="590074"/>
          </a:xfrm>
        </p:spPr>
        <p:txBody>
          <a:bodyPr/>
          <a:lstStyle/>
          <a:p>
            <a:pPr algn="l"/>
            <a:r>
              <a:rPr lang="en-US" sz="2400" b="1" dirty="0"/>
              <a:t>Remote Identity Verification Workflow</a:t>
            </a:r>
            <a:br>
              <a:rPr lang="en-US" sz="2400" b="1" dirty="0"/>
            </a:br>
            <a:r>
              <a:rPr lang="en-US" sz="1400" dirty="0"/>
              <a:t> V2.0 Nov 6, 2024, Kantara Deepfake-IDV Workgroup</a:t>
            </a:r>
            <a:endParaRPr lang="en-US" sz="1800" dirty="0"/>
          </a:p>
        </p:txBody>
      </p:sp>
      <p:sp>
        <p:nvSpPr>
          <p:cNvPr id="7" name="Text Box 227">
            <a:extLst>
              <a:ext uri="{FF2B5EF4-FFF2-40B4-BE49-F238E27FC236}">
                <a16:creationId xmlns:a16="http://schemas.microsoft.com/office/drawing/2014/main" id="{FF9721CB-B9DA-634E-85FC-85451AAA1B10}"/>
              </a:ext>
            </a:extLst>
          </p:cNvPr>
          <p:cNvSpPr txBox="1"/>
          <p:nvPr/>
        </p:nvSpPr>
        <p:spPr>
          <a:xfrm>
            <a:off x="2490057" y="1195443"/>
            <a:ext cx="3281265" cy="2737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Live Biometric Capture Channel </a:t>
            </a:r>
            <a:endParaRPr lang="en-US" sz="11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227">
            <a:extLst>
              <a:ext uri="{FF2B5EF4-FFF2-40B4-BE49-F238E27FC236}">
                <a16:creationId xmlns:a16="http://schemas.microsoft.com/office/drawing/2014/main" id="{1C9C6EF4-54AF-A851-D71A-F37D715F3A1F}"/>
              </a:ext>
            </a:extLst>
          </p:cNvPr>
          <p:cNvSpPr txBox="1"/>
          <p:nvPr/>
        </p:nvSpPr>
        <p:spPr>
          <a:xfrm>
            <a:off x="3647163" y="1494746"/>
            <a:ext cx="1231715" cy="2010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  <a:r>
              <a:rPr lang="en-US" sz="11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A1498C8-A23F-310C-0401-1D487B7AD666}"/>
              </a:ext>
            </a:extLst>
          </p:cNvPr>
          <p:cNvGrpSpPr/>
          <p:nvPr/>
        </p:nvGrpSpPr>
        <p:grpSpPr>
          <a:xfrm>
            <a:off x="3046554" y="1478606"/>
            <a:ext cx="726557" cy="533666"/>
            <a:chOff x="336478" y="1333899"/>
            <a:chExt cx="1144992" cy="914400"/>
          </a:xfrm>
          <a:solidFill>
            <a:srgbClr val="000000">
              <a:alpha val="60268"/>
            </a:srgbClr>
          </a:solidFill>
        </p:grpSpPr>
        <p:pic>
          <p:nvPicPr>
            <p:cNvPr id="6" name="Graphic 201" descr="Smart Phone outline">
              <a:extLst>
                <a:ext uri="{FF2B5EF4-FFF2-40B4-BE49-F238E27FC236}">
                  <a16:creationId xmlns:a16="http://schemas.microsoft.com/office/drawing/2014/main" id="{38AA3E7F-6F29-9AD3-F9AC-B7DA6DCD0DFD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36478" y="1333899"/>
              <a:ext cx="1144992" cy="914400"/>
            </a:xfrm>
            <a:prstGeom prst="rect">
              <a:avLst/>
            </a:prstGeom>
          </p:spPr>
        </p:pic>
        <p:pic>
          <p:nvPicPr>
            <p:cNvPr id="10" name="Graphic 199" descr="User outline">
              <a:extLst>
                <a:ext uri="{FF2B5EF4-FFF2-40B4-BE49-F238E27FC236}">
                  <a16:creationId xmlns:a16="http://schemas.microsoft.com/office/drawing/2014/main" id="{5169E305-6B38-3E6D-5567-8689FAB8F84E}"/>
                </a:ext>
              </a:extLst>
            </p:cNvPr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23138" y="1601923"/>
              <a:ext cx="362918" cy="378724"/>
            </a:xfrm>
            <a:prstGeom prst="rect">
              <a:avLst/>
            </a:prstGeom>
          </p:spPr>
        </p:pic>
      </p:grpSp>
      <p:pic>
        <p:nvPicPr>
          <p:cNvPr id="16" name="Graphic 15" descr="Server outline">
            <a:extLst>
              <a:ext uri="{FF2B5EF4-FFF2-40B4-BE49-F238E27FC236}">
                <a16:creationId xmlns:a16="http://schemas.microsoft.com/office/drawing/2014/main" id="{D9798A11-BFC5-B34D-DCEC-32097DEB8A8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836771" y="1401110"/>
            <a:ext cx="652903" cy="652903"/>
          </a:xfrm>
          <a:prstGeom prst="rect">
            <a:avLst/>
          </a:prstGeom>
        </p:spPr>
      </p:pic>
      <p:sp>
        <p:nvSpPr>
          <p:cNvPr id="18" name="Text Box 227">
            <a:extLst>
              <a:ext uri="{FF2B5EF4-FFF2-40B4-BE49-F238E27FC236}">
                <a16:creationId xmlns:a16="http://schemas.microsoft.com/office/drawing/2014/main" id="{759AF222-89BD-FA7F-5800-0ADE396B3A1E}"/>
              </a:ext>
            </a:extLst>
          </p:cNvPr>
          <p:cNvSpPr txBox="1"/>
          <p:nvPr/>
        </p:nvSpPr>
        <p:spPr>
          <a:xfrm>
            <a:off x="2975154" y="1968789"/>
            <a:ext cx="896737" cy="22557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Capture</a:t>
            </a:r>
          </a:p>
        </p:txBody>
      </p:sp>
      <p:sp>
        <p:nvSpPr>
          <p:cNvPr id="19" name="Text Box 227">
            <a:extLst>
              <a:ext uri="{FF2B5EF4-FFF2-40B4-BE49-F238E27FC236}">
                <a16:creationId xmlns:a16="http://schemas.microsoft.com/office/drawing/2014/main" id="{98F9C178-F033-0764-1812-2F122B6F1633}"/>
              </a:ext>
            </a:extLst>
          </p:cNvPr>
          <p:cNvSpPr txBox="1"/>
          <p:nvPr/>
        </p:nvSpPr>
        <p:spPr>
          <a:xfrm>
            <a:off x="4637501" y="1944909"/>
            <a:ext cx="1044742" cy="26211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 Processing</a:t>
            </a:r>
          </a:p>
        </p:txBody>
      </p:sp>
      <p:sp>
        <p:nvSpPr>
          <p:cNvPr id="20" name="Text Box 227">
            <a:extLst>
              <a:ext uri="{FF2B5EF4-FFF2-40B4-BE49-F238E27FC236}">
                <a16:creationId xmlns:a16="http://schemas.microsoft.com/office/drawing/2014/main" id="{43016DAA-D854-1E46-DD00-33ECD3993D9E}"/>
              </a:ext>
            </a:extLst>
          </p:cNvPr>
          <p:cNvSpPr txBox="1"/>
          <p:nvPr/>
        </p:nvSpPr>
        <p:spPr>
          <a:xfrm>
            <a:off x="2460790" y="2481740"/>
            <a:ext cx="3275290" cy="2344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Identity Document Capture Channel </a:t>
            </a:r>
            <a:endParaRPr lang="en-US" sz="11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5" name="Picture 6" descr="Kantara Initiative">
            <a:extLst>
              <a:ext uri="{FF2B5EF4-FFF2-40B4-BE49-F238E27FC236}">
                <a16:creationId xmlns:a16="http://schemas.microsoft.com/office/drawing/2014/main" id="{4EC2EC58-9647-1047-CC97-FDBF0BE7C5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72" y="-23167"/>
            <a:ext cx="1730804" cy="664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 Box 227">
            <a:extLst>
              <a:ext uri="{FF2B5EF4-FFF2-40B4-BE49-F238E27FC236}">
                <a16:creationId xmlns:a16="http://schemas.microsoft.com/office/drawing/2014/main" id="{A2A4C50C-B30E-0E9B-F5FC-93A12A1E032F}"/>
              </a:ext>
            </a:extLst>
          </p:cNvPr>
          <p:cNvSpPr txBox="1"/>
          <p:nvPr/>
        </p:nvSpPr>
        <p:spPr>
          <a:xfrm>
            <a:off x="10475234" y="-4132"/>
            <a:ext cx="1520298" cy="32660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206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Host System</a:t>
            </a:r>
            <a:endParaRPr lang="en-US" b="1" dirty="0">
              <a:solidFill>
                <a:srgbClr val="00206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7763535-D66A-A9EA-89A2-EF7CDDAA8727}"/>
              </a:ext>
            </a:extLst>
          </p:cNvPr>
          <p:cNvCxnSpPr/>
          <p:nvPr/>
        </p:nvCxnSpPr>
        <p:spPr bwMode="auto">
          <a:xfrm>
            <a:off x="3682875" y="1751811"/>
            <a:ext cx="1175158" cy="202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 Box 227">
            <a:extLst>
              <a:ext uri="{FF2B5EF4-FFF2-40B4-BE49-F238E27FC236}">
                <a16:creationId xmlns:a16="http://schemas.microsoft.com/office/drawing/2014/main" id="{631CB933-33CC-CE90-5C9C-6B7D36968273}"/>
              </a:ext>
            </a:extLst>
          </p:cNvPr>
          <p:cNvSpPr txBox="1"/>
          <p:nvPr/>
        </p:nvSpPr>
        <p:spPr>
          <a:xfrm>
            <a:off x="8360416" y="73603"/>
            <a:ext cx="1042521" cy="45894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Reference Data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8D662928-AA0D-0155-B9FB-D9624C7DAE6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663668" y="2508984"/>
            <a:ext cx="803882" cy="848051"/>
          </a:xfrm>
          <a:prstGeom prst="rect">
            <a:avLst/>
          </a:prstGeom>
          <a:ln>
            <a:solidFill>
              <a:srgbClr val="69A7AE"/>
            </a:solidFill>
          </a:ln>
        </p:spPr>
      </p:pic>
      <p:cxnSp>
        <p:nvCxnSpPr>
          <p:cNvPr id="49" name="Elbow Connector 48">
            <a:extLst>
              <a:ext uri="{FF2B5EF4-FFF2-40B4-BE49-F238E27FC236}">
                <a16:creationId xmlns:a16="http://schemas.microsoft.com/office/drawing/2014/main" id="{263E4EF4-405F-EAEC-470D-E0108B8554B5}"/>
              </a:ext>
            </a:extLst>
          </p:cNvPr>
          <p:cNvCxnSpPr/>
          <p:nvPr/>
        </p:nvCxnSpPr>
        <p:spPr bwMode="auto">
          <a:xfrm>
            <a:off x="5401399" y="1756366"/>
            <a:ext cx="2236023" cy="955929"/>
          </a:xfrm>
          <a:prstGeom prst="bentConnector3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Text Box 227">
            <a:extLst>
              <a:ext uri="{FF2B5EF4-FFF2-40B4-BE49-F238E27FC236}">
                <a16:creationId xmlns:a16="http://schemas.microsoft.com/office/drawing/2014/main" id="{F2D59063-96D9-7FE0-1A88-968E198D698E}"/>
              </a:ext>
            </a:extLst>
          </p:cNvPr>
          <p:cNvSpPr txBox="1"/>
          <p:nvPr/>
        </p:nvSpPr>
        <p:spPr>
          <a:xfrm>
            <a:off x="7391347" y="3396271"/>
            <a:ext cx="1367971" cy="22338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Comparison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368FD33C-6849-1A8E-9334-DBA2DFB4A899}"/>
              </a:ext>
            </a:extLst>
          </p:cNvPr>
          <p:cNvCxnSpPr>
            <a:cxnSpLocks/>
            <a:endCxn id="47" idx="0"/>
          </p:cNvCxnSpPr>
          <p:nvPr/>
        </p:nvCxnSpPr>
        <p:spPr bwMode="auto">
          <a:xfrm>
            <a:off x="8065609" y="978286"/>
            <a:ext cx="0" cy="1530698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4" name="Text Box 227">
            <a:extLst>
              <a:ext uri="{FF2B5EF4-FFF2-40B4-BE49-F238E27FC236}">
                <a16:creationId xmlns:a16="http://schemas.microsoft.com/office/drawing/2014/main" id="{EB5D671E-26B9-60BF-188A-6E5F3093E534}"/>
              </a:ext>
            </a:extLst>
          </p:cNvPr>
          <p:cNvSpPr txBox="1"/>
          <p:nvPr/>
        </p:nvSpPr>
        <p:spPr>
          <a:xfrm>
            <a:off x="5412014" y="5565718"/>
            <a:ext cx="1367971" cy="22338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 Device</a:t>
            </a:r>
          </a:p>
        </p:txBody>
      </p:sp>
      <p:sp>
        <p:nvSpPr>
          <p:cNvPr id="1037" name="Text Box 227">
            <a:extLst>
              <a:ext uri="{FF2B5EF4-FFF2-40B4-BE49-F238E27FC236}">
                <a16:creationId xmlns:a16="http://schemas.microsoft.com/office/drawing/2014/main" id="{804DF314-47FA-2709-9F0D-77AF8673BB11}"/>
              </a:ext>
            </a:extLst>
          </p:cNvPr>
          <p:cNvSpPr txBox="1"/>
          <p:nvPr/>
        </p:nvSpPr>
        <p:spPr>
          <a:xfrm>
            <a:off x="5553398" y="6204444"/>
            <a:ext cx="1159351" cy="26211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Live Video Chat</a:t>
            </a:r>
          </a:p>
        </p:txBody>
      </p:sp>
      <p:pic>
        <p:nvPicPr>
          <p:cNvPr id="21" name="Graphic 193" descr="Employee badge outline">
            <a:extLst>
              <a:ext uri="{FF2B5EF4-FFF2-40B4-BE49-F238E27FC236}">
                <a16:creationId xmlns:a16="http://schemas.microsoft.com/office/drawing/2014/main" id="{D614F4FA-EBEA-369C-F9D4-7991E52FCA55}"/>
              </a:ext>
            </a:extLst>
          </p:cNvPr>
          <p:cNvPicPr/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 t="27941"/>
          <a:stretch/>
        </p:blipFill>
        <p:spPr bwMode="auto">
          <a:xfrm>
            <a:off x="3186490" y="2854382"/>
            <a:ext cx="483775" cy="3499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39" name="Graphic 1038" descr="Vlog outline">
            <a:extLst>
              <a:ext uri="{FF2B5EF4-FFF2-40B4-BE49-F238E27FC236}">
                <a16:creationId xmlns:a16="http://schemas.microsoft.com/office/drawing/2014/main" id="{5A7BEE75-6F10-17FD-6E6F-7074A7BA765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780758" y="5711373"/>
            <a:ext cx="630484" cy="630484"/>
          </a:xfrm>
          <a:prstGeom prst="rect">
            <a:avLst/>
          </a:prstGeom>
        </p:spPr>
      </p:pic>
      <p:sp>
        <p:nvSpPr>
          <p:cNvPr id="1041" name="Text Box 227">
            <a:extLst>
              <a:ext uri="{FF2B5EF4-FFF2-40B4-BE49-F238E27FC236}">
                <a16:creationId xmlns:a16="http://schemas.microsoft.com/office/drawing/2014/main" id="{54FE3C4E-6757-0CD0-319F-F198D84B8140}"/>
              </a:ext>
            </a:extLst>
          </p:cNvPr>
          <p:cNvSpPr txBox="1"/>
          <p:nvPr/>
        </p:nvSpPr>
        <p:spPr>
          <a:xfrm>
            <a:off x="7292723" y="6120726"/>
            <a:ext cx="1367971" cy="22338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endParaRPr lang="en-US" sz="12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72" name="Straight Arrow Connector 1071">
            <a:extLst>
              <a:ext uri="{FF2B5EF4-FFF2-40B4-BE49-F238E27FC236}">
                <a16:creationId xmlns:a16="http://schemas.microsoft.com/office/drawing/2014/main" id="{1DF1537A-A96B-5387-183F-5C01DCBD9D5B}"/>
              </a:ext>
            </a:extLst>
          </p:cNvPr>
          <p:cNvCxnSpPr/>
          <p:nvPr/>
        </p:nvCxnSpPr>
        <p:spPr bwMode="auto">
          <a:xfrm>
            <a:off x="6411242" y="6029373"/>
            <a:ext cx="1147681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5" name="Elbow Connector 1074">
            <a:extLst>
              <a:ext uri="{FF2B5EF4-FFF2-40B4-BE49-F238E27FC236}">
                <a16:creationId xmlns:a16="http://schemas.microsoft.com/office/drawing/2014/main" id="{A2DE2EEE-8996-0E6E-88F3-287292B61346}"/>
              </a:ext>
            </a:extLst>
          </p:cNvPr>
          <p:cNvCxnSpPr>
            <a:cxnSpLocks/>
            <a:endCxn id="1051" idx="0"/>
          </p:cNvCxnSpPr>
          <p:nvPr/>
        </p:nvCxnSpPr>
        <p:spPr bwMode="auto">
          <a:xfrm rot="5400000">
            <a:off x="7773068" y="2408843"/>
            <a:ext cx="3567095" cy="3095934"/>
          </a:xfrm>
          <a:prstGeom prst="bentConnector3">
            <a:avLst>
              <a:gd name="adj1" fmla="val 86509"/>
            </a:avLst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3" name="Elbow Connector 1082">
            <a:extLst>
              <a:ext uri="{FF2B5EF4-FFF2-40B4-BE49-F238E27FC236}">
                <a16:creationId xmlns:a16="http://schemas.microsoft.com/office/drawing/2014/main" id="{21584A58-C58E-C6C2-A8F4-265D6A32ADF7}"/>
              </a:ext>
            </a:extLst>
          </p:cNvPr>
          <p:cNvCxnSpPr/>
          <p:nvPr/>
        </p:nvCxnSpPr>
        <p:spPr bwMode="auto">
          <a:xfrm>
            <a:off x="8615578" y="531940"/>
            <a:ext cx="2483676" cy="1641322"/>
          </a:xfrm>
          <a:prstGeom prst="bentConnector3">
            <a:avLst>
              <a:gd name="adj1" fmla="val 100358"/>
            </a:avLst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94" name="Graphic 1093" descr="Continuous Improvement outline">
            <a:extLst>
              <a:ext uri="{FF2B5EF4-FFF2-40B4-BE49-F238E27FC236}">
                <a16:creationId xmlns:a16="http://schemas.microsoft.com/office/drawing/2014/main" id="{8CAF0B8F-FC92-A783-CCD4-1664AF2B83F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/>
        </p:blipFill>
        <p:spPr>
          <a:xfrm rot="16200000">
            <a:off x="8992082" y="2233504"/>
            <a:ext cx="1117438" cy="1117438"/>
          </a:xfrm>
          <a:prstGeom prst="rect">
            <a:avLst/>
          </a:prstGeom>
        </p:spPr>
      </p:pic>
      <p:sp>
        <p:nvSpPr>
          <p:cNvPr id="1095" name="Text Box 227">
            <a:extLst>
              <a:ext uri="{FF2B5EF4-FFF2-40B4-BE49-F238E27FC236}">
                <a16:creationId xmlns:a16="http://schemas.microsoft.com/office/drawing/2014/main" id="{643CF6E4-45FC-837E-58C7-6C92D159D7C8}"/>
              </a:ext>
            </a:extLst>
          </p:cNvPr>
          <p:cNvSpPr txBox="1"/>
          <p:nvPr/>
        </p:nvSpPr>
        <p:spPr>
          <a:xfrm>
            <a:off x="8881676" y="2109452"/>
            <a:ext cx="1367971" cy="22338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IDV Decision</a:t>
            </a:r>
          </a:p>
        </p:txBody>
      </p:sp>
      <p:cxnSp>
        <p:nvCxnSpPr>
          <p:cNvPr id="1097" name="Straight Arrow Connector 1096">
            <a:extLst>
              <a:ext uri="{FF2B5EF4-FFF2-40B4-BE49-F238E27FC236}">
                <a16:creationId xmlns:a16="http://schemas.microsoft.com/office/drawing/2014/main" id="{BC0AD069-CAA5-535C-8065-D35ECE75336D}"/>
              </a:ext>
            </a:extLst>
          </p:cNvPr>
          <p:cNvCxnSpPr/>
          <p:nvPr/>
        </p:nvCxnSpPr>
        <p:spPr bwMode="auto">
          <a:xfrm flipV="1">
            <a:off x="8511194" y="2733779"/>
            <a:ext cx="682621" cy="188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0" name="Straight Arrow Connector 1099">
            <a:extLst>
              <a:ext uri="{FF2B5EF4-FFF2-40B4-BE49-F238E27FC236}">
                <a16:creationId xmlns:a16="http://schemas.microsoft.com/office/drawing/2014/main" id="{AE2D3C7F-3B71-717E-C9B6-B33CA29D84F7}"/>
              </a:ext>
            </a:extLst>
          </p:cNvPr>
          <p:cNvCxnSpPr/>
          <p:nvPr/>
        </p:nvCxnSpPr>
        <p:spPr bwMode="auto">
          <a:xfrm>
            <a:off x="9903918" y="2716215"/>
            <a:ext cx="2246721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04" name="Text Box 227">
            <a:extLst>
              <a:ext uri="{FF2B5EF4-FFF2-40B4-BE49-F238E27FC236}">
                <a16:creationId xmlns:a16="http://schemas.microsoft.com/office/drawing/2014/main" id="{E38821A5-5ECB-3A15-6478-C5958D268851}"/>
              </a:ext>
            </a:extLst>
          </p:cNvPr>
          <p:cNvSpPr txBox="1"/>
          <p:nvPr/>
        </p:nvSpPr>
        <p:spPr>
          <a:xfrm>
            <a:off x="9872085" y="2492982"/>
            <a:ext cx="1004821" cy="2424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Accepted</a:t>
            </a:r>
          </a:p>
        </p:txBody>
      </p:sp>
      <p:sp>
        <p:nvSpPr>
          <p:cNvPr id="1105" name="Text Box 227">
            <a:extLst>
              <a:ext uri="{FF2B5EF4-FFF2-40B4-BE49-F238E27FC236}">
                <a16:creationId xmlns:a16="http://schemas.microsoft.com/office/drawing/2014/main" id="{45EFD558-E382-282B-B572-6EF69EFFDD7D}"/>
              </a:ext>
            </a:extLst>
          </p:cNvPr>
          <p:cNvSpPr txBox="1"/>
          <p:nvPr/>
        </p:nvSpPr>
        <p:spPr>
          <a:xfrm rot="16200000">
            <a:off x="8992631" y="3882618"/>
            <a:ext cx="904105" cy="2122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Adjudicate</a:t>
            </a:r>
          </a:p>
        </p:txBody>
      </p:sp>
      <p:cxnSp>
        <p:nvCxnSpPr>
          <p:cNvPr id="1107" name="Elbow Connector 1106">
            <a:extLst>
              <a:ext uri="{FF2B5EF4-FFF2-40B4-BE49-F238E27FC236}">
                <a16:creationId xmlns:a16="http://schemas.microsoft.com/office/drawing/2014/main" id="{C6907505-6071-3F62-AC51-49C4BD991029}"/>
              </a:ext>
            </a:extLst>
          </p:cNvPr>
          <p:cNvCxnSpPr/>
          <p:nvPr/>
        </p:nvCxnSpPr>
        <p:spPr bwMode="auto">
          <a:xfrm rot="10800000" flipV="1">
            <a:off x="4818581" y="3158435"/>
            <a:ext cx="4745784" cy="1981975"/>
          </a:xfrm>
          <a:prstGeom prst="bentConnector3">
            <a:avLst>
              <a:gd name="adj1" fmla="val -66"/>
            </a:avLst>
          </a:prstGeom>
          <a:solidFill>
            <a:schemeClr val="accent1"/>
          </a:solidFill>
          <a:ln w="222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5" name="Elbow Connector 1124">
            <a:extLst>
              <a:ext uri="{FF2B5EF4-FFF2-40B4-BE49-F238E27FC236}">
                <a16:creationId xmlns:a16="http://schemas.microsoft.com/office/drawing/2014/main" id="{EBC5D9C4-92F2-E09D-6C7D-E504E619F9F5}"/>
              </a:ext>
            </a:extLst>
          </p:cNvPr>
          <p:cNvCxnSpPr>
            <a:cxnSpLocks/>
            <a:endCxn id="3" idx="1"/>
          </p:cNvCxnSpPr>
          <p:nvPr/>
        </p:nvCxnSpPr>
        <p:spPr bwMode="auto">
          <a:xfrm rot="16200000" flipH="1">
            <a:off x="4561732" y="5410538"/>
            <a:ext cx="898200" cy="357948"/>
          </a:xfrm>
          <a:prstGeom prst="bentConnector2">
            <a:avLst/>
          </a:prstGeom>
          <a:solidFill>
            <a:schemeClr val="accent1"/>
          </a:solidFill>
          <a:ln w="2222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2" name="Text Box 227">
            <a:extLst>
              <a:ext uri="{FF2B5EF4-FFF2-40B4-BE49-F238E27FC236}">
                <a16:creationId xmlns:a16="http://schemas.microsoft.com/office/drawing/2014/main" id="{2C90B09A-750F-FAED-2763-801C432371F2}"/>
              </a:ext>
            </a:extLst>
          </p:cNvPr>
          <p:cNvSpPr txBox="1"/>
          <p:nvPr/>
        </p:nvSpPr>
        <p:spPr>
          <a:xfrm>
            <a:off x="9048753" y="5365095"/>
            <a:ext cx="1367971" cy="22338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IDV Decision</a:t>
            </a:r>
          </a:p>
        </p:txBody>
      </p:sp>
      <p:cxnSp>
        <p:nvCxnSpPr>
          <p:cNvPr id="1143" name="Straight Arrow Connector 1142">
            <a:extLst>
              <a:ext uri="{FF2B5EF4-FFF2-40B4-BE49-F238E27FC236}">
                <a16:creationId xmlns:a16="http://schemas.microsoft.com/office/drawing/2014/main" id="{86A6E234-9D6F-69D4-86D6-0B997EEF8EC8}"/>
              </a:ext>
            </a:extLst>
          </p:cNvPr>
          <p:cNvCxnSpPr/>
          <p:nvPr/>
        </p:nvCxnSpPr>
        <p:spPr bwMode="auto">
          <a:xfrm>
            <a:off x="9988140" y="6011788"/>
            <a:ext cx="2162499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4" name="Text Box 227">
            <a:extLst>
              <a:ext uri="{FF2B5EF4-FFF2-40B4-BE49-F238E27FC236}">
                <a16:creationId xmlns:a16="http://schemas.microsoft.com/office/drawing/2014/main" id="{E23FD733-D21D-0904-809F-23506E232B63}"/>
              </a:ext>
            </a:extLst>
          </p:cNvPr>
          <p:cNvSpPr txBox="1"/>
          <p:nvPr/>
        </p:nvSpPr>
        <p:spPr>
          <a:xfrm>
            <a:off x="9931267" y="5764571"/>
            <a:ext cx="1004821" cy="2424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Accepted</a:t>
            </a:r>
          </a:p>
        </p:txBody>
      </p:sp>
      <p:cxnSp>
        <p:nvCxnSpPr>
          <p:cNvPr id="1147" name="Elbow Connector 1146">
            <a:extLst>
              <a:ext uri="{FF2B5EF4-FFF2-40B4-BE49-F238E27FC236}">
                <a16:creationId xmlns:a16="http://schemas.microsoft.com/office/drawing/2014/main" id="{C24FBAD2-6822-FD72-9974-1CA01B413D19}"/>
              </a:ext>
            </a:extLst>
          </p:cNvPr>
          <p:cNvCxnSpPr/>
          <p:nvPr/>
        </p:nvCxnSpPr>
        <p:spPr bwMode="auto">
          <a:xfrm>
            <a:off x="9564365" y="6364681"/>
            <a:ext cx="2586274" cy="194572"/>
          </a:xfrm>
          <a:prstGeom prst="bentConnector3">
            <a:avLst>
              <a:gd name="adj1" fmla="val -351"/>
            </a:avLst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52" name="Text Box 227">
            <a:extLst>
              <a:ext uri="{FF2B5EF4-FFF2-40B4-BE49-F238E27FC236}">
                <a16:creationId xmlns:a16="http://schemas.microsoft.com/office/drawing/2014/main" id="{84332C2A-757C-6A37-F175-29175389B5E9}"/>
              </a:ext>
            </a:extLst>
          </p:cNvPr>
          <p:cNvSpPr txBox="1"/>
          <p:nvPr/>
        </p:nvSpPr>
        <p:spPr>
          <a:xfrm>
            <a:off x="9954275" y="6331340"/>
            <a:ext cx="904105" cy="21383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Rejected</a:t>
            </a:r>
          </a:p>
        </p:txBody>
      </p:sp>
      <p:cxnSp>
        <p:nvCxnSpPr>
          <p:cNvPr id="1153" name="Straight Arrow Connector 1152">
            <a:extLst>
              <a:ext uri="{FF2B5EF4-FFF2-40B4-BE49-F238E27FC236}">
                <a16:creationId xmlns:a16="http://schemas.microsoft.com/office/drawing/2014/main" id="{2272A314-9378-B865-BF27-C43EE100FE01}"/>
              </a:ext>
            </a:extLst>
          </p:cNvPr>
          <p:cNvCxnSpPr/>
          <p:nvPr/>
        </p:nvCxnSpPr>
        <p:spPr bwMode="auto">
          <a:xfrm>
            <a:off x="8338606" y="5896200"/>
            <a:ext cx="932745" cy="219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51" name="Graphic 193" descr="Employee badge outline">
            <a:extLst>
              <a:ext uri="{FF2B5EF4-FFF2-40B4-BE49-F238E27FC236}">
                <a16:creationId xmlns:a16="http://schemas.microsoft.com/office/drawing/2014/main" id="{B7BBEF83-8A75-F909-6D7E-8C2A432B53D6}"/>
              </a:ext>
            </a:extLst>
          </p:cNvPr>
          <p:cNvPicPr/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 t="27941"/>
          <a:stretch/>
        </p:blipFill>
        <p:spPr bwMode="auto">
          <a:xfrm>
            <a:off x="7678690" y="5740358"/>
            <a:ext cx="659916" cy="45917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6" name="Text Box 227">
            <a:extLst>
              <a:ext uri="{FF2B5EF4-FFF2-40B4-BE49-F238E27FC236}">
                <a16:creationId xmlns:a16="http://schemas.microsoft.com/office/drawing/2014/main" id="{93E95B6D-5BD1-F593-E7C5-00E9148C99DC}"/>
              </a:ext>
            </a:extLst>
          </p:cNvPr>
          <p:cNvSpPr txBox="1"/>
          <p:nvPr/>
        </p:nvSpPr>
        <p:spPr>
          <a:xfrm>
            <a:off x="377416" y="1076837"/>
            <a:ext cx="1910383" cy="99026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69A7AE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Automated Workflow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69A7AE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Baseline IDV Process</a:t>
            </a:r>
          </a:p>
        </p:txBody>
      </p:sp>
      <p:sp>
        <p:nvSpPr>
          <p:cNvPr id="1036" name="Text Box 227">
            <a:extLst>
              <a:ext uri="{FF2B5EF4-FFF2-40B4-BE49-F238E27FC236}">
                <a16:creationId xmlns:a16="http://schemas.microsoft.com/office/drawing/2014/main" id="{376A679C-A70F-5C58-A7D6-3C897B768CDC}"/>
              </a:ext>
            </a:extLst>
          </p:cNvPr>
          <p:cNvSpPr txBox="1"/>
          <p:nvPr/>
        </p:nvSpPr>
        <p:spPr>
          <a:xfrm>
            <a:off x="3005634" y="5536918"/>
            <a:ext cx="1812947" cy="115345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7030A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Manual Workflow</a:t>
            </a: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1200" b="0" i="0" u="none" strike="noStrike" dirty="0">
                <a:solidFill>
                  <a:srgbClr val="7030A0"/>
                </a:solidFill>
                <a:effectLst/>
                <a:latin typeface="Avenir Book" panose="02000503020000020003" pitchFamily="2" charset="0"/>
              </a:rPr>
              <a:t>Process used for opt-out and/or exception handling</a:t>
            </a:r>
            <a:endParaRPr lang="en-US" sz="1200" b="1" dirty="0">
              <a:solidFill>
                <a:srgbClr val="7030A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8" name="Graphic 57" descr="Database outline">
            <a:extLst>
              <a:ext uri="{FF2B5EF4-FFF2-40B4-BE49-F238E27FC236}">
                <a16:creationId xmlns:a16="http://schemas.microsoft.com/office/drawing/2014/main" id="{209AB04E-DC8B-B9D0-0B0D-A95DAE565D3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rcRect l="20631" t="11594" r="17591" b="6224"/>
          <a:stretch/>
        </p:blipFill>
        <p:spPr>
          <a:xfrm>
            <a:off x="7791383" y="73770"/>
            <a:ext cx="296614" cy="394569"/>
          </a:xfrm>
          <a:prstGeom prst="rect">
            <a:avLst/>
          </a:prstGeom>
        </p:spPr>
      </p:pic>
      <p:pic>
        <p:nvPicPr>
          <p:cNvPr id="59" name="Graphic 58" descr="Database outline">
            <a:extLst>
              <a:ext uri="{FF2B5EF4-FFF2-40B4-BE49-F238E27FC236}">
                <a16:creationId xmlns:a16="http://schemas.microsoft.com/office/drawing/2014/main" id="{02EB5074-A4F5-36A8-4B37-1E61D235D06D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rcRect l="20631" t="11594" r="17591" b="6224"/>
          <a:stretch/>
        </p:blipFill>
        <p:spPr>
          <a:xfrm>
            <a:off x="8110539" y="84296"/>
            <a:ext cx="296614" cy="394569"/>
          </a:xfrm>
          <a:prstGeom prst="rect">
            <a:avLst/>
          </a:prstGeom>
        </p:spPr>
      </p:pic>
      <p:pic>
        <p:nvPicPr>
          <p:cNvPr id="61" name="Graphic 60" descr="Database outline">
            <a:extLst>
              <a:ext uri="{FF2B5EF4-FFF2-40B4-BE49-F238E27FC236}">
                <a16:creationId xmlns:a16="http://schemas.microsoft.com/office/drawing/2014/main" id="{5B8754BE-38BE-CAB2-587C-723B2D6D3D7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rcRect l="20631" t="11594" r="17591" b="6224"/>
          <a:stretch/>
        </p:blipFill>
        <p:spPr>
          <a:xfrm>
            <a:off x="7876593" y="492365"/>
            <a:ext cx="296614" cy="394569"/>
          </a:xfrm>
          <a:prstGeom prst="rect">
            <a:avLst/>
          </a:prstGeom>
        </p:spPr>
      </p:pic>
      <p:pic>
        <p:nvPicPr>
          <p:cNvPr id="63" name="Graphic 62" descr="Database outline">
            <a:extLst>
              <a:ext uri="{FF2B5EF4-FFF2-40B4-BE49-F238E27FC236}">
                <a16:creationId xmlns:a16="http://schemas.microsoft.com/office/drawing/2014/main" id="{51D639EA-3133-F2B0-D26A-251F9F274FC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rcRect l="20631" t="11594" r="17591" b="6224"/>
          <a:stretch/>
        </p:blipFill>
        <p:spPr>
          <a:xfrm>
            <a:off x="8206270" y="502361"/>
            <a:ext cx="296614" cy="394569"/>
          </a:xfrm>
          <a:prstGeom prst="rect">
            <a:avLst/>
          </a:prstGeom>
        </p:spPr>
      </p:pic>
      <p:cxnSp>
        <p:nvCxnSpPr>
          <p:cNvPr id="1026" name="Straight Arrow Connector 1025">
            <a:extLst>
              <a:ext uri="{FF2B5EF4-FFF2-40B4-BE49-F238E27FC236}">
                <a16:creationId xmlns:a16="http://schemas.microsoft.com/office/drawing/2014/main" id="{4597AE29-76A4-2860-578C-EE20FF442E2E}"/>
              </a:ext>
            </a:extLst>
          </p:cNvPr>
          <p:cNvCxnSpPr/>
          <p:nvPr/>
        </p:nvCxnSpPr>
        <p:spPr bwMode="auto">
          <a:xfrm>
            <a:off x="9903918" y="2981706"/>
            <a:ext cx="2246721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7" name="Text Box 227">
            <a:extLst>
              <a:ext uri="{FF2B5EF4-FFF2-40B4-BE49-F238E27FC236}">
                <a16:creationId xmlns:a16="http://schemas.microsoft.com/office/drawing/2014/main" id="{5FD629B2-6489-A863-FBF0-4FB2EC46EBEC}"/>
              </a:ext>
            </a:extLst>
          </p:cNvPr>
          <p:cNvSpPr txBox="1"/>
          <p:nvPr/>
        </p:nvSpPr>
        <p:spPr>
          <a:xfrm>
            <a:off x="9842692" y="2777266"/>
            <a:ext cx="1004821" cy="2424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Rejected</a:t>
            </a:r>
          </a:p>
        </p:txBody>
      </p:sp>
      <p:sp>
        <p:nvSpPr>
          <p:cNvPr id="1043" name="Text Box 227">
            <a:extLst>
              <a:ext uri="{FF2B5EF4-FFF2-40B4-BE49-F238E27FC236}">
                <a16:creationId xmlns:a16="http://schemas.microsoft.com/office/drawing/2014/main" id="{C04094E6-23D4-9379-7C2C-B1F4AC49EC2B}"/>
              </a:ext>
            </a:extLst>
          </p:cNvPr>
          <p:cNvSpPr txBox="1"/>
          <p:nvPr/>
        </p:nvSpPr>
        <p:spPr>
          <a:xfrm>
            <a:off x="3677643" y="2748891"/>
            <a:ext cx="1231715" cy="2010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  <a:r>
              <a:rPr lang="en-US" sz="11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</a:p>
        </p:txBody>
      </p:sp>
      <p:pic>
        <p:nvPicPr>
          <p:cNvPr id="1044" name="Graphic 1043" descr="Server outline">
            <a:extLst>
              <a:ext uri="{FF2B5EF4-FFF2-40B4-BE49-F238E27FC236}">
                <a16:creationId xmlns:a16="http://schemas.microsoft.com/office/drawing/2014/main" id="{E67D4538-62B3-9523-74C0-0290995B4C6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867251" y="2655255"/>
            <a:ext cx="652903" cy="652903"/>
          </a:xfrm>
          <a:prstGeom prst="rect">
            <a:avLst/>
          </a:prstGeom>
        </p:spPr>
      </p:pic>
      <p:sp>
        <p:nvSpPr>
          <p:cNvPr id="1045" name="Text Box 227">
            <a:extLst>
              <a:ext uri="{FF2B5EF4-FFF2-40B4-BE49-F238E27FC236}">
                <a16:creationId xmlns:a16="http://schemas.microsoft.com/office/drawing/2014/main" id="{F0F4D32B-C168-C301-5DBB-4597641389B9}"/>
              </a:ext>
            </a:extLst>
          </p:cNvPr>
          <p:cNvSpPr txBox="1"/>
          <p:nvPr/>
        </p:nvSpPr>
        <p:spPr>
          <a:xfrm>
            <a:off x="3005634" y="3222934"/>
            <a:ext cx="896737" cy="22557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Capture</a:t>
            </a:r>
          </a:p>
        </p:txBody>
      </p:sp>
      <p:cxnSp>
        <p:nvCxnSpPr>
          <p:cNvPr id="1047" name="Straight Arrow Connector 1046">
            <a:extLst>
              <a:ext uri="{FF2B5EF4-FFF2-40B4-BE49-F238E27FC236}">
                <a16:creationId xmlns:a16="http://schemas.microsoft.com/office/drawing/2014/main" id="{B7D0D156-8661-F334-F9A7-93EC2775474E}"/>
              </a:ext>
            </a:extLst>
          </p:cNvPr>
          <p:cNvCxnSpPr/>
          <p:nvPr/>
        </p:nvCxnSpPr>
        <p:spPr bwMode="auto">
          <a:xfrm>
            <a:off x="3713355" y="3005956"/>
            <a:ext cx="1175158" cy="202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5" name="Straight Arrow Connector 1054">
            <a:extLst>
              <a:ext uri="{FF2B5EF4-FFF2-40B4-BE49-F238E27FC236}">
                <a16:creationId xmlns:a16="http://schemas.microsoft.com/office/drawing/2014/main" id="{D194C457-647C-B588-B578-F16AA0A11B25}"/>
              </a:ext>
            </a:extLst>
          </p:cNvPr>
          <p:cNvCxnSpPr/>
          <p:nvPr/>
        </p:nvCxnSpPr>
        <p:spPr bwMode="auto">
          <a:xfrm>
            <a:off x="5471721" y="2961085"/>
            <a:ext cx="2191947" cy="1535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9" name="Text Box 227">
            <a:extLst>
              <a:ext uri="{FF2B5EF4-FFF2-40B4-BE49-F238E27FC236}">
                <a16:creationId xmlns:a16="http://schemas.microsoft.com/office/drawing/2014/main" id="{262C677A-2518-DE88-C786-ED553C4D4BC7}"/>
              </a:ext>
            </a:extLst>
          </p:cNvPr>
          <p:cNvSpPr txBox="1"/>
          <p:nvPr/>
        </p:nvSpPr>
        <p:spPr>
          <a:xfrm>
            <a:off x="2454815" y="3790785"/>
            <a:ext cx="3281266" cy="2176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Environmental Risk Factors Channel </a:t>
            </a:r>
            <a:endParaRPr lang="en-US" sz="11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8" name="Text Box 227">
            <a:extLst>
              <a:ext uri="{FF2B5EF4-FFF2-40B4-BE49-F238E27FC236}">
                <a16:creationId xmlns:a16="http://schemas.microsoft.com/office/drawing/2014/main" id="{8D3E7065-B4C3-F19D-DE93-37B1B888F600}"/>
              </a:ext>
            </a:extLst>
          </p:cNvPr>
          <p:cNvSpPr txBox="1"/>
          <p:nvPr/>
        </p:nvSpPr>
        <p:spPr>
          <a:xfrm>
            <a:off x="3667205" y="4041146"/>
            <a:ext cx="1231715" cy="2010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  <a:r>
              <a:rPr lang="en-US" sz="11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</a:p>
        </p:txBody>
      </p:sp>
      <p:pic>
        <p:nvPicPr>
          <p:cNvPr id="1089" name="Graphic 1088" descr="Server outline">
            <a:extLst>
              <a:ext uri="{FF2B5EF4-FFF2-40B4-BE49-F238E27FC236}">
                <a16:creationId xmlns:a16="http://schemas.microsoft.com/office/drawing/2014/main" id="{2E5065A1-4E69-7256-CABF-F9DA9373C12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856813" y="3947510"/>
            <a:ext cx="652903" cy="652903"/>
          </a:xfrm>
          <a:prstGeom prst="rect">
            <a:avLst/>
          </a:prstGeom>
        </p:spPr>
      </p:pic>
      <p:sp>
        <p:nvSpPr>
          <p:cNvPr id="1090" name="Text Box 227">
            <a:extLst>
              <a:ext uri="{FF2B5EF4-FFF2-40B4-BE49-F238E27FC236}">
                <a16:creationId xmlns:a16="http://schemas.microsoft.com/office/drawing/2014/main" id="{70BBC75C-2852-9884-0DB8-7031223507BF}"/>
              </a:ext>
            </a:extLst>
          </p:cNvPr>
          <p:cNvSpPr txBox="1"/>
          <p:nvPr/>
        </p:nvSpPr>
        <p:spPr>
          <a:xfrm>
            <a:off x="3066672" y="4513351"/>
            <a:ext cx="713699" cy="22557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Capture</a:t>
            </a:r>
          </a:p>
        </p:txBody>
      </p:sp>
      <p:sp>
        <p:nvSpPr>
          <p:cNvPr id="1091" name="Text Box 227">
            <a:extLst>
              <a:ext uri="{FF2B5EF4-FFF2-40B4-BE49-F238E27FC236}">
                <a16:creationId xmlns:a16="http://schemas.microsoft.com/office/drawing/2014/main" id="{3F9D6178-22C2-72D1-B344-92BE0EF5813A}"/>
              </a:ext>
            </a:extLst>
          </p:cNvPr>
          <p:cNvSpPr txBox="1"/>
          <p:nvPr/>
        </p:nvSpPr>
        <p:spPr>
          <a:xfrm>
            <a:off x="4796867" y="4481283"/>
            <a:ext cx="804275" cy="26211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 Processing</a:t>
            </a:r>
          </a:p>
        </p:txBody>
      </p:sp>
      <p:cxnSp>
        <p:nvCxnSpPr>
          <p:cNvPr id="1092" name="Straight Arrow Connector 1091">
            <a:extLst>
              <a:ext uri="{FF2B5EF4-FFF2-40B4-BE49-F238E27FC236}">
                <a16:creationId xmlns:a16="http://schemas.microsoft.com/office/drawing/2014/main" id="{793D403F-61F0-3B7F-54FA-8FE9EBFC1D0C}"/>
              </a:ext>
            </a:extLst>
          </p:cNvPr>
          <p:cNvCxnSpPr/>
          <p:nvPr/>
        </p:nvCxnSpPr>
        <p:spPr bwMode="auto">
          <a:xfrm>
            <a:off x="3702917" y="4298211"/>
            <a:ext cx="1175158" cy="202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103" name="Graphic 1102" descr="Table outline">
            <a:extLst>
              <a:ext uri="{FF2B5EF4-FFF2-40B4-BE49-F238E27FC236}">
                <a16:creationId xmlns:a16="http://schemas.microsoft.com/office/drawing/2014/main" id="{67EA8947-BE01-7E2D-5590-51BB94FB81B8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rcRect/>
          <a:stretch/>
        </p:blipFill>
        <p:spPr>
          <a:xfrm>
            <a:off x="3142852" y="3999058"/>
            <a:ext cx="546097" cy="546097"/>
          </a:xfrm>
          <a:prstGeom prst="rect">
            <a:avLst/>
          </a:prstGeom>
        </p:spPr>
      </p:pic>
      <p:pic>
        <p:nvPicPr>
          <p:cNvPr id="1118" name="Graphic 1117" descr="Continuous Improvement outline">
            <a:extLst>
              <a:ext uri="{FF2B5EF4-FFF2-40B4-BE49-F238E27FC236}">
                <a16:creationId xmlns:a16="http://schemas.microsoft.com/office/drawing/2014/main" id="{19546A48-DFAA-2E62-1019-D5A0E28EFB6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/>
        </p:blipFill>
        <p:spPr>
          <a:xfrm rot="16200000">
            <a:off x="9051386" y="5441222"/>
            <a:ext cx="1117438" cy="1117438"/>
          </a:xfrm>
          <a:prstGeom prst="rect">
            <a:avLst/>
          </a:prstGeom>
        </p:spPr>
      </p:pic>
      <p:cxnSp>
        <p:nvCxnSpPr>
          <p:cNvPr id="1172" name="Elbow Connector 1171">
            <a:extLst>
              <a:ext uri="{FF2B5EF4-FFF2-40B4-BE49-F238E27FC236}">
                <a16:creationId xmlns:a16="http://schemas.microsoft.com/office/drawing/2014/main" id="{9830CFB6-6925-CE8C-B660-BCC810E08556}"/>
              </a:ext>
            </a:extLst>
          </p:cNvPr>
          <p:cNvCxnSpPr/>
          <p:nvPr/>
        </p:nvCxnSpPr>
        <p:spPr bwMode="auto">
          <a:xfrm flipV="1">
            <a:off x="5410874" y="3201872"/>
            <a:ext cx="2236023" cy="955929"/>
          </a:xfrm>
          <a:prstGeom prst="bentConnector3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78157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E516D3-2FC1-2684-285D-8A0955B5EB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5" name="Rectangle 1174">
            <a:extLst>
              <a:ext uri="{FF2B5EF4-FFF2-40B4-BE49-F238E27FC236}">
                <a16:creationId xmlns:a16="http://schemas.microsoft.com/office/drawing/2014/main" id="{69E76D4B-B0D8-CD5E-E6EB-4F7738A1EC1C}"/>
              </a:ext>
            </a:extLst>
          </p:cNvPr>
          <p:cNvSpPr/>
          <p:nvPr/>
        </p:nvSpPr>
        <p:spPr>
          <a:xfrm>
            <a:off x="7264495" y="36328"/>
            <a:ext cx="4687108" cy="6763558"/>
          </a:xfrm>
          <a:prstGeom prst="rect">
            <a:avLst/>
          </a:prstGeom>
          <a:solidFill>
            <a:srgbClr val="002060">
              <a:alpha val="7169"/>
            </a:srgbClr>
          </a:solidFill>
          <a:ln w="9525">
            <a:solidFill>
              <a:srgbClr val="002060">
                <a:alpha val="55584"/>
              </a:srgbClr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1176" name="Rectangle 1175">
            <a:extLst>
              <a:ext uri="{FF2B5EF4-FFF2-40B4-BE49-F238E27FC236}">
                <a16:creationId xmlns:a16="http://schemas.microsoft.com/office/drawing/2014/main" id="{7A7B1D9F-3C6F-7D82-C246-4F003D26921A}"/>
              </a:ext>
            </a:extLst>
          </p:cNvPr>
          <p:cNvSpPr/>
          <p:nvPr/>
        </p:nvSpPr>
        <p:spPr>
          <a:xfrm>
            <a:off x="2313784" y="1083900"/>
            <a:ext cx="8533725" cy="3940735"/>
          </a:xfrm>
          <a:prstGeom prst="rect">
            <a:avLst/>
          </a:prstGeom>
          <a:solidFill>
            <a:srgbClr val="69A7AE">
              <a:alpha val="9188"/>
            </a:srgbClr>
          </a:solidFill>
          <a:ln w="25400">
            <a:solidFill>
              <a:srgbClr val="69A7AE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1145" name="Rectangle 1144">
            <a:extLst>
              <a:ext uri="{FF2B5EF4-FFF2-40B4-BE49-F238E27FC236}">
                <a16:creationId xmlns:a16="http://schemas.microsoft.com/office/drawing/2014/main" id="{8ADF02D8-B67B-C15C-D5DB-E839AC33CFC7}"/>
              </a:ext>
            </a:extLst>
          </p:cNvPr>
          <p:cNvSpPr/>
          <p:nvPr/>
        </p:nvSpPr>
        <p:spPr>
          <a:xfrm>
            <a:off x="5033281" y="5387192"/>
            <a:ext cx="5825099" cy="1303174"/>
          </a:xfrm>
          <a:prstGeom prst="rect">
            <a:avLst/>
          </a:prstGeom>
          <a:solidFill>
            <a:schemeClr val="accent6">
              <a:alpha val="9188"/>
            </a:schemeClr>
          </a:solidFill>
          <a:ln w="25400">
            <a:solidFill>
              <a:schemeClr val="accent6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1078" name="Rectangle 1077">
            <a:extLst>
              <a:ext uri="{FF2B5EF4-FFF2-40B4-BE49-F238E27FC236}">
                <a16:creationId xmlns:a16="http://schemas.microsoft.com/office/drawing/2014/main" id="{02697187-49A5-E3A4-4693-0D723FB62D32}"/>
              </a:ext>
            </a:extLst>
          </p:cNvPr>
          <p:cNvSpPr/>
          <p:nvPr/>
        </p:nvSpPr>
        <p:spPr>
          <a:xfrm>
            <a:off x="2450351" y="3780121"/>
            <a:ext cx="3281266" cy="1153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1050" name="Rectangle 1049">
            <a:extLst>
              <a:ext uri="{FF2B5EF4-FFF2-40B4-BE49-F238E27FC236}">
                <a16:creationId xmlns:a16="http://schemas.microsoft.com/office/drawing/2014/main" id="{C5C44C1D-D6B7-8BDD-9E5D-AB30B102F50E}"/>
              </a:ext>
            </a:extLst>
          </p:cNvPr>
          <p:cNvSpPr/>
          <p:nvPr/>
        </p:nvSpPr>
        <p:spPr>
          <a:xfrm>
            <a:off x="2460789" y="2487866"/>
            <a:ext cx="3281266" cy="1153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1049" name="Rectangle 1048">
            <a:extLst>
              <a:ext uri="{FF2B5EF4-FFF2-40B4-BE49-F238E27FC236}">
                <a16:creationId xmlns:a16="http://schemas.microsoft.com/office/drawing/2014/main" id="{03AEE784-87D7-17C0-DD0D-3ACC2716B186}"/>
              </a:ext>
            </a:extLst>
          </p:cNvPr>
          <p:cNvSpPr/>
          <p:nvPr/>
        </p:nvSpPr>
        <p:spPr>
          <a:xfrm>
            <a:off x="2490057" y="1204174"/>
            <a:ext cx="3281266" cy="1153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BEBC711-075F-2C8A-33BB-4EC0768C1DC9}"/>
              </a:ext>
            </a:extLst>
          </p:cNvPr>
          <p:cNvSpPr/>
          <p:nvPr/>
        </p:nvSpPr>
        <p:spPr>
          <a:xfrm>
            <a:off x="5189806" y="5565718"/>
            <a:ext cx="1690895" cy="9457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 algn="l">
              <a:buFont typeface="Wingdings" pitchFamily="2" charset="2"/>
              <a:buChar char="ü"/>
            </a:pPr>
            <a:endParaRPr lang="en-US" sz="1300" dirty="0">
              <a:latin typeface="Avenir Book" panose="02000503020000020003" pitchFamily="2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55D77CD-32E3-720E-B617-1776A30DA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6275" y="51457"/>
            <a:ext cx="5661205" cy="590074"/>
          </a:xfrm>
        </p:spPr>
        <p:txBody>
          <a:bodyPr/>
          <a:lstStyle/>
          <a:p>
            <a:pPr algn="l"/>
            <a:r>
              <a:rPr lang="en-US" sz="2400" b="1" dirty="0"/>
              <a:t>Remote Identity Verification Workflow</a:t>
            </a:r>
            <a:br>
              <a:rPr lang="en-US" sz="2400" b="1" dirty="0"/>
            </a:br>
            <a:r>
              <a:rPr lang="en-US" sz="1400" dirty="0"/>
              <a:t> V2.0 Nov 6, 2024, Kantara Deepfake-IDV Workgroup</a:t>
            </a:r>
            <a:endParaRPr lang="en-US" sz="1800" dirty="0"/>
          </a:p>
        </p:txBody>
      </p:sp>
      <p:sp>
        <p:nvSpPr>
          <p:cNvPr id="7" name="Text Box 227">
            <a:extLst>
              <a:ext uri="{FF2B5EF4-FFF2-40B4-BE49-F238E27FC236}">
                <a16:creationId xmlns:a16="http://schemas.microsoft.com/office/drawing/2014/main" id="{D6378417-57A7-5EA7-760A-E786D5D072AF}"/>
              </a:ext>
            </a:extLst>
          </p:cNvPr>
          <p:cNvSpPr txBox="1"/>
          <p:nvPr/>
        </p:nvSpPr>
        <p:spPr>
          <a:xfrm>
            <a:off x="2490057" y="1195443"/>
            <a:ext cx="3281265" cy="2737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Live Biometric Capture Channel </a:t>
            </a:r>
            <a:endParaRPr lang="en-US" sz="11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227">
            <a:extLst>
              <a:ext uri="{FF2B5EF4-FFF2-40B4-BE49-F238E27FC236}">
                <a16:creationId xmlns:a16="http://schemas.microsoft.com/office/drawing/2014/main" id="{CCE70BDD-FE5A-BFF9-0AA0-A921FBF8D821}"/>
              </a:ext>
            </a:extLst>
          </p:cNvPr>
          <p:cNvSpPr txBox="1"/>
          <p:nvPr/>
        </p:nvSpPr>
        <p:spPr>
          <a:xfrm>
            <a:off x="3647163" y="1494746"/>
            <a:ext cx="1231715" cy="2010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  <a:r>
              <a:rPr lang="en-US" sz="11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4F9A416-7AAC-C79C-058C-000696A5F6BF}"/>
              </a:ext>
            </a:extLst>
          </p:cNvPr>
          <p:cNvGrpSpPr/>
          <p:nvPr/>
        </p:nvGrpSpPr>
        <p:grpSpPr>
          <a:xfrm>
            <a:off x="3046554" y="1478606"/>
            <a:ext cx="726557" cy="533666"/>
            <a:chOff x="336478" y="1333899"/>
            <a:chExt cx="1144992" cy="914400"/>
          </a:xfrm>
          <a:solidFill>
            <a:srgbClr val="000000">
              <a:alpha val="60268"/>
            </a:srgbClr>
          </a:solidFill>
        </p:grpSpPr>
        <p:pic>
          <p:nvPicPr>
            <p:cNvPr id="6" name="Graphic 201" descr="Smart Phone outline">
              <a:extLst>
                <a:ext uri="{FF2B5EF4-FFF2-40B4-BE49-F238E27FC236}">
                  <a16:creationId xmlns:a16="http://schemas.microsoft.com/office/drawing/2014/main" id="{5BE856F0-E393-6F2C-71E1-52D3AB1859A5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36478" y="1333899"/>
              <a:ext cx="1144992" cy="914400"/>
            </a:xfrm>
            <a:prstGeom prst="rect">
              <a:avLst/>
            </a:prstGeom>
          </p:spPr>
        </p:pic>
        <p:pic>
          <p:nvPicPr>
            <p:cNvPr id="10" name="Graphic 199" descr="User outline">
              <a:extLst>
                <a:ext uri="{FF2B5EF4-FFF2-40B4-BE49-F238E27FC236}">
                  <a16:creationId xmlns:a16="http://schemas.microsoft.com/office/drawing/2014/main" id="{5E2087E0-BC08-1964-0A15-42263B542FB5}"/>
                </a:ext>
              </a:extLst>
            </p:cNvPr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23138" y="1601923"/>
              <a:ext cx="362918" cy="378724"/>
            </a:xfrm>
            <a:prstGeom prst="rect">
              <a:avLst/>
            </a:prstGeom>
          </p:spPr>
        </p:pic>
      </p:grpSp>
      <p:pic>
        <p:nvPicPr>
          <p:cNvPr id="16" name="Graphic 15" descr="Server outline">
            <a:extLst>
              <a:ext uri="{FF2B5EF4-FFF2-40B4-BE49-F238E27FC236}">
                <a16:creationId xmlns:a16="http://schemas.microsoft.com/office/drawing/2014/main" id="{E14716D1-59F1-F544-9AAD-EC39538E54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836771" y="1401110"/>
            <a:ext cx="652903" cy="652903"/>
          </a:xfrm>
          <a:prstGeom prst="rect">
            <a:avLst/>
          </a:prstGeom>
        </p:spPr>
      </p:pic>
      <p:sp>
        <p:nvSpPr>
          <p:cNvPr id="18" name="Text Box 227">
            <a:extLst>
              <a:ext uri="{FF2B5EF4-FFF2-40B4-BE49-F238E27FC236}">
                <a16:creationId xmlns:a16="http://schemas.microsoft.com/office/drawing/2014/main" id="{1CC12D7F-D185-9157-30E5-C5432A9ABEF6}"/>
              </a:ext>
            </a:extLst>
          </p:cNvPr>
          <p:cNvSpPr txBox="1"/>
          <p:nvPr/>
        </p:nvSpPr>
        <p:spPr>
          <a:xfrm>
            <a:off x="2975154" y="1968789"/>
            <a:ext cx="896737" cy="22557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Capture</a:t>
            </a:r>
          </a:p>
        </p:txBody>
      </p:sp>
      <p:sp>
        <p:nvSpPr>
          <p:cNvPr id="19" name="Text Box 227">
            <a:extLst>
              <a:ext uri="{FF2B5EF4-FFF2-40B4-BE49-F238E27FC236}">
                <a16:creationId xmlns:a16="http://schemas.microsoft.com/office/drawing/2014/main" id="{5D33B4BD-6048-F986-757F-13A1B3500ED2}"/>
              </a:ext>
            </a:extLst>
          </p:cNvPr>
          <p:cNvSpPr txBox="1"/>
          <p:nvPr/>
        </p:nvSpPr>
        <p:spPr>
          <a:xfrm>
            <a:off x="4637501" y="1944909"/>
            <a:ext cx="1044742" cy="26211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 Processing</a:t>
            </a:r>
          </a:p>
        </p:txBody>
      </p:sp>
      <p:sp>
        <p:nvSpPr>
          <p:cNvPr id="20" name="Text Box 227">
            <a:extLst>
              <a:ext uri="{FF2B5EF4-FFF2-40B4-BE49-F238E27FC236}">
                <a16:creationId xmlns:a16="http://schemas.microsoft.com/office/drawing/2014/main" id="{0DB32E85-0CCB-6F90-B530-EA3425CAFF6F}"/>
              </a:ext>
            </a:extLst>
          </p:cNvPr>
          <p:cNvSpPr txBox="1"/>
          <p:nvPr/>
        </p:nvSpPr>
        <p:spPr>
          <a:xfrm>
            <a:off x="2460790" y="2481740"/>
            <a:ext cx="3275290" cy="2344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Identity Document Capture Channel </a:t>
            </a:r>
            <a:endParaRPr lang="en-US" sz="11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5" name="Picture 6" descr="Kantara Initiative">
            <a:extLst>
              <a:ext uri="{FF2B5EF4-FFF2-40B4-BE49-F238E27FC236}">
                <a16:creationId xmlns:a16="http://schemas.microsoft.com/office/drawing/2014/main" id="{822E74DA-23BA-96C2-F37E-012898D87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72" y="-23167"/>
            <a:ext cx="1730804" cy="664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 Box 227">
            <a:extLst>
              <a:ext uri="{FF2B5EF4-FFF2-40B4-BE49-F238E27FC236}">
                <a16:creationId xmlns:a16="http://schemas.microsoft.com/office/drawing/2014/main" id="{AB1110F4-3E55-F379-9374-1CDDFBFFA5FE}"/>
              </a:ext>
            </a:extLst>
          </p:cNvPr>
          <p:cNvSpPr txBox="1"/>
          <p:nvPr/>
        </p:nvSpPr>
        <p:spPr>
          <a:xfrm>
            <a:off x="10475234" y="-4132"/>
            <a:ext cx="1520298" cy="32660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206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Host System</a:t>
            </a:r>
            <a:endParaRPr lang="en-US" b="1" dirty="0">
              <a:solidFill>
                <a:srgbClr val="00206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F76EBEA-BE0F-D70D-5BF3-5E8413A2689A}"/>
              </a:ext>
            </a:extLst>
          </p:cNvPr>
          <p:cNvCxnSpPr/>
          <p:nvPr/>
        </p:nvCxnSpPr>
        <p:spPr bwMode="auto">
          <a:xfrm>
            <a:off x="3682875" y="1751811"/>
            <a:ext cx="1175158" cy="202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 Box 227">
            <a:extLst>
              <a:ext uri="{FF2B5EF4-FFF2-40B4-BE49-F238E27FC236}">
                <a16:creationId xmlns:a16="http://schemas.microsoft.com/office/drawing/2014/main" id="{DDE5FAF2-3974-5B8F-40D8-DC2661001E76}"/>
              </a:ext>
            </a:extLst>
          </p:cNvPr>
          <p:cNvSpPr txBox="1"/>
          <p:nvPr/>
        </p:nvSpPr>
        <p:spPr>
          <a:xfrm>
            <a:off x="8360416" y="73603"/>
            <a:ext cx="1042521" cy="45894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Reference Data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E42AA8E0-E740-D874-6023-2EE3BF3853D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663668" y="2508984"/>
            <a:ext cx="803882" cy="848051"/>
          </a:xfrm>
          <a:prstGeom prst="rect">
            <a:avLst/>
          </a:prstGeom>
          <a:ln>
            <a:solidFill>
              <a:srgbClr val="69A7AE"/>
            </a:solidFill>
          </a:ln>
        </p:spPr>
      </p:pic>
      <p:cxnSp>
        <p:nvCxnSpPr>
          <p:cNvPr id="49" name="Elbow Connector 48">
            <a:extLst>
              <a:ext uri="{FF2B5EF4-FFF2-40B4-BE49-F238E27FC236}">
                <a16:creationId xmlns:a16="http://schemas.microsoft.com/office/drawing/2014/main" id="{04F8CECE-EB1F-9EEB-9224-5B8CB0ECC692}"/>
              </a:ext>
            </a:extLst>
          </p:cNvPr>
          <p:cNvCxnSpPr/>
          <p:nvPr/>
        </p:nvCxnSpPr>
        <p:spPr bwMode="auto">
          <a:xfrm>
            <a:off x="5401399" y="1756366"/>
            <a:ext cx="2236023" cy="955929"/>
          </a:xfrm>
          <a:prstGeom prst="bentConnector3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Text Box 227">
            <a:extLst>
              <a:ext uri="{FF2B5EF4-FFF2-40B4-BE49-F238E27FC236}">
                <a16:creationId xmlns:a16="http://schemas.microsoft.com/office/drawing/2014/main" id="{01546841-A3FD-952C-EB3B-D3ECF9B42BFD}"/>
              </a:ext>
            </a:extLst>
          </p:cNvPr>
          <p:cNvSpPr txBox="1"/>
          <p:nvPr/>
        </p:nvSpPr>
        <p:spPr>
          <a:xfrm>
            <a:off x="7391347" y="3396271"/>
            <a:ext cx="1367971" cy="22338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Comparison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CE9B146-892C-0009-C617-AA6295F60CF3}"/>
              </a:ext>
            </a:extLst>
          </p:cNvPr>
          <p:cNvCxnSpPr>
            <a:cxnSpLocks/>
            <a:endCxn id="47" idx="0"/>
          </p:cNvCxnSpPr>
          <p:nvPr/>
        </p:nvCxnSpPr>
        <p:spPr bwMode="auto">
          <a:xfrm>
            <a:off x="8065609" y="978286"/>
            <a:ext cx="0" cy="1530698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4" name="Text Box 227">
            <a:extLst>
              <a:ext uri="{FF2B5EF4-FFF2-40B4-BE49-F238E27FC236}">
                <a16:creationId xmlns:a16="http://schemas.microsoft.com/office/drawing/2014/main" id="{CA322046-EA8A-FDC5-23CC-102496345127}"/>
              </a:ext>
            </a:extLst>
          </p:cNvPr>
          <p:cNvSpPr txBox="1"/>
          <p:nvPr/>
        </p:nvSpPr>
        <p:spPr>
          <a:xfrm>
            <a:off x="5412014" y="5565718"/>
            <a:ext cx="1367971" cy="22338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 Device</a:t>
            </a:r>
          </a:p>
        </p:txBody>
      </p:sp>
      <p:sp>
        <p:nvSpPr>
          <p:cNvPr id="1037" name="Text Box 227">
            <a:extLst>
              <a:ext uri="{FF2B5EF4-FFF2-40B4-BE49-F238E27FC236}">
                <a16:creationId xmlns:a16="http://schemas.microsoft.com/office/drawing/2014/main" id="{E9866176-5931-141A-65E2-F0C7787EA3F9}"/>
              </a:ext>
            </a:extLst>
          </p:cNvPr>
          <p:cNvSpPr txBox="1"/>
          <p:nvPr/>
        </p:nvSpPr>
        <p:spPr>
          <a:xfrm>
            <a:off x="5553398" y="6204444"/>
            <a:ext cx="1159351" cy="26211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Live Video Chat</a:t>
            </a:r>
          </a:p>
        </p:txBody>
      </p:sp>
      <p:pic>
        <p:nvPicPr>
          <p:cNvPr id="21" name="Graphic 193" descr="Employee badge outline">
            <a:extLst>
              <a:ext uri="{FF2B5EF4-FFF2-40B4-BE49-F238E27FC236}">
                <a16:creationId xmlns:a16="http://schemas.microsoft.com/office/drawing/2014/main" id="{57E115EC-B193-8556-0A63-46C8E771E692}"/>
              </a:ext>
            </a:extLst>
          </p:cNvPr>
          <p:cNvPicPr/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 t="27941"/>
          <a:stretch/>
        </p:blipFill>
        <p:spPr bwMode="auto">
          <a:xfrm>
            <a:off x="3186490" y="2854382"/>
            <a:ext cx="483775" cy="3499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39" name="Graphic 1038" descr="Vlog outline">
            <a:extLst>
              <a:ext uri="{FF2B5EF4-FFF2-40B4-BE49-F238E27FC236}">
                <a16:creationId xmlns:a16="http://schemas.microsoft.com/office/drawing/2014/main" id="{1635F6E1-054D-AB8F-E456-DC940455736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780758" y="5711373"/>
            <a:ext cx="630484" cy="630484"/>
          </a:xfrm>
          <a:prstGeom prst="rect">
            <a:avLst/>
          </a:prstGeom>
        </p:spPr>
      </p:pic>
      <p:sp>
        <p:nvSpPr>
          <p:cNvPr id="1041" name="Text Box 227">
            <a:extLst>
              <a:ext uri="{FF2B5EF4-FFF2-40B4-BE49-F238E27FC236}">
                <a16:creationId xmlns:a16="http://schemas.microsoft.com/office/drawing/2014/main" id="{50EB1A0A-AEC0-1C89-6723-6A79BD170383}"/>
              </a:ext>
            </a:extLst>
          </p:cNvPr>
          <p:cNvSpPr txBox="1"/>
          <p:nvPr/>
        </p:nvSpPr>
        <p:spPr>
          <a:xfrm>
            <a:off x="7292723" y="6120726"/>
            <a:ext cx="1367971" cy="22338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endParaRPr lang="en-US" sz="12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72" name="Straight Arrow Connector 1071">
            <a:extLst>
              <a:ext uri="{FF2B5EF4-FFF2-40B4-BE49-F238E27FC236}">
                <a16:creationId xmlns:a16="http://schemas.microsoft.com/office/drawing/2014/main" id="{584D5EFD-F565-DCAF-DD8C-CBABE60804B9}"/>
              </a:ext>
            </a:extLst>
          </p:cNvPr>
          <p:cNvCxnSpPr/>
          <p:nvPr/>
        </p:nvCxnSpPr>
        <p:spPr bwMode="auto">
          <a:xfrm>
            <a:off x="6411242" y="6029373"/>
            <a:ext cx="1147681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5" name="Elbow Connector 1074">
            <a:extLst>
              <a:ext uri="{FF2B5EF4-FFF2-40B4-BE49-F238E27FC236}">
                <a16:creationId xmlns:a16="http://schemas.microsoft.com/office/drawing/2014/main" id="{D0585C01-EF7D-D4D3-CB98-A18BF3589FFB}"/>
              </a:ext>
            </a:extLst>
          </p:cNvPr>
          <p:cNvCxnSpPr>
            <a:cxnSpLocks/>
            <a:endCxn id="1051" idx="0"/>
          </p:cNvCxnSpPr>
          <p:nvPr/>
        </p:nvCxnSpPr>
        <p:spPr bwMode="auto">
          <a:xfrm rot="5400000">
            <a:off x="7773068" y="2408843"/>
            <a:ext cx="3567095" cy="3095934"/>
          </a:xfrm>
          <a:prstGeom prst="bentConnector3">
            <a:avLst>
              <a:gd name="adj1" fmla="val 86509"/>
            </a:avLst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3" name="Elbow Connector 1082">
            <a:extLst>
              <a:ext uri="{FF2B5EF4-FFF2-40B4-BE49-F238E27FC236}">
                <a16:creationId xmlns:a16="http://schemas.microsoft.com/office/drawing/2014/main" id="{A0810372-6AFA-2F45-DB34-75F04DB71BA5}"/>
              </a:ext>
            </a:extLst>
          </p:cNvPr>
          <p:cNvCxnSpPr/>
          <p:nvPr/>
        </p:nvCxnSpPr>
        <p:spPr bwMode="auto">
          <a:xfrm>
            <a:off x="8615578" y="531940"/>
            <a:ext cx="2483676" cy="1641322"/>
          </a:xfrm>
          <a:prstGeom prst="bentConnector3">
            <a:avLst>
              <a:gd name="adj1" fmla="val 100358"/>
            </a:avLst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94" name="Graphic 1093" descr="Continuous Improvement outline">
            <a:extLst>
              <a:ext uri="{FF2B5EF4-FFF2-40B4-BE49-F238E27FC236}">
                <a16:creationId xmlns:a16="http://schemas.microsoft.com/office/drawing/2014/main" id="{CD36C90C-AD59-851F-7DD9-506E33D5A9D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/>
        </p:blipFill>
        <p:spPr>
          <a:xfrm rot="16200000">
            <a:off x="8992082" y="2233504"/>
            <a:ext cx="1117438" cy="1117438"/>
          </a:xfrm>
          <a:prstGeom prst="rect">
            <a:avLst/>
          </a:prstGeom>
        </p:spPr>
      </p:pic>
      <p:sp>
        <p:nvSpPr>
          <p:cNvPr id="1095" name="Text Box 227">
            <a:extLst>
              <a:ext uri="{FF2B5EF4-FFF2-40B4-BE49-F238E27FC236}">
                <a16:creationId xmlns:a16="http://schemas.microsoft.com/office/drawing/2014/main" id="{E2F305E9-C4E5-56E9-A160-B38C3B2567C7}"/>
              </a:ext>
            </a:extLst>
          </p:cNvPr>
          <p:cNvSpPr txBox="1"/>
          <p:nvPr/>
        </p:nvSpPr>
        <p:spPr>
          <a:xfrm>
            <a:off x="8881676" y="2109452"/>
            <a:ext cx="1367971" cy="22338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IDV Decision</a:t>
            </a:r>
          </a:p>
        </p:txBody>
      </p:sp>
      <p:cxnSp>
        <p:nvCxnSpPr>
          <p:cNvPr id="1097" name="Straight Arrow Connector 1096">
            <a:extLst>
              <a:ext uri="{FF2B5EF4-FFF2-40B4-BE49-F238E27FC236}">
                <a16:creationId xmlns:a16="http://schemas.microsoft.com/office/drawing/2014/main" id="{AE8B3529-6992-303C-B432-54C23A11AF98}"/>
              </a:ext>
            </a:extLst>
          </p:cNvPr>
          <p:cNvCxnSpPr/>
          <p:nvPr/>
        </p:nvCxnSpPr>
        <p:spPr bwMode="auto">
          <a:xfrm flipV="1">
            <a:off x="8511194" y="2733779"/>
            <a:ext cx="682621" cy="188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0" name="Straight Arrow Connector 1099">
            <a:extLst>
              <a:ext uri="{FF2B5EF4-FFF2-40B4-BE49-F238E27FC236}">
                <a16:creationId xmlns:a16="http://schemas.microsoft.com/office/drawing/2014/main" id="{71D767E5-E816-41B1-F817-B63005869FA7}"/>
              </a:ext>
            </a:extLst>
          </p:cNvPr>
          <p:cNvCxnSpPr/>
          <p:nvPr/>
        </p:nvCxnSpPr>
        <p:spPr bwMode="auto">
          <a:xfrm>
            <a:off x="9903918" y="2716215"/>
            <a:ext cx="2246721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04" name="Text Box 227">
            <a:extLst>
              <a:ext uri="{FF2B5EF4-FFF2-40B4-BE49-F238E27FC236}">
                <a16:creationId xmlns:a16="http://schemas.microsoft.com/office/drawing/2014/main" id="{BCCEE29E-D107-E8CA-7CE7-8F49F27D8637}"/>
              </a:ext>
            </a:extLst>
          </p:cNvPr>
          <p:cNvSpPr txBox="1"/>
          <p:nvPr/>
        </p:nvSpPr>
        <p:spPr>
          <a:xfrm>
            <a:off x="9872085" y="2492982"/>
            <a:ext cx="1004821" cy="2424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Accepted</a:t>
            </a:r>
          </a:p>
        </p:txBody>
      </p:sp>
      <p:sp>
        <p:nvSpPr>
          <p:cNvPr id="1105" name="Text Box 227">
            <a:extLst>
              <a:ext uri="{FF2B5EF4-FFF2-40B4-BE49-F238E27FC236}">
                <a16:creationId xmlns:a16="http://schemas.microsoft.com/office/drawing/2014/main" id="{1E9F820D-20E4-7967-C71F-E7BACAB5014C}"/>
              </a:ext>
            </a:extLst>
          </p:cNvPr>
          <p:cNvSpPr txBox="1"/>
          <p:nvPr/>
        </p:nvSpPr>
        <p:spPr>
          <a:xfrm rot="16200000">
            <a:off x="8992631" y="3882618"/>
            <a:ext cx="904105" cy="2122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Adjudicate</a:t>
            </a:r>
          </a:p>
        </p:txBody>
      </p:sp>
      <p:cxnSp>
        <p:nvCxnSpPr>
          <p:cNvPr id="1107" name="Elbow Connector 1106">
            <a:extLst>
              <a:ext uri="{FF2B5EF4-FFF2-40B4-BE49-F238E27FC236}">
                <a16:creationId xmlns:a16="http://schemas.microsoft.com/office/drawing/2014/main" id="{CF04B823-D6C8-917F-871B-B95411CE649D}"/>
              </a:ext>
            </a:extLst>
          </p:cNvPr>
          <p:cNvCxnSpPr/>
          <p:nvPr/>
        </p:nvCxnSpPr>
        <p:spPr bwMode="auto">
          <a:xfrm rot="10800000" flipV="1">
            <a:off x="4818581" y="3158435"/>
            <a:ext cx="4745784" cy="1981975"/>
          </a:xfrm>
          <a:prstGeom prst="bentConnector3">
            <a:avLst>
              <a:gd name="adj1" fmla="val -66"/>
            </a:avLst>
          </a:prstGeom>
          <a:solidFill>
            <a:schemeClr val="accent1"/>
          </a:solidFill>
          <a:ln w="222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5" name="Elbow Connector 1124">
            <a:extLst>
              <a:ext uri="{FF2B5EF4-FFF2-40B4-BE49-F238E27FC236}">
                <a16:creationId xmlns:a16="http://schemas.microsoft.com/office/drawing/2014/main" id="{88ED16E9-B1DA-4182-C7F3-5F7543599566}"/>
              </a:ext>
            </a:extLst>
          </p:cNvPr>
          <p:cNvCxnSpPr>
            <a:cxnSpLocks/>
            <a:endCxn id="3" idx="1"/>
          </p:cNvCxnSpPr>
          <p:nvPr/>
        </p:nvCxnSpPr>
        <p:spPr bwMode="auto">
          <a:xfrm rot="16200000" flipH="1">
            <a:off x="4561732" y="5410538"/>
            <a:ext cx="898200" cy="357948"/>
          </a:xfrm>
          <a:prstGeom prst="bentConnector2">
            <a:avLst/>
          </a:prstGeom>
          <a:solidFill>
            <a:schemeClr val="accent1"/>
          </a:solidFill>
          <a:ln w="2222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2" name="Text Box 227">
            <a:extLst>
              <a:ext uri="{FF2B5EF4-FFF2-40B4-BE49-F238E27FC236}">
                <a16:creationId xmlns:a16="http://schemas.microsoft.com/office/drawing/2014/main" id="{4DAAAF44-1C93-6837-2A29-A9C6C787427D}"/>
              </a:ext>
            </a:extLst>
          </p:cNvPr>
          <p:cNvSpPr txBox="1"/>
          <p:nvPr/>
        </p:nvSpPr>
        <p:spPr>
          <a:xfrm>
            <a:off x="9048753" y="5365095"/>
            <a:ext cx="1367971" cy="22338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IDV Decision</a:t>
            </a:r>
          </a:p>
        </p:txBody>
      </p:sp>
      <p:cxnSp>
        <p:nvCxnSpPr>
          <p:cNvPr id="1143" name="Straight Arrow Connector 1142">
            <a:extLst>
              <a:ext uri="{FF2B5EF4-FFF2-40B4-BE49-F238E27FC236}">
                <a16:creationId xmlns:a16="http://schemas.microsoft.com/office/drawing/2014/main" id="{D7C9EE2E-3D98-30BE-B16A-C282C13BA14B}"/>
              </a:ext>
            </a:extLst>
          </p:cNvPr>
          <p:cNvCxnSpPr/>
          <p:nvPr/>
        </p:nvCxnSpPr>
        <p:spPr bwMode="auto">
          <a:xfrm>
            <a:off x="9988140" y="6011788"/>
            <a:ext cx="2162499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4" name="Text Box 227">
            <a:extLst>
              <a:ext uri="{FF2B5EF4-FFF2-40B4-BE49-F238E27FC236}">
                <a16:creationId xmlns:a16="http://schemas.microsoft.com/office/drawing/2014/main" id="{4BE06FC9-5AC9-AF64-ADCC-7C480C4A418E}"/>
              </a:ext>
            </a:extLst>
          </p:cNvPr>
          <p:cNvSpPr txBox="1"/>
          <p:nvPr/>
        </p:nvSpPr>
        <p:spPr>
          <a:xfrm>
            <a:off x="9931267" y="5764571"/>
            <a:ext cx="1004821" cy="2424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Accepted</a:t>
            </a:r>
          </a:p>
        </p:txBody>
      </p:sp>
      <p:cxnSp>
        <p:nvCxnSpPr>
          <p:cNvPr id="1147" name="Elbow Connector 1146">
            <a:extLst>
              <a:ext uri="{FF2B5EF4-FFF2-40B4-BE49-F238E27FC236}">
                <a16:creationId xmlns:a16="http://schemas.microsoft.com/office/drawing/2014/main" id="{DB00F1C3-BCAD-F1C6-655B-CBD3A8B7EB74}"/>
              </a:ext>
            </a:extLst>
          </p:cNvPr>
          <p:cNvCxnSpPr/>
          <p:nvPr/>
        </p:nvCxnSpPr>
        <p:spPr bwMode="auto">
          <a:xfrm>
            <a:off x="9564365" y="6364681"/>
            <a:ext cx="2586274" cy="194572"/>
          </a:xfrm>
          <a:prstGeom prst="bentConnector3">
            <a:avLst>
              <a:gd name="adj1" fmla="val -351"/>
            </a:avLst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52" name="Text Box 227">
            <a:extLst>
              <a:ext uri="{FF2B5EF4-FFF2-40B4-BE49-F238E27FC236}">
                <a16:creationId xmlns:a16="http://schemas.microsoft.com/office/drawing/2014/main" id="{A5BE1B7D-768B-8180-6578-2D4FF002C625}"/>
              </a:ext>
            </a:extLst>
          </p:cNvPr>
          <p:cNvSpPr txBox="1"/>
          <p:nvPr/>
        </p:nvSpPr>
        <p:spPr>
          <a:xfrm>
            <a:off x="9954275" y="6331340"/>
            <a:ext cx="904105" cy="21383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Rejected</a:t>
            </a:r>
          </a:p>
        </p:txBody>
      </p:sp>
      <p:cxnSp>
        <p:nvCxnSpPr>
          <p:cNvPr id="1153" name="Straight Arrow Connector 1152">
            <a:extLst>
              <a:ext uri="{FF2B5EF4-FFF2-40B4-BE49-F238E27FC236}">
                <a16:creationId xmlns:a16="http://schemas.microsoft.com/office/drawing/2014/main" id="{F7DFBF46-4578-FB1C-FA18-18401BD851DC}"/>
              </a:ext>
            </a:extLst>
          </p:cNvPr>
          <p:cNvCxnSpPr/>
          <p:nvPr/>
        </p:nvCxnSpPr>
        <p:spPr bwMode="auto">
          <a:xfrm>
            <a:off x="8338606" y="5896200"/>
            <a:ext cx="932745" cy="219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51" name="Graphic 193" descr="Employee badge outline">
            <a:extLst>
              <a:ext uri="{FF2B5EF4-FFF2-40B4-BE49-F238E27FC236}">
                <a16:creationId xmlns:a16="http://schemas.microsoft.com/office/drawing/2014/main" id="{B1F55797-EB65-8DD1-7950-59F73FCEDCCB}"/>
              </a:ext>
            </a:extLst>
          </p:cNvPr>
          <p:cNvPicPr/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 t="27941"/>
          <a:stretch/>
        </p:blipFill>
        <p:spPr bwMode="auto">
          <a:xfrm>
            <a:off x="7678690" y="5740358"/>
            <a:ext cx="659916" cy="45917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6" name="Text Box 227">
            <a:extLst>
              <a:ext uri="{FF2B5EF4-FFF2-40B4-BE49-F238E27FC236}">
                <a16:creationId xmlns:a16="http://schemas.microsoft.com/office/drawing/2014/main" id="{388CA3F2-FF04-D354-925D-CD6868BBC474}"/>
              </a:ext>
            </a:extLst>
          </p:cNvPr>
          <p:cNvSpPr txBox="1"/>
          <p:nvPr/>
        </p:nvSpPr>
        <p:spPr>
          <a:xfrm>
            <a:off x="377416" y="1076837"/>
            <a:ext cx="1910383" cy="99026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69A7AE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Automated Workflow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69A7AE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Baseline IDV Process</a:t>
            </a:r>
          </a:p>
        </p:txBody>
      </p:sp>
      <p:sp>
        <p:nvSpPr>
          <p:cNvPr id="1036" name="Text Box 227">
            <a:extLst>
              <a:ext uri="{FF2B5EF4-FFF2-40B4-BE49-F238E27FC236}">
                <a16:creationId xmlns:a16="http://schemas.microsoft.com/office/drawing/2014/main" id="{44206C17-B47C-5789-6B6E-250C59B05ECF}"/>
              </a:ext>
            </a:extLst>
          </p:cNvPr>
          <p:cNvSpPr txBox="1"/>
          <p:nvPr/>
        </p:nvSpPr>
        <p:spPr>
          <a:xfrm>
            <a:off x="3005634" y="5536918"/>
            <a:ext cx="1812947" cy="115345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7030A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Manual Workflow</a:t>
            </a: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1200" b="0" i="0" u="none" strike="noStrike" dirty="0">
                <a:solidFill>
                  <a:srgbClr val="7030A0"/>
                </a:solidFill>
                <a:effectLst/>
                <a:latin typeface="Avenir Book" panose="02000503020000020003" pitchFamily="2" charset="0"/>
              </a:rPr>
              <a:t>Process used for opt-out and/or exception handling</a:t>
            </a:r>
            <a:endParaRPr lang="en-US" sz="1200" b="1" dirty="0">
              <a:solidFill>
                <a:srgbClr val="7030A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12B289-07F6-2973-8CE6-976978A75CD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791547" y="3204104"/>
            <a:ext cx="391587" cy="41396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4688087-1B4E-1BC4-702E-CF56F5B362EA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401480" y="3219446"/>
            <a:ext cx="391587" cy="41396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56FC2ED-C20F-CC9E-1946-9894CE81AC77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207508" y="6082215"/>
            <a:ext cx="391587" cy="41396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A822D50-0771-B1BA-BA5C-C881D86F940D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731847" y="1954502"/>
            <a:ext cx="391587" cy="41396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ED85C1E-6FD5-F121-76DF-B818B74653C7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466446" y="1926989"/>
            <a:ext cx="391587" cy="41396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5BEB50F-4412-D9A7-DF51-24EA30C20A13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405456" y="670416"/>
            <a:ext cx="391587" cy="41396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1715B4D-F479-B880-1CCC-A67B1304E487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1422997" y="1112953"/>
            <a:ext cx="391587" cy="41396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9F8F7AA-7DD9-33B1-D981-84DA9C787C43}"/>
              </a:ext>
            </a:extLst>
          </p:cNvPr>
          <p:cNvPicPr>
            <a:picLocks noChangeAspect="1"/>
          </p:cNvPicPr>
          <p:nvPr/>
        </p:nvPicPr>
        <p:blipFill>
          <a:blip r:embed="rId18"/>
          <a:srcRect l="5407" t="5223" r="18489" b="10070"/>
          <a:stretch/>
        </p:blipFill>
        <p:spPr>
          <a:xfrm>
            <a:off x="2522663" y="3257359"/>
            <a:ext cx="241658" cy="32949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3FF45D4-B77B-36BC-277D-72A7005DF0FF}"/>
              </a:ext>
            </a:extLst>
          </p:cNvPr>
          <p:cNvPicPr>
            <a:picLocks noChangeAspect="1"/>
          </p:cNvPicPr>
          <p:nvPr/>
        </p:nvPicPr>
        <p:blipFill>
          <a:blip r:embed="rId18"/>
          <a:srcRect l="5407" t="5223" r="18489" b="10070"/>
          <a:stretch/>
        </p:blipFill>
        <p:spPr>
          <a:xfrm>
            <a:off x="4156167" y="3245029"/>
            <a:ext cx="241658" cy="32949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787F436-7636-D870-ACAD-6F884A5A5733}"/>
              </a:ext>
            </a:extLst>
          </p:cNvPr>
          <p:cNvPicPr>
            <a:picLocks noChangeAspect="1"/>
          </p:cNvPicPr>
          <p:nvPr/>
        </p:nvPicPr>
        <p:blipFill>
          <a:blip r:embed="rId18"/>
          <a:srcRect l="5407" t="5223" r="18489" b="10070"/>
          <a:stretch/>
        </p:blipFill>
        <p:spPr>
          <a:xfrm>
            <a:off x="5280570" y="5777183"/>
            <a:ext cx="241658" cy="329498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D4B4ADD-D654-BF6A-6D97-318A87D4C76A}"/>
              </a:ext>
            </a:extLst>
          </p:cNvPr>
          <p:cNvPicPr>
            <a:picLocks noChangeAspect="1"/>
          </p:cNvPicPr>
          <p:nvPr/>
        </p:nvPicPr>
        <p:blipFill>
          <a:blip r:embed="rId18"/>
          <a:srcRect l="5407" t="5223" r="18489" b="10070"/>
          <a:stretch/>
        </p:blipFill>
        <p:spPr>
          <a:xfrm>
            <a:off x="7437031" y="365914"/>
            <a:ext cx="241658" cy="329498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183ADDE-7ADF-848F-D93E-F80D5AEF76A1}"/>
              </a:ext>
            </a:extLst>
          </p:cNvPr>
          <p:cNvPicPr>
            <a:picLocks noChangeAspect="1"/>
          </p:cNvPicPr>
          <p:nvPr/>
        </p:nvPicPr>
        <p:blipFill>
          <a:blip r:embed="rId18"/>
          <a:srcRect l="5407" t="5223" r="18489" b="10070"/>
          <a:stretch/>
        </p:blipFill>
        <p:spPr>
          <a:xfrm>
            <a:off x="11486175" y="714836"/>
            <a:ext cx="241658" cy="329498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F18FE94F-99BE-4791-AA9A-22B19D82DB70}"/>
              </a:ext>
            </a:extLst>
          </p:cNvPr>
          <p:cNvSpPr txBox="1"/>
          <p:nvPr/>
        </p:nvSpPr>
        <p:spPr>
          <a:xfrm>
            <a:off x="3032462" y="3121720"/>
            <a:ext cx="242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3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4FE97F9-691D-69CE-67AE-6B8A4BFF4BD9}"/>
              </a:ext>
            </a:extLst>
          </p:cNvPr>
          <p:cNvSpPr txBox="1"/>
          <p:nvPr/>
        </p:nvSpPr>
        <p:spPr>
          <a:xfrm>
            <a:off x="4672465" y="3148294"/>
            <a:ext cx="242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4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2786BEA-C51C-2A90-9E6D-C3802450D54A}"/>
              </a:ext>
            </a:extLst>
          </p:cNvPr>
          <p:cNvSpPr txBox="1"/>
          <p:nvPr/>
        </p:nvSpPr>
        <p:spPr>
          <a:xfrm>
            <a:off x="2961697" y="1896264"/>
            <a:ext cx="242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5236299-7644-B894-C24E-D9FCDA8A26A4}"/>
              </a:ext>
            </a:extLst>
          </p:cNvPr>
          <p:cNvSpPr txBox="1"/>
          <p:nvPr/>
        </p:nvSpPr>
        <p:spPr>
          <a:xfrm>
            <a:off x="4702421" y="1851880"/>
            <a:ext cx="242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3A34ECC-793A-23B6-BF7D-E4D46E1C5141}"/>
              </a:ext>
            </a:extLst>
          </p:cNvPr>
          <p:cNvSpPr txBox="1"/>
          <p:nvPr/>
        </p:nvSpPr>
        <p:spPr>
          <a:xfrm>
            <a:off x="5491772" y="6018610"/>
            <a:ext cx="242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932AB68-9F9A-B199-4665-7E25EEF3C9E0}"/>
              </a:ext>
            </a:extLst>
          </p:cNvPr>
          <p:cNvSpPr txBox="1"/>
          <p:nvPr/>
        </p:nvSpPr>
        <p:spPr>
          <a:xfrm>
            <a:off x="7637422" y="457128"/>
            <a:ext cx="242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8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3882270-3335-8CE3-C2C3-E5B160EB7B1F}"/>
              </a:ext>
            </a:extLst>
          </p:cNvPr>
          <p:cNvSpPr txBox="1"/>
          <p:nvPr/>
        </p:nvSpPr>
        <p:spPr>
          <a:xfrm>
            <a:off x="11663497" y="1013994"/>
            <a:ext cx="242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9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C5D9AE4-80FD-19A0-DA8E-77EC561E9AE9}"/>
              </a:ext>
            </a:extLst>
          </p:cNvPr>
          <p:cNvSpPr txBox="1"/>
          <p:nvPr/>
        </p:nvSpPr>
        <p:spPr>
          <a:xfrm>
            <a:off x="25053" y="4799338"/>
            <a:ext cx="4004033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Attack Vectors</a:t>
            </a:r>
            <a:endParaRPr lang="en-US" sz="1600" dirty="0">
              <a:solidFill>
                <a:srgbClr val="E81313"/>
              </a:solidFill>
              <a:latin typeface="Avenir Book" panose="02000503020000020003" pitchFamily="2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DF Physical Presentation Attack </a:t>
            </a:r>
            <a:endParaRPr lang="en-US" sz="1200" dirty="0">
              <a:solidFill>
                <a:srgbClr val="E81313"/>
              </a:solidFill>
              <a:latin typeface="Avenir Book" panose="02000503020000020003" pitchFamily="2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DF Injection Attack 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DF/Modified document; Synthetic ID document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DF/Synthetic Document Injection Attack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Modified or Synthetic Data</a:t>
            </a:r>
            <a:endParaRPr lang="en-US" sz="1200" dirty="0">
              <a:solidFill>
                <a:srgbClr val="E81313"/>
              </a:solidFill>
              <a:latin typeface="Avenir Book" panose="02000503020000020003" pitchFamily="2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Modified or Synthetic Injection Data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DF in live video chat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Reference Data Injection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i="0" u="none" strike="noStrike" dirty="0">
                <a:solidFill>
                  <a:srgbClr val="E81313"/>
                </a:solidFill>
                <a:effectLst/>
                <a:latin typeface="Avenir Book" panose="02000503020000020003" pitchFamily="2" charset="0"/>
              </a:rPr>
              <a:t>Insider threats</a:t>
            </a:r>
            <a:endParaRPr lang="en-US" sz="1200" dirty="0">
              <a:latin typeface="Avenir Book" panose="02000503020000020003" pitchFamily="2" charset="0"/>
            </a:endParaRPr>
          </a:p>
        </p:txBody>
      </p:sp>
      <p:pic>
        <p:nvPicPr>
          <p:cNvPr id="58" name="Graphic 57" descr="Database outline">
            <a:extLst>
              <a:ext uri="{FF2B5EF4-FFF2-40B4-BE49-F238E27FC236}">
                <a16:creationId xmlns:a16="http://schemas.microsoft.com/office/drawing/2014/main" id="{5527A244-A3B0-16D1-090F-9893F79F6638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rcRect l="20631" t="11594" r="17591" b="6224"/>
          <a:stretch/>
        </p:blipFill>
        <p:spPr>
          <a:xfrm>
            <a:off x="7791383" y="73770"/>
            <a:ext cx="296614" cy="394569"/>
          </a:xfrm>
          <a:prstGeom prst="rect">
            <a:avLst/>
          </a:prstGeom>
        </p:spPr>
      </p:pic>
      <p:pic>
        <p:nvPicPr>
          <p:cNvPr id="59" name="Graphic 58" descr="Database outline">
            <a:extLst>
              <a:ext uri="{FF2B5EF4-FFF2-40B4-BE49-F238E27FC236}">
                <a16:creationId xmlns:a16="http://schemas.microsoft.com/office/drawing/2014/main" id="{EE1C9BC4-6F67-D61C-9C3F-F3E3F732935B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rcRect l="20631" t="11594" r="17591" b="6224"/>
          <a:stretch/>
        </p:blipFill>
        <p:spPr>
          <a:xfrm>
            <a:off x="8110539" y="84296"/>
            <a:ext cx="296614" cy="394569"/>
          </a:xfrm>
          <a:prstGeom prst="rect">
            <a:avLst/>
          </a:prstGeom>
        </p:spPr>
      </p:pic>
      <p:pic>
        <p:nvPicPr>
          <p:cNvPr id="61" name="Graphic 60" descr="Database outline">
            <a:extLst>
              <a:ext uri="{FF2B5EF4-FFF2-40B4-BE49-F238E27FC236}">
                <a16:creationId xmlns:a16="http://schemas.microsoft.com/office/drawing/2014/main" id="{1D828A74-D5AA-FA70-B3EA-53C20C4366FE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rcRect l="20631" t="11594" r="17591" b="6224"/>
          <a:stretch/>
        </p:blipFill>
        <p:spPr>
          <a:xfrm>
            <a:off x="7876593" y="492365"/>
            <a:ext cx="296614" cy="394569"/>
          </a:xfrm>
          <a:prstGeom prst="rect">
            <a:avLst/>
          </a:prstGeom>
        </p:spPr>
      </p:pic>
      <p:pic>
        <p:nvPicPr>
          <p:cNvPr id="63" name="Graphic 62" descr="Database outline">
            <a:extLst>
              <a:ext uri="{FF2B5EF4-FFF2-40B4-BE49-F238E27FC236}">
                <a16:creationId xmlns:a16="http://schemas.microsoft.com/office/drawing/2014/main" id="{522140AF-6C16-1C85-BF2F-C73CE2548BF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rcRect l="20631" t="11594" r="17591" b="6224"/>
          <a:stretch/>
        </p:blipFill>
        <p:spPr>
          <a:xfrm>
            <a:off x="8206270" y="502361"/>
            <a:ext cx="296614" cy="394569"/>
          </a:xfrm>
          <a:prstGeom prst="rect">
            <a:avLst/>
          </a:prstGeom>
        </p:spPr>
      </p:pic>
      <p:cxnSp>
        <p:nvCxnSpPr>
          <p:cNvPr id="1026" name="Straight Arrow Connector 1025">
            <a:extLst>
              <a:ext uri="{FF2B5EF4-FFF2-40B4-BE49-F238E27FC236}">
                <a16:creationId xmlns:a16="http://schemas.microsoft.com/office/drawing/2014/main" id="{C7B37E35-2003-9546-C24B-DB2C36394212}"/>
              </a:ext>
            </a:extLst>
          </p:cNvPr>
          <p:cNvCxnSpPr/>
          <p:nvPr/>
        </p:nvCxnSpPr>
        <p:spPr bwMode="auto">
          <a:xfrm>
            <a:off x="9903918" y="2981706"/>
            <a:ext cx="2246721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7" name="Text Box 227">
            <a:extLst>
              <a:ext uri="{FF2B5EF4-FFF2-40B4-BE49-F238E27FC236}">
                <a16:creationId xmlns:a16="http://schemas.microsoft.com/office/drawing/2014/main" id="{5DCA0E7F-5590-B3DD-A298-D9BFFD7F2ED9}"/>
              </a:ext>
            </a:extLst>
          </p:cNvPr>
          <p:cNvSpPr txBox="1"/>
          <p:nvPr/>
        </p:nvSpPr>
        <p:spPr>
          <a:xfrm>
            <a:off x="9842692" y="2777266"/>
            <a:ext cx="1004821" cy="2424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Rejected</a:t>
            </a:r>
          </a:p>
        </p:txBody>
      </p:sp>
      <p:sp>
        <p:nvSpPr>
          <p:cNvPr id="1043" name="Text Box 227">
            <a:extLst>
              <a:ext uri="{FF2B5EF4-FFF2-40B4-BE49-F238E27FC236}">
                <a16:creationId xmlns:a16="http://schemas.microsoft.com/office/drawing/2014/main" id="{AA2B9913-A4BE-389C-1505-E5DA6B9CF92A}"/>
              </a:ext>
            </a:extLst>
          </p:cNvPr>
          <p:cNvSpPr txBox="1"/>
          <p:nvPr/>
        </p:nvSpPr>
        <p:spPr>
          <a:xfrm>
            <a:off x="3677643" y="2748891"/>
            <a:ext cx="1231715" cy="2010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  <a:r>
              <a:rPr lang="en-US" sz="11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</a:p>
        </p:txBody>
      </p:sp>
      <p:pic>
        <p:nvPicPr>
          <p:cNvPr id="1044" name="Graphic 1043" descr="Server outline">
            <a:extLst>
              <a:ext uri="{FF2B5EF4-FFF2-40B4-BE49-F238E27FC236}">
                <a16:creationId xmlns:a16="http://schemas.microsoft.com/office/drawing/2014/main" id="{9F40A2DF-1FD6-1543-0343-19C3B64B0AF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867251" y="2655255"/>
            <a:ext cx="652903" cy="652903"/>
          </a:xfrm>
          <a:prstGeom prst="rect">
            <a:avLst/>
          </a:prstGeom>
        </p:spPr>
      </p:pic>
      <p:sp>
        <p:nvSpPr>
          <p:cNvPr id="1045" name="Text Box 227">
            <a:extLst>
              <a:ext uri="{FF2B5EF4-FFF2-40B4-BE49-F238E27FC236}">
                <a16:creationId xmlns:a16="http://schemas.microsoft.com/office/drawing/2014/main" id="{FF31A5EB-41F5-AAFC-61E7-BDE409DA8CFB}"/>
              </a:ext>
            </a:extLst>
          </p:cNvPr>
          <p:cNvSpPr txBox="1"/>
          <p:nvPr/>
        </p:nvSpPr>
        <p:spPr>
          <a:xfrm>
            <a:off x="3005634" y="3222934"/>
            <a:ext cx="896737" cy="22557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Capture</a:t>
            </a:r>
          </a:p>
        </p:txBody>
      </p:sp>
      <p:sp>
        <p:nvSpPr>
          <p:cNvPr id="1046" name="Text Box 227">
            <a:extLst>
              <a:ext uri="{FF2B5EF4-FFF2-40B4-BE49-F238E27FC236}">
                <a16:creationId xmlns:a16="http://schemas.microsoft.com/office/drawing/2014/main" id="{0B5D7335-6C65-B987-B181-51C2DBD408C4}"/>
              </a:ext>
            </a:extLst>
          </p:cNvPr>
          <p:cNvSpPr txBox="1"/>
          <p:nvPr/>
        </p:nvSpPr>
        <p:spPr>
          <a:xfrm>
            <a:off x="4667981" y="3199054"/>
            <a:ext cx="1044742" cy="26211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 Processing</a:t>
            </a:r>
          </a:p>
        </p:txBody>
      </p:sp>
      <p:cxnSp>
        <p:nvCxnSpPr>
          <p:cNvPr id="1047" name="Straight Arrow Connector 1046">
            <a:extLst>
              <a:ext uri="{FF2B5EF4-FFF2-40B4-BE49-F238E27FC236}">
                <a16:creationId xmlns:a16="http://schemas.microsoft.com/office/drawing/2014/main" id="{C923ABED-03DE-19F9-E786-BA279A7CD8FD}"/>
              </a:ext>
            </a:extLst>
          </p:cNvPr>
          <p:cNvCxnSpPr/>
          <p:nvPr/>
        </p:nvCxnSpPr>
        <p:spPr bwMode="auto">
          <a:xfrm>
            <a:off x="3713355" y="3005956"/>
            <a:ext cx="1175158" cy="202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5" name="Straight Arrow Connector 1054">
            <a:extLst>
              <a:ext uri="{FF2B5EF4-FFF2-40B4-BE49-F238E27FC236}">
                <a16:creationId xmlns:a16="http://schemas.microsoft.com/office/drawing/2014/main" id="{F074FA31-E306-4C87-5896-3BCD015C45B2}"/>
              </a:ext>
            </a:extLst>
          </p:cNvPr>
          <p:cNvCxnSpPr/>
          <p:nvPr/>
        </p:nvCxnSpPr>
        <p:spPr bwMode="auto">
          <a:xfrm>
            <a:off x="5471721" y="2961085"/>
            <a:ext cx="2191947" cy="1535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70" name="Graphic 1069" descr="Wireless router outline">
            <a:extLst>
              <a:ext uri="{FF2B5EF4-FFF2-40B4-BE49-F238E27FC236}">
                <a16:creationId xmlns:a16="http://schemas.microsoft.com/office/drawing/2014/main" id="{193CD478-3925-DC94-CE3A-E7CBEA7A8E5B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7353378" y="-7144"/>
            <a:ext cx="395173" cy="395173"/>
          </a:xfrm>
          <a:prstGeom prst="rect">
            <a:avLst/>
          </a:prstGeom>
        </p:spPr>
      </p:pic>
      <p:grpSp>
        <p:nvGrpSpPr>
          <p:cNvPr id="1076" name="Group 1075">
            <a:extLst>
              <a:ext uri="{FF2B5EF4-FFF2-40B4-BE49-F238E27FC236}">
                <a16:creationId xmlns:a16="http://schemas.microsoft.com/office/drawing/2014/main" id="{A6B0B9D6-281A-9A46-D24B-A15AB272824C}"/>
              </a:ext>
            </a:extLst>
          </p:cNvPr>
          <p:cNvGrpSpPr/>
          <p:nvPr/>
        </p:nvGrpSpPr>
        <p:grpSpPr>
          <a:xfrm>
            <a:off x="90537" y="3536683"/>
            <a:ext cx="1880205" cy="1103342"/>
            <a:chOff x="68866" y="2767486"/>
            <a:chExt cx="1880205" cy="1103342"/>
          </a:xfrm>
        </p:grpSpPr>
        <p:pic>
          <p:nvPicPr>
            <p:cNvPr id="1029" name="Picture 1028">
              <a:extLst>
                <a:ext uri="{FF2B5EF4-FFF2-40B4-BE49-F238E27FC236}">
                  <a16:creationId xmlns:a16="http://schemas.microsoft.com/office/drawing/2014/main" id="{AF2D74EE-F62E-C3EA-EC68-9EE56459CE42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rcRect l="5407" t="5223" r="18489" b="10070"/>
            <a:stretch/>
          </p:blipFill>
          <p:spPr>
            <a:xfrm>
              <a:off x="225610" y="3076456"/>
              <a:ext cx="188751" cy="257360"/>
            </a:xfrm>
            <a:prstGeom prst="rect">
              <a:avLst/>
            </a:prstGeom>
          </p:spPr>
        </p:pic>
        <p:pic>
          <p:nvPicPr>
            <p:cNvPr id="1030" name="Picture 1029">
              <a:extLst>
                <a:ext uri="{FF2B5EF4-FFF2-40B4-BE49-F238E27FC236}">
                  <a16:creationId xmlns:a16="http://schemas.microsoft.com/office/drawing/2014/main" id="{36F310EF-7C93-0DBD-C7B2-53FA8590719A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186490" y="3329804"/>
              <a:ext cx="266992" cy="282248"/>
            </a:xfrm>
            <a:prstGeom prst="rect">
              <a:avLst/>
            </a:prstGeom>
          </p:spPr>
        </p:pic>
        <p:sp>
          <p:nvSpPr>
            <p:cNvPr id="1063" name="Text Box 227">
              <a:extLst>
                <a:ext uri="{FF2B5EF4-FFF2-40B4-BE49-F238E27FC236}">
                  <a16:creationId xmlns:a16="http://schemas.microsoft.com/office/drawing/2014/main" id="{FF6E147D-5DBD-8372-F440-B1E5EF3ED1E1}"/>
                </a:ext>
              </a:extLst>
            </p:cNvPr>
            <p:cNvSpPr txBox="1"/>
            <p:nvPr/>
          </p:nvSpPr>
          <p:spPr>
            <a:xfrm>
              <a:off x="386431" y="3092379"/>
              <a:ext cx="1119551" cy="237722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FF0000"/>
                  </a:solidFill>
                  <a:effectLst/>
                  <a:latin typeface="Avenir Book" panose="02000503020000020003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Document</a:t>
              </a:r>
            </a:p>
          </p:txBody>
        </p:sp>
        <p:sp>
          <p:nvSpPr>
            <p:cNvPr id="1064" name="Text Box 227">
              <a:extLst>
                <a:ext uri="{FF2B5EF4-FFF2-40B4-BE49-F238E27FC236}">
                  <a16:creationId xmlns:a16="http://schemas.microsoft.com/office/drawing/2014/main" id="{4C6B2E8B-0A63-52DB-6D83-772314A97889}"/>
                </a:ext>
              </a:extLst>
            </p:cNvPr>
            <p:cNvSpPr txBox="1"/>
            <p:nvPr/>
          </p:nvSpPr>
          <p:spPr>
            <a:xfrm>
              <a:off x="386431" y="3369037"/>
              <a:ext cx="1236371" cy="237722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FF0000"/>
                  </a:solidFill>
                  <a:effectLst/>
                  <a:latin typeface="Avenir Book" panose="02000503020000020003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Biometric</a:t>
              </a:r>
            </a:p>
          </p:txBody>
        </p:sp>
        <p:sp>
          <p:nvSpPr>
            <p:cNvPr id="1065" name="Text Box 227">
              <a:extLst>
                <a:ext uri="{FF2B5EF4-FFF2-40B4-BE49-F238E27FC236}">
                  <a16:creationId xmlns:a16="http://schemas.microsoft.com/office/drawing/2014/main" id="{85C16832-54BF-45B0-9577-933052B7C7D2}"/>
                </a:ext>
              </a:extLst>
            </p:cNvPr>
            <p:cNvSpPr txBox="1"/>
            <p:nvPr/>
          </p:nvSpPr>
          <p:spPr>
            <a:xfrm>
              <a:off x="386431" y="3633050"/>
              <a:ext cx="1215417" cy="237778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FF0000"/>
                  </a:solidFill>
                  <a:effectLst/>
                  <a:latin typeface="Avenir Book" panose="02000503020000020003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Other Data/Signal</a:t>
              </a:r>
            </a:p>
          </p:txBody>
        </p:sp>
        <p:pic>
          <p:nvPicPr>
            <p:cNvPr id="1069" name="Graphic 1068" descr="Wireless router outline">
              <a:extLst>
                <a:ext uri="{FF2B5EF4-FFF2-40B4-BE49-F238E27FC236}">
                  <a16:creationId xmlns:a16="http://schemas.microsoft.com/office/drawing/2014/main" id="{9FE1CE51-14DC-0B38-254A-CE4D37738C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>
              <a:extLs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/>
            </a:stretch>
          </p:blipFill>
          <p:spPr>
            <a:xfrm>
              <a:off x="162835" y="3566442"/>
              <a:ext cx="289009" cy="289009"/>
            </a:xfrm>
            <a:prstGeom prst="rect">
              <a:avLst/>
            </a:prstGeom>
          </p:spPr>
        </p:pic>
        <p:sp>
          <p:nvSpPr>
            <p:cNvPr id="1074" name="TextBox 1073">
              <a:extLst>
                <a:ext uri="{FF2B5EF4-FFF2-40B4-BE49-F238E27FC236}">
                  <a16:creationId xmlns:a16="http://schemas.microsoft.com/office/drawing/2014/main" id="{533A02B8-DB82-F46F-C646-6DD04DFE669A}"/>
                </a:ext>
              </a:extLst>
            </p:cNvPr>
            <p:cNvSpPr txBox="1"/>
            <p:nvPr/>
          </p:nvSpPr>
          <p:spPr>
            <a:xfrm>
              <a:off x="68866" y="2767486"/>
              <a:ext cx="188020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b="1" i="0" u="none" strike="noStrike" dirty="0">
                  <a:solidFill>
                    <a:srgbClr val="E81313"/>
                  </a:solidFill>
                  <a:effectLst/>
                  <a:latin typeface="Avenir Book" panose="02000503020000020003" pitchFamily="2" charset="0"/>
                </a:rPr>
                <a:t>Attack Types</a:t>
              </a:r>
              <a:endParaRPr lang="en-US" sz="1800" dirty="0">
                <a:solidFill>
                  <a:srgbClr val="E81313"/>
                </a:solidFill>
                <a:latin typeface="Avenir Book" panose="02000503020000020003" pitchFamily="2" charset="0"/>
              </a:endParaRPr>
            </a:p>
          </p:txBody>
        </p:sp>
      </p:grpSp>
      <p:pic>
        <p:nvPicPr>
          <p:cNvPr id="1077" name="Graphic 1076" descr="Wireless router outline">
            <a:extLst>
              <a:ext uri="{FF2B5EF4-FFF2-40B4-BE49-F238E27FC236}">
                <a16:creationId xmlns:a16="http://schemas.microsoft.com/office/drawing/2014/main" id="{B20D82C7-8CE4-52B0-A29A-2F1EC511DE7B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1426416" y="257990"/>
            <a:ext cx="395173" cy="395173"/>
          </a:xfrm>
          <a:prstGeom prst="rect">
            <a:avLst/>
          </a:prstGeom>
        </p:spPr>
      </p:pic>
      <p:sp>
        <p:nvSpPr>
          <p:cNvPr id="1079" name="Text Box 227">
            <a:extLst>
              <a:ext uri="{FF2B5EF4-FFF2-40B4-BE49-F238E27FC236}">
                <a16:creationId xmlns:a16="http://schemas.microsoft.com/office/drawing/2014/main" id="{0AE68CE1-B2ED-A1E8-0F2B-99C61E9AF6B7}"/>
              </a:ext>
            </a:extLst>
          </p:cNvPr>
          <p:cNvSpPr txBox="1"/>
          <p:nvPr/>
        </p:nvSpPr>
        <p:spPr>
          <a:xfrm>
            <a:off x="2454815" y="3790785"/>
            <a:ext cx="3281266" cy="2176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404040"/>
                </a:solidFill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Environmental Risk Factors Channel </a:t>
            </a:r>
            <a:endParaRPr lang="en-US" sz="1100" b="1" dirty="0">
              <a:solidFill>
                <a:srgbClr val="404040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8" name="Text Box 227">
            <a:extLst>
              <a:ext uri="{FF2B5EF4-FFF2-40B4-BE49-F238E27FC236}">
                <a16:creationId xmlns:a16="http://schemas.microsoft.com/office/drawing/2014/main" id="{F9E39834-FEA8-6D8B-6654-7E00634E4567}"/>
              </a:ext>
            </a:extLst>
          </p:cNvPr>
          <p:cNvSpPr txBox="1"/>
          <p:nvPr/>
        </p:nvSpPr>
        <p:spPr>
          <a:xfrm>
            <a:off x="3667205" y="4041146"/>
            <a:ext cx="1231715" cy="20103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Edge</a:t>
            </a:r>
            <a:r>
              <a:rPr lang="en-US" sz="1100" b="1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</a:p>
        </p:txBody>
      </p:sp>
      <p:pic>
        <p:nvPicPr>
          <p:cNvPr id="1089" name="Graphic 1088" descr="Server outline">
            <a:extLst>
              <a:ext uri="{FF2B5EF4-FFF2-40B4-BE49-F238E27FC236}">
                <a16:creationId xmlns:a16="http://schemas.microsoft.com/office/drawing/2014/main" id="{986A153F-D668-2704-99CB-50A4572AE7C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856813" y="3947510"/>
            <a:ext cx="652903" cy="652903"/>
          </a:xfrm>
          <a:prstGeom prst="rect">
            <a:avLst/>
          </a:prstGeom>
        </p:spPr>
      </p:pic>
      <p:sp>
        <p:nvSpPr>
          <p:cNvPr id="1090" name="Text Box 227">
            <a:extLst>
              <a:ext uri="{FF2B5EF4-FFF2-40B4-BE49-F238E27FC236}">
                <a16:creationId xmlns:a16="http://schemas.microsoft.com/office/drawing/2014/main" id="{34918BFF-96D9-9740-919A-9D175EE1C03B}"/>
              </a:ext>
            </a:extLst>
          </p:cNvPr>
          <p:cNvSpPr txBox="1"/>
          <p:nvPr/>
        </p:nvSpPr>
        <p:spPr>
          <a:xfrm>
            <a:off x="3066672" y="4513351"/>
            <a:ext cx="713699" cy="22557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Capture</a:t>
            </a:r>
          </a:p>
        </p:txBody>
      </p:sp>
      <p:sp>
        <p:nvSpPr>
          <p:cNvPr id="1091" name="Text Box 227">
            <a:extLst>
              <a:ext uri="{FF2B5EF4-FFF2-40B4-BE49-F238E27FC236}">
                <a16:creationId xmlns:a16="http://schemas.microsoft.com/office/drawing/2014/main" id="{B3037EF0-3F4E-9286-1C01-6317E100C070}"/>
              </a:ext>
            </a:extLst>
          </p:cNvPr>
          <p:cNvSpPr txBox="1"/>
          <p:nvPr/>
        </p:nvSpPr>
        <p:spPr>
          <a:xfrm>
            <a:off x="4796867" y="4481283"/>
            <a:ext cx="804275" cy="26211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404040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 Processing</a:t>
            </a:r>
          </a:p>
        </p:txBody>
      </p:sp>
      <p:cxnSp>
        <p:nvCxnSpPr>
          <p:cNvPr id="1092" name="Straight Arrow Connector 1091">
            <a:extLst>
              <a:ext uri="{FF2B5EF4-FFF2-40B4-BE49-F238E27FC236}">
                <a16:creationId xmlns:a16="http://schemas.microsoft.com/office/drawing/2014/main" id="{D4FD5B8E-EFDA-15A6-1510-530763F52C74}"/>
              </a:ext>
            </a:extLst>
          </p:cNvPr>
          <p:cNvCxnSpPr/>
          <p:nvPr/>
        </p:nvCxnSpPr>
        <p:spPr bwMode="auto">
          <a:xfrm>
            <a:off x="3702917" y="4298211"/>
            <a:ext cx="1175158" cy="202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103" name="Graphic 1102" descr="Table outline">
            <a:extLst>
              <a:ext uri="{FF2B5EF4-FFF2-40B4-BE49-F238E27FC236}">
                <a16:creationId xmlns:a16="http://schemas.microsoft.com/office/drawing/2014/main" id="{882BD05C-AF26-6215-C62F-691E4CFAB3BB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rcRect/>
          <a:stretch/>
        </p:blipFill>
        <p:spPr>
          <a:xfrm>
            <a:off x="3142852" y="3999058"/>
            <a:ext cx="546097" cy="546097"/>
          </a:xfrm>
          <a:prstGeom prst="rect">
            <a:avLst/>
          </a:prstGeom>
        </p:spPr>
      </p:pic>
      <p:pic>
        <p:nvPicPr>
          <p:cNvPr id="1109" name="Graphic 1108" descr="Wireless router outline">
            <a:extLst>
              <a:ext uri="{FF2B5EF4-FFF2-40B4-BE49-F238E27FC236}">
                <a16:creationId xmlns:a16="http://schemas.microsoft.com/office/drawing/2014/main" id="{7AF2FF6D-DA5F-DEDB-978B-11AABFAC50C3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2637289" y="4457062"/>
            <a:ext cx="395173" cy="395173"/>
          </a:xfrm>
          <a:prstGeom prst="rect">
            <a:avLst/>
          </a:prstGeom>
        </p:spPr>
      </p:pic>
      <p:pic>
        <p:nvPicPr>
          <p:cNvPr id="1111" name="Graphic 1110" descr="Wireless router outline">
            <a:extLst>
              <a:ext uri="{FF2B5EF4-FFF2-40B4-BE49-F238E27FC236}">
                <a16:creationId xmlns:a16="http://schemas.microsoft.com/office/drawing/2014/main" id="{FE51CBF7-A273-D93D-D0C1-78CBB85AC93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4371353" y="4469416"/>
            <a:ext cx="395173" cy="395173"/>
          </a:xfrm>
          <a:prstGeom prst="rect">
            <a:avLst/>
          </a:prstGeom>
        </p:spPr>
      </p:pic>
      <p:sp>
        <p:nvSpPr>
          <p:cNvPr id="1086" name="TextBox 1085">
            <a:extLst>
              <a:ext uri="{FF2B5EF4-FFF2-40B4-BE49-F238E27FC236}">
                <a16:creationId xmlns:a16="http://schemas.microsoft.com/office/drawing/2014/main" id="{154279BE-C923-73FE-4E79-17D2CB6303EE}"/>
              </a:ext>
            </a:extLst>
          </p:cNvPr>
          <p:cNvSpPr txBox="1"/>
          <p:nvPr/>
        </p:nvSpPr>
        <p:spPr>
          <a:xfrm>
            <a:off x="2931406" y="4479879"/>
            <a:ext cx="242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5</a:t>
            </a:r>
          </a:p>
        </p:txBody>
      </p:sp>
      <p:sp>
        <p:nvSpPr>
          <p:cNvPr id="1087" name="TextBox 1086">
            <a:extLst>
              <a:ext uri="{FF2B5EF4-FFF2-40B4-BE49-F238E27FC236}">
                <a16:creationId xmlns:a16="http://schemas.microsoft.com/office/drawing/2014/main" id="{F11F2664-6C10-C852-7F51-FA6D6ADE3D7A}"/>
              </a:ext>
            </a:extLst>
          </p:cNvPr>
          <p:cNvSpPr txBox="1"/>
          <p:nvPr/>
        </p:nvSpPr>
        <p:spPr>
          <a:xfrm>
            <a:off x="4662027" y="4440549"/>
            <a:ext cx="242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venir Book" panose="02000503020000020003" pitchFamily="2" charset="0"/>
              </a:rPr>
              <a:t>6</a:t>
            </a:r>
          </a:p>
        </p:txBody>
      </p:sp>
      <p:pic>
        <p:nvPicPr>
          <p:cNvPr id="1118" name="Graphic 1117" descr="Continuous Improvement outline">
            <a:extLst>
              <a:ext uri="{FF2B5EF4-FFF2-40B4-BE49-F238E27FC236}">
                <a16:creationId xmlns:a16="http://schemas.microsoft.com/office/drawing/2014/main" id="{98086AF7-C70A-68B9-9872-6AB59FF10EA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/>
        </p:blipFill>
        <p:spPr>
          <a:xfrm rot="16200000">
            <a:off x="9051386" y="5441222"/>
            <a:ext cx="1117438" cy="1117438"/>
          </a:xfrm>
          <a:prstGeom prst="rect">
            <a:avLst/>
          </a:prstGeom>
        </p:spPr>
      </p:pic>
      <p:cxnSp>
        <p:nvCxnSpPr>
          <p:cNvPr id="1172" name="Elbow Connector 1171">
            <a:extLst>
              <a:ext uri="{FF2B5EF4-FFF2-40B4-BE49-F238E27FC236}">
                <a16:creationId xmlns:a16="http://schemas.microsoft.com/office/drawing/2014/main" id="{01D31563-82B4-A9F9-E429-73E2FE24885F}"/>
              </a:ext>
            </a:extLst>
          </p:cNvPr>
          <p:cNvCxnSpPr/>
          <p:nvPr/>
        </p:nvCxnSpPr>
        <p:spPr bwMode="auto">
          <a:xfrm flipV="1">
            <a:off x="5410874" y="3201872"/>
            <a:ext cx="2236023" cy="955929"/>
          </a:xfrm>
          <a:prstGeom prst="bentConnector3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22956379"/>
      </p:ext>
    </p:extLst>
  </p:cSld>
  <p:clrMapOvr>
    <a:masterClrMapping/>
  </p:clrMapOvr>
</p:sld>
</file>

<file path=ppt/theme/theme1.xml><?xml version="1.0" encoding="utf-8"?>
<a:theme xmlns:a="http://schemas.openxmlformats.org/drawingml/2006/main" name="purpl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</a:spPr>
      <a:bodyPr wrap="square">
        <a:spAutoFit/>
      </a:bodyPr>
      <a:lstStyle>
        <a:defPPr marL="171450" indent="-171450" algn="l">
          <a:buFont typeface="Wingdings" pitchFamily="2" charset="2"/>
          <a:buChar char="ü"/>
          <a:defRPr sz="1300" dirty="0">
            <a:latin typeface="Avenir Book" panose="02000503020000020003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urple" id="{AD66D230-5772-5B45-8F61-B571368BC1F2}" vid="{CFE8C67D-E79B-6445-9CD5-D7FF0E1D9B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purple</Template>
  <TotalTime>12110</TotalTime>
  <Words>223</Words>
  <Application>Microsoft Macintosh PowerPoint</Application>
  <PresentationFormat>Widescreen</PresentationFormat>
  <Paragraphs>86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Avenir Book</vt:lpstr>
      <vt:lpstr>Calibri</vt:lpstr>
      <vt:lpstr>Wingdings</vt:lpstr>
      <vt:lpstr>purple</vt:lpstr>
      <vt:lpstr>Remote Identity Verification Workflow  V2.0 Nov 6, 2024, Kantara Deepfake-IDV Workgroup</vt:lpstr>
      <vt:lpstr>Remote Identity Verification Workflow  V2.0 Nov 6, 2024, Kantara Deepfake-IDV Workgroup</vt:lpstr>
    </vt:vector>
  </TitlesOfParts>
  <Company>acuity market intelligence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</dc:creator>
  <cp:lastModifiedBy>cmaxmost</cp:lastModifiedBy>
  <cp:revision>195</cp:revision>
  <cp:lastPrinted>2021-05-08T00:30:33Z</cp:lastPrinted>
  <dcterms:created xsi:type="dcterms:W3CDTF">2002-12-31T02:11:16Z</dcterms:created>
  <dcterms:modified xsi:type="dcterms:W3CDTF">2024-11-06T19:02:05Z</dcterms:modified>
</cp:coreProperties>
</file>