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8" r:id="rId1"/>
  </p:sldMasterIdLst>
  <p:notesMasterIdLst>
    <p:notesMasterId r:id="rId43"/>
  </p:notesMasterIdLst>
  <p:sldIdLst>
    <p:sldId id="3459" r:id="rId2"/>
    <p:sldId id="3460" r:id="rId3"/>
    <p:sldId id="3472" r:id="rId4"/>
    <p:sldId id="3461" r:id="rId5"/>
    <p:sldId id="3496" r:id="rId6"/>
    <p:sldId id="3495" r:id="rId7"/>
    <p:sldId id="3489" r:id="rId8"/>
    <p:sldId id="3505" r:id="rId9"/>
    <p:sldId id="3506" r:id="rId10"/>
    <p:sldId id="3507" r:id="rId11"/>
    <p:sldId id="3508" r:id="rId12"/>
    <p:sldId id="3501" r:id="rId13"/>
    <p:sldId id="3502" r:id="rId14"/>
    <p:sldId id="3503" r:id="rId15"/>
    <p:sldId id="3491" r:id="rId16"/>
    <p:sldId id="3492" r:id="rId17"/>
    <p:sldId id="3494" r:id="rId18"/>
    <p:sldId id="3504" r:id="rId19"/>
    <p:sldId id="3510" r:id="rId20"/>
    <p:sldId id="3511" r:id="rId21"/>
    <p:sldId id="3512" r:id="rId22"/>
    <p:sldId id="3515" r:id="rId23"/>
    <p:sldId id="3513" r:id="rId24"/>
    <p:sldId id="3514" r:id="rId25"/>
    <p:sldId id="3493" r:id="rId26"/>
    <p:sldId id="3464" r:id="rId27"/>
    <p:sldId id="3509" r:id="rId28"/>
    <p:sldId id="3486" r:id="rId29"/>
    <p:sldId id="3468" r:id="rId30"/>
    <p:sldId id="3487" r:id="rId31"/>
    <p:sldId id="3469" r:id="rId32"/>
    <p:sldId id="3488" r:id="rId33"/>
    <p:sldId id="3470" r:id="rId34"/>
    <p:sldId id="3465" r:id="rId35"/>
    <p:sldId id="3466" r:id="rId36"/>
    <p:sldId id="3467" r:id="rId37"/>
    <p:sldId id="3476" r:id="rId38"/>
    <p:sldId id="3477" r:id="rId39"/>
    <p:sldId id="3478" r:id="rId40"/>
    <p:sldId id="3480" r:id="rId41"/>
    <p:sldId id="3471" r:id="rId42"/>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8196"/>
    <a:srgbClr val="262673"/>
    <a:srgbClr val="69A7A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272"/>
    <p:restoredTop sz="96327"/>
  </p:normalViewPr>
  <p:slideViewPr>
    <p:cSldViewPr snapToGrid="0">
      <p:cViewPr varScale="1">
        <p:scale>
          <a:sx n="103" d="100"/>
          <a:sy n="103" d="100"/>
        </p:scale>
        <p:origin x="192" y="248"/>
      </p:cViewPr>
      <p:guideLst>
        <p:guide orient="horz" pos="2160"/>
        <p:guide pos="3840"/>
      </p:guideLst>
    </p:cSldViewPr>
  </p:slideViewPr>
  <p:outlineViewPr>
    <p:cViewPr>
      <p:scale>
        <a:sx n="33" d="100"/>
        <a:sy n="33" d="100"/>
      </p:scale>
      <p:origin x="0" y="-5768"/>
    </p:cViewPr>
  </p:outlineViewPr>
  <p:notesTextViewPr>
    <p:cViewPr>
      <p:scale>
        <a:sx n="100" d="100"/>
        <a:sy n="100" d="100"/>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D09669-E2AF-0E46-B047-AE367F881F70}" type="datetimeFigureOut">
              <a:rPr lang="en-US" smtClean="0"/>
              <a:t>11/8/24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392051-0257-A24F-A676-718EEDB310AD}" type="slidenum">
              <a:rPr lang="en-US" smtClean="0"/>
              <a:t>‹#›</a:t>
            </a:fld>
            <a:endParaRPr lang="en-US"/>
          </a:p>
        </p:txBody>
      </p:sp>
    </p:spTree>
    <p:extLst>
      <p:ext uri="{BB962C8B-B14F-4D97-AF65-F5344CB8AC3E}">
        <p14:creationId xmlns:p14="http://schemas.microsoft.com/office/powerpoint/2010/main" val="2905250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07B73B-4E26-77D5-FDCD-60E8FA7543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E3D8D3-F018-A4D4-821D-6AAA4C20DAA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57ABD5D-4A11-CAEC-D6B0-64B69F20D9A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A5A4BA4-CB55-8F44-6C28-D1C013A13971}"/>
              </a:ext>
            </a:extLst>
          </p:cNvPr>
          <p:cNvSpPr>
            <a:spLocks noGrp="1"/>
          </p:cNvSpPr>
          <p:nvPr>
            <p:ph type="sldNum" sz="quarter" idx="5"/>
          </p:nvPr>
        </p:nvSpPr>
        <p:spPr/>
        <p:txBody>
          <a:bodyPr/>
          <a:lstStyle/>
          <a:p>
            <a:fld id="{5B392051-0257-A24F-A676-718EEDB310AD}" type="slidenum">
              <a:rPr lang="en-US" smtClean="0"/>
              <a:t>11</a:t>
            </a:fld>
            <a:endParaRPr lang="en-US"/>
          </a:p>
        </p:txBody>
      </p:sp>
    </p:spTree>
    <p:extLst>
      <p:ext uri="{BB962C8B-B14F-4D97-AF65-F5344CB8AC3E}">
        <p14:creationId xmlns:p14="http://schemas.microsoft.com/office/powerpoint/2010/main" val="3537630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701DD3-46E4-87FD-A041-201C35757F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F21773-48F7-9EEB-4AA6-261F60ACCBF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AD11A19-D2C4-E1EE-9C35-724E3700E8C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504E177-FFA9-FF7D-93BE-771158B09997}"/>
              </a:ext>
            </a:extLst>
          </p:cNvPr>
          <p:cNvSpPr>
            <a:spLocks noGrp="1"/>
          </p:cNvSpPr>
          <p:nvPr>
            <p:ph type="sldNum" sz="quarter" idx="5"/>
          </p:nvPr>
        </p:nvSpPr>
        <p:spPr/>
        <p:txBody>
          <a:bodyPr/>
          <a:lstStyle/>
          <a:p>
            <a:fld id="{5B392051-0257-A24F-A676-718EEDB310AD}" type="slidenum">
              <a:rPr lang="en-US" smtClean="0"/>
              <a:t>12</a:t>
            </a:fld>
            <a:endParaRPr lang="en-US"/>
          </a:p>
        </p:txBody>
      </p:sp>
    </p:spTree>
    <p:extLst>
      <p:ext uri="{BB962C8B-B14F-4D97-AF65-F5344CB8AC3E}">
        <p14:creationId xmlns:p14="http://schemas.microsoft.com/office/powerpoint/2010/main" val="3146809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DE30FE-003F-7DA0-82CA-E337C51F2F3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F4F4802-BE91-6EA1-C3F7-CD3527F000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968F15D-BCF2-499C-ED95-A84EE001C6A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E98D11B-5211-DF3E-93A9-E8D2E0B15211}"/>
              </a:ext>
            </a:extLst>
          </p:cNvPr>
          <p:cNvSpPr>
            <a:spLocks noGrp="1"/>
          </p:cNvSpPr>
          <p:nvPr>
            <p:ph type="sldNum" sz="quarter" idx="5"/>
          </p:nvPr>
        </p:nvSpPr>
        <p:spPr/>
        <p:txBody>
          <a:bodyPr/>
          <a:lstStyle/>
          <a:p>
            <a:fld id="{5B392051-0257-A24F-A676-718EEDB310AD}" type="slidenum">
              <a:rPr lang="en-US" smtClean="0"/>
              <a:t>13</a:t>
            </a:fld>
            <a:endParaRPr lang="en-US"/>
          </a:p>
        </p:txBody>
      </p:sp>
    </p:spTree>
    <p:extLst>
      <p:ext uri="{BB962C8B-B14F-4D97-AF65-F5344CB8AC3E}">
        <p14:creationId xmlns:p14="http://schemas.microsoft.com/office/powerpoint/2010/main" val="23418476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Google Shape;67;p2" descr="Image">
            <a:extLst>
              <a:ext uri="{FF2B5EF4-FFF2-40B4-BE49-F238E27FC236}">
                <a16:creationId xmlns:a16="http://schemas.microsoft.com/office/drawing/2014/main" id="{A25BF8D8-B1DA-7BBB-3929-BA9167AF621C}"/>
              </a:ext>
            </a:extLst>
          </p:cNvPr>
          <p:cNvPicPr preferRelativeResize="0"/>
          <p:nvPr userDrawn="1"/>
        </p:nvPicPr>
        <p:blipFill rotWithShape="1">
          <a:blip r:embed="rId2">
            <a:alphaModFix/>
          </a:blip>
          <a:srcRect/>
          <a:stretch/>
        </p:blipFill>
        <p:spPr>
          <a:xfrm>
            <a:off x="-39366" y="-23446"/>
            <a:ext cx="12360320" cy="6858000"/>
          </a:xfrm>
          <a:prstGeom prst="rect">
            <a:avLst/>
          </a:prstGeom>
          <a:noFill/>
          <a:ln>
            <a:noFill/>
          </a:ln>
        </p:spPr>
      </p:pic>
      <p:sp>
        <p:nvSpPr>
          <p:cNvPr id="5" name="Google Shape;70;p2">
            <a:extLst>
              <a:ext uri="{FF2B5EF4-FFF2-40B4-BE49-F238E27FC236}">
                <a16:creationId xmlns:a16="http://schemas.microsoft.com/office/drawing/2014/main" id="{F6C57151-13EF-C31D-3E3B-44B1D8905633}"/>
              </a:ext>
            </a:extLst>
          </p:cNvPr>
          <p:cNvSpPr/>
          <p:nvPr userDrawn="1"/>
        </p:nvSpPr>
        <p:spPr>
          <a:xfrm>
            <a:off x="-39366" y="6488667"/>
            <a:ext cx="12360320" cy="369333"/>
          </a:xfrm>
          <a:prstGeom prst="rect">
            <a:avLst/>
          </a:prstGeom>
          <a:solidFill>
            <a:srgbClr val="C1D82E"/>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FFFFFF"/>
              </a:buClr>
              <a:buSzPts val="4800"/>
              <a:buFont typeface="Helvetica Neue"/>
              <a:buNone/>
            </a:pPr>
            <a:endParaRPr sz="4800" b="0" i="0" u="none" strike="noStrike" cap="none">
              <a:solidFill>
                <a:srgbClr val="000000"/>
              </a:solidFill>
              <a:latin typeface="Helvetica Neue"/>
              <a:ea typeface="Helvetica Neue"/>
              <a:cs typeface="Helvetica Neue"/>
              <a:sym typeface="Helvetica Neue"/>
            </a:endParaRPr>
          </a:p>
        </p:txBody>
      </p:sp>
      <p:sp>
        <p:nvSpPr>
          <p:cNvPr id="2" name="Title 1">
            <a:extLst>
              <a:ext uri="{FF2B5EF4-FFF2-40B4-BE49-F238E27FC236}">
                <a16:creationId xmlns:a16="http://schemas.microsoft.com/office/drawing/2014/main" id="{79F54133-FEB2-D048-B777-B81DDBA681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179893-5BB0-F246-A448-64885E6F31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Picture 5" descr="Kantara Initiative">
            <a:extLst>
              <a:ext uri="{FF2B5EF4-FFF2-40B4-BE49-F238E27FC236}">
                <a16:creationId xmlns:a16="http://schemas.microsoft.com/office/drawing/2014/main" id="{196293F2-E3A7-5302-884B-3BADAAD58755}"/>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09600" y="6485675"/>
            <a:ext cx="997131" cy="382932"/>
          </a:xfrm>
          <a:prstGeom prst="rect">
            <a:avLst/>
          </a:prstGeom>
          <a:noFill/>
          <a:ln>
            <a:noFill/>
          </a:ln>
        </p:spPr>
      </p:pic>
    </p:spTree>
    <p:extLst>
      <p:ext uri="{BB962C8B-B14F-4D97-AF65-F5344CB8AC3E}">
        <p14:creationId xmlns:p14="http://schemas.microsoft.com/office/powerpoint/2010/main" val="2630952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Google Shape;67;p2" descr="Image">
            <a:extLst>
              <a:ext uri="{FF2B5EF4-FFF2-40B4-BE49-F238E27FC236}">
                <a16:creationId xmlns:a16="http://schemas.microsoft.com/office/drawing/2014/main" id="{A4AEDE7A-0828-E2D6-C6D2-59869E560D6D}"/>
              </a:ext>
            </a:extLst>
          </p:cNvPr>
          <p:cNvPicPr preferRelativeResize="0"/>
          <p:nvPr userDrawn="1"/>
        </p:nvPicPr>
        <p:blipFill rotWithShape="1">
          <a:blip r:embed="rId2">
            <a:alphaModFix/>
          </a:blip>
          <a:srcRect/>
          <a:stretch/>
        </p:blipFill>
        <p:spPr>
          <a:xfrm>
            <a:off x="-93785" y="-90311"/>
            <a:ext cx="12391293" cy="6948311"/>
          </a:xfrm>
          <a:prstGeom prst="rect">
            <a:avLst/>
          </a:prstGeom>
          <a:noFill/>
          <a:ln>
            <a:noFill/>
          </a:ln>
        </p:spPr>
      </p:pic>
      <p:sp>
        <p:nvSpPr>
          <p:cNvPr id="6" name="Google Shape;70;p2">
            <a:extLst>
              <a:ext uri="{FF2B5EF4-FFF2-40B4-BE49-F238E27FC236}">
                <a16:creationId xmlns:a16="http://schemas.microsoft.com/office/drawing/2014/main" id="{C1BA6A07-7E55-8B2B-7DB8-9ADAD8A2ACF8}"/>
              </a:ext>
            </a:extLst>
          </p:cNvPr>
          <p:cNvSpPr/>
          <p:nvPr userDrawn="1"/>
        </p:nvSpPr>
        <p:spPr>
          <a:xfrm>
            <a:off x="-93785" y="6475285"/>
            <a:ext cx="12391293" cy="369333"/>
          </a:xfrm>
          <a:prstGeom prst="rect">
            <a:avLst/>
          </a:prstGeom>
          <a:solidFill>
            <a:srgbClr val="C1D82E"/>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FFFFFF"/>
              </a:buClr>
              <a:buSzPts val="4800"/>
              <a:buFont typeface="Helvetica Neue"/>
              <a:buNone/>
            </a:pPr>
            <a:endParaRPr sz="4800" b="0" i="0" u="none" strike="noStrike" cap="none">
              <a:solidFill>
                <a:srgbClr val="000000"/>
              </a:solidFill>
              <a:latin typeface="Helvetica Neue"/>
              <a:ea typeface="Helvetica Neue"/>
              <a:cs typeface="Helvetica Neue"/>
              <a:sym typeface="Helvetica Neue"/>
            </a:endParaRPr>
          </a:p>
        </p:txBody>
      </p:sp>
      <p:sp>
        <p:nvSpPr>
          <p:cNvPr id="2" name="Title 1">
            <a:extLst>
              <a:ext uri="{FF2B5EF4-FFF2-40B4-BE49-F238E27FC236}">
                <a16:creationId xmlns:a16="http://schemas.microsoft.com/office/drawing/2014/main" id="{E414054C-96DA-8440-9FA6-93BF468C1BC3}"/>
              </a:ext>
            </a:extLst>
          </p:cNvPr>
          <p:cNvSpPr>
            <a:spLocks noGrp="1"/>
          </p:cNvSpPr>
          <p:nvPr>
            <p:ph type="title"/>
          </p:nvPr>
        </p:nvSpPr>
        <p:spPr>
          <a:xfrm>
            <a:off x="609600" y="-79160"/>
            <a:ext cx="10972800" cy="1143000"/>
          </a:xfrm>
        </p:spPr>
        <p:txBody>
          <a:bodyPr/>
          <a:lstStyle>
            <a:lvl1pPr>
              <a:defRPr>
                <a:solidFill>
                  <a:schemeClr val="accent2">
                    <a:lumMod val="75000"/>
                  </a:schemeClr>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CAA119EF-E3C1-C04C-B9BB-E12CE378717C}"/>
              </a:ext>
            </a:extLst>
          </p:cNvPr>
          <p:cNvSpPr>
            <a:spLocks noGrp="1"/>
          </p:cNvSpPr>
          <p:nvPr>
            <p:ph idx="1"/>
          </p:nvPr>
        </p:nvSpPr>
        <p:spPr>
          <a:xfrm>
            <a:off x="609600" y="1332577"/>
            <a:ext cx="109728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8B80E625-864A-4983-B43F-F27DDC4821D1}"/>
              </a:ext>
            </a:extLst>
          </p:cNvPr>
          <p:cNvSpPr>
            <a:spLocks noGrp="1" noChangeArrowheads="1"/>
          </p:cNvSpPr>
          <p:nvPr>
            <p:ph type="sldNum" sz="quarter" idx="4"/>
          </p:nvPr>
        </p:nvSpPr>
        <p:spPr bwMode="auto">
          <a:xfrm>
            <a:off x="9233988" y="6540729"/>
            <a:ext cx="2844800" cy="334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venir Book" panose="02000503020000020003" pitchFamily="2" charset="0"/>
              </a:defRPr>
            </a:lvl1pPr>
          </a:lstStyle>
          <a:p>
            <a:fld id="{D4163BC2-932A-D541-9F31-F345D94EF3A5}" type="slidenum">
              <a:rPr lang="en-US" altLang="en-US" smtClean="0"/>
              <a:pPr/>
              <a:t>‹#›</a:t>
            </a:fld>
            <a:endParaRPr lang="en-US" altLang="en-US" dirty="0"/>
          </a:p>
        </p:txBody>
      </p:sp>
      <p:pic>
        <p:nvPicPr>
          <p:cNvPr id="4" name="Picture 3" descr="Kantara Initiative">
            <a:extLst>
              <a:ext uri="{FF2B5EF4-FFF2-40B4-BE49-F238E27FC236}">
                <a16:creationId xmlns:a16="http://schemas.microsoft.com/office/drawing/2014/main" id="{A3B3FDB4-33D0-D5DA-F118-3F93BBF0CEB7}"/>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09600" y="6485675"/>
            <a:ext cx="997131" cy="382932"/>
          </a:xfrm>
          <a:prstGeom prst="rect">
            <a:avLst/>
          </a:prstGeom>
          <a:noFill/>
          <a:ln>
            <a:noFill/>
          </a:ln>
        </p:spPr>
      </p:pic>
    </p:spTree>
    <p:extLst>
      <p:ext uri="{BB962C8B-B14F-4D97-AF65-F5344CB8AC3E}">
        <p14:creationId xmlns:p14="http://schemas.microsoft.com/office/powerpoint/2010/main" val="625866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Google Shape;70;p2">
            <a:extLst>
              <a:ext uri="{FF2B5EF4-FFF2-40B4-BE49-F238E27FC236}">
                <a16:creationId xmlns:a16="http://schemas.microsoft.com/office/drawing/2014/main" id="{4C5C6F7D-EDE6-5C6C-F55A-A6621C6A7FDF}"/>
              </a:ext>
            </a:extLst>
          </p:cNvPr>
          <p:cNvSpPr/>
          <p:nvPr userDrawn="1"/>
        </p:nvSpPr>
        <p:spPr>
          <a:xfrm>
            <a:off x="0" y="6506889"/>
            <a:ext cx="12391293" cy="369333"/>
          </a:xfrm>
          <a:prstGeom prst="rect">
            <a:avLst/>
          </a:prstGeom>
          <a:solidFill>
            <a:srgbClr val="C1D82E"/>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FFFFFF"/>
              </a:buClr>
              <a:buSzPts val="4800"/>
              <a:buFont typeface="Helvetica Neue"/>
              <a:buNone/>
            </a:pPr>
            <a:endParaRPr sz="4800" b="0" i="0" u="none" strike="noStrike" cap="none" dirty="0">
              <a:solidFill>
                <a:srgbClr val="000000"/>
              </a:solidFill>
              <a:latin typeface="Helvetica Neue"/>
              <a:ea typeface="Helvetica Neue"/>
              <a:cs typeface="Helvetica Neue"/>
              <a:sym typeface="Helvetica Neue"/>
            </a:endParaRPr>
          </a:p>
        </p:txBody>
      </p:sp>
      <p:sp>
        <p:nvSpPr>
          <p:cNvPr id="2" name="Title 1">
            <a:extLst>
              <a:ext uri="{FF2B5EF4-FFF2-40B4-BE49-F238E27FC236}">
                <a16:creationId xmlns:a16="http://schemas.microsoft.com/office/drawing/2014/main" id="{926E2FC6-C160-8374-2D08-E5A1C7362675}"/>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28D10B53-7960-781B-22CE-4584ED01165C}"/>
              </a:ext>
            </a:extLst>
          </p:cNvPr>
          <p:cNvSpPr>
            <a:spLocks noGrp="1"/>
          </p:cNvSpPr>
          <p:nvPr>
            <p:ph type="sldNum" sz="quarter" idx="10"/>
          </p:nvPr>
        </p:nvSpPr>
        <p:spPr>
          <a:xfrm>
            <a:off x="9181737" y="6519132"/>
            <a:ext cx="2844800" cy="276926"/>
          </a:xfrm>
        </p:spPr>
        <p:txBody>
          <a:bodyPr/>
          <a:lstStyle/>
          <a:p>
            <a:fld id="{D4163BC2-932A-D541-9F31-F345D94EF3A5}" type="slidenum">
              <a:rPr lang="en-US" altLang="en-US" smtClean="0"/>
              <a:pPr/>
              <a:t>‹#›</a:t>
            </a:fld>
            <a:endParaRPr lang="en-US" altLang="en-US" dirty="0"/>
          </a:p>
        </p:txBody>
      </p:sp>
      <p:pic>
        <p:nvPicPr>
          <p:cNvPr id="6" name="Picture 5" descr="Kantara Initiative">
            <a:extLst>
              <a:ext uri="{FF2B5EF4-FFF2-40B4-BE49-F238E27FC236}">
                <a16:creationId xmlns:a16="http://schemas.microsoft.com/office/drawing/2014/main" id="{9C985872-AC19-0A52-0433-EDE900AA873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9600" y="6485675"/>
            <a:ext cx="997131" cy="382932"/>
          </a:xfrm>
          <a:prstGeom prst="rect">
            <a:avLst/>
          </a:prstGeom>
          <a:noFill/>
          <a:ln>
            <a:noFill/>
          </a:ln>
        </p:spPr>
      </p:pic>
    </p:spTree>
    <p:extLst>
      <p:ext uri="{BB962C8B-B14F-4D97-AF65-F5344CB8AC3E}">
        <p14:creationId xmlns:p14="http://schemas.microsoft.com/office/powerpoint/2010/main" val="12822998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E7D0940-728C-6547-B4B7-CCA976BC82EC}"/>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a:t>Click to edit the Master title style</a:t>
            </a:r>
          </a:p>
        </p:txBody>
      </p:sp>
      <p:sp>
        <p:nvSpPr>
          <p:cNvPr id="1027" name="Rectangle 3">
            <a:extLst>
              <a:ext uri="{FF2B5EF4-FFF2-40B4-BE49-F238E27FC236}">
                <a16:creationId xmlns:a16="http://schemas.microsoft.com/office/drawing/2014/main" id="{5BB017C8-1F5E-FB4A-98CA-166F25E6E4CD}"/>
              </a:ext>
            </a:extLst>
          </p:cNvPr>
          <p:cNvSpPr>
            <a:spLocks noGrp="1" noChangeArrowheads="1"/>
          </p:cNvSpPr>
          <p:nvPr>
            <p:ph type="body" idx="1"/>
          </p:nvPr>
        </p:nvSpPr>
        <p:spPr bwMode="auto">
          <a:xfrm>
            <a:off x="609600" y="1600206"/>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2" name="Slide Number Placeholder 6">
            <a:extLst>
              <a:ext uri="{FF2B5EF4-FFF2-40B4-BE49-F238E27FC236}">
                <a16:creationId xmlns:a16="http://schemas.microsoft.com/office/drawing/2014/main" id="{C227F568-E900-48E7-6B2F-60930B2180E5}"/>
              </a:ext>
            </a:extLst>
          </p:cNvPr>
          <p:cNvSpPr>
            <a:spLocks noGrp="1" noChangeArrowheads="1"/>
          </p:cNvSpPr>
          <p:nvPr>
            <p:ph type="sldNum" sz="quarter" idx="4"/>
          </p:nvPr>
        </p:nvSpPr>
        <p:spPr bwMode="auto">
          <a:xfrm>
            <a:off x="8737600" y="630756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venir Book" panose="02000503020000020003" pitchFamily="2" charset="0"/>
              </a:defRPr>
            </a:lvl1pPr>
          </a:lstStyle>
          <a:p>
            <a:fld id="{D4163BC2-932A-D541-9F31-F345D94EF3A5}" type="slidenum">
              <a:rPr lang="en-US" altLang="en-US" smtClean="0"/>
              <a:pPr/>
              <a:t>‹#›</a:t>
            </a:fld>
            <a:endParaRPr lang="en-US" altLang="en-US" dirty="0"/>
          </a:p>
        </p:txBody>
      </p:sp>
    </p:spTree>
    <p:extLst>
      <p:ext uri="{BB962C8B-B14F-4D97-AF65-F5344CB8AC3E}">
        <p14:creationId xmlns:p14="http://schemas.microsoft.com/office/powerpoint/2010/main" val="64319139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Lst>
  <p:hf hdr="0" ftr="0" dt="0"/>
  <p:txStyles>
    <p:titleStyle>
      <a:lvl1pPr algn="l" rtl="0" eaLnBrk="1" fontAlgn="base" hangingPunct="1">
        <a:spcBef>
          <a:spcPct val="0"/>
        </a:spcBef>
        <a:spcAft>
          <a:spcPct val="0"/>
        </a:spcAft>
        <a:defRPr sz="4400" kern="1200">
          <a:solidFill>
            <a:schemeClr val="accent2">
              <a:lumMod val="75000"/>
            </a:schemeClr>
          </a:solidFill>
          <a:latin typeface="Avenir Book" panose="02000503020000020003" pitchFamily="2" charset="0"/>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Avenir Book" panose="02000503020000020003" pitchFamily="2" charset="0"/>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Avenir Book" panose="02000503020000020003" pitchFamily="2" charset="0"/>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Avenir Book" panose="02000503020000020003" pitchFamily="2" charset="0"/>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Avenir Book" panose="02000503020000020003" pitchFamily="2" charset="0"/>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18" Type="http://schemas.openxmlformats.org/officeDocument/2006/relationships/image" Target="../media/image19.svg"/><Relationship Id="rId3" Type="http://schemas.openxmlformats.org/officeDocument/2006/relationships/image" Target="../media/image4.svg"/><Relationship Id="rId21" Type="http://schemas.openxmlformats.org/officeDocument/2006/relationships/image" Target="../media/image22.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7.svg"/><Relationship Id="rId20" Type="http://schemas.openxmlformats.org/officeDocument/2006/relationships/image" Target="../media/image21.png"/><Relationship Id="rId1" Type="http://schemas.openxmlformats.org/officeDocument/2006/relationships/slideLayout" Target="../slideLayouts/slideLayout3.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svg"/><Relationship Id="rId15" Type="http://schemas.openxmlformats.org/officeDocument/2006/relationships/image" Target="../media/image16.png"/><Relationship Id="rId10" Type="http://schemas.openxmlformats.org/officeDocument/2006/relationships/image" Target="../media/image11.svg"/><Relationship Id="rId19" Type="http://schemas.openxmlformats.org/officeDocument/2006/relationships/image" Target="../media/image20.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svg"/><Relationship Id="rId22" Type="http://schemas.openxmlformats.org/officeDocument/2006/relationships/image" Target="../media/image2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18" Type="http://schemas.openxmlformats.org/officeDocument/2006/relationships/image" Target="../media/image19.svg"/><Relationship Id="rId26" Type="http://schemas.openxmlformats.org/officeDocument/2006/relationships/image" Target="../media/image27.svg"/><Relationship Id="rId3" Type="http://schemas.openxmlformats.org/officeDocument/2006/relationships/image" Target="../media/image4.svg"/><Relationship Id="rId21" Type="http://schemas.openxmlformats.org/officeDocument/2006/relationships/image" Target="../media/image22.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5" Type="http://schemas.openxmlformats.org/officeDocument/2006/relationships/image" Target="../media/image26.png"/><Relationship Id="rId2" Type="http://schemas.openxmlformats.org/officeDocument/2006/relationships/image" Target="../media/image3.png"/><Relationship Id="rId16" Type="http://schemas.openxmlformats.org/officeDocument/2006/relationships/image" Target="../media/image17.svg"/><Relationship Id="rId20" Type="http://schemas.openxmlformats.org/officeDocument/2006/relationships/image" Target="../media/image21.png"/><Relationship Id="rId1" Type="http://schemas.openxmlformats.org/officeDocument/2006/relationships/slideLayout" Target="../slideLayouts/slideLayout3.xml"/><Relationship Id="rId6" Type="http://schemas.openxmlformats.org/officeDocument/2006/relationships/image" Target="../media/image7.png"/><Relationship Id="rId11" Type="http://schemas.openxmlformats.org/officeDocument/2006/relationships/image" Target="../media/image12.png"/><Relationship Id="rId24" Type="http://schemas.openxmlformats.org/officeDocument/2006/relationships/image" Target="../media/image25.png"/><Relationship Id="rId5" Type="http://schemas.openxmlformats.org/officeDocument/2006/relationships/image" Target="../media/image6.svg"/><Relationship Id="rId15" Type="http://schemas.openxmlformats.org/officeDocument/2006/relationships/image" Target="../media/image16.png"/><Relationship Id="rId23" Type="http://schemas.openxmlformats.org/officeDocument/2006/relationships/image" Target="../media/image24.png"/><Relationship Id="rId10" Type="http://schemas.openxmlformats.org/officeDocument/2006/relationships/image" Target="../media/image11.svg"/><Relationship Id="rId19" Type="http://schemas.openxmlformats.org/officeDocument/2006/relationships/image" Target="../media/image20.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svg"/><Relationship Id="rId22" Type="http://schemas.openxmlformats.org/officeDocument/2006/relationships/image" Target="../media/image2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18" Type="http://schemas.openxmlformats.org/officeDocument/2006/relationships/image" Target="../media/image19.svg"/><Relationship Id="rId26" Type="http://schemas.openxmlformats.org/officeDocument/2006/relationships/image" Target="../media/image27.svg"/><Relationship Id="rId3" Type="http://schemas.openxmlformats.org/officeDocument/2006/relationships/image" Target="../media/image4.svg"/><Relationship Id="rId21" Type="http://schemas.openxmlformats.org/officeDocument/2006/relationships/image" Target="../media/image22.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5" Type="http://schemas.openxmlformats.org/officeDocument/2006/relationships/image" Target="../media/image26.png"/><Relationship Id="rId2" Type="http://schemas.openxmlformats.org/officeDocument/2006/relationships/image" Target="../media/image3.png"/><Relationship Id="rId16" Type="http://schemas.openxmlformats.org/officeDocument/2006/relationships/image" Target="../media/image17.svg"/><Relationship Id="rId20" Type="http://schemas.openxmlformats.org/officeDocument/2006/relationships/image" Target="../media/image21.png"/><Relationship Id="rId1" Type="http://schemas.openxmlformats.org/officeDocument/2006/relationships/slideLayout" Target="../slideLayouts/slideLayout3.xml"/><Relationship Id="rId6" Type="http://schemas.openxmlformats.org/officeDocument/2006/relationships/image" Target="../media/image7.png"/><Relationship Id="rId11" Type="http://schemas.openxmlformats.org/officeDocument/2006/relationships/image" Target="../media/image12.png"/><Relationship Id="rId24" Type="http://schemas.openxmlformats.org/officeDocument/2006/relationships/image" Target="../media/image25.png"/><Relationship Id="rId5" Type="http://schemas.openxmlformats.org/officeDocument/2006/relationships/image" Target="../media/image6.svg"/><Relationship Id="rId15" Type="http://schemas.openxmlformats.org/officeDocument/2006/relationships/image" Target="../media/image16.png"/><Relationship Id="rId23" Type="http://schemas.openxmlformats.org/officeDocument/2006/relationships/image" Target="../media/image24.png"/><Relationship Id="rId10" Type="http://schemas.openxmlformats.org/officeDocument/2006/relationships/image" Target="../media/image11.svg"/><Relationship Id="rId19" Type="http://schemas.openxmlformats.org/officeDocument/2006/relationships/image" Target="../media/image20.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svg"/><Relationship Id="rId22" Type="http://schemas.openxmlformats.org/officeDocument/2006/relationships/image" Target="../media/image23.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mailto:hello@kantarainitiative.org"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28.png"/><Relationship Id="rId5" Type="http://schemas.openxmlformats.org/officeDocument/2006/relationships/hyperlink" Target="mailto:info@kantarainitiative.co.uk" TargetMode="External"/><Relationship Id="rId4" Type="http://schemas.openxmlformats.org/officeDocument/2006/relationships/hyperlink" Target="tel:+15714758895"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0484DC8-54F6-A193-B55D-4DFB0939638D}"/>
              </a:ext>
            </a:extLst>
          </p:cNvPr>
          <p:cNvSpPr>
            <a:spLocks noGrp="1"/>
          </p:cNvSpPr>
          <p:nvPr>
            <p:ph type="ctrTitle"/>
          </p:nvPr>
        </p:nvSpPr>
        <p:spPr>
          <a:xfrm>
            <a:off x="0" y="2574757"/>
            <a:ext cx="12464716" cy="1151774"/>
          </a:xfrm>
        </p:spPr>
        <p:txBody>
          <a:bodyPr/>
          <a:lstStyle/>
          <a:p>
            <a:r>
              <a:rPr lang="en-US" sz="4800" dirty="0"/>
              <a:t>Deepfake-IDV Discussion Group</a:t>
            </a:r>
          </a:p>
        </p:txBody>
      </p:sp>
      <p:sp>
        <p:nvSpPr>
          <p:cNvPr id="5" name="Subtitle 4">
            <a:extLst>
              <a:ext uri="{FF2B5EF4-FFF2-40B4-BE49-F238E27FC236}">
                <a16:creationId xmlns:a16="http://schemas.microsoft.com/office/drawing/2014/main" id="{BD48372A-2ACE-9CFD-0318-422BB697CDF4}"/>
              </a:ext>
            </a:extLst>
          </p:cNvPr>
          <p:cNvSpPr>
            <a:spLocks noGrp="1"/>
          </p:cNvSpPr>
          <p:nvPr>
            <p:ph type="subTitle" idx="1"/>
          </p:nvPr>
        </p:nvSpPr>
        <p:spPr>
          <a:xfrm>
            <a:off x="1660358" y="3726531"/>
            <a:ext cx="9144000" cy="965785"/>
          </a:xfrm>
        </p:spPr>
        <p:txBody>
          <a:bodyPr/>
          <a:lstStyle/>
          <a:p>
            <a:r>
              <a:rPr lang="en-US" sz="2800" dirty="0">
                <a:effectLst/>
                <a:ea typeface="Arial" panose="020B0604020202020204" pitchFamily="34" charset="0"/>
              </a:rPr>
              <a:t>Deepfake Detection, Protection, and Countermeasures for Remote Identity Verification (RIDV) </a:t>
            </a:r>
            <a:endParaRPr lang="en-US" sz="3600" dirty="0"/>
          </a:p>
        </p:txBody>
      </p:sp>
      <p:pic>
        <p:nvPicPr>
          <p:cNvPr id="6" name="Picture 6" descr="Kantara Initiative">
            <a:extLst>
              <a:ext uri="{FF2B5EF4-FFF2-40B4-BE49-F238E27FC236}">
                <a16:creationId xmlns:a16="http://schemas.microsoft.com/office/drawing/2014/main" id="{1F996F1E-A04D-54BE-F22D-83051053B2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5941" y="814798"/>
            <a:ext cx="5892834" cy="226308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1859AAC2-9879-E61C-9081-ED19BE7FA21A}"/>
              </a:ext>
            </a:extLst>
          </p:cNvPr>
          <p:cNvSpPr txBox="1"/>
          <p:nvPr/>
        </p:nvSpPr>
        <p:spPr>
          <a:xfrm>
            <a:off x="3115086" y="4837841"/>
            <a:ext cx="6234544" cy="369332"/>
          </a:xfrm>
          <a:prstGeom prst="rect">
            <a:avLst/>
          </a:prstGeom>
          <a:noFill/>
        </p:spPr>
        <p:txBody>
          <a:bodyPr wrap="square">
            <a:spAutoFit/>
          </a:bodyPr>
          <a:lstStyle/>
          <a:p>
            <a:pPr marL="0" indent="0" algn="ctr">
              <a:buNone/>
            </a:pPr>
            <a:r>
              <a:rPr lang="en-US" sz="1800" dirty="0">
                <a:latin typeface="Avenir Book" panose="02000503020000020003" pitchFamily="2" charset="0"/>
              </a:rPr>
              <a:t>November 2024</a:t>
            </a:r>
          </a:p>
        </p:txBody>
      </p:sp>
    </p:spTree>
    <p:extLst>
      <p:ext uri="{BB962C8B-B14F-4D97-AF65-F5344CB8AC3E}">
        <p14:creationId xmlns:p14="http://schemas.microsoft.com/office/powerpoint/2010/main" val="1952469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755103-D141-CA2B-4D3D-7CE57B6FCF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C7BE60-488D-D4A0-CE06-E30DD8AE8A4A}"/>
              </a:ext>
            </a:extLst>
          </p:cNvPr>
          <p:cNvSpPr>
            <a:spLocks noGrp="1"/>
          </p:cNvSpPr>
          <p:nvPr>
            <p:ph type="title"/>
          </p:nvPr>
        </p:nvSpPr>
        <p:spPr>
          <a:xfrm>
            <a:off x="609600" y="-79160"/>
            <a:ext cx="11846312" cy="1143000"/>
          </a:xfrm>
        </p:spPr>
        <p:txBody>
          <a:bodyPr/>
          <a:lstStyle/>
          <a:p>
            <a:r>
              <a:rPr lang="en-US" sz="4400" dirty="0">
                <a:effectLst/>
                <a:ea typeface="Arial" panose="020B0604020202020204" pitchFamily="34" charset="0"/>
              </a:rPr>
              <a:t>Concepts of Remote IDV and Deepfakes (3) </a:t>
            </a:r>
            <a:endParaRPr lang="en-US" dirty="0"/>
          </a:p>
        </p:txBody>
      </p:sp>
      <p:sp>
        <p:nvSpPr>
          <p:cNvPr id="3" name="Content Placeholder 2">
            <a:extLst>
              <a:ext uri="{FF2B5EF4-FFF2-40B4-BE49-F238E27FC236}">
                <a16:creationId xmlns:a16="http://schemas.microsoft.com/office/drawing/2014/main" id="{156FAACF-4DEC-6618-3347-537DDD5F88CB}"/>
              </a:ext>
            </a:extLst>
          </p:cNvPr>
          <p:cNvSpPr>
            <a:spLocks noGrp="1"/>
          </p:cNvSpPr>
          <p:nvPr>
            <p:ph idx="1"/>
          </p:nvPr>
        </p:nvSpPr>
        <p:spPr/>
        <p:txBody>
          <a:bodyPr/>
          <a:lstStyle/>
          <a:p>
            <a:r>
              <a:rPr lang="en-CA" sz="1800" kern="0" dirty="0">
                <a:effectLst/>
                <a:ea typeface="Times New Roman" panose="02020603050405020304" pitchFamily="18" charset="0"/>
                <a:cs typeface="Open Sans" panose="020B0306030504020204" pitchFamily="34" charset="0"/>
              </a:rPr>
              <a:t>IDPV systems work by gathering information, documents, identity attributes and other data, like biometric data (photos etc.), from the claimant to verify against trusted sources like government records, publicly available/social data sources, proprietary or commercial databases, others.  </a:t>
            </a:r>
          </a:p>
          <a:p>
            <a:pPr lvl="1"/>
            <a:r>
              <a:rPr lang="en-CA" sz="1600" kern="0" dirty="0">
                <a:effectLst/>
                <a:ea typeface="Times New Roman" panose="02020603050405020304" pitchFamily="18" charset="0"/>
                <a:cs typeface="Open Sans" panose="020B0306030504020204" pitchFamily="34" charset="0"/>
              </a:rPr>
              <a:t>Some data sources are more trustworthy than others. </a:t>
            </a:r>
            <a:endParaRPr lang="en-US" sz="1600" kern="100" dirty="0">
              <a:effectLst/>
              <a:ea typeface="Calibri" panose="020F0502020204030204" pitchFamily="34" charset="0"/>
              <a:cs typeface="Times New Roman" panose="02020603050405020304" pitchFamily="18" charset="0"/>
            </a:endParaRPr>
          </a:p>
          <a:p>
            <a:pPr marL="1143000" marR="0" lvl="2" indent="-228600">
              <a:buSzPts val="1000"/>
              <a:buFont typeface="Wingdings" pitchFamily="2" charset="2"/>
              <a:buChar char=""/>
              <a:tabLst>
                <a:tab pos="1371600" algn="l"/>
              </a:tabLst>
            </a:pPr>
            <a:r>
              <a:rPr lang="en-CA" sz="1600" kern="0" dirty="0">
                <a:effectLst/>
                <a:ea typeface="Times New Roman" panose="02020603050405020304" pitchFamily="18" charset="0"/>
                <a:cs typeface="Open Sans" panose="020B0306030504020204" pitchFamily="34" charset="0"/>
              </a:rPr>
              <a:t>“You are who the Government says you are.”  Government is the original issuer and arbiter of who we are in the real world</a:t>
            </a:r>
            <a:endParaRPr lang="en-US" sz="1600" kern="100" dirty="0">
              <a:effectLst/>
              <a:ea typeface="Calibri" panose="020F0502020204030204" pitchFamily="34" charset="0"/>
              <a:cs typeface="Times New Roman" panose="02020603050405020304" pitchFamily="18" charset="0"/>
            </a:endParaRPr>
          </a:p>
          <a:p>
            <a:pPr marL="1600200" marR="0" lvl="3" indent="-228600">
              <a:buSzPts val="1000"/>
              <a:buFont typeface="Wingdings" pitchFamily="2" charset="2"/>
              <a:buChar char=""/>
              <a:tabLst>
                <a:tab pos="1828800" algn="l"/>
              </a:tabLst>
            </a:pPr>
            <a:r>
              <a:rPr lang="en-CA" sz="1600" kern="0" dirty="0">
                <a:effectLst/>
                <a:ea typeface="Times New Roman" panose="02020603050405020304" pitchFamily="18" charset="0"/>
                <a:cs typeface="Open Sans" panose="020B0306030504020204" pitchFamily="34" charset="0"/>
              </a:rPr>
              <a:t>Birth Certificates, Driver Licenses, Passports, National IDs are the common identity verifiers.  However, these can be faked.  </a:t>
            </a:r>
            <a:endParaRPr lang="en-US" sz="1600" kern="100" dirty="0">
              <a:effectLst/>
              <a:ea typeface="Calibri" panose="020F0502020204030204" pitchFamily="34" charset="0"/>
              <a:cs typeface="Times New Roman" panose="02020603050405020304" pitchFamily="18" charset="0"/>
            </a:endParaRPr>
          </a:p>
          <a:p>
            <a:pPr marL="2057400" marR="0" lvl="4" indent="-228600">
              <a:buSzPts val="1000"/>
              <a:buFont typeface="Wingdings" pitchFamily="2" charset="2"/>
              <a:buChar char=""/>
              <a:tabLst>
                <a:tab pos="2286000" algn="l"/>
              </a:tabLst>
            </a:pPr>
            <a:r>
              <a:rPr lang="en-CA" sz="1600" kern="0" dirty="0">
                <a:effectLst/>
                <a:ea typeface="Times New Roman" panose="02020603050405020304" pitchFamily="18" charset="0"/>
                <a:cs typeface="Open Sans" panose="020B0306030504020204" pitchFamily="34" charset="0"/>
              </a:rPr>
              <a:t>Therefore, the source data at the government issuing authorities (like a DMV or State Department or National ID Office) are the strongest and most trustworthy identity data available.</a:t>
            </a:r>
            <a:endParaRPr lang="en-CA" sz="1800" kern="0" dirty="0">
              <a:effectLst/>
              <a:ea typeface="Times New Roman" panose="02020603050405020304" pitchFamily="18" charset="0"/>
              <a:cs typeface="Open Sans" panose="020B0306030504020204" pitchFamily="34" charset="0"/>
            </a:endParaRPr>
          </a:p>
          <a:p>
            <a:r>
              <a:rPr lang="en-CA" sz="1800" kern="0" dirty="0">
                <a:effectLst/>
                <a:latin typeface="Avenir Book" panose="02000503020000020003" pitchFamily="2" charset="0"/>
                <a:ea typeface="Times New Roman" panose="02020603050405020304" pitchFamily="18" charset="0"/>
                <a:cs typeface="Open Sans" panose="020B0306030504020204" pitchFamily="34" charset="0"/>
              </a:rPr>
              <a:t>IDPV systems may be automated or manual, use human adjudicators, cameras and other sensors, software and AI, or document validation systems, like OCR, PKI and other cryptographic systems, among others.</a:t>
            </a:r>
            <a:endParaRPr lang="en-US" sz="1800" kern="100" dirty="0">
              <a:ea typeface="Times New Roman" panose="02020603050405020304" pitchFamily="18" charset="0"/>
              <a:cs typeface="Times New Roman" panose="02020603050405020304" pitchFamily="18" charset="0"/>
            </a:endParaRPr>
          </a:p>
          <a:p>
            <a:r>
              <a:rPr lang="en-CA" sz="1800" kern="0" dirty="0">
                <a:effectLst/>
                <a:latin typeface="Avenir Book" panose="02000503020000020003" pitchFamily="2" charset="0"/>
                <a:ea typeface="Times New Roman" panose="02020603050405020304" pitchFamily="18" charset="0"/>
                <a:cs typeface="Open Sans" panose="020B0306030504020204" pitchFamily="34" charset="0"/>
              </a:rPr>
              <a:t>Identity Authenticators are derived from IDPV Systems and are typically the binding mechanism in credentials.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kern="100" dirty="0">
              <a:ea typeface="Times New Roman" panose="02020603050405020304" pitchFamily="18" charset="0"/>
              <a:cs typeface="Times New Roman" panose="02020603050405020304" pitchFamily="18" charset="0"/>
            </a:endParaRPr>
          </a:p>
          <a:p>
            <a:endParaRPr lang="en-US" sz="1800" kern="100" dirty="0">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4F99737-B288-15E9-AF46-9AB2D392BB4E}"/>
              </a:ext>
            </a:extLst>
          </p:cNvPr>
          <p:cNvSpPr>
            <a:spLocks noGrp="1"/>
          </p:cNvSpPr>
          <p:nvPr>
            <p:ph type="sldNum" sz="quarter" idx="4"/>
          </p:nvPr>
        </p:nvSpPr>
        <p:spPr/>
        <p:txBody>
          <a:bodyPr/>
          <a:lstStyle/>
          <a:p>
            <a:fld id="{D4163BC2-932A-D541-9F31-F345D94EF3A5}" type="slidenum">
              <a:rPr lang="en-US" altLang="en-US" smtClean="0"/>
              <a:pPr/>
              <a:t>9</a:t>
            </a:fld>
            <a:endParaRPr lang="en-US" altLang="en-US" dirty="0"/>
          </a:p>
        </p:txBody>
      </p:sp>
      <p:sp>
        <p:nvSpPr>
          <p:cNvPr id="5" name="TextBox 4">
            <a:extLst>
              <a:ext uri="{FF2B5EF4-FFF2-40B4-BE49-F238E27FC236}">
                <a16:creationId xmlns:a16="http://schemas.microsoft.com/office/drawing/2014/main" id="{22C7EE6C-3AAC-F000-BE90-CC38E2622E8A}"/>
              </a:ext>
            </a:extLst>
          </p:cNvPr>
          <p:cNvSpPr txBox="1"/>
          <p:nvPr/>
        </p:nvSpPr>
        <p:spPr>
          <a:xfrm>
            <a:off x="1682482" y="725518"/>
            <a:ext cx="8827035" cy="523220"/>
          </a:xfrm>
          <a:prstGeom prst="rect">
            <a:avLst/>
          </a:prstGeom>
          <a:noFill/>
        </p:spPr>
        <p:txBody>
          <a:bodyPr wrap="square">
            <a:spAutoFit/>
          </a:bodyPr>
          <a:lstStyle/>
          <a:p>
            <a:pPr marL="0" indent="0" algn="ctr">
              <a:buNone/>
            </a:pPr>
            <a:r>
              <a:rPr lang="en-US" sz="2800" i="1" dirty="0">
                <a:solidFill>
                  <a:srgbClr val="262673"/>
                </a:solidFill>
                <a:latin typeface="Avenir Book" panose="02000503020000020003" pitchFamily="2" charset="0"/>
              </a:rPr>
              <a:t>Foundational Concepts</a:t>
            </a:r>
          </a:p>
        </p:txBody>
      </p:sp>
    </p:spTree>
    <p:extLst>
      <p:ext uri="{BB962C8B-B14F-4D97-AF65-F5344CB8AC3E}">
        <p14:creationId xmlns:p14="http://schemas.microsoft.com/office/powerpoint/2010/main" val="3969394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1AC69-A14D-F940-9DE0-4C1FE6CDB32B}"/>
              </a:ext>
            </a:extLst>
          </p:cNvPr>
          <p:cNvSpPr>
            <a:spLocks noGrp="1"/>
          </p:cNvSpPr>
          <p:nvPr>
            <p:ph type="title"/>
          </p:nvPr>
        </p:nvSpPr>
        <p:spPr>
          <a:xfrm>
            <a:off x="609600" y="-79160"/>
            <a:ext cx="11366810" cy="1143000"/>
          </a:xfrm>
        </p:spPr>
        <p:txBody>
          <a:bodyPr/>
          <a:lstStyle/>
          <a:p>
            <a:r>
              <a:rPr lang="en-US" sz="4400" dirty="0">
                <a:effectLst/>
                <a:ea typeface="Arial" panose="020B0604020202020204" pitchFamily="34" charset="0"/>
              </a:rPr>
              <a:t>Concepts of Remote IDV and Deepfakes (4) </a:t>
            </a:r>
            <a:endParaRPr lang="en-US" dirty="0"/>
          </a:p>
        </p:txBody>
      </p:sp>
      <p:sp>
        <p:nvSpPr>
          <p:cNvPr id="3" name="Content Placeholder 2">
            <a:extLst>
              <a:ext uri="{FF2B5EF4-FFF2-40B4-BE49-F238E27FC236}">
                <a16:creationId xmlns:a16="http://schemas.microsoft.com/office/drawing/2014/main" id="{AA223B95-0F22-2A3C-C483-88E8B92B8575}"/>
              </a:ext>
            </a:extLst>
          </p:cNvPr>
          <p:cNvSpPr>
            <a:spLocks noGrp="1"/>
          </p:cNvSpPr>
          <p:nvPr>
            <p:ph idx="1"/>
          </p:nvPr>
        </p:nvSpPr>
        <p:spPr>
          <a:xfrm>
            <a:off x="609600" y="1332577"/>
            <a:ext cx="10943063" cy="4945560"/>
          </a:xfrm>
        </p:spPr>
        <p:txBody>
          <a:bodyPr/>
          <a:lstStyle/>
          <a:p>
            <a:r>
              <a:rPr lang="en-CA" sz="1800" kern="0" dirty="0">
                <a:effectLst/>
                <a:ea typeface="Times New Roman" panose="02020603050405020304" pitchFamily="18" charset="0"/>
                <a:cs typeface="Open Sans" panose="020B0306030504020204" pitchFamily="34" charset="0"/>
              </a:rPr>
              <a:t>The primary attack vectors for identity-related crimes typically include:</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Submission or presentation of fraudulent/fake credentials</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Transference of legitimate credentials and/or identity authenticators.</a:t>
            </a:r>
            <a:endParaRPr lang="en-US" sz="1800" kern="100" dirty="0">
              <a:ea typeface="Times New Roman" panose="02020603050405020304" pitchFamily="18" charset="0"/>
              <a:cs typeface="Times New Roman" panose="02020603050405020304" pitchFamily="18" charset="0"/>
            </a:endParaRPr>
          </a:p>
          <a:p>
            <a:pPr lvl="2"/>
            <a:r>
              <a:rPr lang="en-CA" sz="1600" kern="0" dirty="0">
                <a:effectLst/>
                <a:ea typeface="Times New Roman" panose="02020603050405020304" pitchFamily="18" charset="0"/>
                <a:cs typeface="Open Sans" panose="020B0306030504020204" pitchFamily="34" charset="0"/>
              </a:rPr>
              <a:t>IDPV systems can be vulnerable to tricking the system (human adjudicator or the other system components into believing that a fake thing (like a forged document) is real or convincing them that things match (like a passport photo and the claimant's face) when they do not. </a:t>
            </a:r>
          </a:p>
          <a:p>
            <a:r>
              <a:rPr lang="en-CA" sz="1800" kern="0" dirty="0">
                <a:effectLst/>
                <a:ea typeface="Times New Roman" panose="02020603050405020304" pitchFamily="18" charset="0"/>
                <a:cs typeface="Open Sans" panose="020B0306030504020204" pitchFamily="34" charset="0"/>
              </a:rPr>
              <a:t>Some techniques that are used to fool IDPV systems include: </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Forged documents, licences, certificates </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Bribing or coercing human adjudicators </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Wearing prostheses such as rubber masks or gummy fingerprints </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Presenting a photo instead of one's face to a camera </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Presenting a video instead of oneself to a camera </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Modifying a data capture device (like a camera or mobile device) to enable the substitution of images, video, or audio is commonly referred to as Injection Attack Detection (IAD).  </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Manipulating or replacing reference data or images in official databases</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Using generative AI tools to simulate a human in an image, video or voice sample</a:t>
            </a:r>
            <a:endParaRPr lang="en-US" sz="1800" kern="100" dirty="0">
              <a:effectLst/>
              <a:ea typeface="Calibri" panose="020F0502020204030204" pitchFamily="34" charset="0"/>
              <a:cs typeface="Times New Roman" panose="02020603050405020304" pitchFamily="18" charset="0"/>
            </a:endParaRPr>
          </a:p>
          <a:p>
            <a:pPr marL="1143000" marR="0" lvl="2" indent="-228600">
              <a:buSzPts val="1000"/>
              <a:buFont typeface="Wingdings" pitchFamily="2" charset="2"/>
              <a:buChar char=""/>
              <a:tabLst>
                <a:tab pos="1371600" algn="l"/>
              </a:tabLst>
            </a:pPr>
            <a:endParaRPr lang="en-US" sz="1800" kern="100" dirty="0">
              <a:effectLst/>
              <a:ea typeface="Calibri" panose="020F0502020204030204" pitchFamily="34" charset="0"/>
              <a:cs typeface="Times New Roman" panose="02020603050405020304" pitchFamily="18" charset="0"/>
            </a:endParaRPr>
          </a:p>
          <a:p>
            <a:pPr lvl="2"/>
            <a:endParaRPr lang="en-CA" sz="1600" kern="0" dirty="0">
              <a:effectLst/>
              <a:ea typeface="Times New Roman" panose="02020603050405020304" pitchFamily="18" charset="0"/>
              <a:cs typeface="Open Sans" panose="020B0306030504020204" pitchFamily="34" charset="0"/>
            </a:endParaRPr>
          </a:p>
          <a:p>
            <a:endParaRPr lang="en-US" dirty="0"/>
          </a:p>
        </p:txBody>
      </p:sp>
      <p:sp>
        <p:nvSpPr>
          <p:cNvPr id="4" name="Slide Number Placeholder 3">
            <a:extLst>
              <a:ext uri="{FF2B5EF4-FFF2-40B4-BE49-F238E27FC236}">
                <a16:creationId xmlns:a16="http://schemas.microsoft.com/office/drawing/2014/main" id="{341F7602-3F4E-0326-9127-B0DECB9F81E7}"/>
              </a:ext>
            </a:extLst>
          </p:cNvPr>
          <p:cNvSpPr>
            <a:spLocks noGrp="1"/>
          </p:cNvSpPr>
          <p:nvPr>
            <p:ph type="sldNum" sz="quarter" idx="4"/>
          </p:nvPr>
        </p:nvSpPr>
        <p:spPr/>
        <p:txBody>
          <a:bodyPr/>
          <a:lstStyle/>
          <a:p>
            <a:fld id="{D4163BC2-932A-D541-9F31-F345D94EF3A5}" type="slidenum">
              <a:rPr lang="en-US" altLang="en-US" smtClean="0"/>
              <a:pPr/>
              <a:t>10</a:t>
            </a:fld>
            <a:endParaRPr lang="en-US" altLang="en-US" dirty="0"/>
          </a:p>
        </p:txBody>
      </p:sp>
      <p:sp>
        <p:nvSpPr>
          <p:cNvPr id="7" name="TextBox 6">
            <a:extLst>
              <a:ext uri="{FF2B5EF4-FFF2-40B4-BE49-F238E27FC236}">
                <a16:creationId xmlns:a16="http://schemas.microsoft.com/office/drawing/2014/main" id="{2F625196-9524-982E-AD81-216805923A5B}"/>
              </a:ext>
            </a:extLst>
          </p:cNvPr>
          <p:cNvSpPr txBox="1"/>
          <p:nvPr/>
        </p:nvSpPr>
        <p:spPr>
          <a:xfrm>
            <a:off x="1682482" y="702527"/>
            <a:ext cx="8827035" cy="523220"/>
          </a:xfrm>
          <a:prstGeom prst="rect">
            <a:avLst/>
          </a:prstGeom>
          <a:noFill/>
        </p:spPr>
        <p:txBody>
          <a:bodyPr wrap="square">
            <a:spAutoFit/>
          </a:bodyPr>
          <a:lstStyle/>
          <a:p>
            <a:pPr marL="0" indent="0" algn="ctr">
              <a:buNone/>
            </a:pPr>
            <a:r>
              <a:rPr lang="en-US" sz="2800" i="1" dirty="0">
                <a:solidFill>
                  <a:srgbClr val="262673"/>
                </a:solidFill>
                <a:latin typeface="Avenir Book" panose="02000503020000020003" pitchFamily="2" charset="0"/>
              </a:rPr>
              <a:t>Attack Vectors</a:t>
            </a:r>
          </a:p>
        </p:txBody>
      </p:sp>
    </p:spTree>
    <p:extLst>
      <p:ext uri="{BB962C8B-B14F-4D97-AF65-F5344CB8AC3E}">
        <p14:creationId xmlns:p14="http://schemas.microsoft.com/office/powerpoint/2010/main" val="878287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F608B2-F2EB-B53C-926A-C39512FC48A7}"/>
            </a:ext>
          </a:extLst>
        </p:cNvPr>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E2DB9649-8680-5BF6-E10E-16966B2407BE}"/>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11</a:t>
            </a:fld>
            <a:endParaRPr lang="en-US" altLang="en-US" dirty="0"/>
          </a:p>
        </p:txBody>
      </p:sp>
      <p:sp>
        <p:nvSpPr>
          <p:cNvPr id="6" name="Title 1">
            <a:extLst>
              <a:ext uri="{FF2B5EF4-FFF2-40B4-BE49-F238E27FC236}">
                <a16:creationId xmlns:a16="http://schemas.microsoft.com/office/drawing/2014/main" id="{6DF379C6-6891-C626-496E-4AE5C884FA1F}"/>
              </a:ext>
            </a:extLst>
          </p:cNvPr>
          <p:cNvSpPr>
            <a:spLocks noGrp="1"/>
          </p:cNvSpPr>
          <p:nvPr>
            <p:ph type="title"/>
          </p:nvPr>
        </p:nvSpPr>
        <p:spPr>
          <a:xfrm>
            <a:off x="609600" y="-92611"/>
            <a:ext cx="11355659" cy="1143000"/>
          </a:xfrm>
        </p:spPr>
        <p:txBody>
          <a:bodyPr/>
          <a:lstStyle/>
          <a:p>
            <a:pPr marR="0" lvl="0">
              <a:lnSpc>
                <a:spcPct val="115000"/>
              </a:lnSpc>
            </a:pPr>
            <a:r>
              <a:rPr lang="en-US" sz="4400" dirty="0">
                <a:effectLst/>
                <a:ea typeface="Arial" panose="020B0604020202020204" pitchFamily="34" charset="0"/>
              </a:rPr>
              <a:t>Concepts of Remote IDV and Deepfakes (5) </a:t>
            </a:r>
          </a:p>
        </p:txBody>
      </p:sp>
      <p:sp>
        <p:nvSpPr>
          <p:cNvPr id="7" name="TextBox 6">
            <a:extLst>
              <a:ext uri="{FF2B5EF4-FFF2-40B4-BE49-F238E27FC236}">
                <a16:creationId xmlns:a16="http://schemas.microsoft.com/office/drawing/2014/main" id="{B78AEE06-1AC4-F73C-7F5A-5F58C02B75BE}"/>
              </a:ext>
            </a:extLst>
          </p:cNvPr>
          <p:cNvSpPr txBox="1"/>
          <p:nvPr/>
        </p:nvSpPr>
        <p:spPr>
          <a:xfrm>
            <a:off x="1682482" y="685724"/>
            <a:ext cx="8827035" cy="523220"/>
          </a:xfrm>
          <a:prstGeom prst="rect">
            <a:avLst/>
          </a:prstGeom>
          <a:noFill/>
        </p:spPr>
        <p:txBody>
          <a:bodyPr wrap="square">
            <a:spAutoFit/>
          </a:bodyPr>
          <a:lstStyle/>
          <a:p>
            <a:pPr marL="0" indent="0" algn="ctr">
              <a:buNone/>
            </a:pPr>
            <a:r>
              <a:rPr lang="en-US" sz="2800" i="1" dirty="0">
                <a:solidFill>
                  <a:srgbClr val="262673"/>
                </a:solidFill>
                <a:latin typeface="Avenir Book" panose="02000503020000020003" pitchFamily="2" charset="0"/>
              </a:rPr>
              <a:t>Defenses and Countermeasures</a:t>
            </a:r>
          </a:p>
        </p:txBody>
      </p:sp>
      <p:sp>
        <p:nvSpPr>
          <p:cNvPr id="2" name="Content Placeholder 2">
            <a:extLst>
              <a:ext uri="{FF2B5EF4-FFF2-40B4-BE49-F238E27FC236}">
                <a16:creationId xmlns:a16="http://schemas.microsoft.com/office/drawing/2014/main" id="{6C517207-F038-0BA1-02E2-F1C47AAABC7F}"/>
              </a:ext>
            </a:extLst>
          </p:cNvPr>
          <p:cNvSpPr txBox="1">
            <a:spLocks/>
          </p:cNvSpPr>
          <p:nvPr/>
        </p:nvSpPr>
        <p:spPr bwMode="auto">
          <a:xfrm>
            <a:off x="609600" y="1332577"/>
            <a:ext cx="10943063" cy="4945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Avenir Book" panose="02000503020000020003" pitchFamily="2" charset="0"/>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Avenir Book" panose="02000503020000020003" pitchFamily="2" charset="0"/>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Avenir Book" panose="02000503020000020003" pitchFamily="2" charset="0"/>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Avenir Book" panose="02000503020000020003" pitchFamily="2" charset="0"/>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sz="1800" kern="0" dirty="0">
                <a:effectLst/>
                <a:ea typeface="Times New Roman" panose="02020603050405020304" pitchFamily="18" charset="0"/>
                <a:cs typeface="Open Sans" panose="020B0306030504020204" pitchFamily="34" charset="0"/>
              </a:rPr>
              <a:t>Using devices and data that are provably untampered </a:t>
            </a:r>
            <a:endParaRPr lang="en-US" sz="1800" kern="100" dirty="0">
              <a:ea typeface="Times New Roman" panose="02020603050405020304" pitchFamily="18" charset="0"/>
              <a:cs typeface="Times New Roman" panose="02020603050405020304" pitchFamily="18" charset="0"/>
            </a:endParaRPr>
          </a:p>
          <a:p>
            <a:r>
              <a:rPr lang="en-CA" sz="1800" kern="0" dirty="0">
                <a:effectLst/>
                <a:ea typeface="Times New Roman" panose="02020603050405020304" pitchFamily="18" charset="0"/>
                <a:cs typeface="Open Sans" panose="020B0306030504020204" pitchFamily="34" charset="0"/>
              </a:rPr>
              <a:t>Using a human supervisor to monitor the use of data collection devices </a:t>
            </a:r>
            <a:endParaRPr lang="en-US" sz="1800" kern="100" dirty="0">
              <a:ea typeface="Times New Roman" panose="02020603050405020304" pitchFamily="18" charset="0"/>
              <a:cs typeface="Times New Roman" panose="02020603050405020304" pitchFamily="18" charset="0"/>
            </a:endParaRPr>
          </a:p>
          <a:p>
            <a:r>
              <a:rPr lang="en-CA" sz="1800" kern="0" dirty="0">
                <a:effectLst/>
                <a:ea typeface="Times New Roman" panose="02020603050405020304" pitchFamily="18" charset="0"/>
                <a:cs typeface="Open Sans" panose="020B0306030504020204" pitchFamily="34" charset="0"/>
              </a:rPr>
              <a:t>Checking information and images against official data sources that are known to have strong quality management processes in place </a:t>
            </a:r>
            <a:endParaRPr lang="en-US" sz="1800" kern="100" dirty="0">
              <a:ea typeface="Times New Roman" panose="02020603050405020304" pitchFamily="18" charset="0"/>
              <a:cs typeface="Times New Roman" panose="02020603050405020304" pitchFamily="18" charset="0"/>
            </a:endParaRPr>
          </a:p>
          <a:p>
            <a:r>
              <a:rPr lang="en-CA" sz="1800" kern="0" dirty="0">
                <a:effectLst/>
                <a:ea typeface="Times New Roman" panose="02020603050405020304" pitchFamily="18" charset="0"/>
                <a:cs typeface="Open Sans" panose="020B0306030504020204" pitchFamily="34" charset="0"/>
              </a:rPr>
              <a:t>Using software, hardware, and other means to determine whether a claimant is an actual live human (when the IDPV system is interacting with the claimant using automated means or the IDPV system is relying on uncontrolled devices) </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This is generally called "biometric liveness detection [the term originated from techniques used to detect whether a alive or deceased human was being sampled, for example fingerprints].  Advanced biometric liveness detection methods include:</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3D Geometry-Based Detection: This method analyzes a face's three-dimensional depth and geometry to produce a 3D representation, making it harder for attackers to use 2D photos or videos to spoof the system.</a:t>
            </a:r>
            <a:endParaRPr lang="en-US" sz="1800" kern="100" dirty="0">
              <a:ea typeface="Times New Roman" panose="02020603050405020304" pitchFamily="18" charset="0"/>
              <a:cs typeface="Times New Roman" panose="02020603050405020304" pitchFamily="18" charset="0"/>
            </a:endParaRPr>
          </a:p>
          <a:p>
            <a:pPr lvl="1"/>
            <a:r>
              <a:rPr lang="en-CA" sz="1800" kern="0" dirty="0">
                <a:effectLst/>
                <a:ea typeface="Times New Roman" panose="02020603050405020304" pitchFamily="18" charset="0"/>
                <a:cs typeface="Open Sans" panose="020B0306030504020204" pitchFamily="34" charset="0"/>
              </a:rPr>
              <a:t>Phoneme-Viseme Mismatch Detection: This technique detects inconsistencies between spoken phonemes and corresponding mouth shapes, which are common in deepfake videos</a:t>
            </a:r>
            <a:endParaRPr lang="en-US" sz="1800" kern="100" dirty="0">
              <a:effectLst/>
              <a:ea typeface="Calibri" panose="020F0502020204030204" pitchFamily="34" charset="0"/>
              <a:cs typeface="Times New Roman" panose="02020603050405020304" pitchFamily="18" charset="0"/>
            </a:endParaRPr>
          </a:p>
          <a:p>
            <a:pPr marL="514350" lvl="1" indent="0">
              <a:buSzPts val="1000"/>
              <a:buNone/>
              <a:tabLst>
                <a:tab pos="1371600" algn="l"/>
              </a:tabLst>
            </a:pPr>
            <a:endParaRPr lang="en-US"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8476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CDFD20-F53F-43DC-20DA-58AC20B3A208}"/>
            </a:ext>
          </a:extLst>
        </p:cNvPr>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AFCF51DB-3B04-1426-F093-29B0CFC97139}"/>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12</a:t>
            </a:fld>
            <a:endParaRPr lang="en-US" altLang="en-US" dirty="0"/>
          </a:p>
        </p:txBody>
      </p:sp>
      <p:sp>
        <p:nvSpPr>
          <p:cNvPr id="6" name="Title 1">
            <a:extLst>
              <a:ext uri="{FF2B5EF4-FFF2-40B4-BE49-F238E27FC236}">
                <a16:creationId xmlns:a16="http://schemas.microsoft.com/office/drawing/2014/main" id="{B0114866-A2C1-268B-E94F-681840AF1D67}"/>
              </a:ext>
            </a:extLst>
          </p:cNvPr>
          <p:cNvSpPr>
            <a:spLocks noGrp="1"/>
          </p:cNvSpPr>
          <p:nvPr>
            <p:ph type="title"/>
          </p:nvPr>
        </p:nvSpPr>
        <p:spPr>
          <a:xfrm>
            <a:off x="609600" y="-92611"/>
            <a:ext cx="11355659" cy="1143000"/>
          </a:xfrm>
        </p:spPr>
        <p:txBody>
          <a:bodyPr/>
          <a:lstStyle/>
          <a:p>
            <a:pPr marR="0" lvl="0">
              <a:lnSpc>
                <a:spcPct val="115000"/>
              </a:lnSpc>
            </a:pPr>
            <a:r>
              <a:rPr lang="en-US" sz="4400" dirty="0">
                <a:effectLst/>
                <a:ea typeface="Arial" panose="020B0604020202020204" pitchFamily="34" charset="0"/>
              </a:rPr>
              <a:t>Concepts of Remote IDV and Deepfakes (6) </a:t>
            </a:r>
          </a:p>
        </p:txBody>
      </p:sp>
      <p:sp>
        <p:nvSpPr>
          <p:cNvPr id="4" name="TextBox 3">
            <a:extLst>
              <a:ext uri="{FF2B5EF4-FFF2-40B4-BE49-F238E27FC236}">
                <a16:creationId xmlns:a16="http://schemas.microsoft.com/office/drawing/2014/main" id="{CF79BB01-2401-FAF6-E1AC-092C9B153E73}"/>
              </a:ext>
            </a:extLst>
          </p:cNvPr>
          <p:cNvSpPr txBox="1"/>
          <p:nvPr/>
        </p:nvSpPr>
        <p:spPr>
          <a:xfrm>
            <a:off x="1682482" y="685724"/>
            <a:ext cx="8827035" cy="523220"/>
          </a:xfrm>
          <a:prstGeom prst="rect">
            <a:avLst/>
          </a:prstGeom>
          <a:noFill/>
        </p:spPr>
        <p:txBody>
          <a:bodyPr wrap="square">
            <a:spAutoFit/>
          </a:bodyPr>
          <a:lstStyle/>
          <a:p>
            <a:pPr marL="0" indent="0" algn="ctr">
              <a:buNone/>
            </a:pPr>
            <a:r>
              <a:rPr lang="en-US" sz="2800" i="1" dirty="0">
                <a:solidFill>
                  <a:srgbClr val="262673"/>
                </a:solidFill>
                <a:latin typeface="Avenir Book" panose="02000503020000020003" pitchFamily="2" charset="0"/>
              </a:rPr>
              <a:t>Defenses and Countermeasures</a:t>
            </a:r>
          </a:p>
        </p:txBody>
      </p:sp>
      <p:sp>
        <p:nvSpPr>
          <p:cNvPr id="8" name="Content Placeholder 2">
            <a:extLst>
              <a:ext uri="{FF2B5EF4-FFF2-40B4-BE49-F238E27FC236}">
                <a16:creationId xmlns:a16="http://schemas.microsoft.com/office/drawing/2014/main" id="{E6BF7EE6-CF16-96A1-700E-826DDAFD774F}"/>
              </a:ext>
            </a:extLst>
          </p:cNvPr>
          <p:cNvSpPr txBox="1">
            <a:spLocks/>
          </p:cNvSpPr>
          <p:nvPr/>
        </p:nvSpPr>
        <p:spPr bwMode="auto">
          <a:xfrm>
            <a:off x="609600" y="1332577"/>
            <a:ext cx="10943063" cy="4945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Avenir Book" panose="02000503020000020003" pitchFamily="2" charset="0"/>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Avenir Book" panose="02000503020000020003" pitchFamily="2" charset="0"/>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Avenir Book" panose="02000503020000020003" pitchFamily="2" charset="0"/>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Avenir Book" panose="02000503020000020003" pitchFamily="2" charset="0"/>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sz="1800" kern="0" dirty="0">
                <a:effectLst/>
                <a:ea typeface="Times New Roman" panose="02020603050405020304" pitchFamily="18" charset="0"/>
                <a:cs typeface="Open Sans" panose="020B0306030504020204" pitchFamily="34" charset="0"/>
              </a:rPr>
              <a:t>Injection Attack Detection (IAD) refers to a combination of software and/or hardware methods designed to detect and prevent attempts to inject fraudulent biometric data directly into a biometric recognition system. </a:t>
            </a:r>
          </a:p>
          <a:p>
            <a:r>
              <a:rPr lang="en-CA" sz="1800" kern="0" dirty="0">
                <a:effectLst/>
                <a:ea typeface="Times New Roman" panose="02020603050405020304" pitchFamily="18" charset="0"/>
                <a:cs typeface="Open Sans" panose="020B0306030504020204" pitchFamily="34" charset="0"/>
              </a:rPr>
              <a:t>Unlike presentation attacks, which involve presenting fake biometric data to the system's sensor (e.g., showing a photo to a camera), injection attacks involve manipulating the data stream between the sensor and the biometric processing system. </a:t>
            </a:r>
          </a:p>
          <a:p>
            <a:r>
              <a:rPr lang="en-CA" sz="1800" kern="0" dirty="0">
                <a:effectLst/>
                <a:ea typeface="Times New Roman" panose="02020603050405020304" pitchFamily="18" charset="0"/>
                <a:cs typeface="Open Sans" panose="020B0306030504020204" pitchFamily="34" charset="0"/>
              </a:rPr>
              <a:t>This attack entirely bypasses the sensor by injecting synthetic or pre-recorded biometric data into the system. </a:t>
            </a:r>
          </a:p>
          <a:p>
            <a:r>
              <a:rPr lang="en-CA" sz="1800" kern="0" dirty="0">
                <a:effectLst/>
                <a:ea typeface="Times New Roman" panose="02020603050405020304" pitchFamily="18" charset="0"/>
                <a:cs typeface="Open Sans" panose="020B0306030504020204" pitchFamily="34" charset="0"/>
              </a:rPr>
              <a:t>Some attack methods include:</a:t>
            </a:r>
            <a:endParaRPr lang="en-US" sz="18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Virtual Camera Injection: Using software to create a virtual camera that directly feeds pre-recorded or synthetic video into the biometric system.</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Device Emulation: Emulating a mobile device to manipulate the system calls and inject fraudulent biometric data.</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Function Hooking: Altering the flow of system calls to replace legitimate biometric data with fraudulent data.</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Man-in-the-Middle (MitM) Attacks: Intercepting and altering the data stream between the biometric sensor and the processing system.</a:t>
            </a:r>
            <a:endParaRPr lang="en-US" sz="1600" kern="100" dirty="0">
              <a:effectLst/>
              <a:ea typeface="Calibri" panose="020F0502020204030204" pitchFamily="34" charset="0"/>
              <a:cs typeface="Times New Roman" panose="02020603050405020304" pitchFamily="18" charset="0"/>
            </a:endParaRPr>
          </a:p>
          <a:p>
            <a:pPr marL="0" indent="0">
              <a:buNone/>
            </a:pPr>
            <a:endParaRPr lang="en-US" sz="1600" kern="100" dirty="0">
              <a:ea typeface="Times New Roman" panose="02020603050405020304" pitchFamily="18" charset="0"/>
              <a:cs typeface="Times New Roman" panose="02020603050405020304" pitchFamily="18" charset="0"/>
            </a:endParaRPr>
          </a:p>
          <a:p>
            <a:pPr marL="514350" lvl="1" indent="0">
              <a:buSzPts val="1000"/>
              <a:buNone/>
              <a:tabLst>
                <a:tab pos="1371600" algn="l"/>
              </a:tabLst>
            </a:pPr>
            <a:endParaRPr lang="en-US"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4181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E7F2F7-00D3-0BFD-CDC6-A4260EC42E8C}"/>
            </a:ext>
          </a:extLst>
        </p:cNvPr>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25FEC4A5-B6FB-8FFC-1731-689CA7C23D8D}"/>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13</a:t>
            </a:fld>
            <a:endParaRPr lang="en-US" altLang="en-US" dirty="0"/>
          </a:p>
        </p:txBody>
      </p:sp>
      <p:sp>
        <p:nvSpPr>
          <p:cNvPr id="6" name="Title 1">
            <a:extLst>
              <a:ext uri="{FF2B5EF4-FFF2-40B4-BE49-F238E27FC236}">
                <a16:creationId xmlns:a16="http://schemas.microsoft.com/office/drawing/2014/main" id="{D253DB7E-43CA-FA3F-4046-5E825D32D60F}"/>
              </a:ext>
            </a:extLst>
          </p:cNvPr>
          <p:cNvSpPr>
            <a:spLocks noGrp="1"/>
          </p:cNvSpPr>
          <p:nvPr>
            <p:ph type="title"/>
          </p:nvPr>
        </p:nvSpPr>
        <p:spPr>
          <a:xfrm>
            <a:off x="609600" y="-92611"/>
            <a:ext cx="11355659" cy="1143000"/>
          </a:xfrm>
        </p:spPr>
        <p:txBody>
          <a:bodyPr/>
          <a:lstStyle/>
          <a:p>
            <a:pPr marR="0" lvl="0">
              <a:lnSpc>
                <a:spcPct val="115000"/>
              </a:lnSpc>
            </a:pPr>
            <a:r>
              <a:rPr lang="en-US" sz="4400" dirty="0">
                <a:effectLst/>
                <a:ea typeface="Arial" panose="020B0604020202020204" pitchFamily="34" charset="0"/>
              </a:rPr>
              <a:t>Concepts of Remote IDV and Deepfakes (</a:t>
            </a:r>
            <a:r>
              <a:rPr lang="en-US" dirty="0">
                <a:ea typeface="Arial" panose="020B0604020202020204" pitchFamily="34" charset="0"/>
              </a:rPr>
              <a:t>7</a:t>
            </a:r>
            <a:r>
              <a:rPr lang="en-US" sz="4400" dirty="0">
                <a:effectLst/>
                <a:ea typeface="Arial" panose="020B0604020202020204" pitchFamily="34" charset="0"/>
              </a:rPr>
              <a:t>) </a:t>
            </a:r>
          </a:p>
        </p:txBody>
      </p:sp>
      <p:sp>
        <p:nvSpPr>
          <p:cNvPr id="7" name="TextBox 6">
            <a:extLst>
              <a:ext uri="{FF2B5EF4-FFF2-40B4-BE49-F238E27FC236}">
                <a16:creationId xmlns:a16="http://schemas.microsoft.com/office/drawing/2014/main" id="{167A4784-5485-792E-35AE-44635B86B5D5}"/>
              </a:ext>
            </a:extLst>
          </p:cNvPr>
          <p:cNvSpPr txBox="1"/>
          <p:nvPr/>
        </p:nvSpPr>
        <p:spPr>
          <a:xfrm>
            <a:off x="1682482" y="718221"/>
            <a:ext cx="8827035" cy="523220"/>
          </a:xfrm>
          <a:prstGeom prst="rect">
            <a:avLst/>
          </a:prstGeom>
          <a:noFill/>
        </p:spPr>
        <p:txBody>
          <a:bodyPr wrap="square">
            <a:spAutoFit/>
          </a:bodyPr>
          <a:lstStyle/>
          <a:p>
            <a:pPr marL="0" indent="0" algn="ctr">
              <a:buNone/>
            </a:pPr>
            <a:r>
              <a:rPr lang="en-US" sz="2800" i="1" dirty="0">
                <a:solidFill>
                  <a:srgbClr val="262673"/>
                </a:solidFill>
                <a:latin typeface="Avenir Book" panose="02000503020000020003" pitchFamily="2" charset="0"/>
              </a:rPr>
              <a:t>Mitigation</a:t>
            </a:r>
          </a:p>
        </p:txBody>
      </p:sp>
      <p:sp>
        <p:nvSpPr>
          <p:cNvPr id="2" name="Content Placeholder 2">
            <a:extLst>
              <a:ext uri="{FF2B5EF4-FFF2-40B4-BE49-F238E27FC236}">
                <a16:creationId xmlns:a16="http://schemas.microsoft.com/office/drawing/2014/main" id="{E2C938D6-7265-1289-4DA5-CA8F3AF8A2B2}"/>
              </a:ext>
            </a:extLst>
          </p:cNvPr>
          <p:cNvSpPr txBox="1">
            <a:spLocks/>
          </p:cNvSpPr>
          <p:nvPr/>
        </p:nvSpPr>
        <p:spPr bwMode="auto">
          <a:xfrm>
            <a:off x="609600" y="1239856"/>
            <a:ext cx="11582400" cy="4945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Avenir Book" panose="02000503020000020003" pitchFamily="2" charset="0"/>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Avenir Book" panose="02000503020000020003" pitchFamily="2" charset="0"/>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Avenir Book" panose="02000503020000020003" pitchFamily="2" charset="0"/>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Avenir Book" panose="02000503020000020003" pitchFamily="2" charset="0"/>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Avenir Book" panose="02000503020000020003"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sz="1800" kern="0" dirty="0">
                <a:effectLst/>
                <a:ea typeface="Times New Roman" panose="02020603050405020304" pitchFamily="18" charset="0"/>
                <a:cs typeface="Open Sans" panose="020B0306030504020204" pitchFamily="34" charset="0"/>
              </a:rPr>
              <a:t>Session Metadata Analysis: This involves analyzing metadata like GPS, accelerometer data, and network information to detect anomalies indicative of injection attacks.</a:t>
            </a:r>
            <a:endParaRPr lang="en-US" sz="1800" kern="100" dirty="0">
              <a:ea typeface="Times New Roman" panose="02020603050405020304" pitchFamily="18" charset="0"/>
              <a:cs typeface="Times New Roman" panose="02020603050405020304" pitchFamily="18" charset="0"/>
            </a:endParaRPr>
          </a:p>
          <a:p>
            <a:r>
              <a:rPr lang="en-CA" sz="1800" kern="0" dirty="0">
                <a:effectLst/>
                <a:ea typeface="Times New Roman" panose="02020603050405020304" pitchFamily="18" charset="0"/>
                <a:cs typeface="Open Sans" panose="020B0306030504020204" pitchFamily="34" charset="0"/>
              </a:rPr>
              <a:t>Automated Artifact Detection: Using convolutional neural networks (CNNs) to identify video and audio data inconsistencies that suggest tampering.</a:t>
            </a:r>
            <a:endParaRPr lang="en-US" sz="1800" kern="100" dirty="0">
              <a:ea typeface="Times New Roman" panose="02020603050405020304" pitchFamily="18" charset="0"/>
              <a:cs typeface="Times New Roman" panose="02020603050405020304" pitchFamily="18" charset="0"/>
            </a:endParaRPr>
          </a:p>
          <a:p>
            <a:r>
              <a:rPr lang="en-CA" sz="1800" kern="0" dirty="0">
                <a:effectLst/>
                <a:ea typeface="Times New Roman" panose="02020603050405020304" pitchFamily="18" charset="0"/>
                <a:cs typeface="Open Sans" panose="020B0306030504020204" pitchFamily="34" charset="0"/>
              </a:rPr>
              <a:t>Camera Anti-Tampering Measures: Implementing cryptographic methods to ensure the authenticity of the data captured by the camera.</a:t>
            </a:r>
            <a:endParaRPr lang="en-US" sz="1800" kern="100" dirty="0">
              <a:ea typeface="Times New Roman" panose="02020603050405020304" pitchFamily="18" charset="0"/>
              <a:cs typeface="Times New Roman" panose="02020603050405020304" pitchFamily="18" charset="0"/>
            </a:endParaRPr>
          </a:p>
          <a:p>
            <a:r>
              <a:rPr lang="en-CA" sz="1800" kern="0" dirty="0">
                <a:effectLst/>
                <a:ea typeface="Times New Roman" panose="02020603050405020304" pitchFamily="18" charset="0"/>
                <a:cs typeface="Open Sans" panose="020B0306030504020204" pitchFamily="34" charset="0"/>
              </a:rPr>
              <a:t>Presentation Attack Detection (PAD) refers to the automated process used by biometric systems to detect and prevent presentation attacks, commonly known as "spoofs." </a:t>
            </a:r>
          </a:p>
          <a:p>
            <a:pPr lvl="1"/>
            <a:r>
              <a:rPr lang="en-CA" sz="1600" kern="0" dirty="0">
                <a:effectLst/>
                <a:ea typeface="Times New Roman" panose="02020603050405020304" pitchFamily="18" charset="0"/>
                <a:cs typeface="Open Sans" panose="020B0306030504020204" pitchFamily="34" charset="0"/>
              </a:rPr>
              <a:t>These attacks involve using fake biometric samples, such as photographs, masks, or synthetic fingerprints, to impersonate someone else and gain unauthorized access to systems or data. PAD systems utilize hardware and software technologies to determine whether the presented biometric is genuine. </a:t>
            </a:r>
          </a:p>
          <a:p>
            <a:pPr lvl="1"/>
            <a:r>
              <a:rPr lang="en-CA" sz="1600" kern="0" dirty="0">
                <a:effectLst/>
                <a:ea typeface="Times New Roman" panose="02020603050405020304" pitchFamily="18" charset="0"/>
                <a:cs typeface="Open Sans" panose="020B0306030504020204" pitchFamily="34" charset="0"/>
              </a:rPr>
              <a:t>A critical subset of PAD is liveness detection, which analyzes anatomical characteristics or involuntary and voluntary reactions to confirm that the biometric sample is being captured from a living subject present at the point of capture. There are two PAD Liveness methods: </a:t>
            </a:r>
          </a:p>
          <a:p>
            <a:pPr lvl="2"/>
            <a:r>
              <a:rPr lang="en-CA" sz="1600" kern="0" dirty="0">
                <a:effectLst/>
                <a:ea typeface="Times New Roman" panose="02020603050405020304" pitchFamily="18" charset="0"/>
                <a:cs typeface="Open Sans" panose="020B0306030504020204" pitchFamily="34" charset="0"/>
              </a:rPr>
              <a:t>Active PAD: Requires user participation through actions such as nodding, blinking, or turning their head. This method verifies the user's identity and liveness by having them respond to specific challenges.</a:t>
            </a:r>
            <a:endParaRPr lang="en-US" sz="1600" kern="100" dirty="0">
              <a:ea typeface="Times New Roman" panose="02020603050405020304" pitchFamily="18" charset="0"/>
              <a:cs typeface="Times New Roman" panose="02020603050405020304" pitchFamily="18" charset="0"/>
            </a:endParaRPr>
          </a:p>
          <a:p>
            <a:pPr lvl="2"/>
            <a:r>
              <a:rPr lang="en-CA" sz="1600" kern="0" dirty="0">
                <a:effectLst/>
                <a:ea typeface="Times New Roman" panose="02020603050405020304" pitchFamily="18" charset="0"/>
                <a:cs typeface="Open Sans" panose="020B0306030504020204" pitchFamily="34" charset="0"/>
              </a:rPr>
              <a:t>Passive PAD: Relies on specialized equipment to confirm identity and liveness without requiring any specific actions from the user. This method uses technologies like depth sensing, infrared, and other characteristics beyond standard visible light.</a:t>
            </a:r>
            <a:endParaRPr lang="en-US" sz="1600" kern="100" dirty="0">
              <a:effectLst/>
              <a:ea typeface="Calibri" panose="020F0502020204030204" pitchFamily="34" charset="0"/>
              <a:cs typeface="Times New Roman" panose="02020603050405020304" pitchFamily="18" charset="0"/>
            </a:endParaRPr>
          </a:p>
          <a:p>
            <a:endParaRPr lang="en-US" sz="1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7614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324E79-F0CC-2CA4-983F-4AFB9C4E3F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90356C-4F52-38BB-E39A-885ADC3DFA96}"/>
              </a:ext>
            </a:extLst>
          </p:cNvPr>
          <p:cNvSpPr>
            <a:spLocks noGrp="1"/>
          </p:cNvSpPr>
          <p:nvPr>
            <p:ph type="title"/>
          </p:nvPr>
        </p:nvSpPr>
        <p:spPr/>
        <p:txBody>
          <a:bodyPr/>
          <a:lstStyle/>
          <a:p>
            <a:r>
              <a:rPr lang="en-US" sz="4400" dirty="0">
                <a:effectLst/>
                <a:ea typeface="Arial" panose="020B0604020202020204" pitchFamily="34" charset="0"/>
              </a:rPr>
              <a:t>Key Terminology </a:t>
            </a:r>
            <a:endParaRPr lang="en-US" dirty="0"/>
          </a:p>
        </p:txBody>
      </p:sp>
      <p:sp>
        <p:nvSpPr>
          <p:cNvPr id="3" name="Content Placeholder 2">
            <a:extLst>
              <a:ext uri="{FF2B5EF4-FFF2-40B4-BE49-F238E27FC236}">
                <a16:creationId xmlns:a16="http://schemas.microsoft.com/office/drawing/2014/main" id="{9D2A55D7-0617-6782-F54B-3703840BA8EE}"/>
              </a:ext>
            </a:extLst>
          </p:cNvPr>
          <p:cNvSpPr>
            <a:spLocks noGrp="1"/>
          </p:cNvSpPr>
          <p:nvPr>
            <p:ph idx="1"/>
          </p:nvPr>
        </p:nvSpPr>
        <p:spPr>
          <a:xfrm>
            <a:off x="609600" y="1010659"/>
            <a:ext cx="10972800" cy="4787975"/>
          </a:xfrm>
        </p:spPr>
        <p:txBody>
          <a:bodyPr/>
          <a:lstStyle/>
          <a:p>
            <a:pPr marL="0" marR="0" lvl="0" indent="0">
              <a:lnSpc>
                <a:spcPct val="115000"/>
              </a:lnSpc>
              <a:buNone/>
            </a:pPr>
            <a:r>
              <a:rPr lang="en-US" sz="1800" b="0" i="0" u="none" strike="noStrike" dirty="0">
                <a:solidFill>
                  <a:srgbClr val="172B4D"/>
                </a:solidFill>
                <a:effectLst/>
              </a:rPr>
              <a:t>Realistic</a:t>
            </a:r>
            <a:endParaRPr lang="en-US" sz="2800" u="none" strike="noStrike" dirty="0">
              <a:effectLst/>
              <a:ea typeface="Arial" panose="020B0604020202020204" pitchFamily="34" charset="0"/>
            </a:endParaRPr>
          </a:p>
        </p:txBody>
      </p:sp>
      <p:sp>
        <p:nvSpPr>
          <p:cNvPr id="5" name="Slide Number Placeholder 3">
            <a:extLst>
              <a:ext uri="{FF2B5EF4-FFF2-40B4-BE49-F238E27FC236}">
                <a16:creationId xmlns:a16="http://schemas.microsoft.com/office/drawing/2014/main" id="{44087670-9368-0B3D-35A0-01F14B390C11}"/>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14</a:t>
            </a:fld>
            <a:endParaRPr lang="en-US" altLang="en-US" dirty="0"/>
          </a:p>
        </p:txBody>
      </p:sp>
      <p:sp>
        <p:nvSpPr>
          <p:cNvPr id="7" name="TextBox 6">
            <a:extLst>
              <a:ext uri="{FF2B5EF4-FFF2-40B4-BE49-F238E27FC236}">
                <a16:creationId xmlns:a16="http://schemas.microsoft.com/office/drawing/2014/main" id="{ACE700A2-6BC8-4969-C3D3-3639A61E3B5B}"/>
              </a:ext>
            </a:extLst>
          </p:cNvPr>
          <p:cNvSpPr txBox="1"/>
          <p:nvPr/>
        </p:nvSpPr>
        <p:spPr>
          <a:xfrm>
            <a:off x="751863" y="5629357"/>
            <a:ext cx="8827035" cy="338554"/>
          </a:xfrm>
          <a:prstGeom prst="rect">
            <a:avLst/>
          </a:prstGeom>
          <a:noFill/>
        </p:spPr>
        <p:txBody>
          <a:bodyPr wrap="square">
            <a:spAutoFit/>
          </a:bodyPr>
          <a:lstStyle/>
          <a:p>
            <a:pPr marL="0" indent="0">
              <a:buNone/>
            </a:pPr>
            <a:r>
              <a:rPr lang="en-US" sz="1600" b="1" i="1" dirty="0">
                <a:solidFill>
                  <a:srgbClr val="262673"/>
                </a:solidFill>
                <a:latin typeface="Avenir Book" panose="02000503020000020003" pitchFamily="2" charset="0"/>
              </a:rPr>
              <a:t>For a comprehensive list of Terminology see Appendix A: Glossary </a:t>
            </a:r>
          </a:p>
        </p:txBody>
      </p:sp>
    </p:spTree>
    <p:extLst>
      <p:ext uri="{BB962C8B-B14F-4D97-AF65-F5344CB8AC3E}">
        <p14:creationId xmlns:p14="http://schemas.microsoft.com/office/powerpoint/2010/main" val="3803149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E4D10E-5C93-DC09-9E4F-B617BFB972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5401C9-34D5-D0B4-1FFA-8142687805BB}"/>
              </a:ext>
            </a:extLst>
          </p:cNvPr>
          <p:cNvSpPr>
            <a:spLocks noGrp="1"/>
          </p:cNvSpPr>
          <p:nvPr>
            <p:ph type="title"/>
          </p:nvPr>
        </p:nvSpPr>
        <p:spPr/>
        <p:txBody>
          <a:bodyPr/>
          <a:lstStyle/>
          <a:p>
            <a:r>
              <a:rPr lang="en-US" sz="4400" dirty="0">
                <a:effectLst/>
                <a:ea typeface="Arial" panose="020B0604020202020204" pitchFamily="34" charset="0"/>
              </a:rPr>
              <a:t>Benefits and Threats: Deepfake Spectrum</a:t>
            </a:r>
            <a:endParaRPr lang="en-US" dirty="0"/>
          </a:p>
        </p:txBody>
      </p:sp>
      <p:sp>
        <p:nvSpPr>
          <p:cNvPr id="5" name="Slide Number Placeholder 3">
            <a:extLst>
              <a:ext uri="{FF2B5EF4-FFF2-40B4-BE49-F238E27FC236}">
                <a16:creationId xmlns:a16="http://schemas.microsoft.com/office/drawing/2014/main" id="{B75C3A83-2EAC-557A-F2A2-A29C6401D591}"/>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15</a:t>
            </a:fld>
            <a:endParaRPr lang="en-US" altLang="en-US" dirty="0"/>
          </a:p>
        </p:txBody>
      </p:sp>
    </p:spTree>
    <p:extLst>
      <p:ext uri="{BB962C8B-B14F-4D97-AF65-F5344CB8AC3E}">
        <p14:creationId xmlns:p14="http://schemas.microsoft.com/office/powerpoint/2010/main" val="4208146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A4E595-30A4-F450-0233-C4F32D9C88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61C0CF-E755-6254-D87B-AC24D10711CB}"/>
              </a:ext>
            </a:extLst>
          </p:cNvPr>
          <p:cNvSpPr>
            <a:spLocks noGrp="1"/>
          </p:cNvSpPr>
          <p:nvPr>
            <p:ph type="title"/>
          </p:nvPr>
        </p:nvSpPr>
        <p:spPr/>
        <p:txBody>
          <a:bodyPr/>
          <a:lstStyle/>
          <a:p>
            <a:pPr marR="0" lvl="0">
              <a:lnSpc>
                <a:spcPct val="115000"/>
              </a:lnSpc>
            </a:pPr>
            <a:r>
              <a:rPr lang="en-US" sz="4400" dirty="0">
                <a:effectLst/>
                <a:ea typeface="Arial" panose="020B0604020202020204" pitchFamily="34" charset="0"/>
              </a:rPr>
              <a:t>Current State of IDV Market </a:t>
            </a:r>
            <a:r>
              <a:rPr lang="en-US" dirty="0">
                <a:ea typeface="Arial" panose="020B0604020202020204" pitchFamily="34" charset="0"/>
              </a:rPr>
              <a:t>re: </a:t>
            </a:r>
            <a:r>
              <a:rPr lang="en-US" sz="4400" dirty="0">
                <a:effectLst/>
                <a:ea typeface="Arial" panose="020B0604020202020204" pitchFamily="34" charset="0"/>
              </a:rPr>
              <a:t>Deepfakes</a:t>
            </a:r>
          </a:p>
        </p:txBody>
      </p:sp>
      <p:sp>
        <p:nvSpPr>
          <p:cNvPr id="3" name="Content Placeholder 2">
            <a:extLst>
              <a:ext uri="{FF2B5EF4-FFF2-40B4-BE49-F238E27FC236}">
                <a16:creationId xmlns:a16="http://schemas.microsoft.com/office/drawing/2014/main" id="{970DC6EE-5A32-6789-DC56-299E8A9C5CE2}"/>
              </a:ext>
            </a:extLst>
          </p:cNvPr>
          <p:cNvSpPr>
            <a:spLocks noGrp="1"/>
          </p:cNvSpPr>
          <p:nvPr>
            <p:ph idx="1"/>
          </p:nvPr>
        </p:nvSpPr>
        <p:spPr>
          <a:xfrm>
            <a:off x="609600" y="1010659"/>
            <a:ext cx="10972800" cy="4787975"/>
          </a:xfrm>
        </p:spPr>
        <p:txBody>
          <a:bodyPr/>
          <a:lstStyle/>
          <a:p>
            <a:pPr marL="571500" indent="-457200">
              <a:lnSpc>
                <a:spcPct val="115000"/>
              </a:lnSpc>
              <a:buFont typeface="Arial" panose="020B0604020202020204" pitchFamily="34" charset="0"/>
              <a:buChar char="•"/>
            </a:pPr>
            <a:r>
              <a:rPr lang="en-US" sz="2800" u="none" strike="noStrike" dirty="0">
                <a:effectLst/>
                <a:ea typeface="Arial" panose="020B0604020202020204" pitchFamily="34" charset="0"/>
              </a:rPr>
              <a:t>Critical Trends</a:t>
            </a:r>
          </a:p>
          <a:p>
            <a:pPr marL="571500" indent="-457200">
              <a:lnSpc>
                <a:spcPct val="115000"/>
              </a:lnSpc>
              <a:buFont typeface="Arial" panose="020B0604020202020204" pitchFamily="34" charset="0"/>
              <a:buChar char="•"/>
            </a:pPr>
            <a:r>
              <a:rPr lang="en-US" sz="2800" u="none" strike="noStrike" dirty="0">
                <a:effectLst/>
                <a:ea typeface="Arial" panose="020B0604020202020204" pitchFamily="34" charset="0"/>
              </a:rPr>
              <a:t>Key Challenges and Dangers</a:t>
            </a:r>
          </a:p>
          <a:p>
            <a:pPr marL="571500" indent="-457200">
              <a:lnSpc>
                <a:spcPct val="115000"/>
              </a:lnSpc>
              <a:buFont typeface="Arial" panose="020B0604020202020204" pitchFamily="34" charset="0"/>
              <a:buChar char="•"/>
            </a:pPr>
            <a:r>
              <a:rPr lang="en-US" sz="2800" u="none" strike="noStrike" dirty="0">
                <a:effectLst/>
                <a:ea typeface="Arial" panose="020B0604020202020204" pitchFamily="34" charset="0"/>
              </a:rPr>
              <a:t>Primary deepfake technologies</a:t>
            </a:r>
          </a:p>
          <a:p>
            <a:pPr marL="571500" indent="-457200">
              <a:lnSpc>
                <a:spcPct val="115000"/>
              </a:lnSpc>
              <a:buFont typeface="Arial" panose="020B0604020202020204" pitchFamily="34" charset="0"/>
              <a:buChar char="•"/>
            </a:pPr>
            <a:r>
              <a:rPr lang="en-US" sz="2800" u="none" strike="noStrike" dirty="0">
                <a:effectLst/>
                <a:ea typeface="Arial" panose="020B0604020202020204" pitchFamily="34" charset="0"/>
              </a:rPr>
              <a:t>Role of Generative AI</a:t>
            </a:r>
          </a:p>
          <a:p>
            <a:pPr marL="571500" indent="-457200">
              <a:lnSpc>
                <a:spcPct val="115000"/>
              </a:lnSpc>
              <a:buFont typeface="Arial" panose="020B0604020202020204" pitchFamily="34" charset="0"/>
              <a:buChar char="•"/>
            </a:pPr>
            <a:r>
              <a:rPr lang="en-US" sz="2800" u="none" strike="noStrike" dirty="0">
                <a:effectLst/>
                <a:ea typeface="Arial" panose="020B0604020202020204" pitchFamily="34" charset="0"/>
              </a:rPr>
              <a:t>Regulatory Environment – link to Appendix: Regulations</a:t>
            </a:r>
          </a:p>
          <a:p>
            <a:pPr marL="571500" indent="-457200">
              <a:lnSpc>
                <a:spcPct val="115000"/>
              </a:lnSpc>
              <a:buFont typeface="Arial" panose="020B0604020202020204" pitchFamily="34" charset="0"/>
              <a:buChar char="•"/>
            </a:pPr>
            <a:r>
              <a:rPr lang="en-US" sz="2800" u="none" strike="noStrike" dirty="0">
                <a:effectLst/>
                <a:ea typeface="Arial" panose="020B0604020202020204" pitchFamily="34" charset="0"/>
              </a:rPr>
              <a:t>Standards - link to Appendix: Relevant Standards</a:t>
            </a:r>
            <a:endParaRPr lang="en-US" sz="2400" u="none" strike="noStrike" dirty="0">
              <a:effectLst/>
              <a:ea typeface="Arial" panose="020B0604020202020204" pitchFamily="34" charset="0"/>
            </a:endParaRPr>
          </a:p>
        </p:txBody>
      </p:sp>
      <p:sp>
        <p:nvSpPr>
          <p:cNvPr id="5" name="Slide Number Placeholder 3">
            <a:extLst>
              <a:ext uri="{FF2B5EF4-FFF2-40B4-BE49-F238E27FC236}">
                <a16:creationId xmlns:a16="http://schemas.microsoft.com/office/drawing/2014/main" id="{B33C88B5-9CDA-FEDF-8207-65F7E82D3C8D}"/>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16</a:t>
            </a:fld>
            <a:endParaRPr lang="en-US" altLang="en-US" dirty="0"/>
          </a:p>
        </p:txBody>
      </p:sp>
    </p:spTree>
    <p:extLst>
      <p:ext uri="{BB962C8B-B14F-4D97-AF65-F5344CB8AC3E}">
        <p14:creationId xmlns:p14="http://schemas.microsoft.com/office/powerpoint/2010/main" val="27868532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F7D7BD-4F99-DF02-9926-17C6A26463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1842F0-74B6-E667-6715-4F075EA57D63}"/>
              </a:ext>
            </a:extLst>
          </p:cNvPr>
          <p:cNvSpPr>
            <a:spLocks noGrp="1"/>
          </p:cNvSpPr>
          <p:nvPr>
            <p:ph type="title"/>
          </p:nvPr>
        </p:nvSpPr>
        <p:spPr/>
        <p:txBody>
          <a:bodyPr/>
          <a:lstStyle/>
          <a:p>
            <a:pPr marL="114300">
              <a:lnSpc>
                <a:spcPct val="115000"/>
              </a:lnSpc>
            </a:pPr>
            <a:r>
              <a:rPr lang="en-US" sz="4400" u="none" strike="noStrike" dirty="0">
                <a:effectLst/>
                <a:ea typeface="Arial" panose="020B0604020202020204" pitchFamily="34" charset="0"/>
              </a:rPr>
              <a:t>Critical Trends</a:t>
            </a:r>
          </a:p>
        </p:txBody>
      </p:sp>
      <p:sp>
        <p:nvSpPr>
          <p:cNvPr id="3" name="Content Placeholder 2">
            <a:extLst>
              <a:ext uri="{FF2B5EF4-FFF2-40B4-BE49-F238E27FC236}">
                <a16:creationId xmlns:a16="http://schemas.microsoft.com/office/drawing/2014/main" id="{B014F9DD-FCCE-92EB-0DEB-2E3797618F4A}"/>
              </a:ext>
            </a:extLst>
          </p:cNvPr>
          <p:cNvSpPr>
            <a:spLocks noGrp="1"/>
          </p:cNvSpPr>
          <p:nvPr>
            <p:ph idx="1"/>
          </p:nvPr>
        </p:nvSpPr>
        <p:spPr>
          <a:xfrm>
            <a:off x="609600" y="1010659"/>
            <a:ext cx="10972800" cy="4787975"/>
          </a:xfrm>
        </p:spPr>
        <p:txBody>
          <a:bodyPr/>
          <a:lstStyle/>
          <a:p>
            <a:pPr marL="571500" indent="-457200">
              <a:lnSpc>
                <a:spcPct val="115000"/>
              </a:lnSpc>
              <a:buFont typeface="Arial" panose="020B0604020202020204" pitchFamily="34" charset="0"/>
              <a:buChar char="•"/>
            </a:pPr>
            <a:r>
              <a:rPr lang="en-US" sz="2800" u="none" strike="noStrike" dirty="0">
                <a:effectLst/>
                <a:ea typeface="Arial" panose="020B0604020202020204" pitchFamily="34" charset="0"/>
              </a:rPr>
              <a:t>Critical Trends</a:t>
            </a:r>
          </a:p>
          <a:p>
            <a:pPr marL="571500" indent="-457200">
              <a:lnSpc>
                <a:spcPct val="115000"/>
              </a:lnSpc>
              <a:buFont typeface="Arial" panose="020B0604020202020204" pitchFamily="34" charset="0"/>
              <a:buChar char="•"/>
            </a:pPr>
            <a:endParaRPr lang="en-US" sz="2400" u="none" strike="noStrike" dirty="0">
              <a:effectLst/>
              <a:ea typeface="Arial" panose="020B0604020202020204" pitchFamily="34" charset="0"/>
            </a:endParaRPr>
          </a:p>
        </p:txBody>
      </p:sp>
      <p:sp>
        <p:nvSpPr>
          <p:cNvPr id="5" name="Slide Number Placeholder 3">
            <a:extLst>
              <a:ext uri="{FF2B5EF4-FFF2-40B4-BE49-F238E27FC236}">
                <a16:creationId xmlns:a16="http://schemas.microsoft.com/office/drawing/2014/main" id="{3E9B69D7-573A-2467-7D36-16A7665500A4}"/>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17</a:t>
            </a:fld>
            <a:endParaRPr lang="en-US" altLang="en-US" dirty="0"/>
          </a:p>
        </p:txBody>
      </p:sp>
    </p:spTree>
    <p:extLst>
      <p:ext uri="{BB962C8B-B14F-4D97-AF65-F5344CB8AC3E}">
        <p14:creationId xmlns:p14="http://schemas.microsoft.com/office/powerpoint/2010/main" val="3083613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4F41DC-D0D4-3586-D860-8BAA15F80B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1A64DF-3058-1555-B5E6-223EDE0EBC6D}"/>
              </a:ext>
            </a:extLst>
          </p:cNvPr>
          <p:cNvSpPr>
            <a:spLocks noGrp="1"/>
          </p:cNvSpPr>
          <p:nvPr>
            <p:ph type="title"/>
          </p:nvPr>
        </p:nvSpPr>
        <p:spPr/>
        <p:txBody>
          <a:bodyPr/>
          <a:lstStyle/>
          <a:p>
            <a:pPr marL="114300">
              <a:lnSpc>
                <a:spcPct val="115000"/>
              </a:lnSpc>
            </a:pPr>
            <a:r>
              <a:rPr lang="en-US" sz="4400" u="none" strike="noStrike" dirty="0">
                <a:effectLst/>
                <a:ea typeface="Arial" panose="020B0604020202020204" pitchFamily="34" charset="0"/>
              </a:rPr>
              <a:t>Key Challenges and Dangers</a:t>
            </a:r>
          </a:p>
        </p:txBody>
      </p:sp>
      <p:sp>
        <p:nvSpPr>
          <p:cNvPr id="3" name="Content Placeholder 2">
            <a:extLst>
              <a:ext uri="{FF2B5EF4-FFF2-40B4-BE49-F238E27FC236}">
                <a16:creationId xmlns:a16="http://schemas.microsoft.com/office/drawing/2014/main" id="{B99CD4D8-6A76-729D-13E4-7287122CD40C}"/>
              </a:ext>
            </a:extLst>
          </p:cNvPr>
          <p:cNvSpPr>
            <a:spLocks noGrp="1"/>
          </p:cNvSpPr>
          <p:nvPr>
            <p:ph idx="1"/>
          </p:nvPr>
        </p:nvSpPr>
        <p:spPr>
          <a:xfrm>
            <a:off x="609600" y="1010659"/>
            <a:ext cx="10972800" cy="4787975"/>
          </a:xfrm>
        </p:spPr>
        <p:txBody>
          <a:bodyPr/>
          <a:lstStyle/>
          <a:p>
            <a:pPr marL="571500" indent="-457200">
              <a:lnSpc>
                <a:spcPct val="115000"/>
              </a:lnSpc>
              <a:buFont typeface="Arial" panose="020B0604020202020204" pitchFamily="34" charset="0"/>
              <a:buChar char="•"/>
            </a:pPr>
            <a:r>
              <a:rPr lang="en-US" sz="2800" u="none" strike="noStrike" dirty="0">
                <a:effectLst/>
                <a:ea typeface="Arial" panose="020B0604020202020204" pitchFamily="34" charset="0"/>
              </a:rPr>
              <a:t>Key Challenges and Dangers</a:t>
            </a:r>
          </a:p>
        </p:txBody>
      </p:sp>
      <p:sp>
        <p:nvSpPr>
          <p:cNvPr id="5" name="Slide Number Placeholder 3">
            <a:extLst>
              <a:ext uri="{FF2B5EF4-FFF2-40B4-BE49-F238E27FC236}">
                <a16:creationId xmlns:a16="http://schemas.microsoft.com/office/drawing/2014/main" id="{87AFA648-579C-373D-DECE-DFE3E1DF69E2}"/>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18</a:t>
            </a:fld>
            <a:endParaRPr lang="en-US" altLang="en-US" dirty="0"/>
          </a:p>
        </p:txBody>
      </p:sp>
    </p:spTree>
    <p:extLst>
      <p:ext uri="{BB962C8B-B14F-4D97-AF65-F5344CB8AC3E}">
        <p14:creationId xmlns:p14="http://schemas.microsoft.com/office/powerpoint/2010/main" val="748620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13506-30AD-9B83-31F4-D10ABCCF8117}"/>
              </a:ext>
            </a:extLst>
          </p:cNvPr>
          <p:cNvSpPr>
            <a:spLocks noGrp="1"/>
          </p:cNvSpPr>
          <p:nvPr>
            <p:ph type="title"/>
          </p:nvPr>
        </p:nvSpPr>
        <p:spPr>
          <a:xfrm>
            <a:off x="609600" y="-59240"/>
            <a:ext cx="10972800" cy="1143000"/>
          </a:xfrm>
        </p:spPr>
        <p:txBody>
          <a:bodyPr/>
          <a:lstStyle/>
          <a:p>
            <a:pPr algn="l"/>
            <a:r>
              <a:rPr lang="en-US" sz="4400" dirty="0"/>
              <a:t>Deepfake-IDV Discussion Group</a:t>
            </a:r>
            <a:endParaRPr lang="en-US" dirty="0"/>
          </a:p>
        </p:txBody>
      </p:sp>
      <p:sp>
        <p:nvSpPr>
          <p:cNvPr id="3" name="Content Placeholder 2">
            <a:extLst>
              <a:ext uri="{FF2B5EF4-FFF2-40B4-BE49-F238E27FC236}">
                <a16:creationId xmlns:a16="http://schemas.microsoft.com/office/drawing/2014/main" id="{297E7849-9813-C6C6-5961-6C6D1E56621F}"/>
              </a:ext>
            </a:extLst>
          </p:cNvPr>
          <p:cNvSpPr>
            <a:spLocks noGrp="1"/>
          </p:cNvSpPr>
          <p:nvPr>
            <p:ph idx="1"/>
          </p:nvPr>
        </p:nvSpPr>
        <p:spPr>
          <a:xfrm>
            <a:off x="609599" y="1156382"/>
            <a:ext cx="11305309" cy="3703294"/>
          </a:xfrm>
        </p:spPr>
        <p:txBody>
          <a:bodyPr/>
          <a:lstStyle/>
          <a:p>
            <a:pPr marL="0" indent="0">
              <a:buNone/>
            </a:pPr>
            <a:r>
              <a:rPr lang="en-US" sz="1800" dirty="0"/>
              <a:t>The Kantara Deepfake-IDV Discussion Group—</a:t>
            </a:r>
            <a:r>
              <a:rPr lang="en-US" sz="1800" i="1" dirty="0"/>
              <a:t>Deepfake Threats To Identity Verification &amp; Proofing</a:t>
            </a:r>
            <a:r>
              <a:rPr lang="en-US" sz="1800" dirty="0"/>
              <a:t>—was formed in September 2023 to explore how IDPV (Identity Proofing and Verification) systems could be subverted or fooled by “deepfakes,” “Generative AI,”</a:t>
            </a:r>
            <a:r>
              <a:rPr lang="en-US" sz="1800" b="0" i="0" u="none" strike="noStrike" dirty="0">
                <a:effectLst/>
              </a:rPr>
              <a:t> and other AI-related mechanisms. </a:t>
            </a:r>
            <a:endParaRPr lang="en-US" sz="1800" dirty="0"/>
          </a:p>
          <a:p>
            <a:pPr marL="0" indent="0">
              <a:buNone/>
            </a:pPr>
            <a:endParaRPr lang="en-US" sz="1000" dirty="0"/>
          </a:p>
          <a:p>
            <a:pPr marL="0" indent="0">
              <a:buNone/>
            </a:pPr>
            <a:r>
              <a:rPr lang="en-US" sz="1800" dirty="0"/>
              <a:t>The group primarily comprised technical experts from within the biometric and digital identity marketplace, including vendors, individual subject matter experts, and contributors from end-user organizations. </a:t>
            </a:r>
          </a:p>
          <a:p>
            <a:pPr marL="0" indent="0">
              <a:buNone/>
            </a:pPr>
            <a:endParaRPr lang="en-US" sz="1000" dirty="0"/>
          </a:p>
          <a:p>
            <a:pPr marL="0" indent="0" algn="l">
              <a:buNone/>
            </a:pPr>
            <a:r>
              <a:rPr lang="en-US" sz="1800" b="0" i="0" u="none" strike="noStrike" dirty="0">
                <a:effectLst/>
              </a:rPr>
              <a:t>The anticipated output of the discussion group was a report describing the nature of the threats, vulnerabilities, and potential countermeasures designed to </a:t>
            </a:r>
          </a:p>
          <a:p>
            <a:r>
              <a:rPr lang="en-US" sz="1800" b="0" i="0" u="none" strike="noStrike" dirty="0">
                <a:effectLst/>
              </a:rPr>
              <a:t>Inform purchasers of IDPV services about AI-related techniques that may decrease their effectiveness and </a:t>
            </a:r>
          </a:p>
          <a:p>
            <a:r>
              <a:rPr lang="en-US" sz="1800" dirty="0"/>
              <a:t>E</a:t>
            </a:r>
            <a:r>
              <a:rPr lang="en-US" sz="1800" b="0" i="0" u="none" strike="noStrike" dirty="0">
                <a:effectLst/>
              </a:rPr>
              <a:t>nable readers to discuss the topic and potential risk mitigation actions within their organization and with IDPV service providers.</a:t>
            </a:r>
          </a:p>
          <a:p>
            <a:pPr marL="0" indent="0">
              <a:buNone/>
            </a:pPr>
            <a:endParaRPr lang="en-US" sz="1000" b="1" i="1" dirty="0"/>
          </a:p>
          <a:p>
            <a:pPr marL="0" indent="0">
              <a:buNone/>
            </a:pPr>
            <a:endParaRPr lang="en-US" sz="2000" dirty="0"/>
          </a:p>
        </p:txBody>
      </p:sp>
      <p:sp>
        <p:nvSpPr>
          <p:cNvPr id="4" name="Slide Number Placeholder 3">
            <a:extLst>
              <a:ext uri="{FF2B5EF4-FFF2-40B4-BE49-F238E27FC236}">
                <a16:creationId xmlns:a16="http://schemas.microsoft.com/office/drawing/2014/main" id="{EC4C8004-2F36-86D4-D1E2-88FE091E3C07}"/>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a:t>
            </a:fld>
            <a:endParaRPr lang="en-US" altLang="en-US" dirty="0"/>
          </a:p>
        </p:txBody>
      </p:sp>
      <p:sp>
        <p:nvSpPr>
          <p:cNvPr id="6" name="TextBox 5">
            <a:extLst>
              <a:ext uri="{FF2B5EF4-FFF2-40B4-BE49-F238E27FC236}">
                <a16:creationId xmlns:a16="http://schemas.microsoft.com/office/drawing/2014/main" id="{60AB7449-C455-7332-9EE3-882BC63EEEB5}"/>
              </a:ext>
            </a:extLst>
          </p:cNvPr>
          <p:cNvSpPr txBox="1"/>
          <p:nvPr/>
        </p:nvSpPr>
        <p:spPr>
          <a:xfrm>
            <a:off x="138546" y="5004920"/>
            <a:ext cx="11914908" cy="707886"/>
          </a:xfrm>
          <a:prstGeom prst="rect">
            <a:avLst/>
          </a:prstGeom>
          <a:noFill/>
        </p:spPr>
        <p:txBody>
          <a:bodyPr wrap="square">
            <a:spAutoFit/>
          </a:bodyPr>
          <a:lstStyle/>
          <a:p>
            <a:pPr marL="0" indent="0" algn="ctr">
              <a:buNone/>
            </a:pPr>
            <a:r>
              <a:rPr lang="en-US" sz="2000" b="1" i="1" dirty="0">
                <a:solidFill>
                  <a:srgbClr val="262673"/>
                </a:solidFill>
                <a:latin typeface="Avenir Book" panose="02000503020000020003" pitchFamily="2" charset="0"/>
              </a:rPr>
              <a:t>This document represents the group’s output and reflects the group’s consensus thinking about d</a:t>
            </a:r>
            <a:r>
              <a:rPr lang="en-US" sz="2000" b="1" i="1" dirty="0">
                <a:solidFill>
                  <a:srgbClr val="262673"/>
                </a:solidFill>
                <a:effectLst/>
                <a:latin typeface="Avenir Book" panose="02000503020000020003" pitchFamily="2" charset="0"/>
                <a:ea typeface="Arial" panose="020B0604020202020204" pitchFamily="34" charset="0"/>
              </a:rPr>
              <a:t>eepfake detection, protection, and countermeasures for Remote Identity Verification (RIDV). </a:t>
            </a:r>
            <a:endParaRPr lang="en-US" sz="2000" b="1" i="1" dirty="0">
              <a:solidFill>
                <a:srgbClr val="262673"/>
              </a:solidFill>
              <a:latin typeface="Avenir Book" panose="02000503020000020003" pitchFamily="2" charset="0"/>
            </a:endParaRPr>
          </a:p>
        </p:txBody>
      </p:sp>
    </p:spTree>
    <p:extLst>
      <p:ext uri="{BB962C8B-B14F-4D97-AF65-F5344CB8AC3E}">
        <p14:creationId xmlns:p14="http://schemas.microsoft.com/office/powerpoint/2010/main" val="21575122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8FAB60-C79A-8E7E-6F83-5D2BCAF331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0A72CD-9C0E-5758-4841-03718BA1AAA4}"/>
              </a:ext>
            </a:extLst>
          </p:cNvPr>
          <p:cNvSpPr>
            <a:spLocks noGrp="1"/>
          </p:cNvSpPr>
          <p:nvPr>
            <p:ph type="title"/>
          </p:nvPr>
        </p:nvSpPr>
        <p:spPr/>
        <p:txBody>
          <a:bodyPr/>
          <a:lstStyle/>
          <a:p>
            <a:pPr>
              <a:lnSpc>
                <a:spcPct val="115000"/>
              </a:lnSpc>
            </a:pPr>
            <a:r>
              <a:rPr lang="en-US" sz="4400" u="none" strike="noStrike" dirty="0">
                <a:effectLst/>
                <a:ea typeface="Arial" panose="020B0604020202020204" pitchFamily="34" charset="0"/>
              </a:rPr>
              <a:t>Primary deepfake technologies</a:t>
            </a:r>
            <a:endParaRPr lang="en-US" sz="4400" dirty="0">
              <a:effectLst/>
              <a:ea typeface="Arial" panose="020B0604020202020204" pitchFamily="34" charset="0"/>
            </a:endParaRPr>
          </a:p>
        </p:txBody>
      </p:sp>
      <p:sp>
        <p:nvSpPr>
          <p:cNvPr id="3" name="Content Placeholder 2">
            <a:extLst>
              <a:ext uri="{FF2B5EF4-FFF2-40B4-BE49-F238E27FC236}">
                <a16:creationId xmlns:a16="http://schemas.microsoft.com/office/drawing/2014/main" id="{B78A30DD-C0B5-B635-0F13-9C4B0199EF14}"/>
              </a:ext>
            </a:extLst>
          </p:cNvPr>
          <p:cNvSpPr>
            <a:spLocks noGrp="1"/>
          </p:cNvSpPr>
          <p:nvPr>
            <p:ph idx="1"/>
          </p:nvPr>
        </p:nvSpPr>
        <p:spPr>
          <a:xfrm>
            <a:off x="609600" y="1010659"/>
            <a:ext cx="10972800" cy="4787975"/>
          </a:xfrm>
        </p:spPr>
        <p:txBody>
          <a:bodyPr/>
          <a:lstStyle/>
          <a:p>
            <a:pPr marL="571500" indent="-457200">
              <a:lnSpc>
                <a:spcPct val="115000"/>
              </a:lnSpc>
              <a:buFont typeface="Arial" panose="020B0604020202020204" pitchFamily="34" charset="0"/>
              <a:buChar char="•"/>
            </a:pPr>
            <a:r>
              <a:rPr lang="en-US" sz="2800" u="none" strike="noStrike" dirty="0">
                <a:effectLst/>
                <a:ea typeface="Arial" panose="020B0604020202020204" pitchFamily="34" charset="0"/>
              </a:rPr>
              <a:t>Primary deepfake technologies</a:t>
            </a:r>
          </a:p>
        </p:txBody>
      </p:sp>
      <p:sp>
        <p:nvSpPr>
          <p:cNvPr id="5" name="Slide Number Placeholder 3">
            <a:extLst>
              <a:ext uri="{FF2B5EF4-FFF2-40B4-BE49-F238E27FC236}">
                <a16:creationId xmlns:a16="http://schemas.microsoft.com/office/drawing/2014/main" id="{4C12E2CA-D639-AAA8-177A-3576C4F305A7}"/>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19</a:t>
            </a:fld>
            <a:endParaRPr lang="en-US" altLang="en-US" dirty="0"/>
          </a:p>
        </p:txBody>
      </p:sp>
    </p:spTree>
    <p:extLst>
      <p:ext uri="{BB962C8B-B14F-4D97-AF65-F5344CB8AC3E}">
        <p14:creationId xmlns:p14="http://schemas.microsoft.com/office/powerpoint/2010/main" val="3434557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D77B0F-B3B5-B929-543C-FB42FE0098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7B4757-D7A5-E7E6-2E42-44D5CD2DAAB0}"/>
              </a:ext>
            </a:extLst>
          </p:cNvPr>
          <p:cNvSpPr>
            <a:spLocks noGrp="1"/>
          </p:cNvSpPr>
          <p:nvPr>
            <p:ph type="title"/>
          </p:nvPr>
        </p:nvSpPr>
        <p:spPr/>
        <p:txBody>
          <a:bodyPr/>
          <a:lstStyle/>
          <a:p>
            <a:pPr marR="0" lvl="0">
              <a:lnSpc>
                <a:spcPct val="115000"/>
              </a:lnSpc>
            </a:pPr>
            <a:r>
              <a:rPr lang="en-US" sz="4400" dirty="0">
                <a:effectLst/>
                <a:ea typeface="Arial" panose="020B0604020202020204" pitchFamily="34" charset="0"/>
              </a:rPr>
              <a:t>Role of Generative AI</a:t>
            </a:r>
          </a:p>
        </p:txBody>
      </p:sp>
      <p:sp>
        <p:nvSpPr>
          <p:cNvPr id="3" name="Content Placeholder 2">
            <a:extLst>
              <a:ext uri="{FF2B5EF4-FFF2-40B4-BE49-F238E27FC236}">
                <a16:creationId xmlns:a16="http://schemas.microsoft.com/office/drawing/2014/main" id="{A44C9DBF-5C82-BB2A-4AE7-764872F5B854}"/>
              </a:ext>
            </a:extLst>
          </p:cNvPr>
          <p:cNvSpPr>
            <a:spLocks noGrp="1"/>
          </p:cNvSpPr>
          <p:nvPr>
            <p:ph idx="1"/>
          </p:nvPr>
        </p:nvSpPr>
        <p:spPr>
          <a:xfrm>
            <a:off x="609600" y="1010659"/>
            <a:ext cx="11582400" cy="4787975"/>
          </a:xfrm>
        </p:spPr>
        <p:txBody>
          <a:bodyPr/>
          <a:lstStyle/>
          <a:p>
            <a:pPr marL="0" marR="0" indent="0">
              <a:buNone/>
            </a:pPr>
            <a:r>
              <a:rPr lang="en-US" sz="1800" kern="100" dirty="0">
                <a:effectLst/>
                <a:ea typeface="Calibri" panose="020F0502020204030204" pitchFamily="34" charset="0"/>
                <a:cs typeface="Times New Roman" panose="02020603050405020304" pitchFamily="18" charset="0"/>
              </a:rPr>
              <a:t>AI has evolved significantly, from simple statistics to the complex artificial intelligence systems we see today. Initially focused on pattern recognition and prediction through statistical methods, AI has expanded to include data science, machine learning, and deep learning. Recent advancements in computing power, data availability, and research have accelerated AI development, leading to groundbreaking applications in various fields, particularly in identity verification (IDPV).</a:t>
            </a:r>
          </a:p>
          <a:p>
            <a:pPr marL="0" marR="0" indent="0">
              <a:buNone/>
            </a:pPr>
            <a:r>
              <a:rPr lang="en-US" sz="1800" kern="100" dirty="0">
                <a:effectLst/>
                <a:ea typeface="Calibri" panose="020F0502020204030204" pitchFamily="34" charset="0"/>
                <a:cs typeface="Times New Roman" panose="02020603050405020304" pitchFamily="18" charset="0"/>
              </a:rPr>
              <a:t> </a:t>
            </a:r>
          </a:p>
          <a:p>
            <a:pPr marL="0" marR="0" indent="0">
              <a:buNone/>
            </a:pPr>
            <a:r>
              <a:rPr lang="en-US" sz="1800" kern="100" dirty="0">
                <a:effectLst/>
                <a:ea typeface="Calibri" panose="020F0502020204030204" pitchFamily="34" charset="0"/>
                <a:cs typeface="Times New Roman" panose="02020603050405020304" pitchFamily="18" charset="0"/>
              </a:rPr>
              <a:t>Two major innovations driving AI are Transformer Models and Generative Adversarial Networks (GANs). Transformer Models, such as those used in natural language processing applications like ChatGPT, utilize neural networks to understand context and process vast datasets, enabling capabilities like conversation simulation and text summarization. GANs, consisting of a generator and a discriminator, create realistic content, including images, videos, and audio, which has significant implications for generating synthetic media and deepfakes.</a:t>
            </a:r>
          </a:p>
          <a:p>
            <a:pPr marL="0" marR="0" indent="0">
              <a:buNone/>
            </a:pPr>
            <a:endParaRPr lang="en-US" sz="1800" kern="100" dirty="0">
              <a:effectLst/>
              <a:ea typeface="Calibri" panose="020F0502020204030204" pitchFamily="34" charset="0"/>
              <a:cs typeface="Times New Roman" panose="02020603050405020304" pitchFamily="18" charset="0"/>
            </a:endParaRPr>
          </a:p>
          <a:p>
            <a:pPr marL="0" marR="0" indent="0">
              <a:buNone/>
            </a:pPr>
            <a:r>
              <a:rPr lang="en-US" sz="1800" kern="100" dirty="0">
                <a:effectLst/>
                <a:ea typeface="Calibri" panose="020F0502020204030204" pitchFamily="34" charset="0"/>
                <a:cs typeface="Times New Roman" panose="02020603050405020304" pitchFamily="18" charset="0"/>
              </a:rPr>
              <a:t>In the realm of IDPV, AI technologies like computer vision, biometrics, and natural language processing are revolutionizing the field. Computer vision techniques such as optical character recognition (OCR) and object detection enhance document verification, while biometrics, including face, fingerprint, and voice recognition, provide robust identification methods. Additionally, pattern and anomaly detection, behavioral analysis, and risk scoring improve security and fraud detection. As AI continues to evolve, it is crucial to adapt and innovate to address emerging challenges and leverage new opportunities in IDPV.</a:t>
            </a:r>
          </a:p>
        </p:txBody>
      </p:sp>
      <p:sp>
        <p:nvSpPr>
          <p:cNvPr id="5" name="Slide Number Placeholder 3">
            <a:extLst>
              <a:ext uri="{FF2B5EF4-FFF2-40B4-BE49-F238E27FC236}">
                <a16:creationId xmlns:a16="http://schemas.microsoft.com/office/drawing/2014/main" id="{D47FDDC6-7427-9D0F-DFB8-FA4C38F3CFA1}"/>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20</a:t>
            </a:fld>
            <a:endParaRPr lang="en-US" altLang="en-US" dirty="0"/>
          </a:p>
        </p:txBody>
      </p:sp>
    </p:spTree>
    <p:extLst>
      <p:ext uri="{BB962C8B-B14F-4D97-AF65-F5344CB8AC3E}">
        <p14:creationId xmlns:p14="http://schemas.microsoft.com/office/powerpoint/2010/main" val="255532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3E3C7-0379-F1AF-63DC-AFC684851D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A7417F-F231-BA83-A786-9A4A21096469}"/>
              </a:ext>
            </a:extLst>
          </p:cNvPr>
          <p:cNvSpPr>
            <a:spLocks noGrp="1"/>
          </p:cNvSpPr>
          <p:nvPr>
            <p:ph type="title"/>
          </p:nvPr>
        </p:nvSpPr>
        <p:spPr/>
        <p:txBody>
          <a:bodyPr/>
          <a:lstStyle/>
          <a:p>
            <a:pPr marR="0" lvl="0">
              <a:lnSpc>
                <a:spcPct val="115000"/>
              </a:lnSpc>
            </a:pPr>
            <a:r>
              <a:rPr lang="en-US" sz="4400" dirty="0">
                <a:effectLst/>
                <a:ea typeface="Arial" panose="020B0604020202020204" pitchFamily="34" charset="0"/>
              </a:rPr>
              <a:t>Role of Generative AI – Key Highlights</a:t>
            </a:r>
          </a:p>
        </p:txBody>
      </p:sp>
      <p:sp>
        <p:nvSpPr>
          <p:cNvPr id="3" name="Content Placeholder 2">
            <a:extLst>
              <a:ext uri="{FF2B5EF4-FFF2-40B4-BE49-F238E27FC236}">
                <a16:creationId xmlns:a16="http://schemas.microsoft.com/office/drawing/2014/main" id="{C6C3FF6E-BF59-494B-1612-FF5ECC54E56D}"/>
              </a:ext>
            </a:extLst>
          </p:cNvPr>
          <p:cNvSpPr>
            <a:spLocks noGrp="1"/>
          </p:cNvSpPr>
          <p:nvPr>
            <p:ph idx="1"/>
          </p:nvPr>
        </p:nvSpPr>
        <p:spPr>
          <a:xfrm>
            <a:off x="609600" y="1010659"/>
            <a:ext cx="11697730" cy="4787975"/>
          </a:xfrm>
        </p:spPr>
        <p:txBody>
          <a:bodyPr/>
          <a:lstStyle/>
          <a:p>
            <a:r>
              <a:rPr lang="en-US" sz="1800" kern="100" dirty="0">
                <a:effectLst/>
                <a:ea typeface="Calibri" panose="020F0502020204030204" pitchFamily="34" charset="0"/>
                <a:cs typeface="Times New Roman" panose="02020603050405020304" pitchFamily="18" charset="0"/>
              </a:rPr>
              <a:t>**AI Evolution**: From statistics to data science, machine learning, and artificial intelligence.</a:t>
            </a:r>
          </a:p>
          <a:p>
            <a:pPr marL="0" marR="0"/>
            <a:r>
              <a:rPr lang="en-US" sz="1800" kern="100" dirty="0">
                <a:effectLst/>
                <a:ea typeface="Calibri" panose="020F0502020204030204" pitchFamily="34" charset="0"/>
                <a:cs typeface="Times New Roman" panose="02020603050405020304" pitchFamily="18" charset="0"/>
              </a:rPr>
              <a:t>**Key Drivers**: Increased computing power, data availability, and advanced research.</a:t>
            </a:r>
          </a:p>
          <a:p>
            <a:pPr marL="0" marR="0"/>
            <a:r>
              <a:rPr lang="en-US" sz="1800" kern="100" dirty="0">
                <a:effectLst/>
                <a:ea typeface="Calibri" panose="020F0502020204030204" pitchFamily="34" charset="0"/>
                <a:cs typeface="Times New Roman" panose="02020603050405020304" pitchFamily="18" charset="0"/>
              </a:rPr>
              <a:t>**Transformer Models**: Neural networks understanding context, used in NLP applications like ChatGPT.</a:t>
            </a:r>
          </a:p>
          <a:p>
            <a:pPr marL="0" marR="0"/>
            <a:r>
              <a:rPr lang="en-US" sz="1800" kern="100" dirty="0">
                <a:effectLst/>
                <a:ea typeface="Calibri" panose="020F0502020204030204" pitchFamily="34" charset="0"/>
                <a:cs typeface="Times New Roman" panose="02020603050405020304" pitchFamily="18" charset="0"/>
              </a:rPr>
              <a:t>**GANs**: Create realistic synthetic media, impacting areas like deepfakes.</a:t>
            </a:r>
          </a:p>
          <a:p>
            <a:pPr marL="0" marR="0"/>
            <a:r>
              <a:rPr lang="en-US" sz="1800" kern="100" dirty="0">
                <a:effectLst/>
                <a:ea typeface="Calibri" panose="020F0502020204030204" pitchFamily="34" charset="0"/>
                <a:cs typeface="Times New Roman" panose="02020603050405020304" pitchFamily="18" charset="0"/>
              </a:rPr>
              <a:t>**IDPV Applications**:</a:t>
            </a:r>
          </a:p>
          <a:p>
            <a:pPr marL="0" marR="0"/>
            <a:r>
              <a:rPr lang="en-US" sz="1800" kern="100" dirty="0">
                <a:effectLst/>
                <a:ea typeface="Calibri" panose="020F0502020204030204" pitchFamily="34" charset="0"/>
                <a:cs typeface="Times New Roman" panose="02020603050405020304" pitchFamily="18" charset="0"/>
              </a:rPr>
              <a:t>**Computer Vision**: OCR and object detection for document verification.</a:t>
            </a:r>
          </a:p>
          <a:p>
            <a:pPr marL="0" marR="0"/>
            <a:r>
              <a:rPr lang="en-US" sz="1800" kern="100" dirty="0">
                <a:effectLst/>
                <a:ea typeface="Calibri" panose="020F0502020204030204" pitchFamily="34" charset="0"/>
                <a:cs typeface="Times New Roman" panose="02020603050405020304" pitchFamily="18" charset="0"/>
              </a:rPr>
              <a:t>**Biometrics**: Face, fingerprint, and voice recognition for identification.</a:t>
            </a:r>
          </a:p>
          <a:p>
            <a:pPr marL="0" marR="0"/>
            <a:r>
              <a:rPr lang="en-US" sz="1800" kern="100" dirty="0">
                <a:effectLst/>
                <a:ea typeface="Calibri" panose="020F0502020204030204" pitchFamily="34" charset="0"/>
                <a:cs typeface="Times New Roman" panose="02020603050405020304" pitchFamily="18" charset="0"/>
              </a:rPr>
              <a:t>**Pattern/Anomaly Detection**: Enhances security through behavioral analysis and risk scoring.</a:t>
            </a:r>
          </a:p>
          <a:p>
            <a:pPr marL="0" marR="0"/>
            <a:r>
              <a:rPr lang="en-US" sz="1800" kern="100" dirty="0">
                <a:effectLst/>
                <a:ea typeface="Calibri" panose="020F0502020204030204" pitchFamily="34" charset="0"/>
                <a:cs typeface="Times New Roman" panose="02020603050405020304" pitchFamily="18" charset="0"/>
              </a:rPr>
              <a:t>**Future**: Continuous adaptation and innovation in AI are essential to meet new challenges and opportunities in IDPV.</a:t>
            </a:r>
          </a:p>
          <a:p>
            <a:pPr marL="114300" indent="0">
              <a:lnSpc>
                <a:spcPct val="115000"/>
              </a:lnSpc>
              <a:buNone/>
            </a:pPr>
            <a:endParaRPr lang="en-US" sz="2800" u="none" strike="noStrike" dirty="0">
              <a:effectLst/>
              <a:ea typeface="Arial" panose="020B0604020202020204" pitchFamily="34" charset="0"/>
            </a:endParaRPr>
          </a:p>
        </p:txBody>
      </p:sp>
      <p:sp>
        <p:nvSpPr>
          <p:cNvPr id="5" name="Slide Number Placeholder 3">
            <a:extLst>
              <a:ext uri="{FF2B5EF4-FFF2-40B4-BE49-F238E27FC236}">
                <a16:creationId xmlns:a16="http://schemas.microsoft.com/office/drawing/2014/main" id="{EE02E259-4D06-192B-C16B-154E6AA58B4D}"/>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21</a:t>
            </a:fld>
            <a:endParaRPr lang="en-US" altLang="en-US" dirty="0"/>
          </a:p>
        </p:txBody>
      </p:sp>
    </p:spTree>
    <p:extLst>
      <p:ext uri="{BB962C8B-B14F-4D97-AF65-F5344CB8AC3E}">
        <p14:creationId xmlns:p14="http://schemas.microsoft.com/office/powerpoint/2010/main" val="25242459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069D8-D2C2-8D4C-2176-5857842505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F6EFD5-BA13-1632-6E10-6DCC0E228C75}"/>
              </a:ext>
            </a:extLst>
          </p:cNvPr>
          <p:cNvSpPr>
            <a:spLocks noGrp="1"/>
          </p:cNvSpPr>
          <p:nvPr>
            <p:ph type="title"/>
          </p:nvPr>
        </p:nvSpPr>
        <p:spPr/>
        <p:txBody>
          <a:bodyPr/>
          <a:lstStyle/>
          <a:p>
            <a:pPr marR="0" lvl="0">
              <a:lnSpc>
                <a:spcPct val="115000"/>
              </a:lnSpc>
            </a:pPr>
            <a:r>
              <a:rPr lang="en-US" sz="4400" u="none" strike="noStrike" dirty="0">
                <a:effectLst/>
                <a:ea typeface="Arial" panose="020B0604020202020204" pitchFamily="34" charset="0"/>
              </a:rPr>
              <a:t>Regulatory Environment</a:t>
            </a:r>
            <a:endParaRPr lang="en-US" sz="4400" dirty="0">
              <a:effectLst/>
              <a:ea typeface="Arial" panose="020B0604020202020204" pitchFamily="34" charset="0"/>
            </a:endParaRPr>
          </a:p>
        </p:txBody>
      </p:sp>
      <p:sp>
        <p:nvSpPr>
          <p:cNvPr id="3" name="Content Placeholder 2">
            <a:extLst>
              <a:ext uri="{FF2B5EF4-FFF2-40B4-BE49-F238E27FC236}">
                <a16:creationId xmlns:a16="http://schemas.microsoft.com/office/drawing/2014/main" id="{BC3B6FD3-0B67-1297-0262-DE151683CF86}"/>
              </a:ext>
            </a:extLst>
          </p:cNvPr>
          <p:cNvSpPr>
            <a:spLocks noGrp="1"/>
          </p:cNvSpPr>
          <p:nvPr>
            <p:ph idx="1"/>
          </p:nvPr>
        </p:nvSpPr>
        <p:spPr>
          <a:xfrm>
            <a:off x="609600" y="1010659"/>
            <a:ext cx="10972800" cy="4787975"/>
          </a:xfrm>
        </p:spPr>
        <p:txBody>
          <a:bodyPr/>
          <a:lstStyle/>
          <a:p>
            <a:pPr marL="571500" indent="-457200">
              <a:lnSpc>
                <a:spcPct val="115000"/>
              </a:lnSpc>
              <a:buFont typeface="Arial" panose="020B0604020202020204" pitchFamily="34" charset="0"/>
              <a:buChar char="•"/>
            </a:pPr>
            <a:r>
              <a:rPr lang="en-US" sz="2800" u="none" strike="noStrike" dirty="0">
                <a:effectLst/>
                <a:ea typeface="Arial" panose="020B0604020202020204" pitchFamily="34" charset="0"/>
              </a:rPr>
              <a:t>Regulatory Environment – link to Appendix: Regulations</a:t>
            </a:r>
          </a:p>
        </p:txBody>
      </p:sp>
      <p:sp>
        <p:nvSpPr>
          <p:cNvPr id="5" name="Slide Number Placeholder 3">
            <a:extLst>
              <a:ext uri="{FF2B5EF4-FFF2-40B4-BE49-F238E27FC236}">
                <a16:creationId xmlns:a16="http://schemas.microsoft.com/office/drawing/2014/main" id="{01FFC4A3-6343-413B-74E7-10B4576620C8}"/>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22</a:t>
            </a:fld>
            <a:endParaRPr lang="en-US" altLang="en-US" dirty="0"/>
          </a:p>
        </p:txBody>
      </p:sp>
    </p:spTree>
    <p:extLst>
      <p:ext uri="{BB962C8B-B14F-4D97-AF65-F5344CB8AC3E}">
        <p14:creationId xmlns:p14="http://schemas.microsoft.com/office/powerpoint/2010/main" val="469169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A76D33-14C3-5925-A9C1-0EEE535A90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CDB3CA-9680-E60E-A49C-17BCDDF3FF30}"/>
              </a:ext>
            </a:extLst>
          </p:cNvPr>
          <p:cNvSpPr>
            <a:spLocks noGrp="1"/>
          </p:cNvSpPr>
          <p:nvPr>
            <p:ph type="title"/>
          </p:nvPr>
        </p:nvSpPr>
        <p:spPr/>
        <p:txBody>
          <a:bodyPr/>
          <a:lstStyle/>
          <a:p>
            <a:pPr marR="0" lvl="0">
              <a:lnSpc>
                <a:spcPct val="115000"/>
              </a:lnSpc>
            </a:pPr>
            <a:r>
              <a:rPr lang="en-US" sz="4400" u="none" strike="noStrike" dirty="0">
                <a:effectLst/>
                <a:ea typeface="Arial" panose="020B0604020202020204" pitchFamily="34" charset="0"/>
              </a:rPr>
              <a:t>Standards</a:t>
            </a:r>
            <a:endParaRPr lang="en-US" sz="4400" dirty="0">
              <a:effectLst/>
              <a:ea typeface="Arial" panose="020B0604020202020204" pitchFamily="34" charset="0"/>
            </a:endParaRPr>
          </a:p>
        </p:txBody>
      </p:sp>
      <p:sp>
        <p:nvSpPr>
          <p:cNvPr id="3" name="Content Placeholder 2">
            <a:extLst>
              <a:ext uri="{FF2B5EF4-FFF2-40B4-BE49-F238E27FC236}">
                <a16:creationId xmlns:a16="http://schemas.microsoft.com/office/drawing/2014/main" id="{66C5AD9A-09F2-5F6D-CAB5-BE8316D2FDDD}"/>
              </a:ext>
            </a:extLst>
          </p:cNvPr>
          <p:cNvSpPr>
            <a:spLocks noGrp="1"/>
          </p:cNvSpPr>
          <p:nvPr>
            <p:ph idx="1"/>
          </p:nvPr>
        </p:nvSpPr>
        <p:spPr>
          <a:xfrm>
            <a:off x="609600" y="1010659"/>
            <a:ext cx="10972800" cy="4787975"/>
          </a:xfrm>
        </p:spPr>
        <p:txBody>
          <a:bodyPr/>
          <a:lstStyle/>
          <a:p>
            <a:pPr marL="571500" indent="-457200">
              <a:lnSpc>
                <a:spcPct val="115000"/>
              </a:lnSpc>
              <a:buFont typeface="Arial" panose="020B0604020202020204" pitchFamily="34" charset="0"/>
              <a:buChar char="•"/>
            </a:pPr>
            <a:r>
              <a:rPr lang="en-US" sz="2800" u="none" strike="noStrike" dirty="0">
                <a:effectLst/>
                <a:ea typeface="Arial" panose="020B0604020202020204" pitchFamily="34" charset="0"/>
              </a:rPr>
              <a:t>Standards - link to Appendix: Relevant Standards</a:t>
            </a:r>
            <a:endParaRPr lang="en-US" sz="2400" u="none" strike="noStrike" dirty="0">
              <a:effectLst/>
              <a:ea typeface="Arial" panose="020B0604020202020204" pitchFamily="34" charset="0"/>
            </a:endParaRPr>
          </a:p>
        </p:txBody>
      </p:sp>
      <p:sp>
        <p:nvSpPr>
          <p:cNvPr id="5" name="Slide Number Placeholder 3">
            <a:extLst>
              <a:ext uri="{FF2B5EF4-FFF2-40B4-BE49-F238E27FC236}">
                <a16:creationId xmlns:a16="http://schemas.microsoft.com/office/drawing/2014/main" id="{6C52EDBF-4279-3EF4-82C3-93C5F4908C93}"/>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23</a:t>
            </a:fld>
            <a:endParaRPr lang="en-US" altLang="en-US" dirty="0"/>
          </a:p>
        </p:txBody>
      </p:sp>
    </p:spTree>
    <p:extLst>
      <p:ext uri="{BB962C8B-B14F-4D97-AF65-F5344CB8AC3E}">
        <p14:creationId xmlns:p14="http://schemas.microsoft.com/office/powerpoint/2010/main" val="2401842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00A37F-182A-0BBE-ECB5-3B8E12C05D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C045E5-5AD6-BA59-3690-F1DA08829FB7}"/>
              </a:ext>
            </a:extLst>
          </p:cNvPr>
          <p:cNvSpPr>
            <a:spLocks noGrp="1"/>
          </p:cNvSpPr>
          <p:nvPr>
            <p:ph type="title"/>
          </p:nvPr>
        </p:nvSpPr>
        <p:spPr/>
        <p:txBody>
          <a:bodyPr/>
          <a:lstStyle/>
          <a:p>
            <a:pPr marR="0" lvl="0">
              <a:lnSpc>
                <a:spcPct val="115000"/>
              </a:lnSpc>
            </a:pPr>
            <a:r>
              <a:rPr lang="en-US" sz="4400" u="none" strike="noStrike" dirty="0">
                <a:effectLst/>
                <a:ea typeface="Arial" panose="020B0604020202020204" pitchFamily="34" charset="0"/>
              </a:rPr>
              <a:t>Audience for this Report </a:t>
            </a:r>
          </a:p>
        </p:txBody>
      </p:sp>
      <p:sp>
        <p:nvSpPr>
          <p:cNvPr id="3" name="Content Placeholder 2">
            <a:extLst>
              <a:ext uri="{FF2B5EF4-FFF2-40B4-BE49-F238E27FC236}">
                <a16:creationId xmlns:a16="http://schemas.microsoft.com/office/drawing/2014/main" id="{9A7B25DE-8786-EBED-1E13-90828321CC2F}"/>
              </a:ext>
            </a:extLst>
          </p:cNvPr>
          <p:cNvSpPr>
            <a:spLocks noGrp="1"/>
          </p:cNvSpPr>
          <p:nvPr>
            <p:ph idx="1"/>
          </p:nvPr>
        </p:nvSpPr>
        <p:spPr>
          <a:xfrm>
            <a:off x="609600" y="1010659"/>
            <a:ext cx="10972800" cy="4787975"/>
          </a:xfrm>
        </p:spPr>
        <p:txBody>
          <a:bodyPr/>
          <a:lstStyle/>
          <a:p>
            <a:pPr>
              <a:lnSpc>
                <a:spcPct val="115000"/>
              </a:lnSpc>
              <a:buFont typeface="Arial" panose="020B0604020202020204" pitchFamily="34" charset="0"/>
              <a:buChar char="•"/>
            </a:pPr>
            <a:r>
              <a:rPr lang="en-US" sz="2800" u="none" strike="noStrike" dirty="0">
                <a:effectLst/>
                <a:ea typeface="Arial" panose="020B0604020202020204" pitchFamily="34" charset="0"/>
              </a:rPr>
              <a:t>Key constituencies: </a:t>
            </a:r>
          </a:p>
          <a:p>
            <a:pPr lvl="1" indent="-342900">
              <a:lnSpc>
                <a:spcPct val="115000"/>
              </a:lnSpc>
              <a:buFont typeface="Courier New" panose="02070309020205020404" pitchFamily="49" charset="0"/>
              <a:buChar char="o"/>
            </a:pPr>
            <a:r>
              <a:rPr lang="en-US" sz="2000" u="none" strike="noStrike" dirty="0">
                <a:effectLst/>
                <a:ea typeface="Arial" panose="020B0604020202020204" pitchFamily="34" charset="0"/>
              </a:rPr>
              <a:t>Enterprise: IT, Security, Cybersecurity</a:t>
            </a:r>
          </a:p>
          <a:p>
            <a:pPr lvl="1" indent="-342900">
              <a:lnSpc>
                <a:spcPct val="115000"/>
              </a:lnSpc>
              <a:buFont typeface="Courier New" panose="02070309020205020404" pitchFamily="49" charset="0"/>
              <a:buChar char="o"/>
            </a:pPr>
            <a:r>
              <a:rPr lang="en-US" sz="2000" u="none" strike="noStrike" dirty="0">
                <a:effectLst/>
                <a:ea typeface="Arial" panose="020B0604020202020204" pitchFamily="34" charset="0"/>
              </a:rPr>
              <a:t>Vendors: Biometric, IAM, CIAM, Fraud, Cyber3eecurity, </a:t>
            </a:r>
          </a:p>
          <a:p>
            <a:pPr lvl="1" indent="-342900">
              <a:lnSpc>
                <a:spcPct val="115000"/>
              </a:lnSpc>
              <a:buFont typeface="Courier New" panose="02070309020205020404" pitchFamily="49" charset="0"/>
              <a:buChar char="o"/>
            </a:pPr>
            <a:r>
              <a:rPr lang="en-US" sz="2000" u="none" strike="noStrike" dirty="0">
                <a:effectLst/>
                <a:ea typeface="Arial" panose="020B0604020202020204" pitchFamily="34" charset="0"/>
              </a:rPr>
              <a:t>Policy Makers: Government and NGO’s in Privacy, Cybersecurity, </a:t>
            </a:r>
          </a:p>
          <a:p>
            <a:pPr lvl="1" indent="-342900">
              <a:lnSpc>
                <a:spcPct val="115000"/>
              </a:lnSpc>
              <a:buFont typeface="Courier New" panose="02070309020205020404" pitchFamily="49" charset="0"/>
              <a:buChar char="o"/>
            </a:pPr>
            <a:r>
              <a:rPr lang="en-US" sz="2000" u="none" strike="noStrike" dirty="0">
                <a:effectLst/>
                <a:ea typeface="Arial" panose="020B0604020202020204" pitchFamily="34" charset="0"/>
              </a:rPr>
              <a:t>Standards/testing/certifications bodies</a:t>
            </a:r>
          </a:p>
        </p:txBody>
      </p:sp>
      <p:sp>
        <p:nvSpPr>
          <p:cNvPr id="5" name="Slide Number Placeholder 3">
            <a:extLst>
              <a:ext uri="{FF2B5EF4-FFF2-40B4-BE49-F238E27FC236}">
                <a16:creationId xmlns:a16="http://schemas.microsoft.com/office/drawing/2014/main" id="{7ECCA813-B250-7B63-6B53-AE03BD25B7F3}"/>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24</a:t>
            </a:fld>
            <a:endParaRPr lang="en-US" altLang="en-US" dirty="0"/>
          </a:p>
        </p:txBody>
      </p:sp>
    </p:spTree>
    <p:extLst>
      <p:ext uri="{BB962C8B-B14F-4D97-AF65-F5344CB8AC3E}">
        <p14:creationId xmlns:p14="http://schemas.microsoft.com/office/powerpoint/2010/main" val="14254044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E2B072-89AA-F4A0-9A17-162495A40E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3B0213-1F72-B840-5B3B-86D456ADB770}"/>
              </a:ext>
            </a:extLst>
          </p:cNvPr>
          <p:cNvSpPr>
            <a:spLocks noGrp="1"/>
          </p:cNvSpPr>
          <p:nvPr>
            <p:ph type="title"/>
          </p:nvPr>
        </p:nvSpPr>
        <p:spPr/>
        <p:txBody>
          <a:bodyPr/>
          <a:lstStyle/>
          <a:p>
            <a:r>
              <a:rPr lang="en-US" dirty="0"/>
              <a:t>Project Scope</a:t>
            </a:r>
          </a:p>
        </p:txBody>
      </p:sp>
      <p:sp>
        <p:nvSpPr>
          <p:cNvPr id="3" name="Content Placeholder 2">
            <a:extLst>
              <a:ext uri="{FF2B5EF4-FFF2-40B4-BE49-F238E27FC236}">
                <a16:creationId xmlns:a16="http://schemas.microsoft.com/office/drawing/2014/main" id="{A2320D0B-A97C-6BA9-3094-5CB911FC3BE3}"/>
              </a:ext>
            </a:extLst>
          </p:cNvPr>
          <p:cNvSpPr>
            <a:spLocks noGrp="1"/>
          </p:cNvSpPr>
          <p:nvPr>
            <p:ph idx="1"/>
          </p:nvPr>
        </p:nvSpPr>
        <p:spPr>
          <a:xfrm>
            <a:off x="609600" y="1156382"/>
            <a:ext cx="10972800" cy="4525963"/>
          </a:xfrm>
        </p:spPr>
        <p:txBody>
          <a:bodyPr/>
          <a:lstStyle/>
          <a:p>
            <a:pPr marL="342900" marR="0" lvl="0" indent="-342900">
              <a:lnSpc>
                <a:spcPct val="115000"/>
              </a:lnSpc>
              <a:buFont typeface="Symbol" pitchFamily="2" charset="2"/>
              <a:buChar char=""/>
            </a:pPr>
            <a:r>
              <a:rPr lang="en-US" sz="2000" u="none" strike="noStrike" dirty="0">
                <a:effectLst/>
                <a:ea typeface="Arial" panose="020B0604020202020204" pitchFamily="34" charset="0"/>
              </a:rPr>
              <a:t>OBJECTIVE: Identify key deepfake threats and vulnerabilities and present prevention , detection, and countermeasure capabilities. </a:t>
            </a:r>
          </a:p>
          <a:p>
            <a:pPr marL="342900" marR="0" lvl="0" indent="-342900">
              <a:lnSpc>
                <a:spcPct val="115000"/>
              </a:lnSpc>
              <a:buFont typeface="Symbol" pitchFamily="2" charset="2"/>
              <a:buChar char=""/>
            </a:pPr>
            <a:r>
              <a:rPr lang="en-US" sz="2000" u="none" strike="noStrike" dirty="0">
                <a:effectLst/>
                <a:ea typeface="Arial" panose="020B0604020202020204" pitchFamily="34" charset="0"/>
              </a:rPr>
              <a:t>USE:  Educate and provide best practice recommendations to address the threats posed by deepfakes.  </a:t>
            </a:r>
          </a:p>
          <a:p>
            <a:pPr marL="342900" marR="0" lvl="0" indent="-342900">
              <a:lnSpc>
                <a:spcPct val="115000"/>
              </a:lnSpc>
              <a:buFont typeface="Symbol" pitchFamily="2" charset="2"/>
              <a:buChar char=""/>
            </a:pPr>
            <a:r>
              <a:rPr lang="en-US" sz="2000" dirty="0">
                <a:effectLst/>
                <a:ea typeface="Arial" panose="020B0604020202020204" pitchFamily="34" charset="0"/>
              </a:rPr>
              <a:t>FOCUS</a:t>
            </a:r>
            <a:r>
              <a:rPr lang="en-US" sz="1800" dirty="0">
                <a:effectLst/>
                <a:ea typeface="Arial" panose="020B0604020202020204" pitchFamily="34" charset="0"/>
              </a:rPr>
              <a:t>: </a:t>
            </a:r>
            <a:r>
              <a:rPr lang="en-US" sz="1800" b="0" i="0" u="none" strike="noStrike" dirty="0">
                <a:solidFill>
                  <a:srgbClr val="606060"/>
                </a:solidFill>
                <a:effectLst/>
              </a:rPr>
              <a:t>Deepfake attacks threaten a wide range of services, systems, and domains, from social and traditional media to national security and human rights to banking and access to digital systems. Here, we will focus specifically on deepfake threats and attack vectors in the scope of remote identity verification.  </a:t>
            </a:r>
            <a:endParaRPr lang="en-US" sz="1800" dirty="0">
              <a:effectLst/>
              <a:ea typeface="Arial" panose="020B0604020202020204" pitchFamily="34" charset="0"/>
            </a:endParaRPr>
          </a:p>
        </p:txBody>
      </p:sp>
      <p:sp>
        <p:nvSpPr>
          <p:cNvPr id="5" name="Slide Number Placeholder 3">
            <a:extLst>
              <a:ext uri="{FF2B5EF4-FFF2-40B4-BE49-F238E27FC236}">
                <a16:creationId xmlns:a16="http://schemas.microsoft.com/office/drawing/2014/main" id="{AA0636A9-1004-C069-8BFB-54C6F6B2E472}"/>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25</a:t>
            </a:fld>
            <a:endParaRPr lang="en-US" altLang="en-US" dirty="0"/>
          </a:p>
        </p:txBody>
      </p:sp>
    </p:spTree>
    <p:extLst>
      <p:ext uri="{BB962C8B-B14F-4D97-AF65-F5344CB8AC3E}">
        <p14:creationId xmlns:p14="http://schemas.microsoft.com/office/powerpoint/2010/main" val="2126949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9779B6-AD8A-6E4C-3F19-3D611B5866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4FF430-BED6-CA56-DCC2-3CF8A4FBA00E}"/>
              </a:ext>
            </a:extLst>
          </p:cNvPr>
          <p:cNvSpPr>
            <a:spLocks noGrp="1"/>
          </p:cNvSpPr>
          <p:nvPr>
            <p:ph type="title"/>
          </p:nvPr>
        </p:nvSpPr>
        <p:spPr/>
        <p:txBody>
          <a:bodyPr/>
          <a:lstStyle/>
          <a:p>
            <a:r>
              <a:rPr lang="en-US" dirty="0"/>
              <a:t>Type of Deepfake Attacks</a:t>
            </a:r>
          </a:p>
        </p:txBody>
      </p:sp>
      <p:sp>
        <p:nvSpPr>
          <p:cNvPr id="19" name="Slide Number Placeholder 3">
            <a:extLst>
              <a:ext uri="{FF2B5EF4-FFF2-40B4-BE49-F238E27FC236}">
                <a16:creationId xmlns:a16="http://schemas.microsoft.com/office/drawing/2014/main" id="{7A7520C3-DA77-F4DA-CFD4-A979F238871C}"/>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26</a:t>
            </a:fld>
            <a:endParaRPr lang="en-US" altLang="en-US" dirty="0"/>
          </a:p>
        </p:txBody>
      </p:sp>
      <p:sp>
        <p:nvSpPr>
          <p:cNvPr id="3" name="Content Placeholder 2">
            <a:extLst>
              <a:ext uri="{FF2B5EF4-FFF2-40B4-BE49-F238E27FC236}">
                <a16:creationId xmlns:a16="http://schemas.microsoft.com/office/drawing/2014/main" id="{B78ECD1F-C022-2F66-E7E8-38C4BF4A3952}"/>
              </a:ext>
            </a:extLst>
          </p:cNvPr>
          <p:cNvSpPr>
            <a:spLocks noGrp="1"/>
          </p:cNvSpPr>
          <p:nvPr>
            <p:ph idx="1"/>
          </p:nvPr>
        </p:nvSpPr>
        <p:spPr>
          <a:xfrm>
            <a:off x="609600" y="897680"/>
            <a:ext cx="10972800" cy="4525963"/>
          </a:xfrm>
        </p:spPr>
        <p:txBody>
          <a:bodyPr/>
          <a:lstStyle/>
          <a:p>
            <a:pPr marL="0" indent="0" algn="l">
              <a:spcBef>
                <a:spcPts val="0"/>
              </a:spcBef>
              <a:spcAft>
                <a:spcPts val="0"/>
              </a:spcAft>
              <a:buNone/>
            </a:pPr>
            <a:r>
              <a:rPr lang="en-US" sz="1800" b="0" i="0" u="none" strike="noStrike" dirty="0">
                <a:solidFill>
                  <a:srgbClr val="606060"/>
                </a:solidFill>
                <a:effectLst/>
              </a:rPr>
              <a:t>Deepfakes are not “one thing,” but rather a class of digital face and voice manipulation and / or synthesis which can be used to undermine a remote digital identity scheme.  </a:t>
            </a:r>
          </a:p>
          <a:p>
            <a:pPr algn="l">
              <a:spcBef>
                <a:spcPts val="0"/>
              </a:spcBef>
              <a:spcAft>
                <a:spcPts val="0"/>
              </a:spcAft>
              <a:buFont typeface="+mj-lt"/>
              <a:buAutoNum type="arabicPeriod"/>
            </a:pPr>
            <a:r>
              <a:rPr lang="en-US" sz="1800" b="0" i="0" u="none" strike="noStrike" dirty="0">
                <a:solidFill>
                  <a:srgbClr val="606060"/>
                </a:solidFill>
                <a:effectLst/>
              </a:rPr>
              <a:t>Still Imagery Deepfakes:</a:t>
            </a:r>
          </a:p>
          <a:p>
            <a:pPr marL="742950" lvl="1" indent="-285750" algn="l">
              <a:spcBef>
                <a:spcPts val="0"/>
              </a:spcBef>
              <a:spcAft>
                <a:spcPts val="0"/>
              </a:spcAft>
              <a:buFont typeface="+mj-lt"/>
              <a:buAutoNum type="arabicPeriod"/>
            </a:pPr>
            <a:r>
              <a:rPr lang="en-US" sz="1800" b="1" i="0" u="none" strike="noStrike" dirty="0">
                <a:solidFill>
                  <a:srgbClr val="606060"/>
                </a:solidFill>
                <a:effectLst/>
              </a:rPr>
              <a:t>Face Swaps: </a:t>
            </a:r>
            <a:r>
              <a:rPr lang="en-US" sz="1800" b="0" i="0" u="none" strike="noStrike" dirty="0">
                <a:solidFill>
                  <a:srgbClr val="606060"/>
                </a:solidFill>
                <a:effectLst/>
              </a:rPr>
              <a:t>Replacing a person’s face in a video with another person’s face, often seamlessly.</a:t>
            </a:r>
          </a:p>
          <a:p>
            <a:pPr marL="742950" lvl="1" indent="-285750" algn="l">
              <a:spcBef>
                <a:spcPts val="0"/>
              </a:spcBef>
              <a:spcAft>
                <a:spcPts val="0"/>
              </a:spcAft>
              <a:buFont typeface="+mj-lt"/>
              <a:buAutoNum type="arabicPeriod"/>
            </a:pPr>
            <a:r>
              <a:rPr lang="en-US" sz="1800" b="1" i="0" u="none" strike="noStrike" dirty="0">
                <a:solidFill>
                  <a:srgbClr val="606060"/>
                </a:solidFill>
                <a:effectLst/>
              </a:rPr>
              <a:t>StyleGAN2-Type Synthetic Imagery:</a:t>
            </a:r>
            <a:r>
              <a:rPr lang="en-US" sz="1800" b="0" i="0" u="none" strike="noStrike" dirty="0">
                <a:solidFill>
                  <a:srgbClr val="606060"/>
                </a:solidFill>
                <a:effectLst/>
              </a:rPr>
              <a:t> Generating highly realistic human faces that do not belong to any real person.</a:t>
            </a:r>
          </a:p>
          <a:p>
            <a:pPr marL="742950" lvl="1" indent="-285750" algn="l">
              <a:spcBef>
                <a:spcPts val="0"/>
              </a:spcBef>
              <a:spcAft>
                <a:spcPts val="0"/>
              </a:spcAft>
              <a:buFont typeface="+mj-lt"/>
              <a:buAutoNum type="arabicPeriod"/>
            </a:pPr>
            <a:r>
              <a:rPr lang="en-US" sz="1800" b="1" i="0" u="none" strike="noStrike" dirty="0">
                <a:solidFill>
                  <a:srgbClr val="606060"/>
                </a:solidFill>
                <a:effectLst/>
              </a:rPr>
              <a:t>Diffusion-Based Imagery (e.g., Midjourney, Stable Diffusion):</a:t>
            </a:r>
            <a:r>
              <a:rPr lang="en-US" sz="1800" b="0" i="0" u="none" strike="noStrike" dirty="0">
                <a:solidFill>
                  <a:srgbClr val="606060"/>
                </a:solidFill>
                <a:effectLst/>
              </a:rPr>
              <a:t> Creating realistic images from textual descriptions or other input images, making it possible to fabricate convincing identity photos.</a:t>
            </a:r>
          </a:p>
          <a:p>
            <a:pPr algn="l">
              <a:spcBef>
                <a:spcPts val="0"/>
              </a:spcBef>
              <a:spcAft>
                <a:spcPts val="0"/>
              </a:spcAft>
              <a:buFont typeface="+mj-lt"/>
              <a:buAutoNum type="arabicPeriod"/>
            </a:pPr>
            <a:r>
              <a:rPr lang="en-US" sz="1800" b="0" i="0" u="none" strike="noStrike" dirty="0">
                <a:solidFill>
                  <a:srgbClr val="606060"/>
                </a:solidFill>
                <a:effectLst/>
              </a:rPr>
              <a:t>Audio Deepfakes:</a:t>
            </a:r>
          </a:p>
          <a:p>
            <a:pPr marL="742950" lvl="1" indent="-285750" algn="l">
              <a:spcBef>
                <a:spcPts val="0"/>
              </a:spcBef>
              <a:spcAft>
                <a:spcPts val="0"/>
              </a:spcAft>
              <a:buFont typeface="+mj-lt"/>
              <a:buAutoNum type="arabicPeriod"/>
            </a:pPr>
            <a:r>
              <a:rPr lang="en-US" sz="1800" b="1" i="0" u="none" strike="noStrike" dirty="0">
                <a:solidFill>
                  <a:srgbClr val="606060"/>
                </a:solidFill>
                <a:effectLst/>
              </a:rPr>
              <a:t>Synthetic Speech (e.g. Eleven Labs):</a:t>
            </a:r>
            <a:r>
              <a:rPr lang="en-US" sz="1800" b="0" i="0" u="none" strike="noStrike" dirty="0">
                <a:solidFill>
                  <a:srgbClr val="606060"/>
                </a:solidFill>
                <a:effectLst/>
              </a:rPr>
              <a:t> Creating realistic synthetic voices using tools to impersonate someone during a voice verification process.</a:t>
            </a:r>
          </a:p>
          <a:p>
            <a:pPr marL="742950" lvl="1" indent="-285750" algn="l">
              <a:spcBef>
                <a:spcPts val="0"/>
              </a:spcBef>
              <a:spcAft>
                <a:spcPts val="0"/>
              </a:spcAft>
              <a:buFont typeface="+mj-lt"/>
              <a:buAutoNum type="arabicPeriod"/>
            </a:pPr>
            <a:r>
              <a:rPr lang="en-US" sz="1800" b="1" i="0" u="none" strike="noStrike" dirty="0">
                <a:solidFill>
                  <a:srgbClr val="606060"/>
                </a:solidFill>
                <a:effectLst/>
              </a:rPr>
              <a:t>Voice Cloning:</a:t>
            </a:r>
            <a:r>
              <a:rPr lang="en-US" sz="1800" b="0" i="0" u="none" strike="noStrike" dirty="0">
                <a:solidFill>
                  <a:srgbClr val="606060"/>
                </a:solidFill>
                <a:effectLst/>
              </a:rPr>
              <a:t> Replicating someone’s voice to bypass voice authentication systems.</a:t>
            </a:r>
          </a:p>
          <a:p>
            <a:pPr algn="l">
              <a:spcBef>
                <a:spcPts val="0"/>
              </a:spcBef>
              <a:spcAft>
                <a:spcPts val="0"/>
              </a:spcAft>
              <a:buFont typeface="+mj-lt"/>
              <a:buAutoNum type="arabicPeriod"/>
            </a:pPr>
            <a:r>
              <a:rPr lang="en-US" sz="1800" b="0" i="0" u="none" strike="noStrike" dirty="0">
                <a:solidFill>
                  <a:srgbClr val="606060"/>
                </a:solidFill>
                <a:effectLst/>
              </a:rPr>
              <a:t>Video Deepfakes (which may include a combination of the still imagery and audio techniques discussed above)</a:t>
            </a:r>
          </a:p>
          <a:p>
            <a:pPr marL="742950" lvl="1" indent="-285750" algn="l">
              <a:spcBef>
                <a:spcPts val="0"/>
              </a:spcBef>
              <a:spcAft>
                <a:spcPts val="0"/>
              </a:spcAft>
              <a:buFont typeface="+mj-lt"/>
              <a:buAutoNum type="arabicPeriod"/>
            </a:pPr>
            <a:r>
              <a:rPr lang="en-US" sz="1800" b="1" i="0" u="none" strike="noStrike" dirty="0">
                <a:solidFill>
                  <a:srgbClr val="606060"/>
                </a:solidFill>
                <a:effectLst/>
              </a:rPr>
              <a:t>Expression Swaps:</a:t>
            </a:r>
            <a:r>
              <a:rPr lang="en-US" sz="1800" b="0" i="0" u="none" strike="noStrike" dirty="0">
                <a:solidFill>
                  <a:srgbClr val="606060"/>
                </a:solidFill>
                <a:effectLst/>
              </a:rPr>
              <a:t> Altering the facial expressions of a person in a video to match those of another person.</a:t>
            </a:r>
          </a:p>
          <a:p>
            <a:pPr marL="742950" lvl="1" indent="-285750" algn="l">
              <a:spcBef>
                <a:spcPts val="0"/>
              </a:spcBef>
              <a:spcAft>
                <a:spcPts val="0"/>
              </a:spcAft>
              <a:buFont typeface="+mj-lt"/>
              <a:buAutoNum type="arabicPeriod"/>
            </a:pPr>
            <a:r>
              <a:rPr lang="en-US" sz="1800" b="1" i="0" u="none" strike="noStrike" dirty="0">
                <a:solidFill>
                  <a:srgbClr val="606060"/>
                </a:solidFill>
                <a:effectLst/>
              </a:rPr>
              <a:t>Next-Gen Video Avatars (e.g. </a:t>
            </a:r>
            <a:r>
              <a:rPr lang="en-US" sz="1800" b="1" i="0" u="none" strike="noStrike" dirty="0" err="1">
                <a:solidFill>
                  <a:srgbClr val="606060"/>
                </a:solidFill>
                <a:effectLst/>
              </a:rPr>
              <a:t>Synthesia</a:t>
            </a:r>
            <a:r>
              <a:rPr lang="en-US" sz="1800" b="1" i="0" u="none" strike="noStrike" dirty="0">
                <a:solidFill>
                  <a:srgbClr val="606060"/>
                </a:solidFill>
                <a:effectLst/>
              </a:rPr>
              <a:t>, </a:t>
            </a:r>
            <a:r>
              <a:rPr lang="en-US" sz="1800" b="1" i="0" u="none" strike="noStrike" dirty="0" err="1">
                <a:solidFill>
                  <a:srgbClr val="606060"/>
                </a:solidFill>
                <a:effectLst/>
              </a:rPr>
              <a:t>HeyGen</a:t>
            </a:r>
            <a:r>
              <a:rPr lang="en-US" sz="1800" b="1" i="0" u="none" strike="noStrike" dirty="0">
                <a:solidFill>
                  <a:srgbClr val="606060"/>
                </a:solidFill>
                <a:effectLst/>
              </a:rPr>
              <a:t>):</a:t>
            </a:r>
            <a:r>
              <a:rPr lang="en-US" sz="1800" b="0" i="0" u="none" strike="noStrike" dirty="0">
                <a:solidFill>
                  <a:srgbClr val="606060"/>
                </a:solidFill>
                <a:effectLst/>
              </a:rPr>
              <a:t> Creating fully synthetic avatars that can move and speak like real humans, making it hard to distinguish between real and fake identities.</a:t>
            </a:r>
          </a:p>
          <a:p>
            <a:endParaRPr lang="en-US" dirty="0"/>
          </a:p>
        </p:txBody>
      </p:sp>
    </p:spTree>
    <p:extLst>
      <p:ext uri="{BB962C8B-B14F-4D97-AF65-F5344CB8AC3E}">
        <p14:creationId xmlns:p14="http://schemas.microsoft.com/office/powerpoint/2010/main" val="8917472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1D980CD-36CF-817C-9A3F-A26BF28FC5F2}"/>
              </a:ext>
            </a:extLst>
          </p:cNvPr>
          <p:cNvSpPr/>
          <p:nvPr/>
        </p:nvSpPr>
        <p:spPr>
          <a:xfrm>
            <a:off x="2313784" y="1083900"/>
            <a:ext cx="8533725" cy="3940735"/>
          </a:xfrm>
          <a:prstGeom prst="rect">
            <a:avLst/>
          </a:prstGeom>
          <a:solidFill>
            <a:schemeClr val="accent5">
              <a:lumMod val="50000"/>
              <a:alpha val="9188"/>
            </a:schemeClr>
          </a:solidFill>
          <a:ln w="25400">
            <a:solidFill>
              <a:srgbClr val="7030A0"/>
            </a:solidFill>
            <a:prstDash val="sysDash"/>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6" name="Rectangle 5">
            <a:extLst>
              <a:ext uri="{FF2B5EF4-FFF2-40B4-BE49-F238E27FC236}">
                <a16:creationId xmlns:a16="http://schemas.microsoft.com/office/drawing/2014/main" id="{F487A743-0C56-04FA-A273-A9B1D5879A38}"/>
              </a:ext>
            </a:extLst>
          </p:cNvPr>
          <p:cNvSpPr/>
          <p:nvPr/>
        </p:nvSpPr>
        <p:spPr>
          <a:xfrm>
            <a:off x="5033281" y="5387192"/>
            <a:ext cx="5825099" cy="1303174"/>
          </a:xfrm>
          <a:prstGeom prst="rect">
            <a:avLst/>
          </a:prstGeom>
          <a:solidFill>
            <a:schemeClr val="accent6">
              <a:alpha val="9188"/>
            </a:schemeClr>
          </a:solidFill>
          <a:ln w="25400">
            <a:solidFill>
              <a:schemeClr val="accent6"/>
            </a:solidFill>
            <a:prstDash val="sysDash"/>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7" name="Rectangle 6">
            <a:extLst>
              <a:ext uri="{FF2B5EF4-FFF2-40B4-BE49-F238E27FC236}">
                <a16:creationId xmlns:a16="http://schemas.microsoft.com/office/drawing/2014/main" id="{9472EEAD-4BE6-CF09-B91A-2AFE9B32CAE0}"/>
              </a:ext>
            </a:extLst>
          </p:cNvPr>
          <p:cNvSpPr/>
          <p:nvPr/>
        </p:nvSpPr>
        <p:spPr>
          <a:xfrm>
            <a:off x="2450351" y="3780121"/>
            <a:ext cx="3281266" cy="1153438"/>
          </a:xfrm>
          <a:prstGeom prst="rect">
            <a:avLst/>
          </a:prstGeom>
          <a:solidFill>
            <a:srgbClr val="7030A0">
              <a:alpha val="17646"/>
            </a:srgbClr>
          </a:solidFill>
          <a:ln w="19050">
            <a:solidFill>
              <a:srgbClr val="7030A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8" name="Rectangle 7">
            <a:extLst>
              <a:ext uri="{FF2B5EF4-FFF2-40B4-BE49-F238E27FC236}">
                <a16:creationId xmlns:a16="http://schemas.microsoft.com/office/drawing/2014/main" id="{E568E9BE-FDB2-C9F8-3090-8BE8A60699B6}"/>
              </a:ext>
            </a:extLst>
          </p:cNvPr>
          <p:cNvSpPr/>
          <p:nvPr/>
        </p:nvSpPr>
        <p:spPr>
          <a:xfrm>
            <a:off x="2460789" y="2487866"/>
            <a:ext cx="3281266" cy="1153438"/>
          </a:xfrm>
          <a:prstGeom prst="rect">
            <a:avLst/>
          </a:prstGeom>
          <a:solidFill>
            <a:srgbClr val="C00000">
              <a:alpha val="13277"/>
            </a:srgbClr>
          </a:solidFill>
          <a:ln w="28575">
            <a:solidFill>
              <a:srgbClr val="C0000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9" name="Rectangle 8">
            <a:extLst>
              <a:ext uri="{FF2B5EF4-FFF2-40B4-BE49-F238E27FC236}">
                <a16:creationId xmlns:a16="http://schemas.microsoft.com/office/drawing/2014/main" id="{CAE3D744-5D92-BE58-46CE-B15B66A13967}"/>
              </a:ext>
            </a:extLst>
          </p:cNvPr>
          <p:cNvSpPr/>
          <p:nvPr/>
        </p:nvSpPr>
        <p:spPr>
          <a:xfrm>
            <a:off x="2490057" y="1204174"/>
            <a:ext cx="3281266" cy="1153438"/>
          </a:xfrm>
          <a:prstGeom prst="rect">
            <a:avLst/>
          </a:prstGeom>
          <a:solidFill>
            <a:srgbClr val="00B0F0">
              <a:alpha val="10395"/>
            </a:srgbClr>
          </a:solidFill>
          <a:ln w="28575">
            <a:solidFill>
              <a:srgbClr val="00B0F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10" name="Rectangle 9">
            <a:extLst>
              <a:ext uri="{FF2B5EF4-FFF2-40B4-BE49-F238E27FC236}">
                <a16:creationId xmlns:a16="http://schemas.microsoft.com/office/drawing/2014/main" id="{2C98BCF2-AA68-EF0D-D227-C02EEE086171}"/>
              </a:ext>
            </a:extLst>
          </p:cNvPr>
          <p:cNvSpPr/>
          <p:nvPr/>
        </p:nvSpPr>
        <p:spPr>
          <a:xfrm>
            <a:off x="5189806" y="5565718"/>
            <a:ext cx="1690895" cy="945788"/>
          </a:xfrm>
          <a:prstGeom prst="rect">
            <a:avLst/>
          </a:prstGeom>
          <a:solidFill>
            <a:schemeClr val="bg1">
              <a:lumMod val="95000"/>
            </a:schemeClr>
          </a:solidFill>
          <a:ln>
            <a:solidFill>
              <a:schemeClr val="bg1">
                <a:lumMod val="65000"/>
              </a:schemeClr>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11" name="Text Box 227">
            <a:extLst>
              <a:ext uri="{FF2B5EF4-FFF2-40B4-BE49-F238E27FC236}">
                <a16:creationId xmlns:a16="http://schemas.microsoft.com/office/drawing/2014/main" id="{F83F5BFF-90F4-5619-A317-DEFDEECCFB05}"/>
              </a:ext>
            </a:extLst>
          </p:cNvPr>
          <p:cNvSpPr txBox="1"/>
          <p:nvPr/>
        </p:nvSpPr>
        <p:spPr>
          <a:xfrm>
            <a:off x="2490057" y="1195443"/>
            <a:ext cx="3281265" cy="2737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Live Biometric Capture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12" name="Text Box 227">
            <a:extLst>
              <a:ext uri="{FF2B5EF4-FFF2-40B4-BE49-F238E27FC236}">
                <a16:creationId xmlns:a16="http://schemas.microsoft.com/office/drawing/2014/main" id="{8F5A065E-3372-D83F-D582-B886F3BABB5E}"/>
              </a:ext>
            </a:extLst>
          </p:cNvPr>
          <p:cNvSpPr txBox="1"/>
          <p:nvPr/>
        </p:nvSpPr>
        <p:spPr>
          <a:xfrm>
            <a:off x="3647163" y="1494746"/>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grpSp>
        <p:nvGrpSpPr>
          <p:cNvPr id="13" name="Group 12">
            <a:extLst>
              <a:ext uri="{FF2B5EF4-FFF2-40B4-BE49-F238E27FC236}">
                <a16:creationId xmlns:a16="http://schemas.microsoft.com/office/drawing/2014/main" id="{F1253E4E-3858-5186-E441-27F54CCF4A60}"/>
              </a:ext>
            </a:extLst>
          </p:cNvPr>
          <p:cNvGrpSpPr/>
          <p:nvPr/>
        </p:nvGrpSpPr>
        <p:grpSpPr>
          <a:xfrm>
            <a:off x="3046554" y="1478606"/>
            <a:ext cx="726557" cy="533666"/>
            <a:chOff x="336478" y="1333899"/>
            <a:chExt cx="1144992" cy="914400"/>
          </a:xfrm>
          <a:solidFill>
            <a:srgbClr val="000000">
              <a:alpha val="60268"/>
            </a:srgbClr>
          </a:solidFill>
        </p:grpSpPr>
        <p:pic>
          <p:nvPicPr>
            <p:cNvPr id="14" name="Graphic 201" descr="Smart Phone outline">
              <a:extLst>
                <a:ext uri="{FF2B5EF4-FFF2-40B4-BE49-F238E27FC236}">
                  <a16:creationId xmlns:a16="http://schemas.microsoft.com/office/drawing/2014/main" id="{11D104EE-A828-BCE5-A765-8D0C3BC834FF}"/>
                </a:ext>
              </a:extLst>
            </p:cNvPr>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478" y="1333899"/>
              <a:ext cx="1144992" cy="914400"/>
            </a:xfrm>
            <a:prstGeom prst="rect">
              <a:avLst/>
            </a:prstGeom>
          </p:spPr>
        </p:pic>
        <p:pic>
          <p:nvPicPr>
            <p:cNvPr id="15" name="Graphic 199" descr="User outline">
              <a:extLst>
                <a:ext uri="{FF2B5EF4-FFF2-40B4-BE49-F238E27FC236}">
                  <a16:creationId xmlns:a16="http://schemas.microsoft.com/office/drawing/2014/main" id="{855957A6-B379-785E-7D49-2644FD275246}"/>
                </a:ext>
              </a:extLst>
            </p:cNvPr>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3138" y="1601923"/>
              <a:ext cx="362918" cy="378724"/>
            </a:xfrm>
            <a:prstGeom prst="rect">
              <a:avLst/>
            </a:prstGeom>
          </p:spPr>
        </p:pic>
      </p:grpSp>
      <p:sp>
        <p:nvSpPr>
          <p:cNvPr id="16" name="Text Box 227">
            <a:extLst>
              <a:ext uri="{FF2B5EF4-FFF2-40B4-BE49-F238E27FC236}">
                <a16:creationId xmlns:a16="http://schemas.microsoft.com/office/drawing/2014/main" id="{B150B620-F495-CBCF-B162-4431CBAFEE0C}"/>
              </a:ext>
            </a:extLst>
          </p:cNvPr>
          <p:cNvSpPr txBox="1"/>
          <p:nvPr/>
        </p:nvSpPr>
        <p:spPr>
          <a:xfrm>
            <a:off x="2975154" y="1968789"/>
            <a:ext cx="896737" cy="2255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sp>
        <p:nvSpPr>
          <p:cNvPr id="17" name="Text Box 227">
            <a:extLst>
              <a:ext uri="{FF2B5EF4-FFF2-40B4-BE49-F238E27FC236}">
                <a16:creationId xmlns:a16="http://schemas.microsoft.com/office/drawing/2014/main" id="{78A5BBE8-6A79-19FA-0CEB-A9CC3963B1CB}"/>
              </a:ext>
            </a:extLst>
          </p:cNvPr>
          <p:cNvSpPr txBox="1"/>
          <p:nvPr/>
        </p:nvSpPr>
        <p:spPr>
          <a:xfrm>
            <a:off x="4637501" y="1944909"/>
            <a:ext cx="1044742"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 Processing</a:t>
            </a:r>
          </a:p>
        </p:txBody>
      </p:sp>
      <p:sp>
        <p:nvSpPr>
          <p:cNvPr id="18" name="Text Box 227">
            <a:extLst>
              <a:ext uri="{FF2B5EF4-FFF2-40B4-BE49-F238E27FC236}">
                <a16:creationId xmlns:a16="http://schemas.microsoft.com/office/drawing/2014/main" id="{280D0EA9-B9DA-09D3-CA8F-E23E93A72FAF}"/>
              </a:ext>
            </a:extLst>
          </p:cNvPr>
          <p:cNvSpPr txBox="1"/>
          <p:nvPr/>
        </p:nvSpPr>
        <p:spPr>
          <a:xfrm>
            <a:off x="2460790" y="2481740"/>
            <a:ext cx="3275290" cy="2344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Identity Document Capture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19" name="Text Box 227">
            <a:extLst>
              <a:ext uri="{FF2B5EF4-FFF2-40B4-BE49-F238E27FC236}">
                <a16:creationId xmlns:a16="http://schemas.microsoft.com/office/drawing/2014/main" id="{8B662FBE-0FC6-C01C-B703-A04FAFD10BAA}"/>
              </a:ext>
            </a:extLst>
          </p:cNvPr>
          <p:cNvSpPr txBox="1"/>
          <p:nvPr/>
        </p:nvSpPr>
        <p:spPr>
          <a:xfrm>
            <a:off x="10475234" y="-4132"/>
            <a:ext cx="1520298" cy="32660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002060"/>
                </a:solidFill>
                <a:latin typeface="Avenir Book" panose="02000503020000020003" pitchFamily="2" charset="0"/>
                <a:ea typeface="Times New Roman" panose="02020603050405020304" pitchFamily="18" charset="0"/>
                <a:cs typeface="Times New Roman" panose="02020603050405020304" pitchFamily="18" charset="0"/>
              </a:rPr>
              <a:t>Host System</a:t>
            </a:r>
            <a:endParaRPr lang="en-US" b="1" dirty="0">
              <a:solidFill>
                <a:srgbClr val="00206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20" name="Straight Arrow Connector 19">
            <a:extLst>
              <a:ext uri="{FF2B5EF4-FFF2-40B4-BE49-F238E27FC236}">
                <a16:creationId xmlns:a16="http://schemas.microsoft.com/office/drawing/2014/main" id="{33242A6A-9C38-74E1-9A09-251C0D5127A9}"/>
              </a:ext>
            </a:extLst>
          </p:cNvPr>
          <p:cNvCxnSpPr/>
          <p:nvPr/>
        </p:nvCxnSpPr>
        <p:spPr bwMode="auto">
          <a:xfrm>
            <a:off x="3682875" y="1751811"/>
            <a:ext cx="1175158" cy="2026"/>
          </a:xfrm>
          <a:prstGeom prst="straightConnector1">
            <a:avLst/>
          </a:prstGeom>
          <a:solidFill>
            <a:schemeClr val="accent1"/>
          </a:solidFill>
          <a:ln w="22225" cap="flat" cmpd="sng" algn="ctr">
            <a:solidFill>
              <a:srgbClr val="628196"/>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 Box 227">
            <a:extLst>
              <a:ext uri="{FF2B5EF4-FFF2-40B4-BE49-F238E27FC236}">
                <a16:creationId xmlns:a16="http://schemas.microsoft.com/office/drawing/2014/main" id="{A3A2805F-E78F-3994-8A83-A3DB71BF671B}"/>
              </a:ext>
            </a:extLst>
          </p:cNvPr>
          <p:cNvSpPr txBox="1"/>
          <p:nvPr/>
        </p:nvSpPr>
        <p:spPr>
          <a:xfrm>
            <a:off x="7804788" y="73603"/>
            <a:ext cx="1598150" cy="45894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Reference Data</a:t>
            </a:r>
          </a:p>
        </p:txBody>
      </p:sp>
      <p:pic>
        <p:nvPicPr>
          <p:cNvPr id="22" name="Picture 21">
            <a:extLst>
              <a:ext uri="{FF2B5EF4-FFF2-40B4-BE49-F238E27FC236}">
                <a16:creationId xmlns:a16="http://schemas.microsoft.com/office/drawing/2014/main" id="{74BA97DA-E2EF-F296-1D93-94F244CFE119}"/>
              </a:ext>
            </a:extLst>
          </p:cNvPr>
          <p:cNvPicPr>
            <a:picLocks noChangeAspect="1"/>
          </p:cNvPicPr>
          <p:nvPr/>
        </p:nvPicPr>
        <p:blipFill>
          <a:blip r:embed="rId6"/>
          <a:stretch>
            <a:fillRect/>
          </a:stretch>
        </p:blipFill>
        <p:spPr>
          <a:xfrm>
            <a:off x="7408998" y="1453961"/>
            <a:ext cx="564391" cy="595401"/>
          </a:xfrm>
          <a:prstGeom prst="rect">
            <a:avLst/>
          </a:prstGeom>
          <a:ln w="28575">
            <a:solidFill>
              <a:srgbClr val="00B0F0"/>
            </a:solidFill>
          </a:ln>
        </p:spPr>
      </p:pic>
      <p:sp>
        <p:nvSpPr>
          <p:cNvPr id="23" name="Text Box 227">
            <a:extLst>
              <a:ext uri="{FF2B5EF4-FFF2-40B4-BE49-F238E27FC236}">
                <a16:creationId xmlns:a16="http://schemas.microsoft.com/office/drawing/2014/main" id="{2939BD16-C7A0-BA52-6A59-DFAB55827D3E}"/>
              </a:ext>
            </a:extLst>
          </p:cNvPr>
          <p:cNvSpPr txBox="1"/>
          <p:nvPr/>
        </p:nvSpPr>
        <p:spPr>
          <a:xfrm>
            <a:off x="7235890" y="3664126"/>
            <a:ext cx="1206204" cy="61739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Environment Risk Factor Comparison</a:t>
            </a:r>
          </a:p>
        </p:txBody>
      </p:sp>
      <p:cxnSp>
        <p:nvCxnSpPr>
          <p:cNvPr id="24" name="Straight Arrow Connector 23">
            <a:extLst>
              <a:ext uri="{FF2B5EF4-FFF2-40B4-BE49-F238E27FC236}">
                <a16:creationId xmlns:a16="http://schemas.microsoft.com/office/drawing/2014/main" id="{9C070A5F-C847-9310-E317-3E0D8D2DB231}"/>
              </a:ext>
            </a:extLst>
          </p:cNvPr>
          <p:cNvCxnSpPr>
            <a:cxnSpLocks/>
            <a:stCxn id="62" idx="2"/>
            <a:endCxn id="22" idx="0"/>
          </p:cNvCxnSpPr>
          <p:nvPr/>
        </p:nvCxnSpPr>
        <p:spPr bwMode="auto">
          <a:xfrm>
            <a:off x="7670278" y="662765"/>
            <a:ext cx="20916" cy="79119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 Box 227">
            <a:extLst>
              <a:ext uri="{FF2B5EF4-FFF2-40B4-BE49-F238E27FC236}">
                <a16:creationId xmlns:a16="http://schemas.microsoft.com/office/drawing/2014/main" id="{F1BDF7F2-84EB-4569-EA6E-F1D885306D11}"/>
              </a:ext>
            </a:extLst>
          </p:cNvPr>
          <p:cNvSpPr txBox="1"/>
          <p:nvPr/>
        </p:nvSpPr>
        <p:spPr>
          <a:xfrm>
            <a:off x="5412014" y="5565718"/>
            <a:ext cx="1367971" cy="22338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 Device</a:t>
            </a:r>
          </a:p>
        </p:txBody>
      </p:sp>
      <p:sp>
        <p:nvSpPr>
          <p:cNvPr id="26" name="Text Box 227">
            <a:extLst>
              <a:ext uri="{FF2B5EF4-FFF2-40B4-BE49-F238E27FC236}">
                <a16:creationId xmlns:a16="http://schemas.microsoft.com/office/drawing/2014/main" id="{D17D6AA9-2622-16A4-FA80-9086FB3DEB18}"/>
              </a:ext>
            </a:extLst>
          </p:cNvPr>
          <p:cNvSpPr txBox="1"/>
          <p:nvPr/>
        </p:nvSpPr>
        <p:spPr>
          <a:xfrm>
            <a:off x="5553398" y="6204444"/>
            <a:ext cx="1159351"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Live Video Chat</a:t>
            </a:r>
          </a:p>
        </p:txBody>
      </p:sp>
      <p:pic>
        <p:nvPicPr>
          <p:cNvPr id="27" name="Graphic 193" descr="Employee badge outline">
            <a:extLst>
              <a:ext uri="{FF2B5EF4-FFF2-40B4-BE49-F238E27FC236}">
                <a16:creationId xmlns:a16="http://schemas.microsoft.com/office/drawing/2014/main" id="{95CCD153-C050-693A-FE76-D7DD1746B362}"/>
              </a:ext>
            </a:extLst>
          </p:cNvPr>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27941"/>
          <a:stretch/>
        </p:blipFill>
        <p:spPr bwMode="auto">
          <a:xfrm>
            <a:off x="3186490" y="2854382"/>
            <a:ext cx="483775" cy="349968"/>
          </a:xfrm>
          <a:prstGeom prst="rect">
            <a:avLst/>
          </a:prstGeom>
          <a:ln>
            <a:noFill/>
          </a:ln>
          <a:extLst>
            <a:ext uri="{53640926-AAD7-44D8-BBD7-CCE9431645EC}">
              <a14:shadowObscured xmlns:a14="http://schemas.microsoft.com/office/drawing/2010/main"/>
            </a:ext>
          </a:extLst>
        </p:spPr>
      </p:pic>
      <p:pic>
        <p:nvPicPr>
          <p:cNvPr id="28" name="Graphic 27" descr="Vlog outline">
            <a:extLst>
              <a:ext uri="{FF2B5EF4-FFF2-40B4-BE49-F238E27FC236}">
                <a16:creationId xmlns:a16="http://schemas.microsoft.com/office/drawing/2014/main" id="{32003715-10C2-6D7F-D2B0-069918020734}"/>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780758" y="5711373"/>
            <a:ext cx="630484" cy="630484"/>
          </a:xfrm>
          <a:prstGeom prst="rect">
            <a:avLst/>
          </a:prstGeom>
        </p:spPr>
      </p:pic>
      <p:sp>
        <p:nvSpPr>
          <p:cNvPr id="29" name="Text Box 227">
            <a:extLst>
              <a:ext uri="{FF2B5EF4-FFF2-40B4-BE49-F238E27FC236}">
                <a16:creationId xmlns:a16="http://schemas.microsoft.com/office/drawing/2014/main" id="{22E96A02-379F-E50A-0A15-0CA9327F1118}"/>
              </a:ext>
            </a:extLst>
          </p:cNvPr>
          <p:cNvSpPr txBox="1"/>
          <p:nvPr/>
        </p:nvSpPr>
        <p:spPr>
          <a:xfrm>
            <a:off x="7292723" y="6120726"/>
            <a:ext cx="1367971" cy="22338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Document</a:t>
            </a:r>
          </a:p>
          <a:p>
            <a:pPr marL="0" marR="0" algn="ctr">
              <a:spcBef>
                <a:spcPts val="0"/>
              </a:spcBef>
              <a:spcAft>
                <a:spcPts val="0"/>
              </a:spcAft>
            </a:pPr>
            <a:r>
              <a:rPr lang="en-US" sz="12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Review</a:t>
            </a:r>
            <a:endPar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30" name="Straight Arrow Connector 29">
            <a:extLst>
              <a:ext uri="{FF2B5EF4-FFF2-40B4-BE49-F238E27FC236}">
                <a16:creationId xmlns:a16="http://schemas.microsoft.com/office/drawing/2014/main" id="{28A65E4C-6F95-4982-423D-3EE49EF5AFD9}"/>
              </a:ext>
            </a:extLst>
          </p:cNvPr>
          <p:cNvCxnSpPr/>
          <p:nvPr/>
        </p:nvCxnSpPr>
        <p:spPr bwMode="auto">
          <a:xfrm>
            <a:off x="6411242" y="6029373"/>
            <a:ext cx="1147681" cy="0"/>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Elbow Connector 30">
            <a:extLst>
              <a:ext uri="{FF2B5EF4-FFF2-40B4-BE49-F238E27FC236}">
                <a16:creationId xmlns:a16="http://schemas.microsoft.com/office/drawing/2014/main" id="{61EAF305-D4EC-356D-1703-4DE942097CB7}"/>
              </a:ext>
            </a:extLst>
          </p:cNvPr>
          <p:cNvCxnSpPr>
            <a:cxnSpLocks/>
            <a:endCxn id="45" idx="0"/>
          </p:cNvCxnSpPr>
          <p:nvPr/>
        </p:nvCxnSpPr>
        <p:spPr bwMode="auto">
          <a:xfrm rot="5400000">
            <a:off x="7636503" y="2317057"/>
            <a:ext cx="3795447" cy="3051155"/>
          </a:xfrm>
          <a:prstGeom prst="bentConnector3">
            <a:avLst>
              <a:gd name="adj1" fmla="val 87163"/>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Elbow Connector 31">
            <a:extLst>
              <a:ext uri="{FF2B5EF4-FFF2-40B4-BE49-F238E27FC236}">
                <a16:creationId xmlns:a16="http://schemas.microsoft.com/office/drawing/2014/main" id="{FE669744-CD3A-FA1E-A5FE-FF0161AABDFA}"/>
              </a:ext>
            </a:extLst>
          </p:cNvPr>
          <p:cNvCxnSpPr/>
          <p:nvPr/>
        </p:nvCxnSpPr>
        <p:spPr bwMode="auto">
          <a:xfrm>
            <a:off x="8234669" y="509169"/>
            <a:ext cx="2801211" cy="1459275"/>
          </a:xfrm>
          <a:prstGeom prst="bentConnector3">
            <a:avLst>
              <a:gd name="adj1" fmla="val 100701"/>
            </a:avLst>
          </a:prstGeom>
          <a:solidFill>
            <a:schemeClr val="accent1"/>
          </a:solidFill>
          <a:ln w="222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 Box 227">
            <a:extLst>
              <a:ext uri="{FF2B5EF4-FFF2-40B4-BE49-F238E27FC236}">
                <a16:creationId xmlns:a16="http://schemas.microsoft.com/office/drawing/2014/main" id="{D6BC2B3E-BB2E-C91A-114A-72448D9D92E3}"/>
              </a:ext>
            </a:extLst>
          </p:cNvPr>
          <p:cNvSpPr txBox="1"/>
          <p:nvPr/>
        </p:nvSpPr>
        <p:spPr>
          <a:xfrm>
            <a:off x="9460625" y="2145672"/>
            <a:ext cx="1437299" cy="48262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IDV Decision Engine</a:t>
            </a:r>
          </a:p>
        </p:txBody>
      </p:sp>
      <p:cxnSp>
        <p:nvCxnSpPr>
          <p:cNvPr id="34" name="Straight Arrow Connector 33">
            <a:extLst>
              <a:ext uri="{FF2B5EF4-FFF2-40B4-BE49-F238E27FC236}">
                <a16:creationId xmlns:a16="http://schemas.microsoft.com/office/drawing/2014/main" id="{EAFFA96C-0B23-EFFF-9F9B-C9959911C5E2}"/>
              </a:ext>
            </a:extLst>
          </p:cNvPr>
          <p:cNvCxnSpPr/>
          <p:nvPr/>
        </p:nvCxnSpPr>
        <p:spPr bwMode="auto">
          <a:xfrm>
            <a:off x="9903918" y="2895787"/>
            <a:ext cx="2246721" cy="0"/>
          </a:xfrm>
          <a:prstGeom prst="straightConnector1">
            <a:avLst/>
          </a:prstGeom>
          <a:solidFill>
            <a:schemeClr val="accent1"/>
          </a:solidFill>
          <a:ln w="22225" cap="flat" cmpd="sng" algn="ctr">
            <a:solidFill>
              <a:srgbClr val="00B05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27">
            <a:extLst>
              <a:ext uri="{FF2B5EF4-FFF2-40B4-BE49-F238E27FC236}">
                <a16:creationId xmlns:a16="http://schemas.microsoft.com/office/drawing/2014/main" id="{D8FEC181-4DB4-7A0F-0ED3-4928448C141D}"/>
              </a:ext>
            </a:extLst>
          </p:cNvPr>
          <p:cNvSpPr txBox="1"/>
          <p:nvPr/>
        </p:nvSpPr>
        <p:spPr>
          <a:xfrm>
            <a:off x="9872085" y="2672554"/>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Accepted</a:t>
            </a:r>
          </a:p>
        </p:txBody>
      </p:sp>
      <p:sp>
        <p:nvSpPr>
          <p:cNvPr id="36" name="Text Box 227">
            <a:extLst>
              <a:ext uri="{FF2B5EF4-FFF2-40B4-BE49-F238E27FC236}">
                <a16:creationId xmlns:a16="http://schemas.microsoft.com/office/drawing/2014/main" id="{495D0312-84BA-2754-779E-39219F991E86}"/>
              </a:ext>
            </a:extLst>
          </p:cNvPr>
          <p:cNvSpPr txBox="1"/>
          <p:nvPr/>
        </p:nvSpPr>
        <p:spPr>
          <a:xfrm rot="5400000">
            <a:off x="9427048" y="3962542"/>
            <a:ext cx="904105" cy="2122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Adjudicate</a:t>
            </a:r>
          </a:p>
        </p:txBody>
      </p:sp>
      <p:cxnSp>
        <p:nvCxnSpPr>
          <p:cNvPr id="37" name="Elbow Connector 36">
            <a:extLst>
              <a:ext uri="{FF2B5EF4-FFF2-40B4-BE49-F238E27FC236}">
                <a16:creationId xmlns:a16="http://schemas.microsoft.com/office/drawing/2014/main" id="{B3E27148-1394-2EA2-A62D-CD73C9D85ACE}"/>
              </a:ext>
            </a:extLst>
          </p:cNvPr>
          <p:cNvCxnSpPr>
            <a:cxnSpLocks/>
          </p:cNvCxnSpPr>
          <p:nvPr/>
        </p:nvCxnSpPr>
        <p:spPr bwMode="auto">
          <a:xfrm rot="10800000" flipV="1">
            <a:off x="4831855" y="3296326"/>
            <a:ext cx="4899359" cy="1868535"/>
          </a:xfrm>
          <a:prstGeom prst="bentConnector3">
            <a:avLst>
              <a:gd name="adj1" fmla="val -233"/>
            </a:avLst>
          </a:prstGeom>
          <a:solidFill>
            <a:schemeClr val="accent1"/>
          </a:solidFill>
          <a:ln w="22225" cap="flat" cmpd="sng" algn="ctr">
            <a:solidFill>
              <a:srgbClr val="FFC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Elbow Connector 37">
            <a:extLst>
              <a:ext uri="{FF2B5EF4-FFF2-40B4-BE49-F238E27FC236}">
                <a16:creationId xmlns:a16="http://schemas.microsoft.com/office/drawing/2014/main" id="{4187049B-6EED-01D0-04C7-43BBAA00C252}"/>
              </a:ext>
            </a:extLst>
          </p:cNvPr>
          <p:cNvCxnSpPr>
            <a:cxnSpLocks/>
            <a:endCxn id="10" idx="1"/>
          </p:cNvCxnSpPr>
          <p:nvPr/>
        </p:nvCxnSpPr>
        <p:spPr bwMode="auto">
          <a:xfrm rot="16200000" flipH="1">
            <a:off x="4561732" y="5410538"/>
            <a:ext cx="898200" cy="357948"/>
          </a:xfrm>
          <a:prstGeom prst="bentConnector2">
            <a:avLst/>
          </a:prstGeom>
          <a:solidFill>
            <a:schemeClr val="accent1"/>
          </a:solidFill>
          <a:ln w="22225" cap="flat" cmpd="sng" algn="ctr">
            <a:solidFill>
              <a:srgbClr val="FFC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ext Box 227">
            <a:extLst>
              <a:ext uri="{FF2B5EF4-FFF2-40B4-BE49-F238E27FC236}">
                <a16:creationId xmlns:a16="http://schemas.microsoft.com/office/drawing/2014/main" id="{71208E8F-6FD4-3BC8-4064-E40B67168833}"/>
              </a:ext>
            </a:extLst>
          </p:cNvPr>
          <p:cNvSpPr txBox="1"/>
          <p:nvPr/>
        </p:nvSpPr>
        <p:spPr>
          <a:xfrm>
            <a:off x="8660695" y="5365095"/>
            <a:ext cx="1756030" cy="22674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IDV Decision Engine</a:t>
            </a:r>
          </a:p>
        </p:txBody>
      </p:sp>
      <p:cxnSp>
        <p:nvCxnSpPr>
          <p:cNvPr id="40" name="Straight Arrow Connector 39">
            <a:extLst>
              <a:ext uri="{FF2B5EF4-FFF2-40B4-BE49-F238E27FC236}">
                <a16:creationId xmlns:a16="http://schemas.microsoft.com/office/drawing/2014/main" id="{9AB8D815-F57A-7CB1-6D8E-B6FA9AD3B888}"/>
              </a:ext>
            </a:extLst>
          </p:cNvPr>
          <p:cNvCxnSpPr/>
          <p:nvPr/>
        </p:nvCxnSpPr>
        <p:spPr bwMode="auto">
          <a:xfrm>
            <a:off x="9988140" y="6011788"/>
            <a:ext cx="2162499" cy="0"/>
          </a:xfrm>
          <a:prstGeom prst="straightConnector1">
            <a:avLst/>
          </a:prstGeom>
          <a:solidFill>
            <a:schemeClr val="accent1"/>
          </a:solidFill>
          <a:ln w="22225" cap="flat" cmpd="sng" algn="ctr">
            <a:solidFill>
              <a:srgbClr val="00B05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27">
            <a:extLst>
              <a:ext uri="{FF2B5EF4-FFF2-40B4-BE49-F238E27FC236}">
                <a16:creationId xmlns:a16="http://schemas.microsoft.com/office/drawing/2014/main" id="{B004E165-1B03-3FC4-44C3-9F03C2210ED4}"/>
              </a:ext>
            </a:extLst>
          </p:cNvPr>
          <p:cNvSpPr txBox="1"/>
          <p:nvPr/>
        </p:nvSpPr>
        <p:spPr>
          <a:xfrm>
            <a:off x="9931267" y="5764571"/>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Accepted</a:t>
            </a:r>
          </a:p>
        </p:txBody>
      </p:sp>
      <p:cxnSp>
        <p:nvCxnSpPr>
          <p:cNvPr id="42" name="Elbow Connector 41">
            <a:extLst>
              <a:ext uri="{FF2B5EF4-FFF2-40B4-BE49-F238E27FC236}">
                <a16:creationId xmlns:a16="http://schemas.microsoft.com/office/drawing/2014/main" id="{ED7438C2-FFFF-9FC1-E8D3-214188E167CF}"/>
              </a:ext>
            </a:extLst>
          </p:cNvPr>
          <p:cNvCxnSpPr/>
          <p:nvPr/>
        </p:nvCxnSpPr>
        <p:spPr bwMode="auto">
          <a:xfrm>
            <a:off x="9608049" y="6341857"/>
            <a:ext cx="2542590" cy="217396"/>
          </a:xfrm>
          <a:prstGeom prst="bentConnector3">
            <a:avLst>
              <a:gd name="adj1" fmla="val 129"/>
            </a:avLst>
          </a:prstGeom>
          <a:solidFill>
            <a:schemeClr val="accent1"/>
          </a:solidFill>
          <a:ln w="222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 Box 227">
            <a:extLst>
              <a:ext uri="{FF2B5EF4-FFF2-40B4-BE49-F238E27FC236}">
                <a16:creationId xmlns:a16="http://schemas.microsoft.com/office/drawing/2014/main" id="{C9360C0E-34D2-F8D0-3ACA-EA08BAF4875E}"/>
              </a:ext>
            </a:extLst>
          </p:cNvPr>
          <p:cNvSpPr txBox="1"/>
          <p:nvPr/>
        </p:nvSpPr>
        <p:spPr>
          <a:xfrm>
            <a:off x="9954275" y="6331340"/>
            <a:ext cx="904105" cy="21383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Rejected</a:t>
            </a:r>
          </a:p>
        </p:txBody>
      </p:sp>
      <p:cxnSp>
        <p:nvCxnSpPr>
          <p:cNvPr id="44" name="Straight Arrow Connector 43">
            <a:extLst>
              <a:ext uri="{FF2B5EF4-FFF2-40B4-BE49-F238E27FC236}">
                <a16:creationId xmlns:a16="http://schemas.microsoft.com/office/drawing/2014/main" id="{03E05DDC-DCF7-1A0E-046A-76E7C06010E3}"/>
              </a:ext>
            </a:extLst>
          </p:cNvPr>
          <p:cNvCxnSpPr/>
          <p:nvPr/>
        </p:nvCxnSpPr>
        <p:spPr bwMode="auto">
          <a:xfrm>
            <a:off x="8338606" y="5896200"/>
            <a:ext cx="932745" cy="219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45" name="Graphic 193" descr="Employee badge outline">
            <a:extLst>
              <a:ext uri="{FF2B5EF4-FFF2-40B4-BE49-F238E27FC236}">
                <a16:creationId xmlns:a16="http://schemas.microsoft.com/office/drawing/2014/main" id="{5A5DABBE-AD99-6E49-B8BD-EC62D4B94A16}"/>
              </a:ext>
            </a:extLst>
          </p:cNvPr>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27941"/>
          <a:stretch/>
        </p:blipFill>
        <p:spPr bwMode="auto">
          <a:xfrm>
            <a:off x="7678690" y="5740358"/>
            <a:ext cx="659916" cy="459171"/>
          </a:xfrm>
          <a:prstGeom prst="rect">
            <a:avLst/>
          </a:prstGeom>
          <a:ln>
            <a:noFill/>
          </a:ln>
          <a:extLst>
            <a:ext uri="{53640926-AAD7-44D8-BBD7-CCE9431645EC}">
              <a14:shadowObscured xmlns:a14="http://schemas.microsoft.com/office/drawing/2010/main"/>
            </a:ext>
          </a:extLst>
        </p:spPr>
      </p:pic>
      <p:sp>
        <p:nvSpPr>
          <p:cNvPr id="46" name="Text Box 227">
            <a:extLst>
              <a:ext uri="{FF2B5EF4-FFF2-40B4-BE49-F238E27FC236}">
                <a16:creationId xmlns:a16="http://schemas.microsoft.com/office/drawing/2014/main" id="{A4CBACC3-D4DD-77D4-2B6B-DBDB50CB268E}"/>
              </a:ext>
            </a:extLst>
          </p:cNvPr>
          <p:cNvSpPr txBox="1"/>
          <p:nvPr/>
        </p:nvSpPr>
        <p:spPr>
          <a:xfrm>
            <a:off x="377416" y="1076837"/>
            <a:ext cx="1910383" cy="99026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69A7AE"/>
                </a:solidFill>
                <a:latin typeface="Avenir Book" panose="02000503020000020003" pitchFamily="2" charset="0"/>
                <a:ea typeface="Times New Roman" panose="02020603050405020304" pitchFamily="18" charset="0"/>
                <a:cs typeface="Times New Roman" panose="02020603050405020304" pitchFamily="18" charset="0"/>
              </a:rPr>
              <a:t>Automated Workflow</a:t>
            </a:r>
          </a:p>
          <a:p>
            <a:pPr marL="0" marR="0">
              <a:spcBef>
                <a:spcPts val="0"/>
              </a:spcBef>
              <a:spcAft>
                <a:spcPts val="0"/>
              </a:spcAft>
            </a:pPr>
            <a:r>
              <a:rPr lang="en-US" sz="1400" dirty="0">
                <a:solidFill>
                  <a:srgbClr val="69A7AE"/>
                </a:solidFill>
                <a:effectLst/>
                <a:latin typeface="Avenir Book" panose="02000503020000020003" pitchFamily="2" charset="0"/>
                <a:ea typeface="Times New Roman" panose="02020603050405020304" pitchFamily="18" charset="0"/>
                <a:cs typeface="Times New Roman" panose="02020603050405020304" pitchFamily="18" charset="0"/>
              </a:rPr>
              <a:t>Baseline IDV Process</a:t>
            </a:r>
          </a:p>
        </p:txBody>
      </p:sp>
      <p:sp>
        <p:nvSpPr>
          <p:cNvPr id="47" name="Text Box 227">
            <a:extLst>
              <a:ext uri="{FF2B5EF4-FFF2-40B4-BE49-F238E27FC236}">
                <a16:creationId xmlns:a16="http://schemas.microsoft.com/office/drawing/2014/main" id="{F764C580-1136-CC65-C508-CFE4E3692324}"/>
              </a:ext>
            </a:extLst>
          </p:cNvPr>
          <p:cNvSpPr txBox="1"/>
          <p:nvPr/>
        </p:nvSpPr>
        <p:spPr>
          <a:xfrm>
            <a:off x="3005634" y="5536918"/>
            <a:ext cx="1812947" cy="115345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7030A0"/>
                </a:solidFill>
                <a:latin typeface="Avenir Book" panose="02000503020000020003" pitchFamily="2" charset="0"/>
                <a:ea typeface="Times New Roman" panose="02020603050405020304" pitchFamily="18" charset="0"/>
                <a:cs typeface="Times New Roman" panose="02020603050405020304" pitchFamily="18" charset="0"/>
              </a:rPr>
              <a:t>Manual Workflow</a:t>
            </a:r>
          </a:p>
          <a:p>
            <a:pPr marL="0" marR="0" algn="r">
              <a:spcBef>
                <a:spcPts val="0"/>
              </a:spcBef>
              <a:spcAft>
                <a:spcPts val="0"/>
              </a:spcAft>
            </a:pPr>
            <a:r>
              <a:rPr lang="en-US" sz="1200" b="0" i="0" u="none" strike="noStrike" dirty="0">
                <a:solidFill>
                  <a:srgbClr val="7030A0"/>
                </a:solidFill>
                <a:effectLst/>
                <a:latin typeface="Avenir Book" panose="02000503020000020003" pitchFamily="2" charset="0"/>
              </a:rPr>
              <a:t>Process used for opt-out and/or exception handling</a:t>
            </a:r>
            <a:endParaRPr lang="en-US" sz="1200" b="1" dirty="0">
              <a:solidFill>
                <a:srgbClr val="7030A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48" name="Straight Arrow Connector 47">
            <a:extLst>
              <a:ext uri="{FF2B5EF4-FFF2-40B4-BE49-F238E27FC236}">
                <a16:creationId xmlns:a16="http://schemas.microsoft.com/office/drawing/2014/main" id="{70ABE065-3F1A-3600-2EA1-B847A34FD223}"/>
              </a:ext>
            </a:extLst>
          </p:cNvPr>
          <p:cNvCxnSpPr/>
          <p:nvPr/>
        </p:nvCxnSpPr>
        <p:spPr bwMode="auto">
          <a:xfrm>
            <a:off x="9903918" y="3190462"/>
            <a:ext cx="2246721" cy="0"/>
          </a:xfrm>
          <a:prstGeom prst="straightConnector1">
            <a:avLst/>
          </a:prstGeom>
          <a:solidFill>
            <a:schemeClr val="accent1"/>
          </a:solidFill>
          <a:ln w="222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 Box 227">
            <a:extLst>
              <a:ext uri="{FF2B5EF4-FFF2-40B4-BE49-F238E27FC236}">
                <a16:creationId xmlns:a16="http://schemas.microsoft.com/office/drawing/2014/main" id="{395C5613-50F5-4F5A-A976-770C2BC21088}"/>
              </a:ext>
            </a:extLst>
          </p:cNvPr>
          <p:cNvSpPr txBox="1"/>
          <p:nvPr/>
        </p:nvSpPr>
        <p:spPr>
          <a:xfrm>
            <a:off x="9842692" y="2956838"/>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Rejected</a:t>
            </a:r>
          </a:p>
        </p:txBody>
      </p:sp>
      <p:sp>
        <p:nvSpPr>
          <p:cNvPr id="50" name="Text Box 227">
            <a:extLst>
              <a:ext uri="{FF2B5EF4-FFF2-40B4-BE49-F238E27FC236}">
                <a16:creationId xmlns:a16="http://schemas.microsoft.com/office/drawing/2014/main" id="{4C51C013-ED31-A62E-A3FC-584EFEC86ECD}"/>
              </a:ext>
            </a:extLst>
          </p:cNvPr>
          <p:cNvSpPr txBox="1"/>
          <p:nvPr/>
        </p:nvSpPr>
        <p:spPr>
          <a:xfrm>
            <a:off x="3677643" y="2748891"/>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sp>
        <p:nvSpPr>
          <p:cNvPr id="51" name="Text Box 227">
            <a:extLst>
              <a:ext uri="{FF2B5EF4-FFF2-40B4-BE49-F238E27FC236}">
                <a16:creationId xmlns:a16="http://schemas.microsoft.com/office/drawing/2014/main" id="{52E56F35-D08F-0A50-5378-9A688F9709DD}"/>
              </a:ext>
            </a:extLst>
          </p:cNvPr>
          <p:cNvSpPr txBox="1"/>
          <p:nvPr/>
        </p:nvSpPr>
        <p:spPr>
          <a:xfrm>
            <a:off x="3005634" y="3222934"/>
            <a:ext cx="896737" cy="42449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cxnSp>
        <p:nvCxnSpPr>
          <p:cNvPr id="52" name="Straight Arrow Connector 51">
            <a:extLst>
              <a:ext uri="{FF2B5EF4-FFF2-40B4-BE49-F238E27FC236}">
                <a16:creationId xmlns:a16="http://schemas.microsoft.com/office/drawing/2014/main" id="{B5C8E095-0C55-298D-CC06-AE785516B2DF}"/>
              </a:ext>
            </a:extLst>
          </p:cNvPr>
          <p:cNvCxnSpPr>
            <a:cxnSpLocks/>
          </p:cNvCxnSpPr>
          <p:nvPr/>
        </p:nvCxnSpPr>
        <p:spPr bwMode="auto">
          <a:xfrm>
            <a:off x="3713355" y="3013200"/>
            <a:ext cx="1175158" cy="202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Text Box 227">
            <a:extLst>
              <a:ext uri="{FF2B5EF4-FFF2-40B4-BE49-F238E27FC236}">
                <a16:creationId xmlns:a16="http://schemas.microsoft.com/office/drawing/2014/main" id="{E30A08D0-2713-925F-DC2C-2C832276330E}"/>
              </a:ext>
            </a:extLst>
          </p:cNvPr>
          <p:cNvSpPr txBox="1"/>
          <p:nvPr/>
        </p:nvSpPr>
        <p:spPr>
          <a:xfrm>
            <a:off x="2454815" y="3790785"/>
            <a:ext cx="3281266" cy="2176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Environmental Risk Factors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54" name="Text Box 227">
            <a:extLst>
              <a:ext uri="{FF2B5EF4-FFF2-40B4-BE49-F238E27FC236}">
                <a16:creationId xmlns:a16="http://schemas.microsoft.com/office/drawing/2014/main" id="{C7CAE07A-29B0-BE4C-57FA-44E236A6A03E}"/>
              </a:ext>
            </a:extLst>
          </p:cNvPr>
          <p:cNvSpPr txBox="1"/>
          <p:nvPr/>
        </p:nvSpPr>
        <p:spPr>
          <a:xfrm>
            <a:off x="3667205" y="4041146"/>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sp>
        <p:nvSpPr>
          <p:cNvPr id="55" name="Text Box 227">
            <a:extLst>
              <a:ext uri="{FF2B5EF4-FFF2-40B4-BE49-F238E27FC236}">
                <a16:creationId xmlns:a16="http://schemas.microsoft.com/office/drawing/2014/main" id="{C7E8678E-BCCF-BAE2-2169-965ABD2743F1}"/>
              </a:ext>
            </a:extLst>
          </p:cNvPr>
          <p:cNvSpPr txBox="1"/>
          <p:nvPr/>
        </p:nvSpPr>
        <p:spPr>
          <a:xfrm>
            <a:off x="3066672" y="4481283"/>
            <a:ext cx="713699" cy="35959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sp>
        <p:nvSpPr>
          <p:cNvPr id="56" name="Text Box 227">
            <a:extLst>
              <a:ext uri="{FF2B5EF4-FFF2-40B4-BE49-F238E27FC236}">
                <a16:creationId xmlns:a16="http://schemas.microsoft.com/office/drawing/2014/main" id="{D52DBD59-85A5-9D71-5F3B-D7AA282E51BE}"/>
              </a:ext>
            </a:extLst>
          </p:cNvPr>
          <p:cNvSpPr txBox="1"/>
          <p:nvPr/>
        </p:nvSpPr>
        <p:spPr>
          <a:xfrm>
            <a:off x="4796867" y="4481283"/>
            <a:ext cx="804275" cy="39599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Signals Processing</a:t>
            </a:r>
          </a:p>
        </p:txBody>
      </p:sp>
      <p:cxnSp>
        <p:nvCxnSpPr>
          <p:cNvPr id="57" name="Straight Arrow Connector 56">
            <a:extLst>
              <a:ext uri="{FF2B5EF4-FFF2-40B4-BE49-F238E27FC236}">
                <a16:creationId xmlns:a16="http://schemas.microsoft.com/office/drawing/2014/main" id="{0B5DA46C-811E-30FF-C29E-B910EDD4A11B}"/>
              </a:ext>
            </a:extLst>
          </p:cNvPr>
          <p:cNvCxnSpPr/>
          <p:nvPr/>
        </p:nvCxnSpPr>
        <p:spPr bwMode="auto">
          <a:xfrm>
            <a:off x="3702917" y="4298211"/>
            <a:ext cx="1175158" cy="202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8" name="Graphic 57" descr="Table outline">
            <a:extLst>
              <a:ext uri="{FF2B5EF4-FFF2-40B4-BE49-F238E27FC236}">
                <a16:creationId xmlns:a16="http://schemas.microsoft.com/office/drawing/2014/main" id="{56F1AAC5-3895-7AD9-6576-443FE75BA8BD}"/>
              </a:ext>
            </a:extLst>
          </p:cNvPr>
          <p:cNvPicPr>
            <a:picLocks noChangeAspect="1"/>
          </p:cNvPicPr>
          <p:nvPr/>
        </p:nvPicPr>
        <p:blipFill>
          <a:blip r:embed="rId11">
            <a:extLst>
              <a:ext uri="{96DAC541-7B7A-43D3-8B79-37D633B846F1}">
                <asvg:svgBlip xmlns:asvg="http://schemas.microsoft.com/office/drawing/2016/SVG/main" r:embed="rId12"/>
              </a:ext>
            </a:extLst>
          </a:blip>
          <a:srcRect/>
          <a:stretch/>
        </p:blipFill>
        <p:spPr>
          <a:xfrm>
            <a:off x="3142852" y="4069398"/>
            <a:ext cx="546097" cy="546097"/>
          </a:xfrm>
          <a:prstGeom prst="rect">
            <a:avLst/>
          </a:prstGeom>
        </p:spPr>
      </p:pic>
      <p:sp>
        <p:nvSpPr>
          <p:cNvPr id="59" name="Title 1">
            <a:extLst>
              <a:ext uri="{FF2B5EF4-FFF2-40B4-BE49-F238E27FC236}">
                <a16:creationId xmlns:a16="http://schemas.microsoft.com/office/drawing/2014/main" id="{AFF53D86-E4FE-8B8B-1A6D-29834A581A0B}"/>
              </a:ext>
            </a:extLst>
          </p:cNvPr>
          <p:cNvSpPr>
            <a:spLocks noGrp="1"/>
          </p:cNvSpPr>
          <p:nvPr>
            <p:ph type="title"/>
          </p:nvPr>
        </p:nvSpPr>
        <p:spPr>
          <a:xfrm>
            <a:off x="609600" y="13382"/>
            <a:ext cx="4494422" cy="1143000"/>
          </a:xfrm>
        </p:spPr>
        <p:txBody>
          <a:bodyPr/>
          <a:lstStyle/>
          <a:p>
            <a:r>
              <a:rPr lang="en-US" dirty="0"/>
              <a:t>RIDV Process</a:t>
            </a:r>
          </a:p>
        </p:txBody>
      </p:sp>
      <p:sp>
        <p:nvSpPr>
          <p:cNvPr id="61" name="Text Box 227">
            <a:extLst>
              <a:ext uri="{FF2B5EF4-FFF2-40B4-BE49-F238E27FC236}">
                <a16:creationId xmlns:a16="http://schemas.microsoft.com/office/drawing/2014/main" id="{35820D4F-FB69-ED2F-9A9A-5BB16C31F634}"/>
              </a:ext>
            </a:extLst>
          </p:cNvPr>
          <p:cNvSpPr txBox="1"/>
          <p:nvPr/>
        </p:nvSpPr>
        <p:spPr>
          <a:xfrm>
            <a:off x="4660038" y="3222934"/>
            <a:ext cx="1044742" cy="37604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 Processing</a:t>
            </a:r>
          </a:p>
        </p:txBody>
      </p:sp>
      <p:pic>
        <p:nvPicPr>
          <p:cNvPr id="62" name="Graphic 61" descr="Database outline">
            <a:extLst>
              <a:ext uri="{FF2B5EF4-FFF2-40B4-BE49-F238E27FC236}">
                <a16:creationId xmlns:a16="http://schemas.microsoft.com/office/drawing/2014/main" id="{EC7D96D0-90F9-0141-7697-C9103DE451A3}"/>
              </a:ext>
            </a:extLst>
          </p:cNvPr>
          <p:cNvPicPr>
            <a:picLocks noChangeAspect="1"/>
          </p:cNvPicPr>
          <p:nvPr/>
        </p:nvPicPr>
        <p:blipFill>
          <a:blip r:embed="rId13">
            <a:extLst>
              <a:ext uri="{96DAC541-7B7A-43D3-8B79-37D633B846F1}">
                <asvg:svgBlip xmlns:asvg="http://schemas.microsoft.com/office/drawing/2016/SVG/main" r:embed="rId14"/>
              </a:ext>
            </a:extLst>
          </a:blip>
          <a:srcRect l="20631" t="11594" r="17591" b="6224"/>
          <a:stretch/>
        </p:blipFill>
        <p:spPr>
          <a:xfrm>
            <a:off x="7521971" y="268196"/>
            <a:ext cx="296614" cy="394569"/>
          </a:xfrm>
          <a:prstGeom prst="rect">
            <a:avLst/>
          </a:prstGeom>
        </p:spPr>
      </p:pic>
      <p:pic>
        <p:nvPicPr>
          <p:cNvPr id="63" name="Graphic 62" descr="Database outline">
            <a:extLst>
              <a:ext uri="{FF2B5EF4-FFF2-40B4-BE49-F238E27FC236}">
                <a16:creationId xmlns:a16="http://schemas.microsoft.com/office/drawing/2014/main" id="{18B724BA-5891-AA1B-802A-75FB77BA4A21}"/>
              </a:ext>
            </a:extLst>
          </p:cNvPr>
          <p:cNvPicPr>
            <a:picLocks noChangeAspect="1"/>
          </p:cNvPicPr>
          <p:nvPr/>
        </p:nvPicPr>
        <p:blipFill>
          <a:blip r:embed="rId15">
            <a:extLst>
              <a:ext uri="{96DAC541-7B7A-43D3-8B79-37D633B846F1}">
                <asvg:svgBlip xmlns:asvg="http://schemas.microsoft.com/office/drawing/2016/SVG/main" r:embed="rId16"/>
              </a:ext>
            </a:extLst>
          </a:blip>
          <a:srcRect l="20631" t="11594" r="17591" b="6224"/>
          <a:stretch/>
        </p:blipFill>
        <p:spPr>
          <a:xfrm>
            <a:off x="8441431" y="569691"/>
            <a:ext cx="296614" cy="394569"/>
          </a:xfrm>
          <a:prstGeom prst="rect">
            <a:avLst/>
          </a:prstGeom>
        </p:spPr>
      </p:pic>
      <p:pic>
        <p:nvPicPr>
          <p:cNvPr id="64" name="Graphic 63" descr="Database outline">
            <a:extLst>
              <a:ext uri="{FF2B5EF4-FFF2-40B4-BE49-F238E27FC236}">
                <a16:creationId xmlns:a16="http://schemas.microsoft.com/office/drawing/2014/main" id="{FD03A9BE-10C6-DBC2-84AE-225D6FE09971}"/>
              </a:ext>
            </a:extLst>
          </p:cNvPr>
          <p:cNvPicPr>
            <a:picLocks noChangeAspect="1"/>
          </p:cNvPicPr>
          <p:nvPr/>
        </p:nvPicPr>
        <p:blipFill>
          <a:blip r:embed="rId17">
            <a:extLst>
              <a:ext uri="{96DAC541-7B7A-43D3-8B79-37D633B846F1}">
                <asvg:svgBlip xmlns:asvg="http://schemas.microsoft.com/office/drawing/2016/SVG/main" r:embed="rId18"/>
              </a:ext>
            </a:extLst>
          </a:blip>
          <a:srcRect l="20631" t="11594" r="17591" b="6224"/>
          <a:stretch/>
        </p:blipFill>
        <p:spPr>
          <a:xfrm>
            <a:off x="7973393" y="378680"/>
            <a:ext cx="296614" cy="394569"/>
          </a:xfrm>
          <a:prstGeom prst="rect">
            <a:avLst/>
          </a:prstGeom>
        </p:spPr>
      </p:pic>
      <p:pic>
        <p:nvPicPr>
          <p:cNvPr id="65" name="Graphic 15">
            <a:extLst>
              <a:ext uri="{FF2B5EF4-FFF2-40B4-BE49-F238E27FC236}">
                <a16:creationId xmlns:a16="http://schemas.microsoft.com/office/drawing/2014/main" id="{C77B7B24-6D5D-AB23-DAB3-E0B0EBD9C8C0}"/>
              </a:ext>
            </a:extLst>
          </p:cNvPr>
          <p:cNvPicPr>
            <a:picLocks noChangeAspect="1"/>
          </p:cNvPicPr>
          <p:nvPr/>
        </p:nvPicPr>
        <p:blipFill>
          <a:blip r:embed="rId19"/>
          <a:srcRect/>
          <a:stretch/>
        </p:blipFill>
        <p:spPr>
          <a:xfrm>
            <a:off x="4908638" y="1505944"/>
            <a:ext cx="512296" cy="506789"/>
          </a:xfrm>
          <a:prstGeom prst="rect">
            <a:avLst/>
          </a:prstGeom>
        </p:spPr>
      </p:pic>
      <p:pic>
        <p:nvPicPr>
          <p:cNvPr id="66" name="Graphic 58">
            <a:extLst>
              <a:ext uri="{FF2B5EF4-FFF2-40B4-BE49-F238E27FC236}">
                <a16:creationId xmlns:a16="http://schemas.microsoft.com/office/drawing/2014/main" id="{A91A29FE-B701-3E64-F74B-0A7FABAA5B83}"/>
              </a:ext>
            </a:extLst>
          </p:cNvPr>
          <p:cNvPicPr>
            <a:picLocks noChangeAspect="1"/>
          </p:cNvPicPr>
          <p:nvPr/>
        </p:nvPicPr>
        <p:blipFill>
          <a:blip r:embed="rId20"/>
          <a:srcRect/>
          <a:stretch/>
        </p:blipFill>
        <p:spPr>
          <a:xfrm>
            <a:off x="4901849" y="2742959"/>
            <a:ext cx="538905" cy="544763"/>
          </a:xfrm>
          <a:prstGeom prst="rect">
            <a:avLst/>
          </a:prstGeom>
        </p:spPr>
      </p:pic>
      <p:pic>
        <p:nvPicPr>
          <p:cNvPr id="67" name="Graphic 64">
            <a:extLst>
              <a:ext uri="{FF2B5EF4-FFF2-40B4-BE49-F238E27FC236}">
                <a16:creationId xmlns:a16="http://schemas.microsoft.com/office/drawing/2014/main" id="{07FBC7EC-23BD-BBA8-A595-501EBBA97CFF}"/>
              </a:ext>
            </a:extLst>
          </p:cNvPr>
          <p:cNvPicPr>
            <a:picLocks noChangeAspect="1"/>
          </p:cNvPicPr>
          <p:nvPr/>
        </p:nvPicPr>
        <p:blipFill>
          <a:blip r:embed="rId21"/>
          <a:srcRect/>
          <a:stretch/>
        </p:blipFill>
        <p:spPr>
          <a:xfrm>
            <a:off x="4956881" y="4053472"/>
            <a:ext cx="526617" cy="461416"/>
          </a:xfrm>
          <a:prstGeom prst="rect">
            <a:avLst/>
          </a:prstGeom>
        </p:spPr>
      </p:pic>
      <p:pic>
        <p:nvPicPr>
          <p:cNvPr id="68" name="Graphic 34">
            <a:extLst>
              <a:ext uri="{FF2B5EF4-FFF2-40B4-BE49-F238E27FC236}">
                <a16:creationId xmlns:a16="http://schemas.microsoft.com/office/drawing/2014/main" id="{874174B5-D620-7171-7445-3C49CC8BA4FD}"/>
              </a:ext>
            </a:extLst>
          </p:cNvPr>
          <p:cNvPicPr>
            <a:picLocks noChangeAspect="1"/>
          </p:cNvPicPr>
          <p:nvPr/>
        </p:nvPicPr>
        <p:blipFill>
          <a:blip r:embed="rId22"/>
          <a:srcRect/>
          <a:stretch/>
        </p:blipFill>
        <p:spPr>
          <a:xfrm rot="16200000">
            <a:off x="9250542" y="2576285"/>
            <a:ext cx="685082" cy="688197"/>
          </a:xfrm>
          <a:prstGeom prst="rect">
            <a:avLst/>
          </a:prstGeom>
        </p:spPr>
      </p:pic>
      <p:pic>
        <p:nvPicPr>
          <p:cNvPr id="69" name="Graphic 34">
            <a:extLst>
              <a:ext uri="{FF2B5EF4-FFF2-40B4-BE49-F238E27FC236}">
                <a16:creationId xmlns:a16="http://schemas.microsoft.com/office/drawing/2014/main" id="{41F1838F-0DC2-244D-37F7-62EAAF1BE1FD}"/>
              </a:ext>
            </a:extLst>
          </p:cNvPr>
          <p:cNvPicPr>
            <a:picLocks noChangeAspect="1"/>
          </p:cNvPicPr>
          <p:nvPr/>
        </p:nvPicPr>
        <p:blipFill>
          <a:blip r:embed="rId22"/>
          <a:srcRect/>
          <a:stretch/>
        </p:blipFill>
        <p:spPr>
          <a:xfrm rot="16200000">
            <a:off x="9304233" y="5628449"/>
            <a:ext cx="685082" cy="688197"/>
          </a:xfrm>
          <a:prstGeom prst="rect">
            <a:avLst/>
          </a:prstGeom>
        </p:spPr>
      </p:pic>
      <p:pic>
        <p:nvPicPr>
          <p:cNvPr id="70" name="Picture 69">
            <a:extLst>
              <a:ext uri="{FF2B5EF4-FFF2-40B4-BE49-F238E27FC236}">
                <a16:creationId xmlns:a16="http://schemas.microsoft.com/office/drawing/2014/main" id="{2E4EA87E-9BA2-CA0C-8D59-92E9ED0A42A5}"/>
              </a:ext>
            </a:extLst>
          </p:cNvPr>
          <p:cNvPicPr>
            <a:picLocks noChangeAspect="1"/>
          </p:cNvPicPr>
          <p:nvPr/>
        </p:nvPicPr>
        <p:blipFill>
          <a:blip r:embed="rId6"/>
          <a:stretch>
            <a:fillRect/>
          </a:stretch>
        </p:blipFill>
        <p:spPr>
          <a:xfrm>
            <a:off x="7846769" y="2575743"/>
            <a:ext cx="564391" cy="595401"/>
          </a:xfrm>
          <a:prstGeom prst="rect">
            <a:avLst/>
          </a:prstGeom>
          <a:ln w="28575">
            <a:solidFill>
              <a:srgbClr val="C00000"/>
            </a:solidFill>
          </a:ln>
        </p:spPr>
      </p:pic>
      <p:pic>
        <p:nvPicPr>
          <p:cNvPr id="71" name="Picture 70">
            <a:extLst>
              <a:ext uri="{FF2B5EF4-FFF2-40B4-BE49-F238E27FC236}">
                <a16:creationId xmlns:a16="http://schemas.microsoft.com/office/drawing/2014/main" id="{CFE0F21E-8F43-EDF2-9FCB-23C8BE475B99}"/>
              </a:ext>
            </a:extLst>
          </p:cNvPr>
          <p:cNvPicPr>
            <a:picLocks noChangeAspect="1"/>
          </p:cNvPicPr>
          <p:nvPr/>
        </p:nvPicPr>
        <p:blipFill>
          <a:blip r:embed="rId6"/>
          <a:stretch>
            <a:fillRect/>
          </a:stretch>
        </p:blipFill>
        <p:spPr>
          <a:xfrm>
            <a:off x="8352185" y="3883648"/>
            <a:ext cx="564391" cy="595401"/>
          </a:xfrm>
          <a:prstGeom prst="rect">
            <a:avLst/>
          </a:prstGeom>
          <a:ln w="28575">
            <a:solidFill>
              <a:srgbClr val="7030A0"/>
            </a:solidFill>
          </a:ln>
        </p:spPr>
      </p:pic>
      <p:cxnSp>
        <p:nvCxnSpPr>
          <p:cNvPr id="72" name="Straight Arrow Connector 71">
            <a:extLst>
              <a:ext uri="{FF2B5EF4-FFF2-40B4-BE49-F238E27FC236}">
                <a16:creationId xmlns:a16="http://schemas.microsoft.com/office/drawing/2014/main" id="{4376EBBD-10C6-DD16-7C70-B5B09AADB20A}"/>
              </a:ext>
            </a:extLst>
          </p:cNvPr>
          <p:cNvCxnSpPr>
            <a:cxnSpLocks/>
            <a:stCxn id="64" idx="2"/>
          </p:cNvCxnSpPr>
          <p:nvPr/>
        </p:nvCxnSpPr>
        <p:spPr bwMode="auto">
          <a:xfrm>
            <a:off x="8121700" y="773249"/>
            <a:ext cx="23113" cy="1789544"/>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Arrow Connector 72">
            <a:extLst>
              <a:ext uri="{FF2B5EF4-FFF2-40B4-BE49-F238E27FC236}">
                <a16:creationId xmlns:a16="http://schemas.microsoft.com/office/drawing/2014/main" id="{D15915E4-BE30-7A64-BB5F-7ED042784C77}"/>
              </a:ext>
            </a:extLst>
          </p:cNvPr>
          <p:cNvCxnSpPr/>
          <p:nvPr/>
        </p:nvCxnSpPr>
        <p:spPr bwMode="auto">
          <a:xfrm>
            <a:off x="5420934" y="1750618"/>
            <a:ext cx="1964140" cy="7585"/>
          </a:xfrm>
          <a:prstGeom prst="straightConnector1">
            <a:avLst/>
          </a:prstGeom>
          <a:solidFill>
            <a:schemeClr val="accent1"/>
          </a:solidFill>
          <a:ln w="22225" cap="flat" cmpd="sng" algn="ctr">
            <a:solidFill>
              <a:srgbClr val="00B0F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a16="http://schemas.microsoft.com/office/drawing/2014/main" id="{D2EA8939-E5C0-6BF9-7995-53FA59BE2F79}"/>
              </a:ext>
            </a:extLst>
          </p:cNvPr>
          <p:cNvCxnSpPr>
            <a:cxnSpLocks/>
            <a:stCxn id="63" idx="2"/>
            <a:endCxn id="71" idx="0"/>
          </p:cNvCxnSpPr>
          <p:nvPr/>
        </p:nvCxnSpPr>
        <p:spPr bwMode="auto">
          <a:xfrm>
            <a:off x="8589738" y="964260"/>
            <a:ext cx="44643" cy="2919388"/>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a:extLst>
              <a:ext uri="{FF2B5EF4-FFF2-40B4-BE49-F238E27FC236}">
                <a16:creationId xmlns:a16="http://schemas.microsoft.com/office/drawing/2014/main" id="{EA64676B-5029-0D6F-D008-2F272A10BE4E}"/>
              </a:ext>
            </a:extLst>
          </p:cNvPr>
          <p:cNvCxnSpPr/>
          <p:nvPr/>
        </p:nvCxnSpPr>
        <p:spPr bwMode="auto">
          <a:xfrm flipV="1">
            <a:off x="5420934" y="2987692"/>
            <a:ext cx="2375420" cy="23897"/>
          </a:xfrm>
          <a:prstGeom prst="straightConnector1">
            <a:avLst/>
          </a:prstGeom>
          <a:solidFill>
            <a:schemeClr val="accent1"/>
          </a:solidFill>
          <a:ln w="22225"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Arrow Connector 75">
            <a:extLst>
              <a:ext uri="{FF2B5EF4-FFF2-40B4-BE49-F238E27FC236}">
                <a16:creationId xmlns:a16="http://schemas.microsoft.com/office/drawing/2014/main" id="{AC21166C-37A3-C054-3069-66E24BE32183}"/>
              </a:ext>
            </a:extLst>
          </p:cNvPr>
          <p:cNvCxnSpPr/>
          <p:nvPr/>
        </p:nvCxnSpPr>
        <p:spPr bwMode="auto">
          <a:xfrm flipV="1">
            <a:off x="5499868" y="4244967"/>
            <a:ext cx="2809923" cy="28646"/>
          </a:xfrm>
          <a:prstGeom prst="straightConnector1">
            <a:avLst/>
          </a:prstGeom>
          <a:solidFill>
            <a:schemeClr val="accent1"/>
          </a:solidFill>
          <a:ln w="22225" cap="flat" cmpd="sng" algn="ctr">
            <a:solidFill>
              <a:srgbClr val="7030A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a:extLst>
              <a:ext uri="{FF2B5EF4-FFF2-40B4-BE49-F238E27FC236}">
                <a16:creationId xmlns:a16="http://schemas.microsoft.com/office/drawing/2014/main" id="{F8DD6B13-68AF-1ACF-D48C-9D832EFC6C72}"/>
              </a:ext>
            </a:extLst>
          </p:cNvPr>
          <p:cNvCxnSpPr/>
          <p:nvPr/>
        </p:nvCxnSpPr>
        <p:spPr bwMode="auto">
          <a:xfrm>
            <a:off x="8420415" y="2969988"/>
            <a:ext cx="805992" cy="6668"/>
          </a:xfrm>
          <a:prstGeom prst="straightConnector1">
            <a:avLst/>
          </a:prstGeom>
          <a:solidFill>
            <a:schemeClr val="accent1"/>
          </a:solidFill>
          <a:ln w="22225"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Elbow Connector 77">
            <a:extLst>
              <a:ext uri="{FF2B5EF4-FFF2-40B4-BE49-F238E27FC236}">
                <a16:creationId xmlns:a16="http://schemas.microsoft.com/office/drawing/2014/main" id="{6DF8079F-76BB-1CB1-99A2-4099F480E9F0}"/>
              </a:ext>
            </a:extLst>
          </p:cNvPr>
          <p:cNvCxnSpPr/>
          <p:nvPr/>
        </p:nvCxnSpPr>
        <p:spPr bwMode="auto">
          <a:xfrm>
            <a:off x="8008649" y="1750618"/>
            <a:ext cx="1542152" cy="812175"/>
          </a:xfrm>
          <a:prstGeom prst="bentConnector3">
            <a:avLst>
              <a:gd name="adj1" fmla="val 99832"/>
            </a:avLst>
          </a:prstGeom>
          <a:solidFill>
            <a:schemeClr val="accent1"/>
          </a:solidFill>
          <a:ln w="22225" cap="flat" cmpd="sng" algn="ctr">
            <a:solidFill>
              <a:srgbClr val="00B0F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Elbow Connector 78">
            <a:extLst>
              <a:ext uri="{FF2B5EF4-FFF2-40B4-BE49-F238E27FC236}">
                <a16:creationId xmlns:a16="http://schemas.microsoft.com/office/drawing/2014/main" id="{3BFD6198-BD12-91B3-E6FC-02ACA9C9821E}"/>
              </a:ext>
            </a:extLst>
          </p:cNvPr>
          <p:cNvCxnSpPr>
            <a:endCxn id="68" idx="1"/>
          </p:cNvCxnSpPr>
          <p:nvPr/>
        </p:nvCxnSpPr>
        <p:spPr bwMode="auto">
          <a:xfrm rot="5400000" flipH="1" flipV="1">
            <a:off x="8784281" y="3430480"/>
            <a:ext cx="976357" cy="641249"/>
          </a:xfrm>
          <a:prstGeom prst="bentConnector3">
            <a:avLst>
              <a:gd name="adj1" fmla="val 2595"/>
            </a:avLst>
          </a:prstGeom>
          <a:solidFill>
            <a:schemeClr val="accent1"/>
          </a:solidFill>
          <a:ln w="22225" cap="flat" cmpd="sng" algn="ctr">
            <a:solidFill>
              <a:srgbClr val="7030A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Text Box 227">
            <a:extLst>
              <a:ext uri="{FF2B5EF4-FFF2-40B4-BE49-F238E27FC236}">
                <a16:creationId xmlns:a16="http://schemas.microsoft.com/office/drawing/2014/main" id="{E039303F-630E-D640-A027-9AC365E6099D}"/>
              </a:ext>
            </a:extLst>
          </p:cNvPr>
          <p:cNvSpPr txBox="1"/>
          <p:nvPr/>
        </p:nvSpPr>
        <p:spPr>
          <a:xfrm>
            <a:off x="6789403" y="2499115"/>
            <a:ext cx="1206204" cy="3777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Document</a:t>
            </a:r>
          </a:p>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Comparison</a:t>
            </a:r>
          </a:p>
        </p:txBody>
      </p:sp>
      <p:sp>
        <p:nvSpPr>
          <p:cNvPr id="81" name="Text Box 227">
            <a:extLst>
              <a:ext uri="{FF2B5EF4-FFF2-40B4-BE49-F238E27FC236}">
                <a16:creationId xmlns:a16="http://schemas.microsoft.com/office/drawing/2014/main" id="{87957A4F-1D2B-3926-BEE4-969A4237D6B4}"/>
              </a:ext>
            </a:extLst>
          </p:cNvPr>
          <p:cNvSpPr txBox="1"/>
          <p:nvPr/>
        </p:nvSpPr>
        <p:spPr>
          <a:xfrm>
            <a:off x="6355967" y="1341727"/>
            <a:ext cx="1206204" cy="3777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Biometric</a:t>
            </a:r>
          </a:p>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Comparison</a:t>
            </a:r>
          </a:p>
        </p:txBody>
      </p:sp>
      <p:sp>
        <p:nvSpPr>
          <p:cNvPr id="89" name="Slide Number Placeholder 3">
            <a:extLst>
              <a:ext uri="{FF2B5EF4-FFF2-40B4-BE49-F238E27FC236}">
                <a16:creationId xmlns:a16="http://schemas.microsoft.com/office/drawing/2014/main" id="{E8407B27-E1C3-3A42-DE7A-304774B83AA7}"/>
              </a:ext>
            </a:extLst>
          </p:cNvPr>
          <p:cNvSpPr txBox="1">
            <a:spLocks/>
          </p:cNvSpPr>
          <p:nvPr/>
        </p:nvSpPr>
        <p:spPr>
          <a:xfrm>
            <a:off x="8737600" y="6565936"/>
            <a:ext cx="2844800" cy="281674"/>
          </a:xfrm>
          <a:prstGeom prst="rect">
            <a:avLst/>
          </a:prstGeom>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r"/>
            <a:fld id="{D4163BC2-932A-D541-9F31-F345D94EF3A5}" type="slidenum">
              <a:rPr lang="en-US" altLang="en-US" sz="1400" smtClean="0">
                <a:latin typeface="Avenir Book" panose="02000503020000020003" pitchFamily="2" charset="0"/>
              </a:rPr>
              <a:pPr algn="r"/>
              <a:t>27</a:t>
            </a:fld>
            <a:endParaRPr lang="en-US" altLang="en-US" sz="1400" dirty="0">
              <a:latin typeface="Avenir Book" panose="02000503020000020003" pitchFamily="2" charset="0"/>
            </a:endParaRPr>
          </a:p>
        </p:txBody>
      </p:sp>
      <p:sp>
        <p:nvSpPr>
          <p:cNvPr id="90" name="Rectangle 89">
            <a:extLst>
              <a:ext uri="{FF2B5EF4-FFF2-40B4-BE49-F238E27FC236}">
                <a16:creationId xmlns:a16="http://schemas.microsoft.com/office/drawing/2014/main" id="{2A73B56D-2092-8757-8188-A03C4CCB553D}"/>
              </a:ext>
            </a:extLst>
          </p:cNvPr>
          <p:cNvSpPr/>
          <p:nvPr/>
        </p:nvSpPr>
        <p:spPr>
          <a:xfrm>
            <a:off x="7143577" y="36328"/>
            <a:ext cx="4808026" cy="6763558"/>
          </a:xfrm>
          <a:prstGeom prst="rect">
            <a:avLst/>
          </a:prstGeom>
          <a:solidFill>
            <a:srgbClr val="002060">
              <a:alpha val="7169"/>
            </a:srgbClr>
          </a:solidFill>
          <a:ln w="9525">
            <a:solidFill>
              <a:srgbClr val="002060">
                <a:alpha val="55584"/>
              </a:srgbClr>
            </a:solidFill>
            <a:prstDash val="solid"/>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Tree>
    <p:extLst>
      <p:ext uri="{BB962C8B-B14F-4D97-AF65-F5344CB8AC3E}">
        <p14:creationId xmlns:p14="http://schemas.microsoft.com/office/powerpoint/2010/main" val="3393856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BF534-0129-9201-D2EE-9389B95D26FC}"/>
              </a:ext>
            </a:extLst>
          </p:cNvPr>
          <p:cNvSpPr>
            <a:spLocks noGrp="1"/>
          </p:cNvSpPr>
          <p:nvPr>
            <p:ph type="title"/>
          </p:nvPr>
        </p:nvSpPr>
        <p:spPr/>
        <p:txBody>
          <a:bodyPr/>
          <a:lstStyle/>
          <a:p>
            <a:r>
              <a:rPr lang="en-US" dirty="0"/>
              <a:t>RIDV Process Definitions</a:t>
            </a:r>
          </a:p>
        </p:txBody>
      </p:sp>
      <p:sp>
        <p:nvSpPr>
          <p:cNvPr id="5" name="Content Placeholder 2">
            <a:extLst>
              <a:ext uri="{FF2B5EF4-FFF2-40B4-BE49-F238E27FC236}">
                <a16:creationId xmlns:a16="http://schemas.microsoft.com/office/drawing/2014/main" id="{A7E99A5E-E992-942B-3947-DE4C38160690}"/>
              </a:ext>
            </a:extLst>
          </p:cNvPr>
          <p:cNvSpPr>
            <a:spLocks noGrp="1"/>
          </p:cNvSpPr>
          <p:nvPr>
            <p:ph idx="1"/>
          </p:nvPr>
        </p:nvSpPr>
        <p:spPr>
          <a:xfrm>
            <a:off x="214746" y="1000518"/>
            <a:ext cx="11786754" cy="5078164"/>
          </a:xfrm>
          <a:ln>
            <a:solidFill>
              <a:srgbClr val="262673"/>
            </a:solidFill>
          </a:ln>
        </p:spPr>
        <p:txBody>
          <a:bodyPr/>
          <a:lstStyle/>
          <a:p>
            <a:pPr marL="0" marR="0" indent="0">
              <a:spcBef>
                <a:spcPts val="0"/>
              </a:spcBef>
              <a:spcAft>
                <a:spcPts val="0"/>
              </a:spcAft>
              <a:buNone/>
            </a:pPr>
            <a:r>
              <a:rPr lang="en-US" sz="1100" b="1" u="sng"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AUTOMATED WORKFLOW</a:t>
            </a:r>
          </a:p>
          <a:p>
            <a:pPr marL="0" marR="0" indent="0">
              <a:spcBef>
                <a:spcPts val="0"/>
              </a:spcBef>
              <a:spcAft>
                <a:spcPts val="0"/>
              </a:spcAft>
              <a:buNone/>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Live Biometric Capture Channel </a:t>
            </a:r>
            <a:endParaRPr lang="en-US" sz="11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100" dirty="0">
                <a:solidFill>
                  <a:srgbClr val="404040"/>
                </a:solidFill>
                <a:effectLst/>
                <a:ea typeface="Times New Roman" panose="02020603050405020304" pitchFamily="18" charset="0"/>
                <a:cs typeface="Times New Roman" panose="02020603050405020304" pitchFamily="18" charset="0"/>
              </a:rPr>
              <a:t>Definition</a:t>
            </a:r>
          </a:p>
          <a:p>
            <a:pPr marL="0" marR="0" indent="0">
              <a:spcBef>
                <a:spcPts val="0"/>
              </a:spcBef>
              <a:spcAft>
                <a:spcPts val="0"/>
              </a:spcAft>
              <a:buNone/>
            </a:pPr>
            <a:endParaRPr lang="en-US" sz="11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Identity Document Capture Channel </a:t>
            </a:r>
            <a:endParaRPr lang="en-US" sz="11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100" dirty="0">
                <a:solidFill>
                  <a:srgbClr val="404040"/>
                </a:solidFill>
                <a:effectLst/>
                <a:ea typeface="Times New Roman" panose="02020603050405020304" pitchFamily="18" charset="0"/>
                <a:cs typeface="Times New Roman" panose="02020603050405020304" pitchFamily="18" charset="0"/>
              </a:rPr>
              <a:t>Definition</a:t>
            </a:r>
          </a:p>
          <a:p>
            <a:pPr marL="0" marR="0" indent="0">
              <a:spcBef>
                <a:spcPts val="0"/>
              </a:spcBef>
              <a:spcAft>
                <a:spcPts val="0"/>
              </a:spcAft>
              <a:buNone/>
            </a:pPr>
            <a:endParaRPr lang="en-US" sz="11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Environmental Risk Factors Channel </a:t>
            </a:r>
            <a:endParaRPr lang="en-US" sz="11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100" dirty="0">
                <a:solidFill>
                  <a:srgbClr val="404040"/>
                </a:solidFill>
                <a:effectLst/>
                <a:ea typeface="Times New Roman" panose="02020603050405020304" pitchFamily="18" charset="0"/>
                <a:cs typeface="Times New Roman" panose="02020603050405020304" pitchFamily="18" charset="0"/>
              </a:rPr>
              <a:t>Definition</a:t>
            </a:r>
            <a:endPar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100" dirty="0">
              <a:solidFill>
                <a:srgbClr val="404040"/>
              </a:solidFill>
              <a:effectLst/>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Comparison</a:t>
            </a:r>
          </a:p>
          <a:p>
            <a:pPr marL="0" marR="0" indent="0">
              <a:spcBef>
                <a:spcPts val="0"/>
              </a:spcBef>
              <a:spcAft>
                <a:spcPts val="0"/>
              </a:spcAft>
              <a:buNone/>
            </a:pPr>
            <a:r>
              <a:rPr lang="en-US" sz="1100" dirty="0">
                <a:solidFill>
                  <a:srgbClr val="404040"/>
                </a:solidFill>
                <a:effectLst/>
                <a:ea typeface="Times New Roman" panose="02020603050405020304" pitchFamily="18" charset="0"/>
                <a:cs typeface="Times New Roman" panose="02020603050405020304" pitchFamily="18" charset="0"/>
              </a:rPr>
              <a:t>Definition</a:t>
            </a:r>
            <a:endPar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100" dirty="0">
              <a:solidFill>
                <a:srgbClr val="404040"/>
              </a:solidFill>
              <a:effectLst/>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IDV Decision Engine</a:t>
            </a:r>
          </a:p>
          <a:p>
            <a:pPr marL="0" marR="0" indent="0">
              <a:spcBef>
                <a:spcPts val="0"/>
              </a:spcBef>
              <a:spcAft>
                <a:spcPts val="0"/>
              </a:spcAft>
              <a:buNone/>
            </a:pPr>
            <a:r>
              <a:rPr lang="en-US" sz="1100" dirty="0">
                <a:solidFill>
                  <a:srgbClr val="404040"/>
                </a:solidFill>
                <a:effectLst/>
                <a:ea typeface="Times New Roman" panose="02020603050405020304" pitchFamily="18" charset="0"/>
                <a:cs typeface="Times New Roman" panose="02020603050405020304" pitchFamily="18" charset="0"/>
              </a:rPr>
              <a:t>Definition</a:t>
            </a:r>
            <a:endPar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100" dirty="0">
              <a:solidFill>
                <a:srgbClr val="404040"/>
              </a:solidFill>
              <a:effectLst/>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100" b="1" u="sng"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MANUAL WORKFLOW</a:t>
            </a:r>
          </a:p>
          <a:p>
            <a:pPr marL="0" marR="0" indent="0">
              <a:spcBef>
                <a:spcPts val="0"/>
              </a:spcBef>
              <a:spcAft>
                <a:spcPts val="0"/>
              </a:spcAft>
              <a:buNone/>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Live Capture</a:t>
            </a:r>
            <a:endParaRPr lang="en-US" sz="11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100" dirty="0">
                <a:solidFill>
                  <a:srgbClr val="404040"/>
                </a:solidFill>
                <a:effectLst/>
                <a:ea typeface="Times New Roman" panose="02020603050405020304" pitchFamily="18" charset="0"/>
                <a:cs typeface="Times New Roman" panose="02020603050405020304" pitchFamily="18" charset="0"/>
              </a:rPr>
              <a:t>Definition</a:t>
            </a:r>
          </a:p>
          <a:p>
            <a:pPr marL="0" marR="0" indent="0">
              <a:spcBef>
                <a:spcPts val="0"/>
              </a:spcBef>
              <a:spcAft>
                <a:spcPts val="0"/>
              </a:spcAft>
              <a:buNone/>
            </a:pPr>
            <a:endParaRPr lang="en-US" sz="11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Document Review</a:t>
            </a:r>
            <a:endParaRPr lang="en-US" sz="11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100" dirty="0">
                <a:solidFill>
                  <a:srgbClr val="404040"/>
                </a:solidFill>
                <a:effectLst/>
                <a:ea typeface="Times New Roman" panose="02020603050405020304" pitchFamily="18" charset="0"/>
                <a:cs typeface="Times New Roman" panose="02020603050405020304" pitchFamily="18" charset="0"/>
              </a:rPr>
              <a:t>Definition</a:t>
            </a:r>
            <a:endPar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100" dirty="0">
              <a:solidFill>
                <a:srgbClr val="404040"/>
              </a:solidFill>
              <a:effectLst/>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IDV Decision Engine</a:t>
            </a:r>
          </a:p>
          <a:p>
            <a:pPr marL="0" marR="0" indent="0">
              <a:spcBef>
                <a:spcPts val="0"/>
              </a:spcBef>
              <a:spcAft>
                <a:spcPts val="0"/>
              </a:spcAft>
              <a:buNone/>
            </a:pPr>
            <a:r>
              <a:rPr lang="en-US" sz="1100" dirty="0">
                <a:solidFill>
                  <a:srgbClr val="404040"/>
                </a:solidFill>
                <a:effectLst/>
                <a:ea typeface="Times New Roman" panose="02020603050405020304" pitchFamily="18" charset="0"/>
                <a:cs typeface="Times New Roman" panose="02020603050405020304" pitchFamily="18" charset="0"/>
              </a:rPr>
              <a:t>Definition</a:t>
            </a:r>
          </a:p>
          <a:p>
            <a:pPr marL="0" marR="0" indent="0">
              <a:spcBef>
                <a:spcPts val="0"/>
              </a:spcBef>
              <a:spcAft>
                <a:spcPts val="0"/>
              </a:spcAft>
              <a:buNone/>
            </a:pPr>
            <a:endParaRPr lang="en-US" sz="12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200" b="1" u="sng"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HOST SYSTEM</a:t>
            </a:r>
          </a:p>
          <a:p>
            <a:pPr marL="0" marR="0" indent="0">
              <a:spcBef>
                <a:spcPts val="0"/>
              </a:spcBef>
              <a:spcAft>
                <a:spcPts val="0"/>
              </a:spcAft>
              <a:buNone/>
            </a:pPr>
            <a:r>
              <a:rPr lang="en-US" sz="12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Reference Data</a:t>
            </a:r>
            <a:endParaRPr lang="en-US" sz="12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200" dirty="0">
                <a:solidFill>
                  <a:srgbClr val="404040"/>
                </a:solidFill>
                <a:effectLst/>
                <a:ea typeface="Times New Roman" panose="02020603050405020304" pitchFamily="18" charset="0"/>
                <a:cs typeface="Times New Roman" panose="02020603050405020304" pitchFamily="18" charset="0"/>
              </a:rPr>
              <a:t>Definition</a:t>
            </a:r>
          </a:p>
          <a:p>
            <a:pPr marL="0" marR="0" indent="0">
              <a:spcBef>
                <a:spcPts val="0"/>
              </a:spcBef>
              <a:spcAft>
                <a:spcPts val="0"/>
              </a:spcAft>
              <a:buNone/>
            </a:pPr>
            <a:endParaRPr lang="en-US" sz="12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7" name="Slide Number Placeholder 3">
            <a:extLst>
              <a:ext uri="{FF2B5EF4-FFF2-40B4-BE49-F238E27FC236}">
                <a16:creationId xmlns:a16="http://schemas.microsoft.com/office/drawing/2014/main" id="{55BA2C03-E99D-C27A-A8EE-9EBE2471B852}"/>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28</a:t>
            </a:fld>
            <a:endParaRPr lang="en-US" altLang="en-US" dirty="0"/>
          </a:p>
        </p:txBody>
      </p:sp>
    </p:spTree>
    <p:extLst>
      <p:ext uri="{BB962C8B-B14F-4D97-AF65-F5344CB8AC3E}">
        <p14:creationId xmlns:p14="http://schemas.microsoft.com/office/powerpoint/2010/main" val="4223289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0C0F85-F20E-F92A-D94A-EA6D313114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76AB00-0DFD-6BC1-C32D-9A13B682E9BC}"/>
              </a:ext>
            </a:extLst>
          </p:cNvPr>
          <p:cNvSpPr>
            <a:spLocks noGrp="1"/>
          </p:cNvSpPr>
          <p:nvPr>
            <p:ph type="title"/>
          </p:nvPr>
        </p:nvSpPr>
        <p:spPr/>
        <p:txBody>
          <a:bodyPr/>
          <a:lstStyle/>
          <a:p>
            <a:pPr algn="l"/>
            <a:r>
              <a:rPr lang="en-US" dirty="0"/>
              <a:t>Executive Summary</a:t>
            </a:r>
          </a:p>
        </p:txBody>
      </p:sp>
      <p:sp>
        <p:nvSpPr>
          <p:cNvPr id="3" name="Content Placeholder 2">
            <a:extLst>
              <a:ext uri="{FF2B5EF4-FFF2-40B4-BE49-F238E27FC236}">
                <a16:creationId xmlns:a16="http://schemas.microsoft.com/office/drawing/2014/main" id="{DAA172BC-5C4A-3E44-5F6C-D13E521265E8}"/>
              </a:ext>
            </a:extLst>
          </p:cNvPr>
          <p:cNvSpPr>
            <a:spLocks noGrp="1"/>
          </p:cNvSpPr>
          <p:nvPr>
            <p:ph idx="1"/>
          </p:nvPr>
        </p:nvSpPr>
        <p:spPr>
          <a:xfrm>
            <a:off x="609600" y="1156382"/>
            <a:ext cx="10972800" cy="4525963"/>
          </a:xfrm>
        </p:spPr>
        <p:txBody>
          <a:bodyPr/>
          <a:lstStyle/>
          <a:p>
            <a:pPr marL="0" indent="0">
              <a:buNone/>
            </a:pPr>
            <a:r>
              <a:rPr lang="en-US" sz="1800" dirty="0"/>
              <a:t>Introduction, blah blah blah</a:t>
            </a:r>
          </a:p>
          <a:p>
            <a:pPr marL="0" indent="0">
              <a:buNone/>
            </a:pPr>
            <a:endParaRPr lang="en-US" sz="1800" dirty="0"/>
          </a:p>
          <a:p>
            <a:pPr marL="0" indent="0">
              <a:buNone/>
            </a:pPr>
            <a:endParaRPr lang="en-US" sz="1800" dirty="0"/>
          </a:p>
        </p:txBody>
      </p:sp>
      <p:sp>
        <p:nvSpPr>
          <p:cNvPr id="4" name="Slide Number Placeholder 3">
            <a:extLst>
              <a:ext uri="{FF2B5EF4-FFF2-40B4-BE49-F238E27FC236}">
                <a16:creationId xmlns:a16="http://schemas.microsoft.com/office/drawing/2014/main" id="{1EDE01F0-AD2A-7AF3-FA62-6A7BCDE1A05A}"/>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2</a:t>
            </a:fld>
            <a:endParaRPr lang="en-US" altLang="en-US" dirty="0"/>
          </a:p>
        </p:txBody>
      </p:sp>
    </p:spTree>
    <p:extLst>
      <p:ext uri="{BB962C8B-B14F-4D97-AF65-F5344CB8AC3E}">
        <p14:creationId xmlns:p14="http://schemas.microsoft.com/office/powerpoint/2010/main" val="18559728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01192-88D9-0433-D0CD-603B47346E26}"/>
            </a:ext>
          </a:extLst>
        </p:cNvPr>
        <p:cNvGrpSpPr/>
        <p:nvPr/>
      </p:nvGrpSpPr>
      <p:grpSpPr>
        <a:xfrm>
          <a:off x="0" y="0"/>
          <a:ext cx="0" cy="0"/>
          <a:chOff x="0" y="0"/>
          <a:chExt cx="0" cy="0"/>
        </a:xfrm>
      </p:grpSpPr>
      <p:sp>
        <p:nvSpPr>
          <p:cNvPr id="118" name="Rectangle 117">
            <a:extLst>
              <a:ext uri="{FF2B5EF4-FFF2-40B4-BE49-F238E27FC236}">
                <a16:creationId xmlns:a16="http://schemas.microsoft.com/office/drawing/2014/main" id="{925C6D1E-3485-DC84-0765-D37A11C182B7}"/>
              </a:ext>
            </a:extLst>
          </p:cNvPr>
          <p:cNvSpPr/>
          <p:nvPr/>
        </p:nvSpPr>
        <p:spPr>
          <a:xfrm>
            <a:off x="2313784" y="1083900"/>
            <a:ext cx="8533725" cy="3940735"/>
          </a:xfrm>
          <a:prstGeom prst="rect">
            <a:avLst/>
          </a:prstGeom>
          <a:solidFill>
            <a:schemeClr val="accent5">
              <a:lumMod val="50000"/>
              <a:alpha val="9188"/>
            </a:schemeClr>
          </a:solidFill>
          <a:ln w="25400">
            <a:solidFill>
              <a:srgbClr val="7030A0"/>
            </a:solidFill>
            <a:prstDash val="sysDash"/>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88" name="Rectangle 87">
            <a:extLst>
              <a:ext uri="{FF2B5EF4-FFF2-40B4-BE49-F238E27FC236}">
                <a16:creationId xmlns:a16="http://schemas.microsoft.com/office/drawing/2014/main" id="{E251A671-F5C7-9345-D9C7-47A1E63A0FB9}"/>
              </a:ext>
            </a:extLst>
          </p:cNvPr>
          <p:cNvSpPr/>
          <p:nvPr/>
        </p:nvSpPr>
        <p:spPr>
          <a:xfrm>
            <a:off x="7143577" y="36328"/>
            <a:ext cx="4808026" cy="6763558"/>
          </a:xfrm>
          <a:prstGeom prst="rect">
            <a:avLst/>
          </a:prstGeom>
          <a:solidFill>
            <a:srgbClr val="002060">
              <a:alpha val="7169"/>
            </a:srgbClr>
          </a:solidFill>
          <a:ln w="9525">
            <a:solidFill>
              <a:srgbClr val="002060">
                <a:alpha val="55584"/>
              </a:srgbClr>
            </a:solidFill>
            <a:prstDash val="solid"/>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6" name="Rectangle 5">
            <a:extLst>
              <a:ext uri="{FF2B5EF4-FFF2-40B4-BE49-F238E27FC236}">
                <a16:creationId xmlns:a16="http://schemas.microsoft.com/office/drawing/2014/main" id="{5DED9A69-7F24-991E-2E2D-E8DE69045780}"/>
              </a:ext>
            </a:extLst>
          </p:cNvPr>
          <p:cNvSpPr/>
          <p:nvPr/>
        </p:nvSpPr>
        <p:spPr>
          <a:xfrm>
            <a:off x="5033281" y="5387192"/>
            <a:ext cx="5825099" cy="1303174"/>
          </a:xfrm>
          <a:prstGeom prst="rect">
            <a:avLst/>
          </a:prstGeom>
          <a:solidFill>
            <a:schemeClr val="accent6">
              <a:alpha val="9188"/>
            </a:schemeClr>
          </a:solidFill>
          <a:ln w="25400">
            <a:solidFill>
              <a:schemeClr val="accent6"/>
            </a:solidFill>
            <a:prstDash val="sysDash"/>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7" name="Rectangle 6">
            <a:extLst>
              <a:ext uri="{FF2B5EF4-FFF2-40B4-BE49-F238E27FC236}">
                <a16:creationId xmlns:a16="http://schemas.microsoft.com/office/drawing/2014/main" id="{1919B34F-595D-E077-0B55-93B1C4A25025}"/>
              </a:ext>
            </a:extLst>
          </p:cNvPr>
          <p:cNvSpPr/>
          <p:nvPr/>
        </p:nvSpPr>
        <p:spPr>
          <a:xfrm>
            <a:off x="2450351" y="3780121"/>
            <a:ext cx="3281266" cy="1153438"/>
          </a:xfrm>
          <a:prstGeom prst="rect">
            <a:avLst/>
          </a:prstGeom>
          <a:solidFill>
            <a:srgbClr val="7030A0">
              <a:alpha val="17646"/>
            </a:srgbClr>
          </a:solidFill>
          <a:ln w="19050">
            <a:solidFill>
              <a:srgbClr val="7030A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8" name="Rectangle 7">
            <a:extLst>
              <a:ext uri="{FF2B5EF4-FFF2-40B4-BE49-F238E27FC236}">
                <a16:creationId xmlns:a16="http://schemas.microsoft.com/office/drawing/2014/main" id="{8886D0E2-DC9B-4987-EE28-248FC3B9F7B5}"/>
              </a:ext>
            </a:extLst>
          </p:cNvPr>
          <p:cNvSpPr/>
          <p:nvPr/>
        </p:nvSpPr>
        <p:spPr>
          <a:xfrm>
            <a:off x="2460789" y="2487866"/>
            <a:ext cx="3281266" cy="1153438"/>
          </a:xfrm>
          <a:prstGeom prst="rect">
            <a:avLst/>
          </a:prstGeom>
          <a:solidFill>
            <a:srgbClr val="C00000">
              <a:alpha val="13277"/>
            </a:srgbClr>
          </a:solidFill>
          <a:ln w="28575">
            <a:solidFill>
              <a:srgbClr val="C0000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9" name="Rectangle 8">
            <a:extLst>
              <a:ext uri="{FF2B5EF4-FFF2-40B4-BE49-F238E27FC236}">
                <a16:creationId xmlns:a16="http://schemas.microsoft.com/office/drawing/2014/main" id="{F5A46D7A-DFFD-4CC2-1A5E-32672B2C3015}"/>
              </a:ext>
            </a:extLst>
          </p:cNvPr>
          <p:cNvSpPr/>
          <p:nvPr/>
        </p:nvSpPr>
        <p:spPr>
          <a:xfrm>
            <a:off x="2490057" y="1204174"/>
            <a:ext cx="3281266" cy="1153438"/>
          </a:xfrm>
          <a:prstGeom prst="rect">
            <a:avLst/>
          </a:prstGeom>
          <a:solidFill>
            <a:srgbClr val="00B0F0">
              <a:alpha val="10395"/>
            </a:srgbClr>
          </a:solidFill>
          <a:ln w="28575">
            <a:solidFill>
              <a:srgbClr val="00B0F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10" name="Rectangle 9">
            <a:extLst>
              <a:ext uri="{FF2B5EF4-FFF2-40B4-BE49-F238E27FC236}">
                <a16:creationId xmlns:a16="http://schemas.microsoft.com/office/drawing/2014/main" id="{8CE33A4C-3BA0-5424-0C31-8D23481835EC}"/>
              </a:ext>
            </a:extLst>
          </p:cNvPr>
          <p:cNvSpPr/>
          <p:nvPr/>
        </p:nvSpPr>
        <p:spPr>
          <a:xfrm>
            <a:off x="5189806" y="5565718"/>
            <a:ext cx="1690895" cy="945788"/>
          </a:xfrm>
          <a:prstGeom prst="rect">
            <a:avLst/>
          </a:prstGeom>
          <a:solidFill>
            <a:schemeClr val="bg1">
              <a:lumMod val="95000"/>
            </a:schemeClr>
          </a:solidFill>
          <a:ln>
            <a:solidFill>
              <a:schemeClr val="bg1">
                <a:lumMod val="65000"/>
              </a:schemeClr>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11" name="Text Box 227">
            <a:extLst>
              <a:ext uri="{FF2B5EF4-FFF2-40B4-BE49-F238E27FC236}">
                <a16:creationId xmlns:a16="http://schemas.microsoft.com/office/drawing/2014/main" id="{3DDD1419-3498-1C9D-F4BB-9BED61CDC4C6}"/>
              </a:ext>
            </a:extLst>
          </p:cNvPr>
          <p:cNvSpPr txBox="1"/>
          <p:nvPr/>
        </p:nvSpPr>
        <p:spPr>
          <a:xfrm>
            <a:off x="2490057" y="1195443"/>
            <a:ext cx="3281265" cy="2737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Live Biometric Capture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12" name="Text Box 227">
            <a:extLst>
              <a:ext uri="{FF2B5EF4-FFF2-40B4-BE49-F238E27FC236}">
                <a16:creationId xmlns:a16="http://schemas.microsoft.com/office/drawing/2014/main" id="{AD2E012F-91E0-3D05-C061-C17CBB2200F1}"/>
              </a:ext>
            </a:extLst>
          </p:cNvPr>
          <p:cNvSpPr txBox="1"/>
          <p:nvPr/>
        </p:nvSpPr>
        <p:spPr>
          <a:xfrm>
            <a:off x="3647163" y="1494746"/>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grpSp>
        <p:nvGrpSpPr>
          <p:cNvPr id="13" name="Group 12">
            <a:extLst>
              <a:ext uri="{FF2B5EF4-FFF2-40B4-BE49-F238E27FC236}">
                <a16:creationId xmlns:a16="http://schemas.microsoft.com/office/drawing/2014/main" id="{95FEE317-26DD-429F-CF87-C746D6462A2E}"/>
              </a:ext>
            </a:extLst>
          </p:cNvPr>
          <p:cNvGrpSpPr/>
          <p:nvPr/>
        </p:nvGrpSpPr>
        <p:grpSpPr>
          <a:xfrm>
            <a:off x="3046554" y="1478606"/>
            <a:ext cx="726557" cy="533666"/>
            <a:chOff x="336478" y="1333899"/>
            <a:chExt cx="1144992" cy="914400"/>
          </a:xfrm>
          <a:solidFill>
            <a:srgbClr val="000000">
              <a:alpha val="60268"/>
            </a:srgbClr>
          </a:solidFill>
        </p:grpSpPr>
        <p:pic>
          <p:nvPicPr>
            <p:cNvPr id="14" name="Graphic 201" descr="Smart Phone outline">
              <a:extLst>
                <a:ext uri="{FF2B5EF4-FFF2-40B4-BE49-F238E27FC236}">
                  <a16:creationId xmlns:a16="http://schemas.microsoft.com/office/drawing/2014/main" id="{D0C44ECD-3186-7B73-BC71-E15A9FC5D3F8}"/>
                </a:ext>
              </a:extLst>
            </p:cNvPr>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478" y="1333899"/>
              <a:ext cx="1144992" cy="914400"/>
            </a:xfrm>
            <a:prstGeom prst="rect">
              <a:avLst/>
            </a:prstGeom>
          </p:spPr>
        </p:pic>
        <p:pic>
          <p:nvPicPr>
            <p:cNvPr id="15" name="Graphic 199" descr="User outline">
              <a:extLst>
                <a:ext uri="{FF2B5EF4-FFF2-40B4-BE49-F238E27FC236}">
                  <a16:creationId xmlns:a16="http://schemas.microsoft.com/office/drawing/2014/main" id="{96AA7A96-6CAD-173D-E5ED-96D198622C47}"/>
                </a:ext>
              </a:extLst>
            </p:cNvPr>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3138" y="1601923"/>
              <a:ext cx="362918" cy="378724"/>
            </a:xfrm>
            <a:prstGeom prst="rect">
              <a:avLst/>
            </a:prstGeom>
          </p:spPr>
        </p:pic>
      </p:grpSp>
      <p:sp>
        <p:nvSpPr>
          <p:cNvPr id="16" name="Text Box 227">
            <a:extLst>
              <a:ext uri="{FF2B5EF4-FFF2-40B4-BE49-F238E27FC236}">
                <a16:creationId xmlns:a16="http://schemas.microsoft.com/office/drawing/2014/main" id="{33E1F315-CFEE-8C5B-EC46-0BA88FD71059}"/>
              </a:ext>
            </a:extLst>
          </p:cNvPr>
          <p:cNvSpPr txBox="1"/>
          <p:nvPr/>
        </p:nvSpPr>
        <p:spPr>
          <a:xfrm>
            <a:off x="2975154" y="1968789"/>
            <a:ext cx="896737" cy="2255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sp>
        <p:nvSpPr>
          <p:cNvPr id="17" name="Text Box 227">
            <a:extLst>
              <a:ext uri="{FF2B5EF4-FFF2-40B4-BE49-F238E27FC236}">
                <a16:creationId xmlns:a16="http://schemas.microsoft.com/office/drawing/2014/main" id="{BAA4637C-6B1C-E115-FC6E-7E7950C79972}"/>
              </a:ext>
            </a:extLst>
          </p:cNvPr>
          <p:cNvSpPr txBox="1"/>
          <p:nvPr/>
        </p:nvSpPr>
        <p:spPr>
          <a:xfrm>
            <a:off x="4637501" y="1944909"/>
            <a:ext cx="1044742"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 Processing</a:t>
            </a:r>
          </a:p>
        </p:txBody>
      </p:sp>
      <p:sp>
        <p:nvSpPr>
          <p:cNvPr id="18" name="Text Box 227">
            <a:extLst>
              <a:ext uri="{FF2B5EF4-FFF2-40B4-BE49-F238E27FC236}">
                <a16:creationId xmlns:a16="http://schemas.microsoft.com/office/drawing/2014/main" id="{67A59D62-F4A7-AB1F-05AC-7030722F0009}"/>
              </a:ext>
            </a:extLst>
          </p:cNvPr>
          <p:cNvSpPr txBox="1"/>
          <p:nvPr/>
        </p:nvSpPr>
        <p:spPr>
          <a:xfrm>
            <a:off x="2460790" y="2481740"/>
            <a:ext cx="3275290" cy="2344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Identity Document Capture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19" name="Text Box 227">
            <a:extLst>
              <a:ext uri="{FF2B5EF4-FFF2-40B4-BE49-F238E27FC236}">
                <a16:creationId xmlns:a16="http://schemas.microsoft.com/office/drawing/2014/main" id="{7A56015A-542E-7C31-47E5-1E21312A2F34}"/>
              </a:ext>
            </a:extLst>
          </p:cNvPr>
          <p:cNvSpPr txBox="1"/>
          <p:nvPr/>
        </p:nvSpPr>
        <p:spPr>
          <a:xfrm>
            <a:off x="10475234" y="-4132"/>
            <a:ext cx="1520298" cy="32660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002060"/>
                </a:solidFill>
                <a:latin typeface="Avenir Book" panose="02000503020000020003" pitchFamily="2" charset="0"/>
                <a:ea typeface="Times New Roman" panose="02020603050405020304" pitchFamily="18" charset="0"/>
                <a:cs typeface="Times New Roman" panose="02020603050405020304" pitchFamily="18" charset="0"/>
              </a:rPr>
              <a:t>Host System</a:t>
            </a:r>
            <a:endParaRPr lang="en-US" b="1" dirty="0">
              <a:solidFill>
                <a:srgbClr val="00206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20" name="Straight Arrow Connector 19">
            <a:extLst>
              <a:ext uri="{FF2B5EF4-FFF2-40B4-BE49-F238E27FC236}">
                <a16:creationId xmlns:a16="http://schemas.microsoft.com/office/drawing/2014/main" id="{68E998F9-7573-2685-9899-C24D561CFBB0}"/>
              </a:ext>
            </a:extLst>
          </p:cNvPr>
          <p:cNvCxnSpPr/>
          <p:nvPr/>
        </p:nvCxnSpPr>
        <p:spPr bwMode="auto">
          <a:xfrm>
            <a:off x="3682875" y="1751811"/>
            <a:ext cx="1175158" cy="2026"/>
          </a:xfrm>
          <a:prstGeom prst="straightConnector1">
            <a:avLst/>
          </a:prstGeom>
          <a:solidFill>
            <a:schemeClr val="accent1"/>
          </a:solidFill>
          <a:ln w="22225" cap="flat" cmpd="sng" algn="ctr">
            <a:solidFill>
              <a:srgbClr val="628196"/>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 Box 227">
            <a:extLst>
              <a:ext uri="{FF2B5EF4-FFF2-40B4-BE49-F238E27FC236}">
                <a16:creationId xmlns:a16="http://schemas.microsoft.com/office/drawing/2014/main" id="{4D6EEBF3-928C-BD42-156A-CF66D83E1B13}"/>
              </a:ext>
            </a:extLst>
          </p:cNvPr>
          <p:cNvSpPr txBox="1"/>
          <p:nvPr/>
        </p:nvSpPr>
        <p:spPr>
          <a:xfrm>
            <a:off x="7804788" y="73603"/>
            <a:ext cx="1598150" cy="45894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Reference Data</a:t>
            </a:r>
          </a:p>
        </p:txBody>
      </p:sp>
      <p:pic>
        <p:nvPicPr>
          <p:cNvPr id="22" name="Picture 21">
            <a:extLst>
              <a:ext uri="{FF2B5EF4-FFF2-40B4-BE49-F238E27FC236}">
                <a16:creationId xmlns:a16="http://schemas.microsoft.com/office/drawing/2014/main" id="{1B3DF713-54AA-5921-DAB2-13FFA321E8CC}"/>
              </a:ext>
            </a:extLst>
          </p:cNvPr>
          <p:cNvPicPr>
            <a:picLocks noChangeAspect="1"/>
          </p:cNvPicPr>
          <p:nvPr/>
        </p:nvPicPr>
        <p:blipFill>
          <a:blip r:embed="rId6"/>
          <a:stretch>
            <a:fillRect/>
          </a:stretch>
        </p:blipFill>
        <p:spPr>
          <a:xfrm>
            <a:off x="7408998" y="1453961"/>
            <a:ext cx="564391" cy="595401"/>
          </a:xfrm>
          <a:prstGeom prst="rect">
            <a:avLst/>
          </a:prstGeom>
          <a:ln w="28575">
            <a:solidFill>
              <a:srgbClr val="00B0F0"/>
            </a:solidFill>
          </a:ln>
        </p:spPr>
      </p:pic>
      <p:sp>
        <p:nvSpPr>
          <p:cNvPr id="23" name="Text Box 227">
            <a:extLst>
              <a:ext uri="{FF2B5EF4-FFF2-40B4-BE49-F238E27FC236}">
                <a16:creationId xmlns:a16="http://schemas.microsoft.com/office/drawing/2014/main" id="{74FDF3E7-D8F1-0EF0-38A4-7D0330CEA6B8}"/>
              </a:ext>
            </a:extLst>
          </p:cNvPr>
          <p:cNvSpPr txBox="1"/>
          <p:nvPr/>
        </p:nvSpPr>
        <p:spPr>
          <a:xfrm>
            <a:off x="7235890" y="3664126"/>
            <a:ext cx="1206204" cy="61739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Environment Risk Factor Comparison</a:t>
            </a:r>
          </a:p>
        </p:txBody>
      </p:sp>
      <p:cxnSp>
        <p:nvCxnSpPr>
          <p:cNvPr id="24" name="Straight Arrow Connector 23">
            <a:extLst>
              <a:ext uri="{FF2B5EF4-FFF2-40B4-BE49-F238E27FC236}">
                <a16:creationId xmlns:a16="http://schemas.microsoft.com/office/drawing/2014/main" id="{A0DC0845-FEC6-3E49-9E13-2803C7BF249F}"/>
              </a:ext>
            </a:extLst>
          </p:cNvPr>
          <p:cNvCxnSpPr>
            <a:cxnSpLocks/>
            <a:stCxn id="62" idx="2"/>
            <a:endCxn id="22" idx="0"/>
          </p:cNvCxnSpPr>
          <p:nvPr/>
        </p:nvCxnSpPr>
        <p:spPr bwMode="auto">
          <a:xfrm>
            <a:off x="7670278" y="662765"/>
            <a:ext cx="20916" cy="79119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 Box 227">
            <a:extLst>
              <a:ext uri="{FF2B5EF4-FFF2-40B4-BE49-F238E27FC236}">
                <a16:creationId xmlns:a16="http://schemas.microsoft.com/office/drawing/2014/main" id="{A3D10999-5249-E712-3444-2E60E6E09B11}"/>
              </a:ext>
            </a:extLst>
          </p:cNvPr>
          <p:cNvSpPr txBox="1"/>
          <p:nvPr/>
        </p:nvSpPr>
        <p:spPr>
          <a:xfrm>
            <a:off x="5412014" y="5565718"/>
            <a:ext cx="1367971" cy="22338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 Device</a:t>
            </a:r>
          </a:p>
        </p:txBody>
      </p:sp>
      <p:sp>
        <p:nvSpPr>
          <p:cNvPr id="26" name="Text Box 227">
            <a:extLst>
              <a:ext uri="{FF2B5EF4-FFF2-40B4-BE49-F238E27FC236}">
                <a16:creationId xmlns:a16="http://schemas.microsoft.com/office/drawing/2014/main" id="{6B5B95AD-A90F-1C31-4589-2C0E1728AC7B}"/>
              </a:ext>
            </a:extLst>
          </p:cNvPr>
          <p:cNvSpPr txBox="1"/>
          <p:nvPr/>
        </p:nvSpPr>
        <p:spPr>
          <a:xfrm>
            <a:off x="5553398" y="6204444"/>
            <a:ext cx="1159351"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Live Video Chat</a:t>
            </a:r>
          </a:p>
        </p:txBody>
      </p:sp>
      <p:pic>
        <p:nvPicPr>
          <p:cNvPr id="27" name="Graphic 193" descr="Employee badge outline">
            <a:extLst>
              <a:ext uri="{FF2B5EF4-FFF2-40B4-BE49-F238E27FC236}">
                <a16:creationId xmlns:a16="http://schemas.microsoft.com/office/drawing/2014/main" id="{62DE056A-4DAF-01FC-5C8E-0620F1E6368D}"/>
              </a:ext>
            </a:extLst>
          </p:cNvPr>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27941"/>
          <a:stretch/>
        </p:blipFill>
        <p:spPr bwMode="auto">
          <a:xfrm>
            <a:off x="3186490" y="2854382"/>
            <a:ext cx="483775" cy="349968"/>
          </a:xfrm>
          <a:prstGeom prst="rect">
            <a:avLst/>
          </a:prstGeom>
          <a:ln>
            <a:noFill/>
          </a:ln>
          <a:extLst>
            <a:ext uri="{53640926-AAD7-44D8-BBD7-CCE9431645EC}">
              <a14:shadowObscured xmlns:a14="http://schemas.microsoft.com/office/drawing/2010/main"/>
            </a:ext>
          </a:extLst>
        </p:spPr>
      </p:pic>
      <p:pic>
        <p:nvPicPr>
          <p:cNvPr id="28" name="Graphic 27" descr="Vlog outline">
            <a:extLst>
              <a:ext uri="{FF2B5EF4-FFF2-40B4-BE49-F238E27FC236}">
                <a16:creationId xmlns:a16="http://schemas.microsoft.com/office/drawing/2014/main" id="{222C6715-0841-7FEB-4D93-63EEEAB0371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780758" y="5711373"/>
            <a:ext cx="630484" cy="630484"/>
          </a:xfrm>
          <a:prstGeom prst="rect">
            <a:avLst/>
          </a:prstGeom>
        </p:spPr>
      </p:pic>
      <p:sp>
        <p:nvSpPr>
          <p:cNvPr id="29" name="Text Box 227">
            <a:extLst>
              <a:ext uri="{FF2B5EF4-FFF2-40B4-BE49-F238E27FC236}">
                <a16:creationId xmlns:a16="http://schemas.microsoft.com/office/drawing/2014/main" id="{5923F294-D1E1-173A-1836-B7D6BC7C3C5E}"/>
              </a:ext>
            </a:extLst>
          </p:cNvPr>
          <p:cNvSpPr txBox="1"/>
          <p:nvPr/>
        </p:nvSpPr>
        <p:spPr>
          <a:xfrm>
            <a:off x="7292723" y="6120726"/>
            <a:ext cx="1367971" cy="22338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Document</a:t>
            </a:r>
          </a:p>
          <a:p>
            <a:pPr marL="0" marR="0" algn="ctr">
              <a:spcBef>
                <a:spcPts val="0"/>
              </a:spcBef>
              <a:spcAft>
                <a:spcPts val="0"/>
              </a:spcAft>
            </a:pPr>
            <a:r>
              <a:rPr lang="en-US" sz="12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Review</a:t>
            </a:r>
            <a:endPar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30" name="Straight Arrow Connector 29">
            <a:extLst>
              <a:ext uri="{FF2B5EF4-FFF2-40B4-BE49-F238E27FC236}">
                <a16:creationId xmlns:a16="http://schemas.microsoft.com/office/drawing/2014/main" id="{3255E4C1-8276-EDCA-F786-453516251E0A}"/>
              </a:ext>
            </a:extLst>
          </p:cNvPr>
          <p:cNvCxnSpPr/>
          <p:nvPr/>
        </p:nvCxnSpPr>
        <p:spPr bwMode="auto">
          <a:xfrm>
            <a:off x="6411242" y="6029373"/>
            <a:ext cx="1147681" cy="0"/>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Elbow Connector 30">
            <a:extLst>
              <a:ext uri="{FF2B5EF4-FFF2-40B4-BE49-F238E27FC236}">
                <a16:creationId xmlns:a16="http://schemas.microsoft.com/office/drawing/2014/main" id="{730DAFB8-E1C9-E725-57BF-97069026CE7A}"/>
              </a:ext>
            </a:extLst>
          </p:cNvPr>
          <p:cNvCxnSpPr>
            <a:cxnSpLocks/>
            <a:endCxn id="45" idx="0"/>
          </p:cNvCxnSpPr>
          <p:nvPr/>
        </p:nvCxnSpPr>
        <p:spPr bwMode="auto">
          <a:xfrm rot="5400000">
            <a:off x="7636503" y="2317057"/>
            <a:ext cx="3795447" cy="3051155"/>
          </a:xfrm>
          <a:prstGeom prst="bentConnector3">
            <a:avLst>
              <a:gd name="adj1" fmla="val 87163"/>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Elbow Connector 31">
            <a:extLst>
              <a:ext uri="{FF2B5EF4-FFF2-40B4-BE49-F238E27FC236}">
                <a16:creationId xmlns:a16="http://schemas.microsoft.com/office/drawing/2014/main" id="{84C0F8A7-E2CC-7003-377A-6988A6C3D4E3}"/>
              </a:ext>
            </a:extLst>
          </p:cNvPr>
          <p:cNvCxnSpPr/>
          <p:nvPr/>
        </p:nvCxnSpPr>
        <p:spPr bwMode="auto">
          <a:xfrm>
            <a:off x="8234669" y="509169"/>
            <a:ext cx="2801211" cy="1459275"/>
          </a:xfrm>
          <a:prstGeom prst="bentConnector3">
            <a:avLst>
              <a:gd name="adj1" fmla="val 100701"/>
            </a:avLst>
          </a:prstGeom>
          <a:solidFill>
            <a:schemeClr val="accent1"/>
          </a:solidFill>
          <a:ln w="222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 Box 227">
            <a:extLst>
              <a:ext uri="{FF2B5EF4-FFF2-40B4-BE49-F238E27FC236}">
                <a16:creationId xmlns:a16="http://schemas.microsoft.com/office/drawing/2014/main" id="{0B4F2468-3FBB-89AF-75B8-1D0D1094ECEB}"/>
              </a:ext>
            </a:extLst>
          </p:cNvPr>
          <p:cNvSpPr txBox="1"/>
          <p:nvPr/>
        </p:nvSpPr>
        <p:spPr>
          <a:xfrm>
            <a:off x="9487362" y="2075966"/>
            <a:ext cx="1437299" cy="24955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IDV Decision Engine</a:t>
            </a:r>
          </a:p>
        </p:txBody>
      </p:sp>
      <p:cxnSp>
        <p:nvCxnSpPr>
          <p:cNvPr id="34" name="Straight Arrow Connector 33">
            <a:extLst>
              <a:ext uri="{FF2B5EF4-FFF2-40B4-BE49-F238E27FC236}">
                <a16:creationId xmlns:a16="http://schemas.microsoft.com/office/drawing/2014/main" id="{A5F9CAA0-216E-E236-0D3F-E4B89EF92AB0}"/>
              </a:ext>
            </a:extLst>
          </p:cNvPr>
          <p:cNvCxnSpPr/>
          <p:nvPr/>
        </p:nvCxnSpPr>
        <p:spPr bwMode="auto">
          <a:xfrm>
            <a:off x="9903918" y="2895787"/>
            <a:ext cx="2246721" cy="0"/>
          </a:xfrm>
          <a:prstGeom prst="straightConnector1">
            <a:avLst/>
          </a:prstGeom>
          <a:solidFill>
            <a:schemeClr val="accent1"/>
          </a:solidFill>
          <a:ln w="22225" cap="flat" cmpd="sng" algn="ctr">
            <a:solidFill>
              <a:srgbClr val="00B05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27">
            <a:extLst>
              <a:ext uri="{FF2B5EF4-FFF2-40B4-BE49-F238E27FC236}">
                <a16:creationId xmlns:a16="http://schemas.microsoft.com/office/drawing/2014/main" id="{CF6F56F1-B620-9F4E-BC02-10C64F4ECC34}"/>
              </a:ext>
            </a:extLst>
          </p:cNvPr>
          <p:cNvSpPr txBox="1"/>
          <p:nvPr/>
        </p:nvSpPr>
        <p:spPr>
          <a:xfrm>
            <a:off x="9872085" y="2672554"/>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Accepted</a:t>
            </a:r>
          </a:p>
        </p:txBody>
      </p:sp>
      <p:sp>
        <p:nvSpPr>
          <p:cNvPr id="36" name="Text Box 227">
            <a:extLst>
              <a:ext uri="{FF2B5EF4-FFF2-40B4-BE49-F238E27FC236}">
                <a16:creationId xmlns:a16="http://schemas.microsoft.com/office/drawing/2014/main" id="{165EBECF-5D63-7832-831E-54CC4F8E0A9D}"/>
              </a:ext>
            </a:extLst>
          </p:cNvPr>
          <p:cNvSpPr txBox="1"/>
          <p:nvPr/>
        </p:nvSpPr>
        <p:spPr>
          <a:xfrm rot="5400000">
            <a:off x="9427048" y="3962542"/>
            <a:ext cx="904105" cy="2122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Adjudicate</a:t>
            </a:r>
          </a:p>
        </p:txBody>
      </p:sp>
      <p:cxnSp>
        <p:nvCxnSpPr>
          <p:cNvPr id="37" name="Elbow Connector 36">
            <a:extLst>
              <a:ext uri="{FF2B5EF4-FFF2-40B4-BE49-F238E27FC236}">
                <a16:creationId xmlns:a16="http://schemas.microsoft.com/office/drawing/2014/main" id="{09DA14CE-6B54-0B34-5A7E-0C936425D145}"/>
              </a:ext>
            </a:extLst>
          </p:cNvPr>
          <p:cNvCxnSpPr>
            <a:cxnSpLocks/>
          </p:cNvCxnSpPr>
          <p:nvPr/>
        </p:nvCxnSpPr>
        <p:spPr bwMode="auto">
          <a:xfrm rot="10800000" flipV="1">
            <a:off x="4831855" y="3296326"/>
            <a:ext cx="4899359" cy="1868535"/>
          </a:xfrm>
          <a:prstGeom prst="bentConnector3">
            <a:avLst>
              <a:gd name="adj1" fmla="val -233"/>
            </a:avLst>
          </a:prstGeom>
          <a:solidFill>
            <a:schemeClr val="accent1"/>
          </a:solidFill>
          <a:ln w="22225" cap="flat" cmpd="sng" algn="ctr">
            <a:solidFill>
              <a:srgbClr val="FFC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Elbow Connector 37">
            <a:extLst>
              <a:ext uri="{FF2B5EF4-FFF2-40B4-BE49-F238E27FC236}">
                <a16:creationId xmlns:a16="http://schemas.microsoft.com/office/drawing/2014/main" id="{ECD872C7-1D4F-5F63-7327-2574990399BD}"/>
              </a:ext>
            </a:extLst>
          </p:cNvPr>
          <p:cNvCxnSpPr>
            <a:cxnSpLocks/>
            <a:endCxn id="10" idx="1"/>
          </p:cNvCxnSpPr>
          <p:nvPr/>
        </p:nvCxnSpPr>
        <p:spPr bwMode="auto">
          <a:xfrm rot="16200000" flipH="1">
            <a:off x="4561732" y="5410538"/>
            <a:ext cx="898200" cy="357948"/>
          </a:xfrm>
          <a:prstGeom prst="bentConnector2">
            <a:avLst/>
          </a:prstGeom>
          <a:solidFill>
            <a:schemeClr val="accent1"/>
          </a:solidFill>
          <a:ln w="22225" cap="flat" cmpd="sng" algn="ctr">
            <a:solidFill>
              <a:srgbClr val="FFC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ext Box 227">
            <a:extLst>
              <a:ext uri="{FF2B5EF4-FFF2-40B4-BE49-F238E27FC236}">
                <a16:creationId xmlns:a16="http://schemas.microsoft.com/office/drawing/2014/main" id="{28113222-CBB5-D89D-9D98-F8FD946464D7}"/>
              </a:ext>
            </a:extLst>
          </p:cNvPr>
          <p:cNvSpPr txBox="1"/>
          <p:nvPr/>
        </p:nvSpPr>
        <p:spPr>
          <a:xfrm>
            <a:off x="8660695" y="5365095"/>
            <a:ext cx="1756030" cy="22674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IDV Decision Engine</a:t>
            </a:r>
          </a:p>
        </p:txBody>
      </p:sp>
      <p:cxnSp>
        <p:nvCxnSpPr>
          <p:cNvPr id="40" name="Straight Arrow Connector 39">
            <a:extLst>
              <a:ext uri="{FF2B5EF4-FFF2-40B4-BE49-F238E27FC236}">
                <a16:creationId xmlns:a16="http://schemas.microsoft.com/office/drawing/2014/main" id="{945C3865-A7C7-9B4B-181D-8EB3DC96A0A0}"/>
              </a:ext>
            </a:extLst>
          </p:cNvPr>
          <p:cNvCxnSpPr/>
          <p:nvPr/>
        </p:nvCxnSpPr>
        <p:spPr bwMode="auto">
          <a:xfrm>
            <a:off x="9988140" y="6011788"/>
            <a:ext cx="2162499" cy="0"/>
          </a:xfrm>
          <a:prstGeom prst="straightConnector1">
            <a:avLst/>
          </a:prstGeom>
          <a:solidFill>
            <a:schemeClr val="accent1"/>
          </a:solidFill>
          <a:ln w="22225" cap="flat" cmpd="sng" algn="ctr">
            <a:solidFill>
              <a:srgbClr val="00B05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27">
            <a:extLst>
              <a:ext uri="{FF2B5EF4-FFF2-40B4-BE49-F238E27FC236}">
                <a16:creationId xmlns:a16="http://schemas.microsoft.com/office/drawing/2014/main" id="{06DA166F-AD82-1867-6108-CD2E8405EBC3}"/>
              </a:ext>
            </a:extLst>
          </p:cNvPr>
          <p:cNvSpPr txBox="1"/>
          <p:nvPr/>
        </p:nvSpPr>
        <p:spPr>
          <a:xfrm>
            <a:off x="9931267" y="5764571"/>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Accepted</a:t>
            </a:r>
          </a:p>
        </p:txBody>
      </p:sp>
      <p:cxnSp>
        <p:nvCxnSpPr>
          <p:cNvPr id="42" name="Elbow Connector 41">
            <a:extLst>
              <a:ext uri="{FF2B5EF4-FFF2-40B4-BE49-F238E27FC236}">
                <a16:creationId xmlns:a16="http://schemas.microsoft.com/office/drawing/2014/main" id="{80252F9D-3DDE-F356-4E5C-1633A2699EC7}"/>
              </a:ext>
            </a:extLst>
          </p:cNvPr>
          <p:cNvCxnSpPr/>
          <p:nvPr/>
        </p:nvCxnSpPr>
        <p:spPr bwMode="auto">
          <a:xfrm>
            <a:off x="9608049" y="6341857"/>
            <a:ext cx="2542590" cy="217396"/>
          </a:xfrm>
          <a:prstGeom prst="bentConnector3">
            <a:avLst>
              <a:gd name="adj1" fmla="val 129"/>
            </a:avLst>
          </a:prstGeom>
          <a:solidFill>
            <a:schemeClr val="accent1"/>
          </a:solidFill>
          <a:ln w="222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 Box 227">
            <a:extLst>
              <a:ext uri="{FF2B5EF4-FFF2-40B4-BE49-F238E27FC236}">
                <a16:creationId xmlns:a16="http://schemas.microsoft.com/office/drawing/2014/main" id="{3C99C0F7-467C-580D-9AFD-41585C188AD7}"/>
              </a:ext>
            </a:extLst>
          </p:cNvPr>
          <p:cNvSpPr txBox="1"/>
          <p:nvPr/>
        </p:nvSpPr>
        <p:spPr>
          <a:xfrm>
            <a:off x="9954275" y="6331340"/>
            <a:ext cx="904105" cy="21383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Rejected</a:t>
            </a:r>
          </a:p>
        </p:txBody>
      </p:sp>
      <p:cxnSp>
        <p:nvCxnSpPr>
          <p:cNvPr id="44" name="Straight Arrow Connector 43">
            <a:extLst>
              <a:ext uri="{FF2B5EF4-FFF2-40B4-BE49-F238E27FC236}">
                <a16:creationId xmlns:a16="http://schemas.microsoft.com/office/drawing/2014/main" id="{C8FF4B8F-46E7-10D7-EA97-81C2EFE50CBF}"/>
              </a:ext>
            </a:extLst>
          </p:cNvPr>
          <p:cNvCxnSpPr/>
          <p:nvPr/>
        </p:nvCxnSpPr>
        <p:spPr bwMode="auto">
          <a:xfrm>
            <a:off x="8338606" y="5896200"/>
            <a:ext cx="932745" cy="219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45" name="Graphic 193" descr="Employee badge outline">
            <a:extLst>
              <a:ext uri="{FF2B5EF4-FFF2-40B4-BE49-F238E27FC236}">
                <a16:creationId xmlns:a16="http://schemas.microsoft.com/office/drawing/2014/main" id="{DEBF213A-83DA-DF64-76C6-0BA838225F97}"/>
              </a:ext>
            </a:extLst>
          </p:cNvPr>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27941"/>
          <a:stretch/>
        </p:blipFill>
        <p:spPr bwMode="auto">
          <a:xfrm>
            <a:off x="7678690" y="5740358"/>
            <a:ext cx="659916" cy="459171"/>
          </a:xfrm>
          <a:prstGeom prst="rect">
            <a:avLst/>
          </a:prstGeom>
          <a:ln>
            <a:noFill/>
          </a:ln>
          <a:extLst>
            <a:ext uri="{53640926-AAD7-44D8-BBD7-CCE9431645EC}">
              <a14:shadowObscured xmlns:a14="http://schemas.microsoft.com/office/drawing/2010/main"/>
            </a:ext>
          </a:extLst>
        </p:spPr>
      </p:pic>
      <p:sp>
        <p:nvSpPr>
          <p:cNvPr id="46" name="Text Box 227">
            <a:extLst>
              <a:ext uri="{FF2B5EF4-FFF2-40B4-BE49-F238E27FC236}">
                <a16:creationId xmlns:a16="http://schemas.microsoft.com/office/drawing/2014/main" id="{48959E74-A810-12C4-D508-C0979B9F7667}"/>
              </a:ext>
            </a:extLst>
          </p:cNvPr>
          <p:cNvSpPr txBox="1"/>
          <p:nvPr/>
        </p:nvSpPr>
        <p:spPr>
          <a:xfrm>
            <a:off x="377416" y="1076837"/>
            <a:ext cx="1910383" cy="99026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69A7AE"/>
                </a:solidFill>
                <a:latin typeface="Avenir Book" panose="02000503020000020003" pitchFamily="2" charset="0"/>
                <a:ea typeface="Times New Roman" panose="02020603050405020304" pitchFamily="18" charset="0"/>
                <a:cs typeface="Times New Roman" panose="02020603050405020304" pitchFamily="18" charset="0"/>
              </a:rPr>
              <a:t>Automated Workflow</a:t>
            </a:r>
          </a:p>
          <a:p>
            <a:pPr marL="0" marR="0">
              <a:spcBef>
                <a:spcPts val="0"/>
              </a:spcBef>
              <a:spcAft>
                <a:spcPts val="0"/>
              </a:spcAft>
            </a:pPr>
            <a:r>
              <a:rPr lang="en-US" sz="1400" dirty="0">
                <a:solidFill>
                  <a:srgbClr val="69A7AE"/>
                </a:solidFill>
                <a:effectLst/>
                <a:latin typeface="Avenir Book" panose="02000503020000020003" pitchFamily="2" charset="0"/>
                <a:ea typeface="Times New Roman" panose="02020603050405020304" pitchFamily="18" charset="0"/>
                <a:cs typeface="Times New Roman" panose="02020603050405020304" pitchFamily="18" charset="0"/>
              </a:rPr>
              <a:t>Baseline IDV Process</a:t>
            </a:r>
          </a:p>
        </p:txBody>
      </p:sp>
      <p:sp>
        <p:nvSpPr>
          <p:cNvPr id="47" name="Text Box 227">
            <a:extLst>
              <a:ext uri="{FF2B5EF4-FFF2-40B4-BE49-F238E27FC236}">
                <a16:creationId xmlns:a16="http://schemas.microsoft.com/office/drawing/2014/main" id="{39CC6887-A94C-8E43-D571-B198526FE0E2}"/>
              </a:ext>
            </a:extLst>
          </p:cNvPr>
          <p:cNvSpPr txBox="1"/>
          <p:nvPr/>
        </p:nvSpPr>
        <p:spPr>
          <a:xfrm>
            <a:off x="3005634" y="5536918"/>
            <a:ext cx="1812947" cy="115345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7030A0"/>
                </a:solidFill>
                <a:latin typeface="Avenir Book" panose="02000503020000020003" pitchFamily="2" charset="0"/>
                <a:ea typeface="Times New Roman" panose="02020603050405020304" pitchFamily="18" charset="0"/>
                <a:cs typeface="Times New Roman" panose="02020603050405020304" pitchFamily="18" charset="0"/>
              </a:rPr>
              <a:t>Manual Workflow</a:t>
            </a:r>
          </a:p>
          <a:p>
            <a:pPr marL="0" marR="0" algn="r">
              <a:spcBef>
                <a:spcPts val="0"/>
              </a:spcBef>
              <a:spcAft>
                <a:spcPts val="0"/>
              </a:spcAft>
            </a:pPr>
            <a:r>
              <a:rPr lang="en-US" sz="1200" b="0" i="0" u="none" strike="noStrike" dirty="0">
                <a:solidFill>
                  <a:srgbClr val="7030A0"/>
                </a:solidFill>
                <a:effectLst/>
                <a:latin typeface="Avenir Book" panose="02000503020000020003" pitchFamily="2" charset="0"/>
              </a:rPr>
              <a:t>Process used for opt-out and/or exception handling</a:t>
            </a:r>
            <a:endParaRPr lang="en-US" sz="1200" b="1" dirty="0">
              <a:solidFill>
                <a:srgbClr val="7030A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48" name="Straight Arrow Connector 47">
            <a:extLst>
              <a:ext uri="{FF2B5EF4-FFF2-40B4-BE49-F238E27FC236}">
                <a16:creationId xmlns:a16="http://schemas.microsoft.com/office/drawing/2014/main" id="{A718D3BF-CB5F-C488-7A70-BA2F0B29426C}"/>
              </a:ext>
            </a:extLst>
          </p:cNvPr>
          <p:cNvCxnSpPr/>
          <p:nvPr/>
        </p:nvCxnSpPr>
        <p:spPr bwMode="auto">
          <a:xfrm>
            <a:off x="9903918" y="3190462"/>
            <a:ext cx="2246721" cy="0"/>
          </a:xfrm>
          <a:prstGeom prst="straightConnector1">
            <a:avLst/>
          </a:prstGeom>
          <a:solidFill>
            <a:schemeClr val="accent1"/>
          </a:solidFill>
          <a:ln w="222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 Box 227">
            <a:extLst>
              <a:ext uri="{FF2B5EF4-FFF2-40B4-BE49-F238E27FC236}">
                <a16:creationId xmlns:a16="http://schemas.microsoft.com/office/drawing/2014/main" id="{38325A9C-DAC8-921E-98DD-45D86E643721}"/>
              </a:ext>
            </a:extLst>
          </p:cNvPr>
          <p:cNvSpPr txBox="1"/>
          <p:nvPr/>
        </p:nvSpPr>
        <p:spPr>
          <a:xfrm>
            <a:off x="9842692" y="2956838"/>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Rejected</a:t>
            </a:r>
          </a:p>
        </p:txBody>
      </p:sp>
      <p:sp>
        <p:nvSpPr>
          <p:cNvPr id="50" name="Text Box 227">
            <a:extLst>
              <a:ext uri="{FF2B5EF4-FFF2-40B4-BE49-F238E27FC236}">
                <a16:creationId xmlns:a16="http://schemas.microsoft.com/office/drawing/2014/main" id="{A33091C6-D535-0F88-43AA-7E07E3A12DC3}"/>
              </a:ext>
            </a:extLst>
          </p:cNvPr>
          <p:cNvSpPr txBox="1"/>
          <p:nvPr/>
        </p:nvSpPr>
        <p:spPr>
          <a:xfrm>
            <a:off x="3677643" y="2748891"/>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sp>
        <p:nvSpPr>
          <p:cNvPr id="51" name="Text Box 227">
            <a:extLst>
              <a:ext uri="{FF2B5EF4-FFF2-40B4-BE49-F238E27FC236}">
                <a16:creationId xmlns:a16="http://schemas.microsoft.com/office/drawing/2014/main" id="{21E896E9-3922-AF34-3A8B-0C85363D5351}"/>
              </a:ext>
            </a:extLst>
          </p:cNvPr>
          <p:cNvSpPr txBox="1"/>
          <p:nvPr/>
        </p:nvSpPr>
        <p:spPr>
          <a:xfrm>
            <a:off x="3005634" y="3222934"/>
            <a:ext cx="896737" cy="2255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cxnSp>
        <p:nvCxnSpPr>
          <p:cNvPr id="52" name="Straight Arrow Connector 51">
            <a:extLst>
              <a:ext uri="{FF2B5EF4-FFF2-40B4-BE49-F238E27FC236}">
                <a16:creationId xmlns:a16="http://schemas.microsoft.com/office/drawing/2014/main" id="{7FC584F0-A2B3-E9FA-9CB6-C5B701A51A9F}"/>
              </a:ext>
            </a:extLst>
          </p:cNvPr>
          <p:cNvCxnSpPr>
            <a:cxnSpLocks/>
          </p:cNvCxnSpPr>
          <p:nvPr/>
        </p:nvCxnSpPr>
        <p:spPr bwMode="auto">
          <a:xfrm>
            <a:off x="3713355" y="3013200"/>
            <a:ext cx="1175158" cy="202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Text Box 227">
            <a:extLst>
              <a:ext uri="{FF2B5EF4-FFF2-40B4-BE49-F238E27FC236}">
                <a16:creationId xmlns:a16="http://schemas.microsoft.com/office/drawing/2014/main" id="{7F60A93E-149E-2444-6848-69FFF762269E}"/>
              </a:ext>
            </a:extLst>
          </p:cNvPr>
          <p:cNvSpPr txBox="1"/>
          <p:nvPr/>
        </p:nvSpPr>
        <p:spPr>
          <a:xfrm>
            <a:off x="2454815" y="3790785"/>
            <a:ext cx="3281266" cy="2176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Environmental Risk Factors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54" name="Text Box 227">
            <a:extLst>
              <a:ext uri="{FF2B5EF4-FFF2-40B4-BE49-F238E27FC236}">
                <a16:creationId xmlns:a16="http://schemas.microsoft.com/office/drawing/2014/main" id="{1F7E0696-EA35-BA85-178B-D611684EB6C2}"/>
              </a:ext>
            </a:extLst>
          </p:cNvPr>
          <p:cNvSpPr txBox="1"/>
          <p:nvPr/>
        </p:nvSpPr>
        <p:spPr>
          <a:xfrm>
            <a:off x="3667205" y="4041146"/>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sp>
        <p:nvSpPr>
          <p:cNvPr id="55" name="Text Box 227">
            <a:extLst>
              <a:ext uri="{FF2B5EF4-FFF2-40B4-BE49-F238E27FC236}">
                <a16:creationId xmlns:a16="http://schemas.microsoft.com/office/drawing/2014/main" id="{C2954364-11BB-4B8A-9561-CAE9E589CFD3}"/>
              </a:ext>
            </a:extLst>
          </p:cNvPr>
          <p:cNvSpPr txBox="1"/>
          <p:nvPr/>
        </p:nvSpPr>
        <p:spPr>
          <a:xfrm>
            <a:off x="3066672" y="4513351"/>
            <a:ext cx="713699" cy="2255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sp>
        <p:nvSpPr>
          <p:cNvPr id="56" name="Text Box 227">
            <a:extLst>
              <a:ext uri="{FF2B5EF4-FFF2-40B4-BE49-F238E27FC236}">
                <a16:creationId xmlns:a16="http://schemas.microsoft.com/office/drawing/2014/main" id="{CB51DE79-3BB2-C119-238F-93DA7F15A1CD}"/>
              </a:ext>
            </a:extLst>
          </p:cNvPr>
          <p:cNvSpPr txBox="1"/>
          <p:nvPr/>
        </p:nvSpPr>
        <p:spPr>
          <a:xfrm>
            <a:off x="4796867" y="4481283"/>
            <a:ext cx="804275"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Signals Processing</a:t>
            </a:r>
          </a:p>
        </p:txBody>
      </p:sp>
      <p:cxnSp>
        <p:nvCxnSpPr>
          <p:cNvPr id="57" name="Straight Arrow Connector 56">
            <a:extLst>
              <a:ext uri="{FF2B5EF4-FFF2-40B4-BE49-F238E27FC236}">
                <a16:creationId xmlns:a16="http://schemas.microsoft.com/office/drawing/2014/main" id="{C90E1799-363A-F3A1-5BAE-668A51F9358B}"/>
              </a:ext>
            </a:extLst>
          </p:cNvPr>
          <p:cNvCxnSpPr/>
          <p:nvPr/>
        </p:nvCxnSpPr>
        <p:spPr bwMode="auto">
          <a:xfrm>
            <a:off x="3702917" y="4298211"/>
            <a:ext cx="1175158" cy="202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8" name="Graphic 57" descr="Table outline">
            <a:extLst>
              <a:ext uri="{FF2B5EF4-FFF2-40B4-BE49-F238E27FC236}">
                <a16:creationId xmlns:a16="http://schemas.microsoft.com/office/drawing/2014/main" id="{D51CB558-3C97-6DEE-FC32-AD37D1CC78EC}"/>
              </a:ext>
            </a:extLst>
          </p:cNvPr>
          <p:cNvPicPr>
            <a:picLocks noChangeAspect="1"/>
          </p:cNvPicPr>
          <p:nvPr/>
        </p:nvPicPr>
        <p:blipFill>
          <a:blip r:embed="rId11">
            <a:extLst>
              <a:ext uri="{96DAC541-7B7A-43D3-8B79-37D633B846F1}">
                <asvg:svgBlip xmlns:asvg="http://schemas.microsoft.com/office/drawing/2016/SVG/main" r:embed="rId12"/>
              </a:ext>
            </a:extLst>
          </a:blip>
          <a:srcRect/>
          <a:stretch/>
        </p:blipFill>
        <p:spPr>
          <a:xfrm>
            <a:off x="3142852" y="3999058"/>
            <a:ext cx="546097" cy="546097"/>
          </a:xfrm>
          <a:prstGeom prst="rect">
            <a:avLst/>
          </a:prstGeom>
        </p:spPr>
      </p:pic>
      <p:sp>
        <p:nvSpPr>
          <p:cNvPr id="59" name="Title 1">
            <a:extLst>
              <a:ext uri="{FF2B5EF4-FFF2-40B4-BE49-F238E27FC236}">
                <a16:creationId xmlns:a16="http://schemas.microsoft.com/office/drawing/2014/main" id="{7D12B1E0-1BDD-A8FA-B95F-9BD789590857}"/>
              </a:ext>
            </a:extLst>
          </p:cNvPr>
          <p:cNvSpPr>
            <a:spLocks noGrp="1"/>
          </p:cNvSpPr>
          <p:nvPr>
            <p:ph type="title"/>
          </p:nvPr>
        </p:nvSpPr>
        <p:spPr>
          <a:xfrm>
            <a:off x="609599" y="13382"/>
            <a:ext cx="6002529" cy="1143000"/>
          </a:xfrm>
        </p:spPr>
        <p:txBody>
          <a:bodyPr/>
          <a:lstStyle/>
          <a:p>
            <a:r>
              <a:rPr lang="en-US" dirty="0"/>
              <a:t>RIDV Attack Vectors</a:t>
            </a:r>
          </a:p>
        </p:txBody>
      </p:sp>
      <p:sp>
        <p:nvSpPr>
          <p:cNvPr id="61" name="Text Box 227">
            <a:extLst>
              <a:ext uri="{FF2B5EF4-FFF2-40B4-BE49-F238E27FC236}">
                <a16:creationId xmlns:a16="http://schemas.microsoft.com/office/drawing/2014/main" id="{D93E9D9A-2F29-9C67-9753-CCBD10CF155E}"/>
              </a:ext>
            </a:extLst>
          </p:cNvPr>
          <p:cNvSpPr txBox="1"/>
          <p:nvPr/>
        </p:nvSpPr>
        <p:spPr>
          <a:xfrm>
            <a:off x="4660038" y="3240559"/>
            <a:ext cx="1044742"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 Processing</a:t>
            </a:r>
          </a:p>
        </p:txBody>
      </p:sp>
      <p:pic>
        <p:nvPicPr>
          <p:cNvPr id="62" name="Graphic 61" descr="Database outline">
            <a:extLst>
              <a:ext uri="{FF2B5EF4-FFF2-40B4-BE49-F238E27FC236}">
                <a16:creationId xmlns:a16="http://schemas.microsoft.com/office/drawing/2014/main" id="{857D9AE1-A05D-3A73-3D12-F72058CEE8A2}"/>
              </a:ext>
            </a:extLst>
          </p:cNvPr>
          <p:cNvPicPr>
            <a:picLocks noChangeAspect="1"/>
          </p:cNvPicPr>
          <p:nvPr/>
        </p:nvPicPr>
        <p:blipFill>
          <a:blip r:embed="rId13">
            <a:extLst>
              <a:ext uri="{96DAC541-7B7A-43D3-8B79-37D633B846F1}">
                <asvg:svgBlip xmlns:asvg="http://schemas.microsoft.com/office/drawing/2016/SVG/main" r:embed="rId14"/>
              </a:ext>
            </a:extLst>
          </a:blip>
          <a:srcRect l="20631" t="11594" r="17591" b="6224"/>
          <a:stretch/>
        </p:blipFill>
        <p:spPr>
          <a:xfrm>
            <a:off x="7521971" y="268196"/>
            <a:ext cx="296614" cy="394569"/>
          </a:xfrm>
          <a:prstGeom prst="rect">
            <a:avLst/>
          </a:prstGeom>
        </p:spPr>
      </p:pic>
      <p:pic>
        <p:nvPicPr>
          <p:cNvPr id="63" name="Graphic 62" descr="Database outline">
            <a:extLst>
              <a:ext uri="{FF2B5EF4-FFF2-40B4-BE49-F238E27FC236}">
                <a16:creationId xmlns:a16="http://schemas.microsoft.com/office/drawing/2014/main" id="{28AC2C53-D97E-1C96-162A-8A6C5D22C080}"/>
              </a:ext>
            </a:extLst>
          </p:cNvPr>
          <p:cNvPicPr>
            <a:picLocks noChangeAspect="1"/>
          </p:cNvPicPr>
          <p:nvPr/>
        </p:nvPicPr>
        <p:blipFill>
          <a:blip r:embed="rId15">
            <a:extLst>
              <a:ext uri="{96DAC541-7B7A-43D3-8B79-37D633B846F1}">
                <asvg:svgBlip xmlns:asvg="http://schemas.microsoft.com/office/drawing/2016/SVG/main" r:embed="rId16"/>
              </a:ext>
            </a:extLst>
          </a:blip>
          <a:srcRect l="20631" t="11594" r="17591" b="6224"/>
          <a:stretch/>
        </p:blipFill>
        <p:spPr>
          <a:xfrm>
            <a:off x="8441431" y="569691"/>
            <a:ext cx="296614" cy="394569"/>
          </a:xfrm>
          <a:prstGeom prst="rect">
            <a:avLst/>
          </a:prstGeom>
        </p:spPr>
      </p:pic>
      <p:pic>
        <p:nvPicPr>
          <p:cNvPr id="64" name="Graphic 63" descr="Database outline">
            <a:extLst>
              <a:ext uri="{FF2B5EF4-FFF2-40B4-BE49-F238E27FC236}">
                <a16:creationId xmlns:a16="http://schemas.microsoft.com/office/drawing/2014/main" id="{D4408A91-9A02-7542-450D-B75FDDEDF68F}"/>
              </a:ext>
            </a:extLst>
          </p:cNvPr>
          <p:cNvPicPr>
            <a:picLocks noChangeAspect="1"/>
          </p:cNvPicPr>
          <p:nvPr/>
        </p:nvPicPr>
        <p:blipFill>
          <a:blip r:embed="rId17">
            <a:extLst>
              <a:ext uri="{96DAC541-7B7A-43D3-8B79-37D633B846F1}">
                <asvg:svgBlip xmlns:asvg="http://schemas.microsoft.com/office/drawing/2016/SVG/main" r:embed="rId18"/>
              </a:ext>
            </a:extLst>
          </a:blip>
          <a:srcRect l="20631" t="11594" r="17591" b="6224"/>
          <a:stretch/>
        </p:blipFill>
        <p:spPr>
          <a:xfrm>
            <a:off x="7973393" y="378680"/>
            <a:ext cx="296614" cy="394569"/>
          </a:xfrm>
          <a:prstGeom prst="rect">
            <a:avLst/>
          </a:prstGeom>
        </p:spPr>
      </p:pic>
      <p:pic>
        <p:nvPicPr>
          <p:cNvPr id="65" name="Graphic 15">
            <a:extLst>
              <a:ext uri="{FF2B5EF4-FFF2-40B4-BE49-F238E27FC236}">
                <a16:creationId xmlns:a16="http://schemas.microsoft.com/office/drawing/2014/main" id="{F1560601-1B0A-C647-7AB6-CA24BDE6D9AD}"/>
              </a:ext>
            </a:extLst>
          </p:cNvPr>
          <p:cNvPicPr>
            <a:picLocks noChangeAspect="1"/>
          </p:cNvPicPr>
          <p:nvPr/>
        </p:nvPicPr>
        <p:blipFill>
          <a:blip r:embed="rId19"/>
          <a:srcRect/>
          <a:stretch/>
        </p:blipFill>
        <p:spPr>
          <a:xfrm>
            <a:off x="4908638" y="1505944"/>
            <a:ext cx="512296" cy="506789"/>
          </a:xfrm>
          <a:prstGeom prst="rect">
            <a:avLst/>
          </a:prstGeom>
        </p:spPr>
      </p:pic>
      <p:pic>
        <p:nvPicPr>
          <p:cNvPr id="66" name="Graphic 58">
            <a:extLst>
              <a:ext uri="{FF2B5EF4-FFF2-40B4-BE49-F238E27FC236}">
                <a16:creationId xmlns:a16="http://schemas.microsoft.com/office/drawing/2014/main" id="{0F1378DE-C4BE-6C8A-AC08-CD12C09E03D8}"/>
              </a:ext>
            </a:extLst>
          </p:cNvPr>
          <p:cNvPicPr>
            <a:picLocks noChangeAspect="1"/>
          </p:cNvPicPr>
          <p:nvPr/>
        </p:nvPicPr>
        <p:blipFill>
          <a:blip r:embed="rId20"/>
          <a:srcRect/>
          <a:stretch/>
        </p:blipFill>
        <p:spPr>
          <a:xfrm>
            <a:off x="4901849" y="2757027"/>
            <a:ext cx="538905" cy="544763"/>
          </a:xfrm>
          <a:prstGeom prst="rect">
            <a:avLst/>
          </a:prstGeom>
        </p:spPr>
      </p:pic>
      <p:pic>
        <p:nvPicPr>
          <p:cNvPr id="67" name="Graphic 64">
            <a:extLst>
              <a:ext uri="{FF2B5EF4-FFF2-40B4-BE49-F238E27FC236}">
                <a16:creationId xmlns:a16="http://schemas.microsoft.com/office/drawing/2014/main" id="{70957C79-570B-8CBF-1ED1-EBB38392123B}"/>
              </a:ext>
            </a:extLst>
          </p:cNvPr>
          <p:cNvPicPr>
            <a:picLocks noChangeAspect="1"/>
          </p:cNvPicPr>
          <p:nvPr/>
        </p:nvPicPr>
        <p:blipFill>
          <a:blip r:embed="rId21"/>
          <a:srcRect/>
          <a:stretch/>
        </p:blipFill>
        <p:spPr>
          <a:xfrm>
            <a:off x="4956881" y="4053472"/>
            <a:ext cx="526617" cy="461416"/>
          </a:xfrm>
          <a:prstGeom prst="rect">
            <a:avLst/>
          </a:prstGeom>
        </p:spPr>
      </p:pic>
      <p:pic>
        <p:nvPicPr>
          <p:cNvPr id="68" name="Graphic 34">
            <a:extLst>
              <a:ext uri="{FF2B5EF4-FFF2-40B4-BE49-F238E27FC236}">
                <a16:creationId xmlns:a16="http://schemas.microsoft.com/office/drawing/2014/main" id="{5E9DA645-A635-C51B-F616-0E211F5CDF37}"/>
              </a:ext>
            </a:extLst>
          </p:cNvPr>
          <p:cNvPicPr>
            <a:picLocks noChangeAspect="1"/>
          </p:cNvPicPr>
          <p:nvPr/>
        </p:nvPicPr>
        <p:blipFill>
          <a:blip r:embed="rId22"/>
          <a:srcRect/>
          <a:stretch/>
        </p:blipFill>
        <p:spPr>
          <a:xfrm rot="16200000">
            <a:off x="9250542" y="2576285"/>
            <a:ext cx="685082" cy="688197"/>
          </a:xfrm>
          <a:prstGeom prst="rect">
            <a:avLst/>
          </a:prstGeom>
        </p:spPr>
      </p:pic>
      <p:pic>
        <p:nvPicPr>
          <p:cNvPr id="69" name="Graphic 34">
            <a:extLst>
              <a:ext uri="{FF2B5EF4-FFF2-40B4-BE49-F238E27FC236}">
                <a16:creationId xmlns:a16="http://schemas.microsoft.com/office/drawing/2014/main" id="{FF5BDE17-1C55-1AE3-BC4E-D7DC225F45E8}"/>
              </a:ext>
            </a:extLst>
          </p:cNvPr>
          <p:cNvPicPr>
            <a:picLocks noChangeAspect="1"/>
          </p:cNvPicPr>
          <p:nvPr/>
        </p:nvPicPr>
        <p:blipFill>
          <a:blip r:embed="rId22"/>
          <a:srcRect/>
          <a:stretch/>
        </p:blipFill>
        <p:spPr>
          <a:xfrm rot="16200000">
            <a:off x="9304233" y="5628449"/>
            <a:ext cx="685082" cy="688197"/>
          </a:xfrm>
          <a:prstGeom prst="rect">
            <a:avLst/>
          </a:prstGeom>
        </p:spPr>
      </p:pic>
      <p:pic>
        <p:nvPicPr>
          <p:cNvPr id="70" name="Picture 69">
            <a:extLst>
              <a:ext uri="{FF2B5EF4-FFF2-40B4-BE49-F238E27FC236}">
                <a16:creationId xmlns:a16="http://schemas.microsoft.com/office/drawing/2014/main" id="{F071B3C4-834E-52B9-1965-118B4C86099E}"/>
              </a:ext>
            </a:extLst>
          </p:cNvPr>
          <p:cNvPicPr>
            <a:picLocks noChangeAspect="1"/>
          </p:cNvPicPr>
          <p:nvPr/>
        </p:nvPicPr>
        <p:blipFill>
          <a:blip r:embed="rId6"/>
          <a:stretch>
            <a:fillRect/>
          </a:stretch>
        </p:blipFill>
        <p:spPr>
          <a:xfrm>
            <a:off x="7846769" y="2575743"/>
            <a:ext cx="564391" cy="595401"/>
          </a:xfrm>
          <a:prstGeom prst="rect">
            <a:avLst/>
          </a:prstGeom>
          <a:ln w="28575">
            <a:solidFill>
              <a:srgbClr val="C00000"/>
            </a:solidFill>
          </a:ln>
        </p:spPr>
      </p:pic>
      <p:pic>
        <p:nvPicPr>
          <p:cNvPr id="71" name="Picture 70">
            <a:extLst>
              <a:ext uri="{FF2B5EF4-FFF2-40B4-BE49-F238E27FC236}">
                <a16:creationId xmlns:a16="http://schemas.microsoft.com/office/drawing/2014/main" id="{77134025-CBAE-43C9-AC6F-4CDD5715F6AA}"/>
              </a:ext>
            </a:extLst>
          </p:cNvPr>
          <p:cNvPicPr>
            <a:picLocks noChangeAspect="1"/>
          </p:cNvPicPr>
          <p:nvPr/>
        </p:nvPicPr>
        <p:blipFill>
          <a:blip r:embed="rId6"/>
          <a:stretch>
            <a:fillRect/>
          </a:stretch>
        </p:blipFill>
        <p:spPr>
          <a:xfrm>
            <a:off x="8352185" y="3883648"/>
            <a:ext cx="564391" cy="595401"/>
          </a:xfrm>
          <a:prstGeom prst="rect">
            <a:avLst/>
          </a:prstGeom>
          <a:ln w="28575">
            <a:solidFill>
              <a:srgbClr val="7030A0"/>
            </a:solidFill>
          </a:ln>
        </p:spPr>
      </p:pic>
      <p:cxnSp>
        <p:nvCxnSpPr>
          <p:cNvPr id="72" name="Straight Arrow Connector 71">
            <a:extLst>
              <a:ext uri="{FF2B5EF4-FFF2-40B4-BE49-F238E27FC236}">
                <a16:creationId xmlns:a16="http://schemas.microsoft.com/office/drawing/2014/main" id="{070D8B5C-9EF2-F97F-1529-F6C0E944C77F}"/>
              </a:ext>
            </a:extLst>
          </p:cNvPr>
          <p:cNvCxnSpPr>
            <a:cxnSpLocks/>
            <a:stCxn id="64" idx="2"/>
          </p:cNvCxnSpPr>
          <p:nvPr/>
        </p:nvCxnSpPr>
        <p:spPr bwMode="auto">
          <a:xfrm>
            <a:off x="8121700" y="773249"/>
            <a:ext cx="23113" cy="1789544"/>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Arrow Connector 72">
            <a:extLst>
              <a:ext uri="{FF2B5EF4-FFF2-40B4-BE49-F238E27FC236}">
                <a16:creationId xmlns:a16="http://schemas.microsoft.com/office/drawing/2014/main" id="{B037875A-CBDF-545B-753A-B151EA154AA4}"/>
              </a:ext>
            </a:extLst>
          </p:cNvPr>
          <p:cNvCxnSpPr/>
          <p:nvPr/>
        </p:nvCxnSpPr>
        <p:spPr bwMode="auto">
          <a:xfrm>
            <a:off x="5420934" y="1750618"/>
            <a:ext cx="1964140" cy="7585"/>
          </a:xfrm>
          <a:prstGeom prst="straightConnector1">
            <a:avLst/>
          </a:prstGeom>
          <a:solidFill>
            <a:schemeClr val="accent1"/>
          </a:solidFill>
          <a:ln w="22225" cap="flat" cmpd="sng" algn="ctr">
            <a:solidFill>
              <a:srgbClr val="00B0F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a16="http://schemas.microsoft.com/office/drawing/2014/main" id="{BEF0EF5A-B86F-0478-16C0-79DD6399E57D}"/>
              </a:ext>
            </a:extLst>
          </p:cNvPr>
          <p:cNvCxnSpPr>
            <a:cxnSpLocks/>
            <a:stCxn id="63" idx="2"/>
            <a:endCxn id="71" idx="0"/>
          </p:cNvCxnSpPr>
          <p:nvPr/>
        </p:nvCxnSpPr>
        <p:spPr bwMode="auto">
          <a:xfrm>
            <a:off x="8589738" y="964260"/>
            <a:ext cx="44643" cy="2919388"/>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a:extLst>
              <a:ext uri="{FF2B5EF4-FFF2-40B4-BE49-F238E27FC236}">
                <a16:creationId xmlns:a16="http://schemas.microsoft.com/office/drawing/2014/main" id="{2AFAB99F-D616-BD98-C691-0CECA34AD65A}"/>
              </a:ext>
            </a:extLst>
          </p:cNvPr>
          <p:cNvCxnSpPr/>
          <p:nvPr/>
        </p:nvCxnSpPr>
        <p:spPr bwMode="auto">
          <a:xfrm flipV="1">
            <a:off x="5420934" y="2987692"/>
            <a:ext cx="2375420" cy="23897"/>
          </a:xfrm>
          <a:prstGeom prst="straightConnector1">
            <a:avLst/>
          </a:prstGeom>
          <a:solidFill>
            <a:schemeClr val="accent1"/>
          </a:solidFill>
          <a:ln w="22225"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Arrow Connector 75">
            <a:extLst>
              <a:ext uri="{FF2B5EF4-FFF2-40B4-BE49-F238E27FC236}">
                <a16:creationId xmlns:a16="http://schemas.microsoft.com/office/drawing/2014/main" id="{15838CCF-378B-F642-4ECB-0B6231D7EAED}"/>
              </a:ext>
            </a:extLst>
          </p:cNvPr>
          <p:cNvCxnSpPr/>
          <p:nvPr/>
        </p:nvCxnSpPr>
        <p:spPr bwMode="auto">
          <a:xfrm flipV="1">
            <a:off x="5499868" y="4244967"/>
            <a:ext cx="2809923" cy="28646"/>
          </a:xfrm>
          <a:prstGeom prst="straightConnector1">
            <a:avLst/>
          </a:prstGeom>
          <a:solidFill>
            <a:schemeClr val="accent1"/>
          </a:solidFill>
          <a:ln w="22225" cap="flat" cmpd="sng" algn="ctr">
            <a:solidFill>
              <a:srgbClr val="7030A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a:extLst>
              <a:ext uri="{FF2B5EF4-FFF2-40B4-BE49-F238E27FC236}">
                <a16:creationId xmlns:a16="http://schemas.microsoft.com/office/drawing/2014/main" id="{BDCD44D0-9DD3-EA06-C498-1F18A84E1273}"/>
              </a:ext>
            </a:extLst>
          </p:cNvPr>
          <p:cNvCxnSpPr/>
          <p:nvPr/>
        </p:nvCxnSpPr>
        <p:spPr bwMode="auto">
          <a:xfrm>
            <a:off x="8420415" y="2969988"/>
            <a:ext cx="805992" cy="6668"/>
          </a:xfrm>
          <a:prstGeom prst="straightConnector1">
            <a:avLst/>
          </a:prstGeom>
          <a:solidFill>
            <a:schemeClr val="accent1"/>
          </a:solidFill>
          <a:ln w="22225"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Elbow Connector 77">
            <a:extLst>
              <a:ext uri="{FF2B5EF4-FFF2-40B4-BE49-F238E27FC236}">
                <a16:creationId xmlns:a16="http://schemas.microsoft.com/office/drawing/2014/main" id="{DBC603F2-B005-B012-3170-566BBFC263E9}"/>
              </a:ext>
            </a:extLst>
          </p:cNvPr>
          <p:cNvCxnSpPr/>
          <p:nvPr/>
        </p:nvCxnSpPr>
        <p:spPr bwMode="auto">
          <a:xfrm>
            <a:off x="8008649" y="1750618"/>
            <a:ext cx="1542152" cy="812175"/>
          </a:xfrm>
          <a:prstGeom prst="bentConnector3">
            <a:avLst>
              <a:gd name="adj1" fmla="val 99832"/>
            </a:avLst>
          </a:prstGeom>
          <a:solidFill>
            <a:schemeClr val="accent1"/>
          </a:solidFill>
          <a:ln w="22225" cap="flat" cmpd="sng" algn="ctr">
            <a:solidFill>
              <a:srgbClr val="00B0F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Elbow Connector 78">
            <a:extLst>
              <a:ext uri="{FF2B5EF4-FFF2-40B4-BE49-F238E27FC236}">
                <a16:creationId xmlns:a16="http://schemas.microsoft.com/office/drawing/2014/main" id="{8B9AEE51-45A8-FF6A-4463-6C8932542E91}"/>
              </a:ext>
            </a:extLst>
          </p:cNvPr>
          <p:cNvCxnSpPr>
            <a:endCxn id="68" idx="1"/>
          </p:cNvCxnSpPr>
          <p:nvPr/>
        </p:nvCxnSpPr>
        <p:spPr bwMode="auto">
          <a:xfrm rot="5400000" flipH="1" flipV="1">
            <a:off x="8784281" y="3430480"/>
            <a:ext cx="976357" cy="641249"/>
          </a:xfrm>
          <a:prstGeom prst="bentConnector3">
            <a:avLst>
              <a:gd name="adj1" fmla="val 2595"/>
            </a:avLst>
          </a:prstGeom>
          <a:solidFill>
            <a:schemeClr val="accent1"/>
          </a:solidFill>
          <a:ln w="22225" cap="flat" cmpd="sng" algn="ctr">
            <a:solidFill>
              <a:srgbClr val="7030A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Text Box 227">
            <a:extLst>
              <a:ext uri="{FF2B5EF4-FFF2-40B4-BE49-F238E27FC236}">
                <a16:creationId xmlns:a16="http://schemas.microsoft.com/office/drawing/2014/main" id="{99C0C7E2-C801-1DDD-BE14-C7606D2550B3}"/>
              </a:ext>
            </a:extLst>
          </p:cNvPr>
          <p:cNvSpPr txBox="1"/>
          <p:nvPr/>
        </p:nvSpPr>
        <p:spPr>
          <a:xfrm>
            <a:off x="6789403" y="2499115"/>
            <a:ext cx="1206204" cy="3777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Document</a:t>
            </a:r>
          </a:p>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Comparison</a:t>
            </a:r>
          </a:p>
        </p:txBody>
      </p:sp>
      <p:sp>
        <p:nvSpPr>
          <p:cNvPr id="81" name="Text Box 227">
            <a:extLst>
              <a:ext uri="{FF2B5EF4-FFF2-40B4-BE49-F238E27FC236}">
                <a16:creationId xmlns:a16="http://schemas.microsoft.com/office/drawing/2014/main" id="{E10207DF-D07D-946D-1BA6-6B478DBBF4ED}"/>
              </a:ext>
            </a:extLst>
          </p:cNvPr>
          <p:cNvSpPr txBox="1"/>
          <p:nvPr/>
        </p:nvSpPr>
        <p:spPr>
          <a:xfrm>
            <a:off x="6355967" y="1341727"/>
            <a:ext cx="1206204" cy="3777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Biometric</a:t>
            </a:r>
          </a:p>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Comparison</a:t>
            </a:r>
          </a:p>
        </p:txBody>
      </p:sp>
      <p:pic>
        <p:nvPicPr>
          <p:cNvPr id="83" name="Picture 82">
            <a:extLst>
              <a:ext uri="{FF2B5EF4-FFF2-40B4-BE49-F238E27FC236}">
                <a16:creationId xmlns:a16="http://schemas.microsoft.com/office/drawing/2014/main" id="{B8A1DFF0-BD46-32D3-23F5-579838F1F2EA}"/>
              </a:ext>
            </a:extLst>
          </p:cNvPr>
          <p:cNvPicPr>
            <a:picLocks noChangeAspect="1"/>
          </p:cNvPicPr>
          <p:nvPr/>
        </p:nvPicPr>
        <p:blipFill>
          <a:blip r:embed="rId23"/>
          <a:stretch>
            <a:fillRect/>
          </a:stretch>
        </p:blipFill>
        <p:spPr>
          <a:xfrm>
            <a:off x="7264026" y="655353"/>
            <a:ext cx="391587" cy="413963"/>
          </a:xfrm>
          <a:prstGeom prst="rect">
            <a:avLst/>
          </a:prstGeom>
        </p:spPr>
      </p:pic>
      <p:pic>
        <p:nvPicPr>
          <p:cNvPr id="84" name="Picture 83">
            <a:extLst>
              <a:ext uri="{FF2B5EF4-FFF2-40B4-BE49-F238E27FC236}">
                <a16:creationId xmlns:a16="http://schemas.microsoft.com/office/drawing/2014/main" id="{E48F7938-91F8-13D1-52F7-3C8E2ADF55FB}"/>
              </a:ext>
            </a:extLst>
          </p:cNvPr>
          <p:cNvPicPr>
            <a:picLocks noChangeAspect="1"/>
          </p:cNvPicPr>
          <p:nvPr/>
        </p:nvPicPr>
        <p:blipFill>
          <a:blip r:embed="rId24"/>
          <a:srcRect l="5407" t="5223" r="18489" b="10070"/>
          <a:stretch/>
        </p:blipFill>
        <p:spPr>
          <a:xfrm>
            <a:off x="7745060" y="691566"/>
            <a:ext cx="241658" cy="329498"/>
          </a:xfrm>
          <a:prstGeom prst="rect">
            <a:avLst/>
          </a:prstGeom>
        </p:spPr>
      </p:pic>
      <p:sp>
        <p:nvSpPr>
          <p:cNvPr id="85" name="TextBox 84">
            <a:extLst>
              <a:ext uri="{FF2B5EF4-FFF2-40B4-BE49-F238E27FC236}">
                <a16:creationId xmlns:a16="http://schemas.microsoft.com/office/drawing/2014/main" id="{CD6CF20E-B1D5-7AD3-4709-033BA08883A2}"/>
              </a:ext>
            </a:extLst>
          </p:cNvPr>
          <p:cNvSpPr txBox="1"/>
          <p:nvPr/>
        </p:nvSpPr>
        <p:spPr>
          <a:xfrm>
            <a:off x="7305891" y="483732"/>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8</a:t>
            </a:r>
          </a:p>
        </p:txBody>
      </p:sp>
      <p:pic>
        <p:nvPicPr>
          <p:cNvPr id="86" name="Graphic 85" descr="Wireless router outline">
            <a:extLst>
              <a:ext uri="{FF2B5EF4-FFF2-40B4-BE49-F238E27FC236}">
                <a16:creationId xmlns:a16="http://schemas.microsoft.com/office/drawing/2014/main" id="{9658BC05-6D0E-AFE7-0C20-A4936FF48C69}"/>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8098405" y="709384"/>
            <a:ext cx="395173" cy="395173"/>
          </a:xfrm>
          <a:prstGeom prst="rect">
            <a:avLst/>
          </a:prstGeom>
        </p:spPr>
      </p:pic>
      <p:sp>
        <p:nvSpPr>
          <p:cNvPr id="2" name="Slide Number Placeholder 3">
            <a:extLst>
              <a:ext uri="{FF2B5EF4-FFF2-40B4-BE49-F238E27FC236}">
                <a16:creationId xmlns:a16="http://schemas.microsoft.com/office/drawing/2014/main" id="{83E9F053-0830-9F3B-9068-082EA0D6DDDF}"/>
              </a:ext>
            </a:extLst>
          </p:cNvPr>
          <p:cNvSpPr txBox="1">
            <a:spLocks/>
          </p:cNvSpPr>
          <p:nvPr/>
        </p:nvSpPr>
        <p:spPr>
          <a:xfrm>
            <a:off x="8737600" y="6565936"/>
            <a:ext cx="2844800" cy="281674"/>
          </a:xfrm>
          <a:prstGeom prst="rect">
            <a:avLst/>
          </a:prstGeom>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r"/>
            <a:fld id="{D4163BC2-932A-D541-9F31-F345D94EF3A5}" type="slidenum">
              <a:rPr lang="en-US" altLang="en-US" sz="1400" smtClean="0">
                <a:latin typeface="Avenir Book" panose="02000503020000020003" pitchFamily="2" charset="0"/>
              </a:rPr>
              <a:pPr algn="r"/>
              <a:t>29</a:t>
            </a:fld>
            <a:endParaRPr lang="en-US" altLang="en-US" sz="1400" dirty="0">
              <a:latin typeface="Avenir Book" panose="02000503020000020003" pitchFamily="2" charset="0"/>
            </a:endParaRPr>
          </a:p>
        </p:txBody>
      </p:sp>
      <p:sp>
        <p:nvSpPr>
          <p:cNvPr id="4" name="TextBox 3">
            <a:extLst>
              <a:ext uri="{FF2B5EF4-FFF2-40B4-BE49-F238E27FC236}">
                <a16:creationId xmlns:a16="http://schemas.microsoft.com/office/drawing/2014/main" id="{E1936F86-8651-CBB4-5F9A-80725C19084E}"/>
              </a:ext>
            </a:extLst>
          </p:cNvPr>
          <p:cNvSpPr txBox="1"/>
          <p:nvPr/>
        </p:nvSpPr>
        <p:spPr>
          <a:xfrm>
            <a:off x="0" y="4658487"/>
            <a:ext cx="4004033" cy="1862048"/>
          </a:xfrm>
          <a:prstGeom prst="rect">
            <a:avLst/>
          </a:prstGeom>
          <a:noFill/>
        </p:spPr>
        <p:txBody>
          <a:bodyPr wrap="square">
            <a:spAutoFit/>
          </a:bodyPr>
          <a:lstStyle/>
          <a:p>
            <a:r>
              <a:rPr lang="en-US" sz="1600" b="1" i="0" u="none" strike="noStrike" dirty="0">
                <a:solidFill>
                  <a:srgbClr val="E81313"/>
                </a:solidFill>
                <a:effectLst/>
                <a:latin typeface="Avenir Book" panose="02000503020000020003" pitchFamily="2" charset="0"/>
              </a:rPr>
              <a:t>Attack Vectors</a:t>
            </a:r>
            <a:endParaRPr lang="en-US" sz="1600" dirty="0">
              <a:solidFill>
                <a:srgbClr val="E81313"/>
              </a:solidFill>
              <a:latin typeface="Avenir Book" panose="02000503020000020003" pitchFamily="2" charset="0"/>
            </a:endParaRP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 Physical Presentation Attack </a:t>
            </a:r>
            <a:endParaRPr lang="en-US" sz="1100" dirty="0">
              <a:solidFill>
                <a:srgbClr val="E81313"/>
              </a:solidFill>
              <a:latin typeface="Avenir Book" panose="02000503020000020003" pitchFamily="2" charset="0"/>
            </a:endParaRP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 Injection Attack </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DF/Modified document; Synthetic ID document</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DF/Synthetic Document Injection Attack</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Modified or Synthetic Data Attack</a:t>
            </a:r>
            <a:endParaRPr lang="en-US" sz="1100" dirty="0">
              <a:solidFill>
                <a:srgbClr val="E81313"/>
              </a:solidFill>
              <a:latin typeface="Avenir Book" panose="02000503020000020003" pitchFamily="2" charset="0"/>
            </a:endParaRP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Modified or Synthetic Injection Data Attack</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 in Live Video Chat Attack</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Reference Data Injection</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Insider threats</a:t>
            </a:r>
            <a:endParaRPr lang="en-US" sz="1100" dirty="0">
              <a:latin typeface="Avenir Book" panose="02000503020000020003" pitchFamily="2" charset="0"/>
            </a:endParaRPr>
          </a:p>
        </p:txBody>
      </p:sp>
      <p:grpSp>
        <p:nvGrpSpPr>
          <p:cNvPr id="82" name="Group 81">
            <a:extLst>
              <a:ext uri="{FF2B5EF4-FFF2-40B4-BE49-F238E27FC236}">
                <a16:creationId xmlns:a16="http://schemas.microsoft.com/office/drawing/2014/main" id="{775C856A-37AD-87B0-5AE3-9BAF6BFC11A8}"/>
              </a:ext>
            </a:extLst>
          </p:cNvPr>
          <p:cNvGrpSpPr/>
          <p:nvPr/>
        </p:nvGrpSpPr>
        <p:grpSpPr>
          <a:xfrm>
            <a:off x="101898" y="3356672"/>
            <a:ext cx="1880205" cy="1103342"/>
            <a:chOff x="68866" y="2767486"/>
            <a:chExt cx="1880205" cy="1103342"/>
          </a:xfrm>
        </p:grpSpPr>
        <p:pic>
          <p:nvPicPr>
            <p:cNvPr id="87" name="Picture 86">
              <a:extLst>
                <a:ext uri="{FF2B5EF4-FFF2-40B4-BE49-F238E27FC236}">
                  <a16:creationId xmlns:a16="http://schemas.microsoft.com/office/drawing/2014/main" id="{D2C61A3A-07F3-27F5-F2F8-297270CCD07C}"/>
                </a:ext>
              </a:extLst>
            </p:cNvPr>
            <p:cNvPicPr>
              <a:picLocks noChangeAspect="1"/>
            </p:cNvPicPr>
            <p:nvPr/>
          </p:nvPicPr>
          <p:blipFill>
            <a:blip r:embed="rId24"/>
            <a:srcRect l="5407" t="5223" r="18489" b="10070"/>
            <a:stretch/>
          </p:blipFill>
          <p:spPr>
            <a:xfrm>
              <a:off x="225610" y="3076456"/>
              <a:ext cx="188751" cy="257360"/>
            </a:xfrm>
            <a:prstGeom prst="rect">
              <a:avLst/>
            </a:prstGeom>
          </p:spPr>
        </p:pic>
        <p:pic>
          <p:nvPicPr>
            <p:cNvPr id="89" name="Picture 88">
              <a:extLst>
                <a:ext uri="{FF2B5EF4-FFF2-40B4-BE49-F238E27FC236}">
                  <a16:creationId xmlns:a16="http://schemas.microsoft.com/office/drawing/2014/main" id="{024F95BC-19AD-8341-6B2B-EFEA16A5447E}"/>
                </a:ext>
              </a:extLst>
            </p:cNvPr>
            <p:cNvPicPr>
              <a:picLocks noChangeAspect="1"/>
            </p:cNvPicPr>
            <p:nvPr/>
          </p:nvPicPr>
          <p:blipFill>
            <a:blip r:embed="rId23"/>
            <a:stretch>
              <a:fillRect/>
            </a:stretch>
          </p:blipFill>
          <p:spPr>
            <a:xfrm>
              <a:off x="186490" y="3329804"/>
              <a:ext cx="266992" cy="282248"/>
            </a:xfrm>
            <a:prstGeom prst="rect">
              <a:avLst/>
            </a:prstGeom>
          </p:spPr>
        </p:pic>
        <p:sp>
          <p:nvSpPr>
            <p:cNvPr id="90" name="Text Box 227">
              <a:extLst>
                <a:ext uri="{FF2B5EF4-FFF2-40B4-BE49-F238E27FC236}">
                  <a16:creationId xmlns:a16="http://schemas.microsoft.com/office/drawing/2014/main" id="{E4C1C7E6-AF05-9275-3BD8-2431FC9A24F3}"/>
                </a:ext>
              </a:extLst>
            </p:cNvPr>
            <p:cNvSpPr txBox="1"/>
            <p:nvPr/>
          </p:nvSpPr>
          <p:spPr>
            <a:xfrm>
              <a:off x="386431" y="3092379"/>
              <a:ext cx="1119551" cy="23772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0000"/>
                  </a:solidFill>
                  <a:effectLst/>
                  <a:latin typeface="Avenir Book" panose="02000503020000020003" pitchFamily="2" charset="0"/>
                  <a:ea typeface="Times New Roman" panose="02020603050405020304" pitchFamily="18" charset="0"/>
                  <a:cs typeface="Times New Roman" panose="02020603050405020304" pitchFamily="18" charset="0"/>
                </a:rPr>
                <a:t>Document</a:t>
              </a:r>
            </a:p>
          </p:txBody>
        </p:sp>
        <p:sp>
          <p:nvSpPr>
            <p:cNvPr id="91" name="Text Box 227">
              <a:extLst>
                <a:ext uri="{FF2B5EF4-FFF2-40B4-BE49-F238E27FC236}">
                  <a16:creationId xmlns:a16="http://schemas.microsoft.com/office/drawing/2014/main" id="{96456D48-6E07-0034-742F-44ADC8F32C03}"/>
                </a:ext>
              </a:extLst>
            </p:cNvPr>
            <p:cNvSpPr txBox="1"/>
            <p:nvPr/>
          </p:nvSpPr>
          <p:spPr>
            <a:xfrm>
              <a:off x="386431" y="3369037"/>
              <a:ext cx="1236371" cy="23772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0000"/>
                  </a:solidFill>
                  <a:effectLst/>
                  <a:latin typeface="Avenir Book" panose="02000503020000020003" pitchFamily="2" charset="0"/>
                  <a:ea typeface="Times New Roman" panose="02020603050405020304" pitchFamily="18" charset="0"/>
                  <a:cs typeface="Times New Roman" panose="02020603050405020304" pitchFamily="18" charset="0"/>
                </a:rPr>
                <a:t>Biometric</a:t>
              </a:r>
            </a:p>
          </p:txBody>
        </p:sp>
        <p:sp>
          <p:nvSpPr>
            <p:cNvPr id="92" name="Text Box 227">
              <a:extLst>
                <a:ext uri="{FF2B5EF4-FFF2-40B4-BE49-F238E27FC236}">
                  <a16:creationId xmlns:a16="http://schemas.microsoft.com/office/drawing/2014/main" id="{5AE19A5B-E303-CCAA-B4BF-C13CF9F369B4}"/>
                </a:ext>
              </a:extLst>
            </p:cNvPr>
            <p:cNvSpPr txBox="1"/>
            <p:nvPr/>
          </p:nvSpPr>
          <p:spPr>
            <a:xfrm>
              <a:off x="386431" y="3633050"/>
              <a:ext cx="1318330" cy="23777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0000"/>
                  </a:solidFill>
                  <a:effectLst/>
                  <a:latin typeface="Avenir Book" panose="02000503020000020003" pitchFamily="2" charset="0"/>
                  <a:ea typeface="Times New Roman" panose="02020603050405020304" pitchFamily="18" charset="0"/>
                  <a:cs typeface="Times New Roman" panose="02020603050405020304" pitchFamily="18" charset="0"/>
                </a:rPr>
                <a:t>Other Data/Signals</a:t>
              </a:r>
            </a:p>
          </p:txBody>
        </p:sp>
        <p:pic>
          <p:nvPicPr>
            <p:cNvPr id="93" name="Graphic 92" descr="Wireless router outline">
              <a:extLst>
                <a:ext uri="{FF2B5EF4-FFF2-40B4-BE49-F238E27FC236}">
                  <a16:creationId xmlns:a16="http://schemas.microsoft.com/office/drawing/2014/main" id="{6284531A-A6C4-F299-CCF3-7D968D3513DD}"/>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162835" y="3566442"/>
              <a:ext cx="289009" cy="289009"/>
            </a:xfrm>
            <a:prstGeom prst="rect">
              <a:avLst/>
            </a:prstGeom>
          </p:spPr>
        </p:pic>
        <p:sp>
          <p:nvSpPr>
            <p:cNvPr id="94" name="TextBox 93">
              <a:extLst>
                <a:ext uri="{FF2B5EF4-FFF2-40B4-BE49-F238E27FC236}">
                  <a16:creationId xmlns:a16="http://schemas.microsoft.com/office/drawing/2014/main" id="{08C95B44-9E8A-4894-0F67-4BFA9E4CDF82}"/>
                </a:ext>
              </a:extLst>
            </p:cNvPr>
            <p:cNvSpPr txBox="1"/>
            <p:nvPr/>
          </p:nvSpPr>
          <p:spPr>
            <a:xfrm>
              <a:off x="68866" y="2767486"/>
              <a:ext cx="1880205" cy="369332"/>
            </a:xfrm>
            <a:prstGeom prst="rect">
              <a:avLst/>
            </a:prstGeom>
            <a:noFill/>
          </p:spPr>
          <p:txBody>
            <a:bodyPr wrap="square">
              <a:spAutoFit/>
            </a:bodyPr>
            <a:lstStyle/>
            <a:p>
              <a:r>
                <a:rPr lang="en-US" sz="1800" b="1" i="0" u="none" strike="noStrike" dirty="0">
                  <a:solidFill>
                    <a:srgbClr val="E81313"/>
                  </a:solidFill>
                  <a:effectLst/>
                  <a:latin typeface="Avenir Book" panose="02000503020000020003" pitchFamily="2" charset="0"/>
                </a:rPr>
                <a:t>Attack Types</a:t>
              </a:r>
              <a:endParaRPr lang="en-US" sz="1800" dirty="0">
                <a:solidFill>
                  <a:srgbClr val="E81313"/>
                </a:solidFill>
                <a:latin typeface="Avenir Book" panose="02000503020000020003" pitchFamily="2" charset="0"/>
              </a:endParaRPr>
            </a:p>
          </p:txBody>
        </p:sp>
      </p:grpSp>
      <p:sp>
        <p:nvSpPr>
          <p:cNvPr id="95" name="TextBox 94">
            <a:extLst>
              <a:ext uri="{FF2B5EF4-FFF2-40B4-BE49-F238E27FC236}">
                <a16:creationId xmlns:a16="http://schemas.microsoft.com/office/drawing/2014/main" id="{34FDE0BA-790D-9380-6829-F4C36DAADF5F}"/>
              </a:ext>
            </a:extLst>
          </p:cNvPr>
          <p:cNvSpPr txBox="1"/>
          <p:nvPr/>
        </p:nvSpPr>
        <p:spPr>
          <a:xfrm>
            <a:off x="0" y="4658487"/>
            <a:ext cx="4004033" cy="1862048"/>
          </a:xfrm>
          <a:prstGeom prst="rect">
            <a:avLst/>
          </a:prstGeom>
          <a:noFill/>
        </p:spPr>
        <p:txBody>
          <a:bodyPr wrap="square">
            <a:spAutoFit/>
          </a:bodyPr>
          <a:lstStyle/>
          <a:p>
            <a:r>
              <a:rPr lang="en-US" sz="1600" b="1" i="0" u="none" strike="noStrike" dirty="0">
                <a:solidFill>
                  <a:srgbClr val="E81313"/>
                </a:solidFill>
                <a:effectLst/>
                <a:latin typeface="Avenir Book" panose="02000503020000020003" pitchFamily="2" charset="0"/>
              </a:rPr>
              <a:t>Attack Vectors</a:t>
            </a:r>
            <a:endParaRPr lang="en-US" sz="1600" dirty="0">
              <a:solidFill>
                <a:srgbClr val="E81313"/>
              </a:solidFill>
              <a:latin typeface="Avenir Book" panose="02000503020000020003" pitchFamily="2" charset="0"/>
            </a:endParaRP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 Physical Presentation Attack </a:t>
            </a:r>
            <a:endParaRPr lang="en-US" sz="1100" dirty="0">
              <a:solidFill>
                <a:srgbClr val="E81313"/>
              </a:solidFill>
              <a:latin typeface="Avenir Book" panose="02000503020000020003" pitchFamily="2" charset="0"/>
            </a:endParaRP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 Injection Attack </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DF/Modified document; Synthetic ID document</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DF/Synthetic Document Injection Attack</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Modified or Synthetic Data Attack</a:t>
            </a:r>
            <a:endParaRPr lang="en-US" sz="1100" dirty="0">
              <a:solidFill>
                <a:srgbClr val="E81313"/>
              </a:solidFill>
              <a:latin typeface="Avenir Book" panose="02000503020000020003" pitchFamily="2" charset="0"/>
            </a:endParaRP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Modified or Synthetic Injection Data Attack</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DF in Live Video Chat Attack</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Reference Data Injection</a:t>
            </a:r>
          </a:p>
          <a:p>
            <a:pPr marL="228600" indent="-228600">
              <a:buFont typeface="+mj-lt"/>
              <a:buAutoNum type="arabicPeriod"/>
            </a:pPr>
            <a:r>
              <a:rPr lang="en-US" sz="1100" b="0" i="0" u="none" strike="noStrike" dirty="0">
                <a:solidFill>
                  <a:srgbClr val="E81313"/>
                </a:solidFill>
                <a:effectLst/>
                <a:latin typeface="Avenir Book" panose="02000503020000020003" pitchFamily="2" charset="0"/>
              </a:rPr>
              <a:t>Insider threats</a:t>
            </a:r>
            <a:endParaRPr lang="en-US" sz="1100" dirty="0">
              <a:latin typeface="Avenir Book" panose="02000503020000020003" pitchFamily="2" charset="0"/>
            </a:endParaRPr>
          </a:p>
        </p:txBody>
      </p:sp>
      <p:pic>
        <p:nvPicPr>
          <p:cNvPr id="96" name="Picture 95">
            <a:extLst>
              <a:ext uri="{FF2B5EF4-FFF2-40B4-BE49-F238E27FC236}">
                <a16:creationId xmlns:a16="http://schemas.microsoft.com/office/drawing/2014/main" id="{11ECDD86-F5B4-1656-7E32-85310927CBE6}"/>
              </a:ext>
            </a:extLst>
          </p:cNvPr>
          <p:cNvPicPr>
            <a:picLocks noChangeAspect="1"/>
          </p:cNvPicPr>
          <p:nvPr/>
        </p:nvPicPr>
        <p:blipFill>
          <a:blip r:embed="rId23"/>
          <a:stretch>
            <a:fillRect/>
          </a:stretch>
        </p:blipFill>
        <p:spPr>
          <a:xfrm>
            <a:off x="2791547" y="3204104"/>
            <a:ext cx="391587" cy="413963"/>
          </a:xfrm>
          <a:prstGeom prst="rect">
            <a:avLst/>
          </a:prstGeom>
        </p:spPr>
      </p:pic>
      <p:pic>
        <p:nvPicPr>
          <p:cNvPr id="97" name="Picture 96">
            <a:extLst>
              <a:ext uri="{FF2B5EF4-FFF2-40B4-BE49-F238E27FC236}">
                <a16:creationId xmlns:a16="http://schemas.microsoft.com/office/drawing/2014/main" id="{4BC89710-AC87-7695-0471-DB5CD07A4A97}"/>
              </a:ext>
            </a:extLst>
          </p:cNvPr>
          <p:cNvPicPr>
            <a:picLocks noChangeAspect="1"/>
          </p:cNvPicPr>
          <p:nvPr/>
        </p:nvPicPr>
        <p:blipFill>
          <a:blip r:embed="rId23"/>
          <a:stretch>
            <a:fillRect/>
          </a:stretch>
        </p:blipFill>
        <p:spPr>
          <a:xfrm>
            <a:off x="4401480" y="3219446"/>
            <a:ext cx="391587" cy="413963"/>
          </a:xfrm>
          <a:prstGeom prst="rect">
            <a:avLst/>
          </a:prstGeom>
        </p:spPr>
      </p:pic>
      <p:pic>
        <p:nvPicPr>
          <p:cNvPr id="98" name="Picture 97">
            <a:extLst>
              <a:ext uri="{FF2B5EF4-FFF2-40B4-BE49-F238E27FC236}">
                <a16:creationId xmlns:a16="http://schemas.microsoft.com/office/drawing/2014/main" id="{619EC085-7CA5-7922-EE08-AB506760A0EE}"/>
              </a:ext>
            </a:extLst>
          </p:cNvPr>
          <p:cNvPicPr>
            <a:picLocks noChangeAspect="1"/>
          </p:cNvPicPr>
          <p:nvPr/>
        </p:nvPicPr>
        <p:blipFill>
          <a:blip r:embed="rId23"/>
          <a:stretch>
            <a:fillRect/>
          </a:stretch>
        </p:blipFill>
        <p:spPr>
          <a:xfrm>
            <a:off x="2731847" y="1954502"/>
            <a:ext cx="391587" cy="413963"/>
          </a:xfrm>
          <a:prstGeom prst="rect">
            <a:avLst/>
          </a:prstGeom>
        </p:spPr>
      </p:pic>
      <p:pic>
        <p:nvPicPr>
          <p:cNvPr id="99" name="Picture 98">
            <a:extLst>
              <a:ext uri="{FF2B5EF4-FFF2-40B4-BE49-F238E27FC236}">
                <a16:creationId xmlns:a16="http://schemas.microsoft.com/office/drawing/2014/main" id="{6C4596F6-1581-23ED-3956-4BBDD7566117}"/>
              </a:ext>
            </a:extLst>
          </p:cNvPr>
          <p:cNvPicPr>
            <a:picLocks noChangeAspect="1"/>
          </p:cNvPicPr>
          <p:nvPr/>
        </p:nvPicPr>
        <p:blipFill>
          <a:blip r:embed="rId23"/>
          <a:stretch>
            <a:fillRect/>
          </a:stretch>
        </p:blipFill>
        <p:spPr>
          <a:xfrm>
            <a:off x="4466446" y="1926989"/>
            <a:ext cx="391587" cy="413963"/>
          </a:xfrm>
          <a:prstGeom prst="rect">
            <a:avLst/>
          </a:prstGeom>
        </p:spPr>
      </p:pic>
      <p:pic>
        <p:nvPicPr>
          <p:cNvPr id="100" name="Picture 99">
            <a:extLst>
              <a:ext uri="{FF2B5EF4-FFF2-40B4-BE49-F238E27FC236}">
                <a16:creationId xmlns:a16="http://schemas.microsoft.com/office/drawing/2014/main" id="{552846E9-E382-98D4-B2DF-8DF29551D277}"/>
              </a:ext>
            </a:extLst>
          </p:cNvPr>
          <p:cNvPicPr>
            <a:picLocks noChangeAspect="1"/>
          </p:cNvPicPr>
          <p:nvPr/>
        </p:nvPicPr>
        <p:blipFill>
          <a:blip r:embed="rId24"/>
          <a:srcRect l="5407" t="5223" r="18489" b="10070"/>
          <a:stretch/>
        </p:blipFill>
        <p:spPr>
          <a:xfrm>
            <a:off x="2522663" y="3257359"/>
            <a:ext cx="241658" cy="329498"/>
          </a:xfrm>
          <a:prstGeom prst="rect">
            <a:avLst/>
          </a:prstGeom>
        </p:spPr>
      </p:pic>
      <p:pic>
        <p:nvPicPr>
          <p:cNvPr id="101" name="Picture 100">
            <a:extLst>
              <a:ext uri="{FF2B5EF4-FFF2-40B4-BE49-F238E27FC236}">
                <a16:creationId xmlns:a16="http://schemas.microsoft.com/office/drawing/2014/main" id="{2ED45573-B26F-FD86-868C-52C331AE9D31}"/>
              </a:ext>
            </a:extLst>
          </p:cNvPr>
          <p:cNvPicPr>
            <a:picLocks noChangeAspect="1"/>
          </p:cNvPicPr>
          <p:nvPr/>
        </p:nvPicPr>
        <p:blipFill>
          <a:blip r:embed="rId24"/>
          <a:srcRect l="5407" t="5223" r="18489" b="10070"/>
          <a:stretch/>
        </p:blipFill>
        <p:spPr>
          <a:xfrm>
            <a:off x="4156167" y="3245029"/>
            <a:ext cx="241658" cy="329498"/>
          </a:xfrm>
          <a:prstGeom prst="rect">
            <a:avLst/>
          </a:prstGeom>
        </p:spPr>
      </p:pic>
      <p:sp>
        <p:nvSpPr>
          <p:cNvPr id="102" name="TextBox 101">
            <a:extLst>
              <a:ext uri="{FF2B5EF4-FFF2-40B4-BE49-F238E27FC236}">
                <a16:creationId xmlns:a16="http://schemas.microsoft.com/office/drawing/2014/main" id="{71369B15-A9F3-B34E-375F-0F5709C724AB}"/>
              </a:ext>
            </a:extLst>
          </p:cNvPr>
          <p:cNvSpPr txBox="1"/>
          <p:nvPr/>
        </p:nvSpPr>
        <p:spPr>
          <a:xfrm>
            <a:off x="3032462" y="3121720"/>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3</a:t>
            </a:r>
          </a:p>
        </p:txBody>
      </p:sp>
      <p:sp>
        <p:nvSpPr>
          <p:cNvPr id="103" name="TextBox 102">
            <a:extLst>
              <a:ext uri="{FF2B5EF4-FFF2-40B4-BE49-F238E27FC236}">
                <a16:creationId xmlns:a16="http://schemas.microsoft.com/office/drawing/2014/main" id="{D6E34804-0214-F96F-CF36-73A7135CCD37}"/>
              </a:ext>
            </a:extLst>
          </p:cNvPr>
          <p:cNvSpPr txBox="1"/>
          <p:nvPr/>
        </p:nvSpPr>
        <p:spPr>
          <a:xfrm>
            <a:off x="4672465" y="3148294"/>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4</a:t>
            </a:r>
          </a:p>
        </p:txBody>
      </p:sp>
      <p:sp>
        <p:nvSpPr>
          <p:cNvPr id="104" name="TextBox 103">
            <a:extLst>
              <a:ext uri="{FF2B5EF4-FFF2-40B4-BE49-F238E27FC236}">
                <a16:creationId xmlns:a16="http://schemas.microsoft.com/office/drawing/2014/main" id="{99D76958-9D8D-2AEA-E6CD-E7EBBA7D3696}"/>
              </a:ext>
            </a:extLst>
          </p:cNvPr>
          <p:cNvSpPr txBox="1"/>
          <p:nvPr/>
        </p:nvSpPr>
        <p:spPr>
          <a:xfrm>
            <a:off x="2931406" y="4479879"/>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5</a:t>
            </a:r>
          </a:p>
        </p:txBody>
      </p:sp>
      <p:sp>
        <p:nvSpPr>
          <p:cNvPr id="105" name="TextBox 104">
            <a:extLst>
              <a:ext uri="{FF2B5EF4-FFF2-40B4-BE49-F238E27FC236}">
                <a16:creationId xmlns:a16="http://schemas.microsoft.com/office/drawing/2014/main" id="{8747AF70-6052-36CB-40DE-CF98000559A6}"/>
              </a:ext>
            </a:extLst>
          </p:cNvPr>
          <p:cNvSpPr txBox="1"/>
          <p:nvPr/>
        </p:nvSpPr>
        <p:spPr>
          <a:xfrm>
            <a:off x="4662027" y="4440549"/>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6</a:t>
            </a:r>
          </a:p>
        </p:txBody>
      </p:sp>
      <p:sp>
        <p:nvSpPr>
          <p:cNvPr id="106" name="TextBox 105">
            <a:extLst>
              <a:ext uri="{FF2B5EF4-FFF2-40B4-BE49-F238E27FC236}">
                <a16:creationId xmlns:a16="http://schemas.microsoft.com/office/drawing/2014/main" id="{DA77E5C9-31C7-5A95-1AA9-DBFD90A55800}"/>
              </a:ext>
            </a:extLst>
          </p:cNvPr>
          <p:cNvSpPr txBox="1"/>
          <p:nvPr/>
        </p:nvSpPr>
        <p:spPr>
          <a:xfrm>
            <a:off x="2961697" y="1896264"/>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1         </a:t>
            </a:r>
          </a:p>
        </p:txBody>
      </p:sp>
      <p:sp>
        <p:nvSpPr>
          <p:cNvPr id="107" name="TextBox 106">
            <a:extLst>
              <a:ext uri="{FF2B5EF4-FFF2-40B4-BE49-F238E27FC236}">
                <a16:creationId xmlns:a16="http://schemas.microsoft.com/office/drawing/2014/main" id="{B0CAABEB-5F11-ECAD-2572-7BD0532CEB88}"/>
              </a:ext>
            </a:extLst>
          </p:cNvPr>
          <p:cNvSpPr txBox="1"/>
          <p:nvPr/>
        </p:nvSpPr>
        <p:spPr>
          <a:xfrm>
            <a:off x="4702421" y="1851880"/>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2</a:t>
            </a:r>
          </a:p>
        </p:txBody>
      </p:sp>
      <p:pic>
        <p:nvPicPr>
          <p:cNvPr id="108" name="Picture 107">
            <a:extLst>
              <a:ext uri="{FF2B5EF4-FFF2-40B4-BE49-F238E27FC236}">
                <a16:creationId xmlns:a16="http://schemas.microsoft.com/office/drawing/2014/main" id="{3B897563-3ED1-3194-D851-6D93881F023E}"/>
              </a:ext>
            </a:extLst>
          </p:cNvPr>
          <p:cNvPicPr>
            <a:picLocks noChangeAspect="1"/>
          </p:cNvPicPr>
          <p:nvPr/>
        </p:nvPicPr>
        <p:blipFill>
          <a:blip r:embed="rId23"/>
          <a:stretch>
            <a:fillRect/>
          </a:stretch>
        </p:blipFill>
        <p:spPr>
          <a:xfrm>
            <a:off x="5207508" y="6082215"/>
            <a:ext cx="391587" cy="413963"/>
          </a:xfrm>
          <a:prstGeom prst="rect">
            <a:avLst/>
          </a:prstGeom>
        </p:spPr>
      </p:pic>
      <p:pic>
        <p:nvPicPr>
          <p:cNvPr id="109" name="Picture 108">
            <a:extLst>
              <a:ext uri="{FF2B5EF4-FFF2-40B4-BE49-F238E27FC236}">
                <a16:creationId xmlns:a16="http://schemas.microsoft.com/office/drawing/2014/main" id="{E2D5054D-6DC8-866D-76CE-314E97991AB5}"/>
              </a:ext>
            </a:extLst>
          </p:cNvPr>
          <p:cNvPicPr>
            <a:picLocks noChangeAspect="1"/>
          </p:cNvPicPr>
          <p:nvPr/>
        </p:nvPicPr>
        <p:blipFill>
          <a:blip r:embed="rId24"/>
          <a:srcRect l="5407" t="5223" r="18489" b="10070"/>
          <a:stretch/>
        </p:blipFill>
        <p:spPr>
          <a:xfrm>
            <a:off x="5280570" y="5777183"/>
            <a:ext cx="241658" cy="329498"/>
          </a:xfrm>
          <a:prstGeom prst="rect">
            <a:avLst/>
          </a:prstGeom>
        </p:spPr>
      </p:pic>
      <p:pic>
        <p:nvPicPr>
          <p:cNvPr id="110" name="Picture 109">
            <a:extLst>
              <a:ext uri="{FF2B5EF4-FFF2-40B4-BE49-F238E27FC236}">
                <a16:creationId xmlns:a16="http://schemas.microsoft.com/office/drawing/2014/main" id="{CB10F9DA-3906-F1F3-A346-A5008C8E3DEA}"/>
              </a:ext>
            </a:extLst>
          </p:cNvPr>
          <p:cNvPicPr>
            <a:picLocks noChangeAspect="1"/>
          </p:cNvPicPr>
          <p:nvPr/>
        </p:nvPicPr>
        <p:blipFill>
          <a:blip r:embed="rId23"/>
          <a:stretch>
            <a:fillRect/>
          </a:stretch>
        </p:blipFill>
        <p:spPr>
          <a:xfrm>
            <a:off x="11460878" y="942327"/>
            <a:ext cx="391587" cy="413963"/>
          </a:xfrm>
          <a:prstGeom prst="rect">
            <a:avLst/>
          </a:prstGeom>
        </p:spPr>
      </p:pic>
      <p:pic>
        <p:nvPicPr>
          <p:cNvPr id="111" name="Picture 110">
            <a:extLst>
              <a:ext uri="{FF2B5EF4-FFF2-40B4-BE49-F238E27FC236}">
                <a16:creationId xmlns:a16="http://schemas.microsoft.com/office/drawing/2014/main" id="{D3B4133D-478A-82F0-F75F-488FFF84A046}"/>
              </a:ext>
            </a:extLst>
          </p:cNvPr>
          <p:cNvPicPr>
            <a:picLocks noChangeAspect="1"/>
          </p:cNvPicPr>
          <p:nvPr/>
        </p:nvPicPr>
        <p:blipFill>
          <a:blip r:embed="rId24"/>
          <a:srcRect l="5407" t="5223" r="18489" b="10070"/>
          <a:stretch/>
        </p:blipFill>
        <p:spPr>
          <a:xfrm>
            <a:off x="11510972" y="632976"/>
            <a:ext cx="241658" cy="329498"/>
          </a:xfrm>
          <a:prstGeom prst="rect">
            <a:avLst/>
          </a:prstGeom>
        </p:spPr>
      </p:pic>
      <p:pic>
        <p:nvPicPr>
          <p:cNvPr id="112" name="Graphic 111" descr="Wireless router outline">
            <a:extLst>
              <a:ext uri="{FF2B5EF4-FFF2-40B4-BE49-F238E27FC236}">
                <a16:creationId xmlns:a16="http://schemas.microsoft.com/office/drawing/2014/main" id="{28D1C74F-1FC2-61AB-65A6-44D568B18910}"/>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11440484" y="272058"/>
            <a:ext cx="395173" cy="395173"/>
          </a:xfrm>
          <a:prstGeom prst="rect">
            <a:avLst/>
          </a:prstGeom>
        </p:spPr>
      </p:pic>
      <p:sp>
        <p:nvSpPr>
          <p:cNvPr id="113" name="TextBox 112">
            <a:extLst>
              <a:ext uri="{FF2B5EF4-FFF2-40B4-BE49-F238E27FC236}">
                <a16:creationId xmlns:a16="http://schemas.microsoft.com/office/drawing/2014/main" id="{451ED252-0235-B6C9-FE32-C2C3E3DB1ED0}"/>
              </a:ext>
            </a:extLst>
          </p:cNvPr>
          <p:cNvSpPr txBox="1"/>
          <p:nvPr/>
        </p:nvSpPr>
        <p:spPr>
          <a:xfrm>
            <a:off x="11218080" y="307883"/>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9</a:t>
            </a:r>
          </a:p>
        </p:txBody>
      </p:sp>
      <p:sp>
        <p:nvSpPr>
          <p:cNvPr id="114" name="TextBox 113">
            <a:extLst>
              <a:ext uri="{FF2B5EF4-FFF2-40B4-BE49-F238E27FC236}">
                <a16:creationId xmlns:a16="http://schemas.microsoft.com/office/drawing/2014/main" id="{06A3379C-523B-6293-CA3B-E0E8A9AEB88C}"/>
              </a:ext>
            </a:extLst>
          </p:cNvPr>
          <p:cNvSpPr txBox="1"/>
          <p:nvPr/>
        </p:nvSpPr>
        <p:spPr>
          <a:xfrm>
            <a:off x="5491772" y="6018610"/>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7       </a:t>
            </a:r>
          </a:p>
        </p:txBody>
      </p:sp>
      <p:pic>
        <p:nvPicPr>
          <p:cNvPr id="115" name="Graphic 114" descr="Wireless router outline">
            <a:extLst>
              <a:ext uri="{FF2B5EF4-FFF2-40B4-BE49-F238E27FC236}">
                <a16:creationId xmlns:a16="http://schemas.microsoft.com/office/drawing/2014/main" id="{DCB7D6A5-CA30-F9B6-9D5D-18E86CF07CA3}"/>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4371353" y="4469416"/>
            <a:ext cx="395173" cy="395173"/>
          </a:xfrm>
          <a:prstGeom prst="rect">
            <a:avLst/>
          </a:prstGeom>
        </p:spPr>
      </p:pic>
      <p:pic>
        <p:nvPicPr>
          <p:cNvPr id="116" name="Graphic 115" descr="Wireless router outline">
            <a:extLst>
              <a:ext uri="{FF2B5EF4-FFF2-40B4-BE49-F238E27FC236}">
                <a16:creationId xmlns:a16="http://schemas.microsoft.com/office/drawing/2014/main" id="{C8FCD963-904A-E5C4-DA69-AE83A526DE9C}"/>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2637289" y="4457062"/>
            <a:ext cx="395173" cy="395173"/>
          </a:xfrm>
          <a:prstGeom prst="rect">
            <a:avLst/>
          </a:prstGeom>
        </p:spPr>
      </p:pic>
    </p:spTree>
    <p:extLst>
      <p:ext uri="{BB962C8B-B14F-4D97-AF65-F5344CB8AC3E}">
        <p14:creationId xmlns:p14="http://schemas.microsoft.com/office/powerpoint/2010/main" val="36525306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59A798-86D9-B5A8-6C19-1D372DA333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D57098-17F0-643B-8B47-7BCA6EF8104D}"/>
              </a:ext>
            </a:extLst>
          </p:cNvPr>
          <p:cNvSpPr>
            <a:spLocks noGrp="1"/>
          </p:cNvSpPr>
          <p:nvPr>
            <p:ph type="title"/>
          </p:nvPr>
        </p:nvSpPr>
        <p:spPr/>
        <p:txBody>
          <a:bodyPr/>
          <a:lstStyle/>
          <a:p>
            <a:r>
              <a:rPr lang="en-US" dirty="0"/>
              <a:t>RIDV Attack Vectors Defined</a:t>
            </a:r>
          </a:p>
        </p:txBody>
      </p:sp>
      <p:sp>
        <p:nvSpPr>
          <p:cNvPr id="18" name="Content Placeholder 2">
            <a:extLst>
              <a:ext uri="{FF2B5EF4-FFF2-40B4-BE49-F238E27FC236}">
                <a16:creationId xmlns:a16="http://schemas.microsoft.com/office/drawing/2014/main" id="{10D78FF5-DF47-06C0-8D50-5A5D71EE0112}"/>
              </a:ext>
            </a:extLst>
          </p:cNvPr>
          <p:cNvSpPr>
            <a:spLocks noGrp="1"/>
          </p:cNvSpPr>
          <p:nvPr>
            <p:ph idx="1"/>
          </p:nvPr>
        </p:nvSpPr>
        <p:spPr>
          <a:xfrm>
            <a:off x="214746" y="1000518"/>
            <a:ext cx="11786754" cy="5078164"/>
          </a:xfrm>
          <a:ln>
            <a:solidFill>
              <a:srgbClr val="262673"/>
            </a:solidFill>
          </a:ln>
        </p:spPr>
        <p:txBody>
          <a:bodyPr/>
          <a:lstStyle/>
          <a:p>
            <a:pPr marL="0" marR="0" indent="0">
              <a:spcBef>
                <a:spcPts val="0"/>
              </a:spcBef>
              <a:spcAft>
                <a:spcPts val="0"/>
              </a:spcAft>
              <a:buNone/>
            </a:pPr>
            <a:r>
              <a:rPr lang="en-US" sz="1400" b="1" u="sng"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AUTOMATED WORKFLOW</a:t>
            </a:r>
          </a:p>
          <a:p>
            <a:pPr marL="0" marR="0" indent="0">
              <a:spcBef>
                <a:spcPts val="0"/>
              </a:spcBef>
              <a:spcAft>
                <a:spcPts val="0"/>
              </a:spcAft>
              <a:buNone/>
            </a:pPr>
            <a:r>
              <a:rPr lang="en-US" sz="14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Live Biometric Capture Channel</a:t>
            </a:r>
          </a:p>
          <a:p>
            <a:pPr marL="0" marR="0" indent="0">
              <a:spcBef>
                <a:spcPts val="0"/>
              </a:spcBef>
              <a:spcAft>
                <a:spcPts val="0"/>
              </a:spcAft>
              <a:buNone/>
            </a:pPr>
            <a:r>
              <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1) Data Capture -  </a:t>
            </a:r>
            <a:r>
              <a:rPr lang="en-US" sz="1400" b="1" i="0" u="none" strike="noStrike" dirty="0">
                <a:solidFill>
                  <a:srgbClr val="E81313"/>
                </a:solidFill>
                <a:effectLst/>
                <a:latin typeface="Avenir Book" panose="02000503020000020003" pitchFamily="2" charset="0"/>
              </a:rPr>
              <a:t>Deepfake Physical Presentation Attack  </a:t>
            </a:r>
            <a:r>
              <a:rPr lang="en-US" sz="1400" dirty="0">
                <a:ea typeface="Times New Roman" panose="02020603050405020304" pitchFamily="18" charset="0"/>
                <a:cs typeface="Times New Roman" panose="02020603050405020304" pitchFamily="18" charset="0"/>
              </a:rPr>
              <a:t>Explanation</a:t>
            </a:r>
            <a:endParaRPr lang="en-US" sz="1400" dirty="0">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1400" i="0" u="none" strike="noStrike" dirty="0">
                <a:effectLst/>
                <a:latin typeface="Avenir Book" panose="02000503020000020003" pitchFamily="2" charset="0"/>
              </a:rPr>
              <a:t>2) Signal Processing - </a:t>
            </a:r>
            <a:r>
              <a:rPr lang="en-US" sz="1400" b="1" i="0" u="none" strike="noStrike" dirty="0">
                <a:solidFill>
                  <a:srgbClr val="E81313"/>
                </a:solidFill>
                <a:effectLst/>
                <a:latin typeface="Avenir Book" panose="02000503020000020003" pitchFamily="2" charset="0"/>
              </a:rPr>
              <a:t>Deepfake Injection Attack  </a:t>
            </a:r>
            <a:r>
              <a:rPr lang="en-US" sz="1400" dirty="0">
                <a:ea typeface="Times New Roman" panose="02020603050405020304" pitchFamily="18" charset="0"/>
                <a:cs typeface="Times New Roman" panose="02020603050405020304" pitchFamily="18" charset="0"/>
              </a:rPr>
              <a:t>Explanation</a:t>
            </a:r>
            <a:endParaRPr lang="en-US" sz="1400" b="1" i="0" u="none" strike="noStrike" dirty="0">
              <a:solidFill>
                <a:srgbClr val="E81313"/>
              </a:solidFill>
              <a:effectLst/>
              <a:latin typeface="Avenir Book" panose="02000503020000020003" pitchFamily="2" charset="0"/>
            </a:endParaRPr>
          </a:p>
          <a:p>
            <a:pPr marL="0" marR="0" indent="0">
              <a:spcBef>
                <a:spcPts val="0"/>
              </a:spcBef>
              <a:spcAft>
                <a:spcPts val="0"/>
              </a:spcAft>
              <a:buNone/>
            </a:pPr>
            <a:endPar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4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Identity Document Capture Channel </a:t>
            </a:r>
            <a:endPar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3) Data Capture -  </a:t>
            </a:r>
            <a:r>
              <a:rPr lang="en-US" sz="1400" b="1" i="0" u="none" strike="noStrike" dirty="0">
                <a:solidFill>
                  <a:srgbClr val="E81313"/>
                </a:solidFill>
                <a:effectLst/>
                <a:latin typeface="Avenir Book" panose="02000503020000020003" pitchFamily="2" charset="0"/>
              </a:rPr>
              <a:t>Deepfake /Modified document; Synthetic ID document </a:t>
            </a:r>
            <a:r>
              <a:rPr lang="en-US" sz="1400" dirty="0">
                <a:ea typeface="Times New Roman" panose="02020603050405020304" pitchFamily="18" charset="0"/>
                <a:cs typeface="Times New Roman" panose="02020603050405020304" pitchFamily="18" charset="0"/>
              </a:rPr>
              <a:t>Explanation</a:t>
            </a:r>
            <a:endParaRPr lang="en-US" sz="1400" dirty="0">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1400" i="0" u="none" strike="noStrike" dirty="0">
                <a:effectLst/>
                <a:latin typeface="Avenir Book" panose="02000503020000020003" pitchFamily="2" charset="0"/>
              </a:rPr>
              <a:t>4) Signal Processing - </a:t>
            </a:r>
            <a:r>
              <a:rPr lang="en-US" sz="1400" b="1" i="0" u="none" strike="noStrike" dirty="0">
                <a:solidFill>
                  <a:srgbClr val="E81313"/>
                </a:solidFill>
                <a:effectLst/>
                <a:latin typeface="Avenir Book" panose="02000503020000020003" pitchFamily="2" charset="0"/>
              </a:rPr>
              <a:t>Deepfake Synthetic Document Injection Attack </a:t>
            </a:r>
            <a:r>
              <a:rPr lang="en-US" sz="1400" dirty="0">
                <a:ea typeface="Times New Roman" panose="02020603050405020304" pitchFamily="18" charset="0"/>
                <a:cs typeface="Times New Roman" panose="02020603050405020304" pitchFamily="18" charset="0"/>
              </a:rPr>
              <a:t>Explanation</a:t>
            </a:r>
          </a:p>
          <a:p>
            <a:pPr marL="0" marR="0" indent="0">
              <a:spcBef>
                <a:spcPts val="0"/>
              </a:spcBef>
              <a:spcAft>
                <a:spcPts val="0"/>
              </a:spcAft>
              <a:buNone/>
            </a:pPr>
            <a:endPar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4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Environmental Risk Factors Channel </a:t>
            </a:r>
            <a:endPar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5) Data Capture - </a:t>
            </a:r>
            <a:r>
              <a:rPr lang="en-US" sz="1400" b="1" i="0" u="none" strike="noStrike" dirty="0">
                <a:solidFill>
                  <a:srgbClr val="E81313"/>
                </a:solidFill>
                <a:effectLst/>
                <a:latin typeface="Avenir Book" panose="02000503020000020003" pitchFamily="2" charset="0"/>
              </a:rPr>
              <a:t>Modified or Synthetic Data Attack  </a:t>
            </a:r>
            <a:r>
              <a:rPr lang="en-US" sz="1400" dirty="0">
                <a:ea typeface="Times New Roman" panose="02020603050405020304" pitchFamily="18" charset="0"/>
                <a:cs typeface="Times New Roman" panose="02020603050405020304" pitchFamily="18" charset="0"/>
              </a:rPr>
              <a:t>Explanation</a:t>
            </a:r>
            <a:endParaRPr lang="en-US" sz="1400" dirty="0">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1400" i="0" u="none" strike="noStrike" dirty="0">
                <a:effectLst/>
                <a:latin typeface="Avenir Book" panose="02000503020000020003" pitchFamily="2" charset="0"/>
              </a:rPr>
              <a:t>60 Signal Processing - </a:t>
            </a:r>
            <a:r>
              <a:rPr lang="en-US" sz="1400" b="1" i="0" u="none" strike="noStrike" dirty="0">
                <a:solidFill>
                  <a:srgbClr val="E81313"/>
                </a:solidFill>
                <a:effectLst/>
                <a:latin typeface="Avenir Book" panose="02000503020000020003" pitchFamily="2" charset="0"/>
              </a:rPr>
              <a:t>Modified or Synthetic Data Injection Attack  </a:t>
            </a:r>
            <a:r>
              <a:rPr lang="en-US" sz="1400" dirty="0">
                <a:ea typeface="Times New Roman" panose="02020603050405020304" pitchFamily="18" charset="0"/>
                <a:cs typeface="Times New Roman" panose="02020603050405020304" pitchFamily="18" charset="0"/>
              </a:rPr>
              <a:t>Explanation</a:t>
            </a:r>
            <a:endParaRPr lang="en-US" sz="1400" b="1" i="0" u="none" strike="noStrike" dirty="0">
              <a:solidFill>
                <a:srgbClr val="E81313"/>
              </a:solidFill>
              <a:effectLst/>
              <a:latin typeface="Avenir Book" panose="02000503020000020003" pitchFamily="2" charset="0"/>
            </a:endParaRPr>
          </a:p>
          <a:p>
            <a:pPr marL="0" marR="0" indent="0">
              <a:spcBef>
                <a:spcPts val="0"/>
              </a:spcBef>
              <a:spcAft>
                <a:spcPts val="0"/>
              </a:spcAft>
              <a:buNone/>
            </a:pPr>
            <a:endParaRPr lang="en-US" sz="1400" dirty="0">
              <a:solidFill>
                <a:srgbClr val="404040"/>
              </a:solidFill>
              <a:effectLst/>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400" b="1" u="sng"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MANUAL WORKFLOW</a:t>
            </a:r>
          </a:p>
          <a:p>
            <a:pPr marL="0" indent="0">
              <a:spcBef>
                <a:spcPts val="0"/>
              </a:spcBef>
              <a:spcAft>
                <a:spcPts val="0"/>
              </a:spcAft>
              <a:buNone/>
            </a:pPr>
            <a:r>
              <a:rPr lang="en-US" sz="14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7) Live Capture</a:t>
            </a:r>
            <a:r>
              <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 </a:t>
            </a:r>
            <a:r>
              <a:rPr lang="en-US" sz="1400" b="1" i="0" u="none" strike="noStrike" dirty="0">
                <a:solidFill>
                  <a:srgbClr val="E81313"/>
                </a:solidFill>
                <a:effectLst/>
                <a:latin typeface="Avenir Book" panose="02000503020000020003" pitchFamily="2" charset="0"/>
              </a:rPr>
              <a:t>Deepfake in Live Video Chat Attack  </a:t>
            </a:r>
            <a:r>
              <a:rPr lang="en-US" sz="1400" dirty="0">
                <a:ea typeface="Times New Roman" panose="02020603050405020304" pitchFamily="18" charset="0"/>
                <a:cs typeface="Times New Roman" panose="02020603050405020304" pitchFamily="18" charset="0"/>
              </a:rPr>
              <a:t>Explanation</a:t>
            </a:r>
            <a:endParaRPr lang="en-US" sz="1400" dirty="0">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400" dirty="0">
              <a:solidFill>
                <a:srgbClr val="404040"/>
              </a:solidFill>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400" b="1" u="sng"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HOST SYSTEM</a:t>
            </a:r>
          </a:p>
          <a:p>
            <a:pPr marL="0" indent="0">
              <a:spcBef>
                <a:spcPts val="0"/>
              </a:spcBef>
              <a:spcAft>
                <a:spcPts val="0"/>
              </a:spcAft>
              <a:buNone/>
            </a:pPr>
            <a:r>
              <a:rPr lang="en-US" sz="14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8) Reference Data</a:t>
            </a:r>
            <a:r>
              <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 </a:t>
            </a:r>
            <a:r>
              <a:rPr lang="en-US" sz="1400" b="1" i="0" u="none" strike="noStrike" dirty="0">
                <a:solidFill>
                  <a:srgbClr val="E81313"/>
                </a:solidFill>
                <a:effectLst/>
                <a:latin typeface="Avenir Book" panose="02000503020000020003" pitchFamily="2" charset="0"/>
              </a:rPr>
              <a:t>Reference Data Injection Attack  </a:t>
            </a:r>
            <a:r>
              <a:rPr lang="en-US" sz="1400" dirty="0">
                <a:ea typeface="Times New Roman" panose="02020603050405020304" pitchFamily="18" charset="0"/>
                <a:cs typeface="Times New Roman" panose="02020603050405020304" pitchFamily="18" charset="0"/>
              </a:rPr>
              <a:t>Explanation</a:t>
            </a:r>
            <a:endParaRPr lang="en-US" sz="1400" dirty="0">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4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1400" b="1" dirty="0">
                <a:solidFill>
                  <a:srgbClr val="404040"/>
                </a:solidFill>
                <a:ea typeface="Times New Roman" panose="02020603050405020304" pitchFamily="18" charset="0"/>
                <a:cs typeface="Times New Roman" panose="02020603050405020304" pitchFamily="18" charset="0"/>
              </a:rPr>
              <a:t>9) General System</a:t>
            </a:r>
            <a:r>
              <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 </a:t>
            </a:r>
            <a:r>
              <a:rPr lang="en-US" sz="1400" b="1" i="0" u="none" strike="noStrike" dirty="0">
                <a:solidFill>
                  <a:srgbClr val="E81313"/>
                </a:solidFill>
                <a:effectLst/>
                <a:latin typeface="Avenir Book" panose="02000503020000020003" pitchFamily="2" charset="0"/>
              </a:rPr>
              <a:t>Insider Threats </a:t>
            </a:r>
            <a:r>
              <a:rPr lang="en-US" sz="1400" dirty="0">
                <a:ea typeface="Times New Roman" panose="02020603050405020304" pitchFamily="18" charset="0"/>
                <a:cs typeface="Times New Roman" panose="02020603050405020304" pitchFamily="18" charset="0"/>
              </a:rPr>
              <a:t>Explanation</a:t>
            </a:r>
            <a:endParaRPr lang="en-US" sz="1400" dirty="0">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400" dirty="0">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100" dirty="0">
              <a:solidFill>
                <a:srgbClr val="404040"/>
              </a:solidFill>
              <a:effectLst/>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2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19" name="Slide Number Placeholder 3">
            <a:extLst>
              <a:ext uri="{FF2B5EF4-FFF2-40B4-BE49-F238E27FC236}">
                <a16:creationId xmlns:a16="http://schemas.microsoft.com/office/drawing/2014/main" id="{F4A6448B-B9F8-E271-BC4C-409950963D15}"/>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30</a:t>
            </a:fld>
            <a:endParaRPr lang="en-US" altLang="en-US" dirty="0"/>
          </a:p>
        </p:txBody>
      </p:sp>
    </p:spTree>
    <p:extLst>
      <p:ext uri="{BB962C8B-B14F-4D97-AF65-F5344CB8AC3E}">
        <p14:creationId xmlns:p14="http://schemas.microsoft.com/office/powerpoint/2010/main" val="17072057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A7EB9E-F806-9689-19B7-B098746EA7F4}"/>
            </a:ext>
          </a:extLst>
        </p:cNvPr>
        <p:cNvGrpSpPr/>
        <p:nvPr/>
      </p:nvGrpSpPr>
      <p:grpSpPr>
        <a:xfrm>
          <a:off x="0" y="0"/>
          <a:ext cx="0" cy="0"/>
          <a:chOff x="0" y="0"/>
          <a:chExt cx="0" cy="0"/>
        </a:xfrm>
      </p:grpSpPr>
      <p:sp>
        <p:nvSpPr>
          <p:cNvPr id="88" name="Rectangle 87">
            <a:extLst>
              <a:ext uri="{FF2B5EF4-FFF2-40B4-BE49-F238E27FC236}">
                <a16:creationId xmlns:a16="http://schemas.microsoft.com/office/drawing/2014/main" id="{66D4997F-3754-0E04-ED81-0189CF6281CD}"/>
              </a:ext>
            </a:extLst>
          </p:cNvPr>
          <p:cNvSpPr/>
          <p:nvPr/>
        </p:nvSpPr>
        <p:spPr>
          <a:xfrm>
            <a:off x="7143577" y="36328"/>
            <a:ext cx="4808026" cy="6763558"/>
          </a:xfrm>
          <a:prstGeom prst="rect">
            <a:avLst/>
          </a:prstGeom>
          <a:solidFill>
            <a:srgbClr val="002060">
              <a:alpha val="7169"/>
            </a:srgbClr>
          </a:solidFill>
          <a:ln w="9525">
            <a:solidFill>
              <a:srgbClr val="002060">
                <a:alpha val="55584"/>
              </a:srgbClr>
            </a:solidFill>
            <a:prstDash val="solid"/>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6" name="Rectangle 5">
            <a:extLst>
              <a:ext uri="{FF2B5EF4-FFF2-40B4-BE49-F238E27FC236}">
                <a16:creationId xmlns:a16="http://schemas.microsoft.com/office/drawing/2014/main" id="{D54BD702-D781-46F8-908C-EEAF9943A8EA}"/>
              </a:ext>
            </a:extLst>
          </p:cNvPr>
          <p:cNvSpPr/>
          <p:nvPr/>
        </p:nvSpPr>
        <p:spPr>
          <a:xfrm>
            <a:off x="5033281" y="5387192"/>
            <a:ext cx="5825099" cy="1303174"/>
          </a:xfrm>
          <a:prstGeom prst="rect">
            <a:avLst/>
          </a:prstGeom>
          <a:solidFill>
            <a:schemeClr val="accent6">
              <a:alpha val="9188"/>
            </a:schemeClr>
          </a:solidFill>
          <a:ln w="25400">
            <a:solidFill>
              <a:schemeClr val="accent6"/>
            </a:solidFill>
            <a:prstDash val="sysDash"/>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7" name="Rectangle 6">
            <a:extLst>
              <a:ext uri="{FF2B5EF4-FFF2-40B4-BE49-F238E27FC236}">
                <a16:creationId xmlns:a16="http://schemas.microsoft.com/office/drawing/2014/main" id="{36552666-2337-C37B-C0AB-57672C091FA3}"/>
              </a:ext>
            </a:extLst>
          </p:cNvPr>
          <p:cNvSpPr/>
          <p:nvPr/>
        </p:nvSpPr>
        <p:spPr>
          <a:xfrm>
            <a:off x="2450351" y="3780121"/>
            <a:ext cx="3281266" cy="1153438"/>
          </a:xfrm>
          <a:prstGeom prst="rect">
            <a:avLst/>
          </a:prstGeom>
          <a:solidFill>
            <a:srgbClr val="7030A0">
              <a:alpha val="17646"/>
            </a:srgbClr>
          </a:solidFill>
          <a:ln w="19050">
            <a:solidFill>
              <a:srgbClr val="7030A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8" name="Rectangle 7">
            <a:extLst>
              <a:ext uri="{FF2B5EF4-FFF2-40B4-BE49-F238E27FC236}">
                <a16:creationId xmlns:a16="http://schemas.microsoft.com/office/drawing/2014/main" id="{0B1398EA-1C62-AC3F-EFCC-400106A6BC27}"/>
              </a:ext>
            </a:extLst>
          </p:cNvPr>
          <p:cNvSpPr/>
          <p:nvPr/>
        </p:nvSpPr>
        <p:spPr>
          <a:xfrm>
            <a:off x="2460789" y="2487866"/>
            <a:ext cx="3281266" cy="1153438"/>
          </a:xfrm>
          <a:prstGeom prst="rect">
            <a:avLst/>
          </a:prstGeom>
          <a:solidFill>
            <a:srgbClr val="C00000">
              <a:alpha val="13277"/>
            </a:srgbClr>
          </a:solidFill>
          <a:ln w="28575">
            <a:solidFill>
              <a:srgbClr val="C0000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9" name="Rectangle 8">
            <a:extLst>
              <a:ext uri="{FF2B5EF4-FFF2-40B4-BE49-F238E27FC236}">
                <a16:creationId xmlns:a16="http://schemas.microsoft.com/office/drawing/2014/main" id="{9DC50C0F-AEEE-AD1C-42C1-371864DB3E29}"/>
              </a:ext>
            </a:extLst>
          </p:cNvPr>
          <p:cNvSpPr/>
          <p:nvPr/>
        </p:nvSpPr>
        <p:spPr>
          <a:xfrm>
            <a:off x="2490057" y="1204174"/>
            <a:ext cx="3281266" cy="1153438"/>
          </a:xfrm>
          <a:prstGeom prst="rect">
            <a:avLst/>
          </a:prstGeom>
          <a:solidFill>
            <a:srgbClr val="00B0F0">
              <a:alpha val="10395"/>
            </a:srgbClr>
          </a:solidFill>
          <a:ln w="28575">
            <a:solidFill>
              <a:srgbClr val="00B0F0"/>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10" name="Rectangle 9">
            <a:extLst>
              <a:ext uri="{FF2B5EF4-FFF2-40B4-BE49-F238E27FC236}">
                <a16:creationId xmlns:a16="http://schemas.microsoft.com/office/drawing/2014/main" id="{8262E66E-41DA-6A7E-7023-16F05A4579BF}"/>
              </a:ext>
            </a:extLst>
          </p:cNvPr>
          <p:cNvSpPr/>
          <p:nvPr/>
        </p:nvSpPr>
        <p:spPr>
          <a:xfrm>
            <a:off x="5189806" y="5565718"/>
            <a:ext cx="1690895" cy="945788"/>
          </a:xfrm>
          <a:prstGeom prst="rect">
            <a:avLst/>
          </a:prstGeom>
          <a:solidFill>
            <a:schemeClr val="bg1">
              <a:lumMod val="95000"/>
            </a:schemeClr>
          </a:solidFill>
          <a:ln>
            <a:solidFill>
              <a:schemeClr val="bg1">
                <a:lumMod val="65000"/>
              </a:schemeClr>
            </a:solidFill>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
        <p:nvSpPr>
          <p:cNvPr id="11" name="Text Box 227">
            <a:extLst>
              <a:ext uri="{FF2B5EF4-FFF2-40B4-BE49-F238E27FC236}">
                <a16:creationId xmlns:a16="http://schemas.microsoft.com/office/drawing/2014/main" id="{0113C319-C87F-329B-7BE0-DB54562C9C23}"/>
              </a:ext>
            </a:extLst>
          </p:cNvPr>
          <p:cNvSpPr txBox="1"/>
          <p:nvPr/>
        </p:nvSpPr>
        <p:spPr>
          <a:xfrm>
            <a:off x="2490057" y="1195443"/>
            <a:ext cx="3281265" cy="2737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Live Biometric Capture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12" name="Text Box 227">
            <a:extLst>
              <a:ext uri="{FF2B5EF4-FFF2-40B4-BE49-F238E27FC236}">
                <a16:creationId xmlns:a16="http://schemas.microsoft.com/office/drawing/2014/main" id="{CC9B913F-F8D5-857E-856A-F676F90AD399}"/>
              </a:ext>
            </a:extLst>
          </p:cNvPr>
          <p:cNvSpPr txBox="1"/>
          <p:nvPr/>
        </p:nvSpPr>
        <p:spPr>
          <a:xfrm>
            <a:off x="3647163" y="1494746"/>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grpSp>
        <p:nvGrpSpPr>
          <p:cNvPr id="13" name="Group 12">
            <a:extLst>
              <a:ext uri="{FF2B5EF4-FFF2-40B4-BE49-F238E27FC236}">
                <a16:creationId xmlns:a16="http://schemas.microsoft.com/office/drawing/2014/main" id="{4BF731DF-4740-AD0F-BF50-5C1397A04FAC}"/>
              </a:ext>
            </a:extLst>
          </p:cNvPr>
          <p:cNvGrpSpPr/>
          <p:nvPr/>
        </p:nvGrpSpPr>
        <p:grpSpPr>
          <a:xfrm>
            <a:off x="3046554" y="1478606"/>
            <a:ext cx="726557" cy="533666"/>
            <a:chOff x="336478" y="1333899"/>
            <a:chExt cx="1144992" cy="914400"/>
          </a:xfrm>
          <a:solidFill>
            <a:srgbClr val="000000">
              <a:alpha val="60268"/>
            </a:srgbClr>
          </a:solidFill>
        </p:grpSpPr>
        <p:pic>
          <p:nvPicPr>
            <p:cNvPr id="14" name="Graphic 201" descr="Smart Phone outline">
              <a:extLst>
                <a:ext uri="{FF2B5EF4-FFF2-40B4-BE49-F238E27FC236}">
                  <a16:creationId xmlns:a16="http://schemas.microsoft.com/office/drawing/2014/main" id="{3E286C7A-4EBF-4DB9-2219-1965ED9C17A6}"/>
                </a:ext>
              </a:extLst>
            </p:cNvPr>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6478" y="1333899"/>
              <a:ext cx="1144992" cy="914400"/>
            </a:xfrm>
            <a:prstGeom prst="rect">
              <a:avLst/>
            </a:prstGeom>
          </p:spPr>
        </p:pic>
        <p:pic>
          <p:nvPicPr>
            <p:cNvPr id="15" name="Graphic 199" descr="User outline">
              <a:extLst>
                <a:ext uri="{FF2B5EF4-FFF2-40B4-BE49-F238E27FC236}">
                  <a16:creationId xmlns:a16="http://schemas.microsoft.com/office/drawing/2014/main" id="{44532E50-AC6B-54DD-CBCC-9A01FE0107E0}"/>
                </a:ext>
              </a:extLst>
            </p:cNvPr>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3138" y="1601923"/>
              <a:ext cx="362918" cy="378724"/>
            </a:xfrm>
            <a:prstGeom prst="rect">
              <a:avLst/>
            </a:prstGeom>
          </p:spPr>
        </p:pic>
      </p:grpSp>
      <p:sp>
        <p:nvSpPr>
          <p:cNvPr id="16" name="Text Box 227">
            <a:extLst>
              <a:ext uri="{FF2B5EF4-FFF2-40B4-BE49-F238E27FC236}">
                <a16:creationId xmlns:a16="http://schemas.microsoft.com/office/drawing/2014/main" id="{57FFDE6A-B662-4B0F-F1B3-3B56AF288710}"/>
              </a:ext>
            </a:extLst>
          </p:cNvPr>
          <p:cNvSpPr txBox="1"/>
          <p:nvPr/>
        </p:nvSpPr>
        <p:spPr>
          <a:xfrm>
            <a:off x="2975154" y="1968789"/>
            <a:ext cx="896737" cy="2255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sp>
        <p:nvSpPr>
          <p:cNvPr id="17" name="Text Box 227">
            <a:extLst>
              <a:ext uri="{FF2B5EF4-FFF2-40B4-BE49-F238E27FC236}">
                <a16:creationId xmlns:a16="http://schemas.microsoft.com/office/drawing/2014/main" id="{0A403640-19FD-DDFB-DC13-17421B3A6563}"/>
              </a:ext>
            </a:extLst>
          </p:cNvPr>
          <p:cNvSpPr txBox="1"/>
          <p:nvPr/>
        </p:nvSpPr>
        <p:spPr>
          <a:xfrm>
            <a:off x="4637501" y="1944909"/>
            <a:ext cx="1044742"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 Processing</a:t>
            </a:r>
          </a:p>
        </p:txBody>
      </p:sp>
      <p:sp>
        <p:nvSpPr>
          <p:cNvPr id="18" name="Text Box 227">
            <a:extLst>
              <a:ext uri="{FF2B5EF4-FFF2-40B4-BE49-F238E27FC236}">
                <a16:creationId xmlns:a16="http://schemas.microsoft.com/office/drawing/2014/main" id="{A548DA90-5F4B-FF9E-BA21-AA40C1E7A415}"/>
              </a:ext>
            </a:extLst>
          </p:cNvPr>
          <p:cNvSpPr txBox="1"/>
          <p:nvPr/>
        </p:nvSpPr>
        <p:spPr>
          <a:xfrm>
            <a:off x="2460790" y="2481740"/>
            <a:ext cx="3275290" cy="2344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Identity Document Capture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19" name="Text Box 227">
            <a:extLst>
              <a:ext uri="{FF2B5EF4-FFF2-40B4-BE49-F238E27FC236}">
                <a16:creationId xmlns:a16="http://schemas.microsoft.com/office/drawing/2014/main" id="{C4249BCD-A732-604F-8B1F-8503A4813D62}"/>
              </a:ext>
            </a:extLst>
          </p:cNvPr>
          <p:cNvSpPr txBox="1"/>
          <p:nvPr/>
        </p:nvSpPr>
        <p:spPr>
          <a:xfrm>
            <a:off x="10475234" y="-4132"/>
            <a:ext cx="1520298" cy="32660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002060"/>
                </a:solidFill>
                <a:latin typeface="Avenir Book" panose="02000503020000020003" pitchFamily="2" charset="0"/>
                <a:ea typeface="Times New Roman" panose="02020603050405020304" pitchFamily="18" charset="0"/>
                <a:cs typeface="Times New Roman" panose="02020603050405020304" pitchFamily="18" charset="0"/>
              </a:rPr>
              <a:t>Host System</a:t>
            </a:r>
            <a:endParaRPr lang="en-US" b="1" dirty="0">
              <a:solidFill>
                <a:srgbClr val="00206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20" name="Straight Arrow Connector 19">
            <a:extLst>
              <a:ext uri="{FF2B5EF4-FFF2-40B4-BE49-F238E27FC236}">
                <a16:creationId xmlns:a16="http://schemas.microsoft.com/office/drawing/2014/main" id="{1DF673F5-4535-894B-3005-130D47051F2B}"/>
              </a:ext>
            </a:extLst>
          </p:cNvPr>
          <p:cNvCxnSpPr/>
          <p:nvPr/>
        </p:nvCxnSpPr>
        <p:spPr bwMode="auto">
          <a:xfrm>
            <a:off x="3682875" y="1751811"/>
            <a:ext cx="1175158" cy="2026"/>
          </a:xfrm>
          <a:prstGeom prst="straightConnector1">
            <a:avLst/>
          </a:prstGeom>
          <a:solidFill>
            <a:schemeClr val="accent1"/>
          </a:solidFill>
          <a:ln w="22225" cap="flat" cmpd="sng" algn="ctr">
            <a:solidFill>
              <a:srgbClr val="628196"/>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 Box 227">
            <a:extLst>
              <a:ext uri="{FF2B5EF4-FFF2-40B4-BE49-F238E27FC236}">
                <a16:creationId xmlns:a16="http://schemas.microsoft.com/office/drawing/2014/main" id="{D6F93FB6-CA45-4515-2322-5A11A747AA24}"/>
              </a:ext>
            </a:extLst>
          </p:cNvPr>
          <p:cNvSpPr txBox="1"/>
          <p:nvPr/>
        </p:nvSpPr>
        <p:spPr>
          <a:xfrm>
            <a:off x="7804788" y="73603"/>
            <a:ext cx="1598150" cy="45894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Reference Data</a:t>
            </a:r>
          </a:p>
        </p:txBody>
      </p:sp>
      <p:pic>
        <p:nvPicPr>
          <p:cNvPr id="22" name="Picture 21">
            <a:extLst>
              <a:ext uri="{FF2B5EF4-FFF2-40B4-BE49-F238E27FC236}">
                <a16:creationId xmlns:a16="http://schemas.microsoft.com/office/drawing/2014/main" id="{ED0DED9B-F3BB-7155-399F-0FE1EDB2BFD4}"/>
              </a:ext>
            </a:extLst>
          </p:cNvPr>
          <p:cNvPicPr>
            <a:picLocks noChangeAspect="1"/>
          </p:cNvPicPr>
          <p:nvPr/>
        </p:nvPicPr>
        <p:blipFill>
          <a:blip r:embed="rId6"/>
          <a:stretch>
            <a:fillRect/>
          </a:stretch>
        </p:blipFill>
        <p:spPr>
          <a:xfrm>
            <a:off x="7408998" y="1453961"/>
            <a:ext cx="564391" cy="595401"/>
          </a:xfrm>
          <a:prstGeom prst="rect">
            <a:avLst/>
          </a:prstGeom>
          <a:ln w="28575">
            <a:solidFill>
              <a:srgbClr val="00B0F0"/>
            </a:solidFill>
          </a:ln>
        </p:spPr>
      </p:pic>
      <p:sp>
        <p:nvSpPr>
          <p:cNvPr id="23" name="Text Box 227">
            <a:extLst>
              <a:ext uri="{FF2B5EF4-FFF2-40B4-BE49-F238E27FC236}">
                <a16:creationId xmlns:a16="http://schemas.microsoft.com/office/drawing/2014/main" id="{A3A3FF20-C7FF-19B0-33B0-AEC7B7728372}"/>
              </a:ext>
            </a:extLst>
          </p:cNvPr>
          <p:cNvSpPr txBox="1"/>
          <p:nvPr/>
        </p:nvSpPr>
        <p:spPr>
          <a:xfrm>
            <a:off x="7235890" y="3664126"/>
            <a:ext cx="1206204" cy="61739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Environment Risk Factor Comparison</a:t>
            </a:r>
          </a:p>
        </p:txBody>
      </p:sp>
      <p:cxnSp>
        <p:nvCxnSpPr>
          <p:cNvPr id="24" name="Straight Arrow Connector 23">
            <a:extLst>
              <a:ext uri="{FF2B5EF4-FFF2-40B4-BE49-F238E27FC236}">
                <a16:creationId xmlns:a16="http://schemas.microsoft.com/office/drawing/2014/main" id="{C5E94FF2-620F-0ADC-4F09-17CD8FE6FC40}"/>
              </a:ext>
            </a:extLst>
          </p:cNvPr>
          <p:cNvCxnSpPr>
            <a:cxnSpLocks/>
            <a:stCxn id="62" idx="2"/>
            <a:endCxn id="22" idx="0"/>
          </p:cNvCxnSpPr>
          <p:nvPr/>
        </p:nvCxnSpPr>
        <p:spPr bwMode="auto">
          <a:xfrm>
            <a:off x="7670278" y="662765"/>
            <a:ext cx="20916" cy="79119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 Box 227">
            <a:extLst>
              <a:ext uri="{FF2B5EF4-FFF2-40B4-BE49-F238E27FC236}">
                <a16:creationId xmlns:a16="http://schemas.microsoft.com/office/drawing/2014/main" id="{03A7129D-9C6F-FEB9-016D-35B0C4A22A36}"/>
              </a:ext>
            </a:extLst>
          </p:cNvPr>
          <p:cNvSpPr txBox="1"/>
          <p:nvPr/>
        </p:nvSpPr>
        <p:spPr>
          <a:xfrm>
            <a:off x="5412014" y="5565718"/>
            <a:ext cx="1367971" cy="22338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 Device</a:t>
            </a:r>
          </a:p>
        </p:txBody>
      </p:sp>
      <p:sp>
        <p:nvSpPr>
          <p:cNvPr id="26" name="Text Box 227">
            <a:extLst>
              <a:ext uri="{FF2B5EF4-FFF2-40B4-BE49-F238E27FC236}">
                <a16:creationId xmlns:a16="http://schemas.microsoft.com/office/drawing/2014/main" id="{F5D8CAF6-B444-A4B9-3EAC-52C06ABBBDFB}"/>
              </a:ext>
            </a:extLst>
          </p:cNvPr>
          <p:cNvSpPr txBox="1"/>
          <p:nvPr/>
        </p:nvSpPr>
        <p:spPr>
          <a:xfrm>
            <a:off x="5553398" y="6204444"/>
            <a:ext cx="1159351"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Live Video Chat</a:t>
            </a:r>
          </a:p>
        </p:txBody>
      </p:sp>
      <p:pic>
        <p:nvPicPr>
          <p:cNvPr id="27" name="Graphic 193" descr="Employee badge outline">
            <a:extLst>
              <a:ext uri="{FF2B5EF4-FFF2-40B4-BE49-F238E27FC236}">
                <a16:creationId xmlns:a16="http://schemas.microsoft.com/office/drawing/2014/main" id="{6665F70B-F67E-74B1-A8E3-4C9410855147}"/>
              </a:ext>
            </a:extLst>
          </p:cNvPr>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27941"/>
          <a:stretch/>
        </p:blipFill>
        <p:spPr bwMode="auto">
          <a:xfrm>
            <a:off x="3186490" y="2854382"/>
            <a:ext cx="483775" cy="349968"/>
          </a:xfrm>
          <a:prstGeom prst="rect">
            <a:avLst/>
          </a:prstGeom>
          <a:ln>
            <a:noFill/>
          </a:ln>
          <a:extLst>
            <a:ext uri="{53640926-AAD7-44D8-BBD7-CCE9431645EC}">
              <a14:shadowObscured xmlns:a14="http://schemas.microsoft.com/office/drawing/2010/main"/>
            </a:ext>
          </a:extLst>
        </p:spPr>
      </p:pic>
      <p:pic>
        <p:nvPicPr>
          <p:cNvPr id="28" name="Graphic 27" descr="Vlog outline">
            <a:extLst>
              <a:ext uri="{FF2B5EF4-FFF2-40B4-BE49-F238E27FC236}">
                <a16:creationId xmlns:a16="http://schemas.microsoft.com/office/drawing/2014/main" id="{38C32F5B-7DC5-3A44-608D-74DED0E2B3AE}"/>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780758" y="5711373"/>
            <a:ext cx="630484" cy="630484"/>
          </a:xfrm>
          <a:prstGeom prst="rect">
            <a:avLst/>
          </a:prstGeom>
        </p:spPr>
      </p:pic>
      <p:sp>
        <p:nvSpPr>
          <p:cNvPr id="29" name="Text Box 227">
            <a:extLst>
              <a:ext uri="{FF2B5EF4-FFF2-40B4-BE49-F238E27FC236}">
                <a16:creationId xmlns:a16="http://schemas.microsoft.com/office/drawing/2014/main" id="{AD68AFE8-B8E7-F196-F676-3FD7EB22513B}"/>
              </a:ext>
            </a:extLst>
          </p:cNvPr>
          <p:cNvSpPr txBox="1"/>
          <p:nvPr/>
        </p:nvSpPr>
        <p:spPr>
          <a:xfrm>
            <a:off x="7292723" y="6120726"/>
            <a:ext cx="1367971" cy="22338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Document</a:t>
            </a:r>
          </a:p>
          <a:p>
            <a:pPr marL="0" marR="0" algn="ctr">
              <a:spcBef>
                <a:spcPts val="0"/>
              </a:spcBef>
              <a:spcAft>
                <a:spcPts val="0"/>
              </a:spcAft>
            </a:pPr>
            <a:r>
              <a:rPr lang="en-US" sz="12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Review</a:t>
            </a:r>
            <a:endPar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30" name="Straight Arrow Connector 29">
            <a:extLst>
              <a:ext uri="{FF2B5EF4-FFF2-40B4-BE49-F238E27FC236}">
                <a16:creationId xmlns:a16="http://schemas.microsoft.com/office/drawing/2014/main" id="{02AC34A6-F36C-10BC-AA81-AE229F31FEA3}"/>
              </a:ext>
            </a:extLst>
          </p:cNvPr>
          <p:cNvCxnSpPr/>
          <p:nvPr/>
        </p:nvCxnSpPr>
        <p:spPr bwMode="auto">
          <a:xfrm>
            <a:off x="6411242" y="6029373"/>
            <a:ext cx="1147681" cy="0"/>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Elbow Connector 30">
            <a:extLst>
              <a:ext uri="{FF2B5EF4-FFF2-40B4-BE49-F238E27FC236}">
                <a16:creationId xmlns:a16="http://schemas.microsoft.com/office/drawing/2014/main" id="{CF7EDC19-A8A3-FDB2-10AC-8400F39F3137}"/>
              </a:ext>
            </a:extLst>
          </p:cNvPr>
          <p:cNvCxnSpPr>
            <a:cxnSpLocks/>
            <a:endCxn id="45" idx="0"/>
          </p:cNvCxnSpPr>
          <p:nvPr/>
        </p:nvCxnSpPr>
        <p:spPr bwMode="auto">
          <a:xfrm rot="5400000">
            <a:off x="7636503" y="2317057"/>
            <a:ext cx="3795447" cy="3051155"/>
          </a:xfrm>
          <a:prstGeom prst="bentConnector3">
            <a:avLst>
              <a:gd name="adj1" fmla="val 87163"/>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Elbow Connector 31">
            <a:extLst>
              <a:ext uri="{FF2B5EF4-FFF2-40B4-BE49-F238E27FC236}">
                <a16:creationId xmlns:a16="http://schemas.microsoft.com/office/drawing/2014/main" id="{840D76B4-2DC2-97A0-1225-40219DED79F9}"/>
              </a:ext>
            </a:extLst>
          </p:cNvPr>
          <p:cNvCxnSpPr/>
          <p:nvPr/>
        </p:nvCxnSpPr>
        <p:spPr bwMode="auto">
          <a:xfrm>
            <a:off x="8234669" y="509169"/>
            <a:ext cx="2801211" cy="1459275"/>
          </a:xfrm>
          <a:prstGeom prst="bentConnector3">
            <a:avLst>
              <a:gd name="adj1" fmla="val 100701"/>
            </a:avLst>
          </a:prstGeom>
          <a:solidFill>
            <a:schemeClr val="accent1"/>
          </a:solidFill>
          <a:ln w="222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 Box 227">
            <a:extLst>
              <a:ext uri="{FF2B5EF4-FFF2-40B4-BE49-F238E27FC236}">
                <a16:creationId xmlns:a16="http://schemas.microsoft.com/office/drawing/2014/main" id="{D799E9F6-11AD-82B9-6072-82405ACDF74E}"/>
              </a:ext>
            </a:extLst>
          </p:cNvPr>
          <p:cNvSpPr txBox="1"/>
          <p:nvPr/>
        </p:nvSpPr>
        <p:spPr>
          <a:xfrm>
            <a:off x="9487362" y="2075966"/>
            <a:ext cx="1437299" cy="24955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IDV Decision Engine</a:t>
            </a:r>
          </a:p>
        </p:txBody>
      </p:sp>
      <p:cxnSp>
        <p:nvCxnSpPr>
          <p:cNvPr id="34" name="Straight Arrow Connector 33">
            <a:extLst>
              <a:ext uri="{FF2B5EF4-FFF2-40B4-BE49-F238E27FC236}">
                <a16:creationId xmlns:a16="http://schemas.microsoft.com/office/drawing/2014/main" id="{816254A5-3681-629A-E95A-BC445A151EFE}"/>
              </a:ext>
            </a:extLst>
          </p:cNvPr>
          <p:cNvCxnSpPr/>
          <p:nvPr/>
        </p:nvCxnSpPr>
        <p:spPr bwMode="auto">
          <a:xfrm>
            <a:off x="9903918" y="2895787"/>
            <a:ext cx="2246721" cy="0"/>
          </a:xfrm>
          <a:prstGeom prst="straightConnector1">
            <a:avLst/>
          </a:prstGeom>
          <a:solidFill>
            <a:schemeClr val="accent1"/>
          </a:solidFill>
          <a:ln w="22225" cap="flat" cmpd="sng" algn="ctr">
            <a:solidFill>
              <a:srgbClr val="00B05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27">
            <a:extLst>
              <a:ext uri="{FF2B5EF4-FFF2-40B4-BE49-F238E27FC236}">
                <a16:creationId xmlns:a16="http://schemas.microsoft.com/office/drawing/2014/main" id="{7365F622-4FDB-F522-3B4C-DA27C7FB4912}"/>
              </a:ext>
            </a:extLst>
          </p:cNvPr>
          <p:cNvSpPr txBox="1"/>
          <p:nvPr/>
        </p:nvSpPr>
        <p:spPr>
          <a:xfrm>
            <a:off x="9872085" y="2672554"/>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Accepted</a:t>
            </a:r>
          </a:p>
        </p:txBody>
      </p:sp>
      <p:sp>
        <p:nvSpPr>
          <p:cNvPr id="36" name="Text Box 227">
            <a:extLst>
              <a:ext uri="{FF2B5EF4-FFF2-40B4-BE49-F238E27FC236}">
                <a16:creationId xmlns:a16="http://schemas.microsoft.com/office/drawing/2014/main" id="{06C85458-8BE5-5CEA-09DF-2DF9B4F8313E}"/>
              </a:ext>
            </a:extLst>
          </p:cNvPr>
          <p:cNvSpPr txBox="1"/>
          <p:nvPr/>
        </p:nvSpPr>
        <p:spPr>
          <a:xfrm rot="5400000">
            <a:off x="9427048" y="3962542"/>
            <a:ext cx="904105" cy="2122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Adjudicate</a:t>
            </a:r>
          </a:p>
        </p:txBody>
      </p:sp>
      <p:cxnSp>
        <p:nvCxnSpPr>
          <p:cNvPr id="37" name="Elbow Connector 36">
            <a:extLst>
              <a:ext uri="{FF2B5EF4-FFF2-40B4-BE49-F238E27FC236}">
                <a16:creationId xmlns:a16="http://schemas.microsoft.com/office/drawing/2014/main" id="{C7F4BCF3-46C3-7565-3F81-D6CC1BAE4CDD}"/>
              </a:ext>
            </a:extLst>
          </p:cNvPr>
          <p:cNvCxnSpPr>
            <a:cxnSpLocks/>
          </p:cNvCxnSpPr>
          <p:nvPr/>
        </p:nvCxnSpPr>
        <p:spPr bwMode="auto">
          <a:xfrm rot="10800000" flipV="1">
            <a:off x="4831855" y="3296326"/>
            <a:ext cx="4899359" cy="1868535"/>
          </a:xfrm>
          <a:prstGeom prst="bentConnector3">
            <a:avLst>
              <a:gd name="adj1" fmla="val -233"/>
            </a:avLst>
          </a:prstGeom>
          <a:solidFill>
            <a:schemeClr val="accent1"/>
          </a:solidFill>
          <a:ln w="22225" cap="flat" cmpd="sng" algn="ctr">
            <a:solidFill>
              <a:srgbClr val="FFC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Elbow Connector 37">
            <a:extLst>
              <a:ext uri="{FF2B5EF4-FFF2-40B4-BE49-F238E27FC236}">
                <a16:creationId xmlns:a16="http://schemas.microsoft.com/office/drawing/2014/main" id="{CC75135E-8BF3-C30A-9FB7-F4CC43B1D4C3}"/>
              </a:ext>
            </a:extLst>
          </p:cNvPr>
          <p:cNvCxnSpPr>
            <a:cxnSpLocks/>
            <a:endCxn id="10" idx="1"/>
          </p:cNvCxnSpPr>
          <p:nvPr/>
        </p:nvCxnSpPr>
        <p:spPr bwMode="auto">
          <a:xfrm rot="16200000" flipH="1">
            <a:off x="4561732" y="5410538"/>
            <a:ext cx="898200" cy="357948"/>
          </a:xfrm>
          <a:prstGeom prst="bentConnector2">
            <a:avLst/>
          </a:prstGeom>
          <a:solidFill>
            <a:schemeClr val="accent1"/>
          </a:solidFill>
          <a:ln w="22225" cap="flat" cmpd="sng" algn="ctr">
            <a:solidFill>
              <a:srgbClr val="FFC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ext Box 227">
            <a:extLst>
              <a:ext uri="{FF2B5EF4-FFF2-40B4-BE49-F238E27FC236}">
                <a16:creationId xmlns:a16="http://schemas.microsoft.com/office/drawing/2014/main" id="{3AF81557-C3C2-FD8B-9378-681378A86F01}"/>
              </a:ext>
            </a:extLst>
          </p:cNvPr>
          <p:cNvSpPr txBox="1"/>
          <p:nvPr/>
        </p:nvSpPr>
        <p:spPr>
          <a:xfrm>
            <a:off x="8660695" y="5365095"/>
            <a:ext cx="1756030" cy="22674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2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IDV Decision Engine</a:t>
            </a:r>
          </a:p>
        </p:txBody>
      </p:sp>
      <p:cxnSp>
        <p:nvCxnSpPr>
          <p:cNvPr id="40" name="Straight Arrow Connector 39">
            <a:extLst>
              <a:ext uri="{FF2B5EF4-FFF2-40B4-BE49-F238E27FC236}">
                <a16:creationId xmlns:a16="http://schemas.microsoft.com/office/drawing/2014/main" id="{3544F78F-7D23-085B-753A-C1714F027BDB}"/>
              </a:ext>
            </a:extLst>
          </p:cNvPr>
          <p:cNvCxnSpPr/>
          <p:nvPr/>
        </p:nvCxnSpPr>
        <p:spPr bwMode="auto">
          <a:xfrm>
            <a:off x="9988140" y="6011788"/>
            <a:ext cx="2162499" cy="0"/>
          </a:xfrm>
          <a:prstGeom prst="straightConnector1">
            <a:avLst/>
          </a:prstGeom>
          <a:solidFill>
            <a:schemeClr val="accent1"/>
          </a:solidFill>
          <a:ln w="22225" cap="flat" cmpd="sng" algn="ctr">
            <a:solidFill>
              <a:srgbClr val="00B05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27">
            <a:extLst>
              <a:ext uri="{FF2B5EF4-FFF2-40B4-BE49-F238E27FC236}">
                <a16:creationId xmlns:a16="http://schemas.microsoft.com/office/drawing/2014/main" id="{649518FE-FBB3-6561-F8ED-D1F0977F4D41}"/>
              </a:ext>
            </a:extLst>
          </p:cNvPr>
          <p:cNvSpPr txBox="1"/>
          <p:nvPr/>
        </p:nvSpPr>
        <p:spPr>
          <a:xfrm>
            <a:off x="9931267" y="5764571"/>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Accepted</a:t>
            </a:r>
          </a:p>
        </p:txBody>
      </p:sp>
      <p:cxnSp>
        <p:nvCxnSpPr>
          <p:cNvPr id="42" name="Elbow Connector 41">
            <a:extLst>
              <a:ext uri="{FF2B5EF4-FFF2-40B4-BE49-F238E27FC236}">
                <a16:creationId xmlns:a16="http://schemas.microsoft.com/office/drawing/2014/main" id="{D1221FDF-FB85-A6E9-5B07-67866FEE2FEF}"/>
              </a:ext>
            </a:extLst>
          </p:cNvPr>
          <p:cNvCxnSpPr/>
          <p:nvPr/>
        </p:nvCxnSpPr>
        <p:spPr bwMode="auto">
          <a:xfrm>
            <a:off x="9608049" y="6341857"/>
            <a:ext cx="2542590" cy="217396"/>
          </a:xfrm>
          <a:prstGeom prst="bentConnector3">
            <a:avLst>
              <a:gd name="adj1" fmla="val 129"/>
            </a:avLst>
          </a:prstGeom>
          <a:solidFill>
            <a:schemeClr val="accent1"/>
          </a:solidFill>
          <a:ln w="222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 Box 227">
            <a:extLst>
              <a:ext uri="{FF2B5EF4-FFF2-40B4-BE49-F238E27FC236}">
                <a16:creationId xmlns:a16="http://schemas.microsoft.com/office/drawing/2014/main" id="{3CB3B2AF-6C35-C078-6953-760628968FD8}"/>
              </a:ext>
            </a:extLst>
          </p:cNvPr>
          <p:cNvSpPr txBox="1"/>
          <p:nvPr/>
        </p:nvSpPr>
        <p:spPr>
          <a:xfrm>
            <a:off x="9954275" y="6331340"/>
            <a:ext cx="904105" cy="21383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Rejected</a:t>
            </a:r>
          </a:p>
        </p:txBody>
      </p:sp>
      <p:cxnSp>
        <p:nvCxnSpPr>
          <p:cNvPr id="44" name="Straight Arrow Connector 43">
            <a:extLst>
              <a:ext uri="{FF2B5EF4-FFF2-40B4-BE49-F238E27FC236}">
                <a16:creationId xmlns:a16="http://schemas.microsoft.com/office/drawing/2014/main" id="{40559CA8-6BE4-585F-E5C4-AC5B46449EFD}"/>
              </a:ext>
            </a:extLst>
          </p:cNvPr>
          <p:cNvCxnSpPr/>
          <p:nvPr/>
        </p:nvCxnSpPr>
        <p:spPr bwMode="auto">
          <a:xfrm>
            <a:off x="8338606" y="5896200"/>
            <a:ext cx="932745" cy="219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45" name="Graphic 193" descr="Employee badge outline">
            <a:extLst>
              <a:ext uri="{FF2B5EF4-FFF2-40B4-BE49-F238E27FC236}">
                <a16:creationId xmlns:a16="http://schemas.microsoft.com/office/drawing/2014/main" id="{92189D8A-0AB7-E448-1732-C8B8BA5EE458}"/>
              </a:ext>
            </a:extLst>
          </p:cNvPr>
          <p:cNvPicPr/>
          <p:nvPr/>
        </p:nvPicPr>
        <p:blipFill rotWithShape="1">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t="27941"/>
          <a:stretch/>
        </p:blipFill>
        <p:spPr bwMode="auto">
          <a:xfrm>
            <a:off x="7678690" y="5740358"/>
            <a:ext cx="659916" cy="459171"/>
          </a:xfrm>
          <a:prstGeom prst="rect">
            <a:avLst/>
          </a:prstGeom>
          <a:ln>
            <a:noFill/>
          </a:ln>
          <a:extLst>
            <a:ext uri="{53640926-AAD7-44D8-BBD7-CCE9431645EC}">
              <a14:shadowObscured xmlns:a14="http://schemas.microsoft.com/office/drawing/2010/main"/>
            </a:ext>
          </a:extLst>
        </p:spPr>
      </p:pic>
      <p:sp>
        <p:nvSpPr>
          <p:cNvPr id="46" name="Text Box 227">
            <a:extLst>
              <a:ext uri="{FF2B5EF4-FFF2-40B4-BE49-F238E27FC236}">
                <a16:creationId xmlns:a16="http://schemas.microsoft.com/office/drawing/2014/main" id="{7866AE89-9472-A203-68DE-6DAB7D119DAD}"/>
              </a:ext>
            </a:extLst>
          </p:cNvPr>
          <p:cNvSpPr txBox="1"/>
          <p:nvPr/>
        </p:nvSpPr>
        <p:spPr>
          <a:xfrm>
            <a:off x="377416" y="1076837"/>
            <a:ext cx="1910383" cy="99026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69A7AE"/>
                </a:solidFill>
                <a:latin typeface="Avenir Book" panose="02000503020000020003" pitchFamily="2" charset="0"/>
                <a:ea typeface="Times New Roman" panose="02020603050405020304" pitchFamily="18" charset="0"/>
                <a:cs typeface="Times New Roman" panose="02020603050405020304" pitchFamily="18" charset="0"/>
              </a:rPr>
              <a:t>Automated Workflow</a:t>
            </a:r>
          </a:p>
          <a:p>
            <a:pPr marL="0" marR="0">
              <a:spcBef>
                <a:spcPts val="0"/>
              </a:spcBef>
              <a:spcAft>
                <a:spcPts val="0"/>
              </a:spcAft>
            </a:pPr>
            <a:r>
              <a:rPr lang="en-US" sz="1400" dirty="0">
                <a:solidFill>
                  <a:srgbClr val="69A7AE"/>
                </a:solidFill>
                <a:effectLst/>
                <a:latin typeface="Avenir Book" panose="02000503020000020003" pitchFamily="2" charset="0"/>
                <a:ea typeface="Times New Roman" panose="02020603050405020304" pitchFamily="18" charset="0"/>
                <a:cs typeface="Times New Roman" panose="02020603050405020304" pitchFamily="18" charset="0"/>
              </a:rPr>
              <a:t>Baseline IDV Process</a:t>
            </a:r>
          </a:p>
        </p:txBody>
      </p:sp>
      <p:sp>
        <p:nvSpPr>
          <p:cNvPr id="47" name="Text Box 227">
            <a:extLst>
              <a:ext uri="{FF2B5EF4-FFF2-40B4-BE49-F238E27FC236}">
                <a16:creationId xmlns:a16="http://schemas.microsoft.com/office/drawing/2014/main" id="{60482108-B9AE-5968-4616-05F0835CC1AE}"/>
              </a:ext>
            </a:extLst>
          </p:cNvPr>
          <p:cNvSpPr txBox="1"/>
          <p:nvPr/>
        </p:nvSpPr>
        <p:spPr>
          <a:xfrm>
            <a:off x="3005634" y="5536918"/>
            <a:ext cx="1812947" cy="1153454"/>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a:spcBef>
                <a:spcPts val="0"/>
              </a:spcBef>
              <a:spcAft>
                <a:spcPts val="0"/>
              </a:spcAft>
            </a:pPr>
            <a:r>
              <a:rPr lang="en-US" b="1" dirty="0">
                <a:solidFill>
                  <a:srgbClr val="7030A0"/>
                </a:solidFill>
                <a:latin typeface="Avenir Book" panose="02000503020000020003" pitchFamily="2" charset="0"/>
                <a:ea typeface="Times New Roman" panose="02020603050405020304" pitchFamily="18" charset="0"/>
                <a:cs typeface="Times New Roman" panose="02020603050405020304" pitchFamily="18" charset="0"/>
              </a:rPr>
              <a:t>Manual Workflow</a:t>
            </a:r>
          </a:p>
          <a:p>
            <a:pPr marL="0" marR="0" algn="r">
              <a:spcBef>
                <a:spcPts val="0"/>
              </a:spcBef>
              <a:spcAft>
                <a:spcPts val="0"/>
              </a:spcAft>
            </a:pPr>
            <a:r>
              <a:rPr lang="en-US" sz="1200" b="0" i="0" u="none" strike="noStrike" dirty="0">
                <a:solidFill>
                  <a:srgbClr val="7030A0"/>
                </a:solidFill>
                <a:effectLst/>
                <a:latin typeface="Avenir Book" panose="02000503020000020003" pitchFamily="2" charset="0"/>
              </a:rPr>
              <a:t>Process used for opt-out and/or exception handling</a:t>
            </a:r>
            <a:endParaRPr lang="en-US" sz="1200" b="1" dirty="0">
              <a:solidFill>
                <a:srgbClr val="7030A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cxnSp>
        <p:nvCxnSpPr>
          <p:cNvPr id="48" name="Straight Arrow Connector 47">
            <a:extLst>
              <a:ext uri="{FF2B5EF4-FFF2-40B4-BE49-F238E27FC236}">
                <a16:creationId xmlns:a16="http://schemas.microsoft.com/office/drawing/2014/main" id="{D49C11D2-F97D-7F77-7447-C4A3CD8F542A}"/>
              </a:ext>
            </a:extLst>
          </p:cNvPr>
          <p:cNvCxnSpPr/>
          <p:nvPr/>
        </p:nvCxnSpPr>
        <p:spPr bwMode="auto">
          <a:xfrm>
            <a:off x="9903918" y="3190462"/>
            <a:ext cx="2246721" cy="0"/>
          </a:xfrm>
          <a:prstGeom prst="straightConnector1">
            <a:avLst/>
          </a:prstGeom>
          <a:solidFill>
            <a:schemeClr val="accent1"/>
          </a:solidFill>
          <a:ln w="222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Text Box 227">
            <a:extLst>
              <a:ext uri="{FF2B5EF4-FFF2-40B4-BE49-F238E27FC236}">
                <a16:creationId xmlns:a16="http://schemas.microsoft.com/office/drawing/2014/main" id="{117E3EC7-01C9-6E69-0066-7570CBE4BB2C}"/>
              </a:ext>
            </a:extLst>
          </p:cNvPr>
          <p:cNvSpPr txBox="1"/>
          <p:nvPr/>
        </p:nvSpPr>
        <p:spPr>
          <a:xfrm>
            <a:off x="9842692" y="2956838"/>
            <a:ext cx="1004821" cy="2424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Rejected</a:t>
            </a:r>
          </a:p>
        </p:txBody>
      </p:sp>
      <p:sp>
        <p:nvSpPr>
          <p:cNvPr id="50" name="Text Box 227">
            <a:extLst>
              <a:ext uri="{FF2B5EF4-FFF2-40B4-BE49-F238E27FC236}">
                <a16:creationId xmlns:a16="http://schemas.microsoft.com/office/drawing/2014/main" id="{2401A9FD-3B99-69AF-6A43-2F5492387359}"/>
              </a:ext>
            </a:extLst>
          </p:cNvPr>
          <p:cNvSpPr txBox="1"/>
          <p:nvPr/>
        </p:nvSpPr>
        <p:spPr>
          <a:xfrm>
            <a:off x="3677643" y="2748891"/>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sp>
        <p:nvSpPr>
          <p:cNvPr id="51" name="Text Box 227">
            <a:extLst>
              <a:ext uri="{FF2B5EF4-FFF2-40B4-BE49-F238E27FC236}">
                <a16:creationId xmlns:a16="http://schemas.microsoft.com/office/drawing/2014/main" id="{8F4A8186-CE51-6A8E-8309-D68B560E74A8}"/>
              </a:ext>
            </a:extLst>
          </p:cNvPr>
          <p:cNvSpPr txBox="1"/>
          <p:nvPr/>
        </p:nvSpPr>
        <p:spPr>
          <a:xfrm>
            <a:off x="3005634" y="3222934"/>
            <a:ext cx="896737" cy="2255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cxnSp>
        <p:nvCxnSpPr>
          <p:cNvPr id="52" name="Straight Arrow Connector 51">
            <a:extLst>
              <a:ext uri="{FF2B5EF4-FFF2-40B4-BE49-F238E27FC236}">
                <a16:creationId xmlns:a16="http://schemas.microsoft.com/office/drawing/2014/main" id="{72800ADA-7875-8534-3953-39C2F40BA218}"/>
              </a:ext>
            </a:extLst>
          </p:cNvPr>
          <p:cNvCxnSpPr>
            <a:cxnSpLocks/>
          </p:cNvCxnSpPr>
          <p:nvPr/>
        </p:nvCxnSpPr>
        <p:spPr bwMode="auto">
          <a:xfrm>
            <a:off x="3713355" y="3013200"/>
            <a:ext cx="1175158" cy="202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Text Box 227">
            <a:extLst>
              <a:ext uri="{FF2B5EF4-FFF2-40B4-BE49-F238E27FC236}">
                <a16:creationId xmlns:a16="http://schemas.microsoft.com/office/drawing/2014/main" id="{755442B3-5C8E-2981-B45F-D3AD2489BEF6}"/>
              </a:ext>
            </a:extLst>
          </p:cNvPr>
          <p:cNvSpPr txBox="1"/>
          <p:nvPr/>
        </p:nvSpPr>
        <p:spPr>
          <a:xfrm>
            <a:off x="2454815" y="3790785"/>
            <a:ext cx="3281266" cy="2176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Environmental Risk Factors Channel </a:t>
            </a:r>
            <a:endPar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54" name="Text Box 227">
            <a:extLst>
              <a:ext uri="{FF2B5EF4-FFF2-40B4-BE49-F238E27FC236}">
                <a16:creationId xmlns:a16="http://schemas.microsoft.com/office/drawing/2014/main" id="{2EFABFF0-CE43-50CD-5A20-A2B316A5FFE2}"/>
              </a:ext>
            </a:extLst>
          </p:cNvPr>
          <p:cNvSpPr txBox="1"/>
          <p:nvPr/>
        </p:nvSpPr>
        <p:spPr>
          <a:xfrm>
            <a:off x="3667205" y="4041146"/>
            <a:ext cx="1231715" cy="20103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Edge</a:t>
            </a:r>
            <a:r>
              <a:rPr lang="en-US" sz="110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 </a:t>
            </a:r>
            <a:r>
              <a:rPr lang="en-US" sz="11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Device</a:t>
            </a:r>
          </a:p>
        </p:txBody>
      </p:sp>
      <p:sp>
        <p:nvSpPr>
          <p:cNvPr id="55" name="Text Box 227">
            <a:extLst>
              <a:ext uri="{FF2B5EF4-FFF2-40B4-BE49-F238E27FC236}">
                <a16:creationId xmlns:a16="http://schemas.microsoft.com/office/drawing/2014/main" id="{9786CC6E-D55D-FF48-B9D0-3CEC2ABE5FC0}"/>
              </a:ext>
            </a:extLst>
          </p:cNvPr>
          <p:cNvSpPr txBox="1"/>
          <p:nvPr/>
        </p:nvSpPr>
        <p:spPr>
          <a:xfrm>
            <a:off x="3066672" y="4513351"/>
            <a:ext cx="713699" cy="22557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Data Capture</a:t>
            </a:r>
          </a:p>
        </p:txBody>
      </p:sp>
      <p:sp>
        <p:nvSpPr>
          <p:cNvPr id="56" name="Text Box 227">
            <a:extLst>
              <a:ext uri="{FF2B5EF4-FFF2-40B4-BE49-F238E27FC236}">
                <a16:creationId xmlns:a16="http://schemas.microsoft.com/office/drawing/2014/main" id="{F22D1B9C-604F-F398-6F68-A7112C57872F}"/>
              </a:ext>
            </a:extLst>
          </p:cNvPr>
          <p:cNvSpPr txBox="1"/>
          <p:nvPr/>
        </p:nvSpPr>
        <p:spPr>
          <a:xfrm>
            <a:off x="4796867" y="4481283"/>
            <a:ext cx="804275"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Signals Processing</a:t>
            </a:r>
          </a:p>
        </p:txBody>
      </p:sp>
      <p:cxnSp>
        <p:nvCxnSpPr>
          <p:cNvPr id="57" name="Straight Arrow Connector 56">
            <a:extLst>
              <a:ext uri="{FF2B5EF4-FFF2-40B4-BE49-F238E27FC236}">
                <a16:creationId xmlns:a16="http://schemas.microsoft.com/office/drawing/2014/main" id="{465B89A4-1F7E-E42C-1FE6-7E787BAA54F1}"/>
              </a:ext>
            </a:extLst>
          </p:cNvPr>
          <p:cNvCxnSpPr/>
          <p:nvPr/>
        </p:nvCxnSpPr>
        <p:spPr bwMode="auto">
          <a:xfrm>
            <a:off x="3702917" y="4298211"/>
            <a:ext cx="1175158" cy="2026"/>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8" name="Graphic 57" descr="Table outline">
            <a:extLst>
              <a:ext uri="{FF2B5EF4-FFF2-40B4-BE49-F238E27FC236}">
                <a16:creationId xmlns:a16="http://schemas.microsoft.com/office/drawing/2014/main" id="{75BAA15A-47EF-AE3B-6C24-B86766246EAA}"/>
              </a:ext>
            </a:extLst>
          </p:cNvPr>
          <p:cNvPicPr>
            <a:picLocks noChangeAspect="1"/>
          </p:cNvPicPr>
          <p:nvPr/>
        </p:nvPicPr>
        <p:blipFill>
          <a:blip r:embed="rId11">
            <a:extLst>
              <a:ext uri="{96DAC541-7B7A-43D3-8B79-37D633B846F1}">
                <asvg:svgBlip xmlns:asvg="http://schemas.microsoft.com/office/drawing/2016/SVG/main" r:embed="rId12"/>
              </a:ext>
            </a:extLst>
          </a:blip>
          <a:srcRect/>
          <a:stretch/>
        </p:blipFill>
        <p:spPr>
          <a:xfrm>
            <a:off x="3142852" y="3999058"/>
            <a:ext cx="546097" cy="546097"/>
          </a:xfrm>
          <a:prstGeom prst="rect">
            <a:avLst/>
          </a:prstGeom>
        </p:spPr>
      </p:pic>
      <p:sp>
        <p:nvSpPr>
          <p:cNvPr id="59" name="Title 1">
            <a:extLst>
              <a:ext uri="{FF2B5EF4-FFF2-40B4-BE49-F238E27FC236}">
                <a16:creationId xmlns:a16="http://schemas.microsoft.com/office/drawing/2014/main" id="{12E1B4B8-1C02-513A-7322-96DC0426A17C}"/>
              </a:ext>
            </a:extLst>
          </p:cNvPr>
          <p:cNvSpPr>
            <a:spLocks noGrp="1"/>
          </p:cNvSpPr>
          <p:nvPr>
            <p:ph type="title"/>
          </p:nvPr>
        </p:nvSpPr>
        <p:spPr>
          <a:xfrm>
            <a:off x="609599" y="13382"/>
            <a:ext cx="6002529" cy="1143000"/>
          </a:xfrm>
        </p:spPr>
        <p:txBody>
          <a:bodyPr/>
          <a:lstStyle/>
          <a:p>
            <a:r>
              <a:rPr lang="en-US" dirty="0"/>
              <a:t>RIDV Countermeasures</a:t>
            </a:r>
          </a:p>
        </p:txBody>
      </p:sp>
      <p:sp>
        <p:nvSpPr>
          <p:cNvPr id="61" name="Text Box 227">
            <a:extLst>
              <a:ext uri="{FF2B5EF4-FFF2-40B4-BE49-F238E27FC236}">
                <a16:creationId xmlns:a16="http://schemas.microsoft.com/office/drawing/2014/main" id="{5DDE4F42-2D7F-2312-F08E-725B0004A030}"/>
              </a:ext>
            </a:extLst>
          </p:cNvPr>
          <p:cNvSpPr txBox="1"/>
          <p:nvPr/>
        </p:nvSpPr>
        <p:spPr>
          <a:xfrm>
            <a:off x="4660038" y="3240559"/>
            <a:ext cx="1044742" cy="26211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Signal Processing</a:t>
            </a:r>
          </a:p>
        </p:txBody>
      </p:sp>
      <p:pic>
        <p:nvPicPr>
          <p:cNvPr id="62" name="Graphic 61" descr="Database outline">
            <a:extLst>
              <a:ext uri="{FF2B5EF4-FFF2-40B4-BE49-F238E27FC236}">
                <a16:creationId xmlns:a16="http://schemas.microsoft.com/office/drawing/2014/main" id="{CD869630-0749-E2BE-0F4E-C181D6373D57}"/>
              </a:ext>
            </a:extLst>
          </p:cNvPr>
          <p:cNvPicPr>
            <a:picLocks noChangeAspect="1"/>
          </p:cNvPicPr>
          <p:nvPr/>
        </p:nvPicPr>
        <p:blipFill>
          <a:blip r:embed="rId13">
            <a:extLst>
              <a:ext uri="{96DAC541-7B7A-43D3-8B79-37D633B846F1}">
                <asvg:svgBlip xmlns:asvg="http://schemas.microsoft.com/office/drawing/2016/SVG/main" r:embed="rId14"/>
              </a:ext>
            </a:extLst>
          </a:blip>
          <a:srcRect l="20631" t="11594" r="17591" b="6224"/>
          <a:stretch/>
        </p:blipFill>
        <p:spPr>
          <a:xfrm>
            <a:off x="7521971" y="268196"/>
            <a:ext cx="296614" cy="394569"/>
          </a:xfrm>
          <a:prstGeom prst="rect">
            <a:avLst/>
          </a:prstGeom>
        </p:spPr>
      </p:pic>
      <p:pic>
        <p:nvPicPr>
          <p:cNvPr id="63" name="Graphic 62" descr="Database outline">
            <a:extLst>
              <a:ext uri="{FF2B5EF4-FFF2-40B4-BE49-F238E27FC236}">
                <a16:creationId xmlns:a16="http://schemas.microsoft.com/office/drawing/2014/main" id="{4A5C4CE9-2309-9F00-28E2-A07E9054E1DB}"/>
              </a:ext>
            </a:extLst>
          </p:cNvPr>
          <p:cNvPicPr>
            <a:picLocks noChangeAspect="1"/>
          </p:cNvPicPr>
          <p:nvPr/>
        </p:nvPicPr>
        <p:blipFill>
          <a:blip r:embed="rId15">
            <a:extLst>
              <a:ext uri="{96DAC541-7B7A-43D3-8B79-37D633B846F1}">
                <asvg:svgBlip xmlns:asvg="http://schemas.microsoft.com/office/drawing/2016/SVG/main" r:embed="rId16"/>
              </a:ext>
            </a:extLst>
          </a:blip>
          <a:srcRect l="20631" t="11594" r="17591" b="6224"/>
          <a:stretch/>
        </p:blipFill>
        <p:spPr>
          <a:xfrm>
            <a:off x="8441431" y="569691"/>
            <a:ext cx="296614" cy="394569"/>
          </a:xfrm>
          <a:prstGeom prst="rect">
            <a:avLst/>
          </a:prstGeom>
        </p:spPr>
      </p:pic>
      <p:pic>
        <p:nvPicPr>
          <p:cNvPr id="64" name="Graphic 63" descr="Database outline">
            <a:extLst>
              <a:ext uri="{FF2B5EF4-FFF2-40B4-BE49-F238E27FC236}">
                <a16:creationId xmlns:a16="http://schemas.microsoft.com/office/drawing/2014/main" id="{28B03F1D-3629-FC31-6D2B-BE48C118E644}"/>
              </a:ext>
            </a:extLst>
          </p:cNvPr>
          <p:cNvPicPr>
            <a:picLocks noChangeAspect="1"/>
          </p:cNvPicPr>
          <p:nvPr/>
        </p:nvPicPr>
        <p:blipFill>
          <a:blip r:embed="rId17">
            <a:extLst>
              <a:ext uri="{96DAC541-7B7A-43D3-8B79-37D633B846F1}">
                <asvg:svgBlip xmlns:asvg="http://schemas.microsoft.com/office/drawing/2016/SVG/main" r:embed="rId18"/>
              </a:ext>
            </a:extLst>
          </a:blip>
          <a:srcRect l="20631" t="11594" r="17591" b="6224"/>
          <a:stretch/>
        </p:blipFill>
        <p:spPr>
          <a:xfrm>
            <a:off x="7973393" y="378680"/>
            <a:ext cx="296614" cy="394569"/>
          </a:xfrm>
          <a:prstGeom prst="rect">
            <a:avLst/>
          </a:prstGeom>
        </p:spPr>
      </p:pic>
      <p:pic>
        <p:nvPicPr>
          <p:cNvPr id="65" name="Graphic 15">
            <a:extLst>
              <a:ext uri="{FF2B5EF4-FFF2-40B4-BE49-F238E27FC236}">
                <a16:creationId xmlns:a16="http://schemas.microsoft.com/office/drawing/2014/main" id="{DCCBB309-C3E1-E191-67F6-366B9B3B57D8}"/>
              </a:ext>
            </a:extLst>
          </p:cNvPr>
          <p:cNvPicPr>
            <a:picLocks noChangeAspect="1"/>
          </p:cNvPicPr>
          <p:nvPr/>
        </p:nvPicPr>
        <p:blipFill>
          <a:blip r:embed="rId19"/>
          <a:srcRect/>
          <a:stretch/>
        </p:blipFill>
        <p:spPr>
          <a:xfrm>
            <a:off x="4908638" y="1505944"/>
            <a:ext cx="512296" cy="506789"/>
          </a:xfrm>
          <a:prstGeom prst="rect">
            <a:avLst/>
          </a:prstGeom>
        </p:spPr>
      </p:pic>
      <p:pic>
        <p:nvPicPr>
          <p:cNvPr id="66" name="Graphic 58">
            <a:extLst>
              <a:ext uri="{FF2B5EF4-FFF2-40B4-BE49-F238E27FC236}">
                <a16:creationId xmlns:a16="http://schemas.microsoft.com/office/drawing/2014/main" id="{DB745BF1-3C10-1746-66D0-5ED5EAEC7D50}"/>
              </a:ext>
            </a:extLst>
          </p:cNvPr>
          <p:cNvPicPr>
            <a:picLocks noChangeAspect="1"/>
          </p:cNvPicPr>
          <p:nvPr/>
        </p:nvPicPr>
        <p:blipFill>
          <a:blip r:embed="rId20"/>
          <a:srcRect/>
          <a:stretch/>
        </p:blipFill>
        <p:spPr>
          <a:xfrm>
            <a:off x="4901849" y="2757027"/>
            <a:ext cx="538905" cy="544763"/>
          </a:xfrm>
          <a:prstGeom prst="rect">
            <a:avLst/>
          </a:prstGeom>
        </p:spPr>
      </p:pic>
      <p:pic>
        <p:nvPicPr>
          <p:cNvPr id="67" name="Graphic 64">
            <a:extLst>
              <a:ext uri="{FF2B5EF4-FFF2-40B4-BE49-F238E27FC236}">
                <a16:creationId xmlns:a16="http://schemas.microsoft.com/office/drawing/2014/main" id="{09BA5509-2971-2042-A84C-F44FE8831C0A}"/>
              </a:ext>
            </a:extLst>
          </p:cNvPr>
          <p:cNvPicPr>
            <a:picLocks noChangeAspect="1"/>
          </p:cNvPicPr>
          <p:nvPr/>
        </p:nvPicPr>
        <p:blipFill>
          <a:blip r:embed="rId21"/>
          <a:srcRect/>
          <a:stretch/>
        </p:blipFill>
        <p:spPr>
          <a:xfrm>
            <a:off x="4956881" y="4053472"/>
            <a:ext cx="526617" cy="461416"/>
          </a:xfrm>
          <a:prstGeom prst="rect">
            <a:avLst/>
          </a:prstGeom>
        </p:spPr>
      </p:pic>
      <p:pic>
        <p:nvPicPr>
          <p:cNvPr id="68" name="Graphic 34">
            <a:extLst>
              <a:ext uri="{FF2B5EF4-FFF2-40B4-BE49-F238E27FC236}">
                <a16:creationId xmlns:a16="http://schemas.microsoft.com/office/drawing/2014/main" id="{AF574484-B957-2832-CFC2-5517CDF2F039}"/>
              </a:ext>
            </a:extLst>
          </p:cNvPr>
          <p:cNvPicPr>
            <a:picLocks noChangeAspect="1"/>
          </p:cNvPicPr>
          <p:nvPr/>
        </p:nvPicPr>
        <p:blipFill>
          <a:blip r:embed="rId22"/>
          <a:srcRect/>
          <a:stretch/>
        </p:blipFill>
        <p:spPr>
          <a:xfrm rot="16200000">
            <a:off x="9250542" y="2576285"/>
            <a:ext cx="685082" cy="688197"/>
          </a:xfrm>
          <a:prstGeom prst="rect">
            <a:avLst/>
          </a:prstGeom>
        </p:spPr>
      </p:pic>
      <p:pic>
        <p:nvPicPr>
          <p:cNvPr id="69" name="Graphic 34">
            <a:extLst>
              <a:ext uri="{FF2B5EF4-FFF2-40B4-BE49-F238E27FC236}">
                <a16:creationId xmlns:a16="http://schemas.microsoft.com/office/drawing/2014/main" id="{35B2F285-AE56-5CC7-6670-614B1890DC6E}"/>
              </a:ext>
            </a:extLst>
          </p:cNvPr>
          <p:cNvPicPr>
            <a:picLocks noChangeAspect="1"/>
          </p:cNvPicPr>
          <p:nvPr/>
        </p:nvPicPr>
        <p:blipFill>
          <a:blip r:embed="rId22"/>
          <a:srcRect/>
          <a:stretch/>
        </p:blipFill>
        <p:spPr>
          <a:xfrm rot="16200000">
            <a:off x="9304233" y="5628449"/>
            <a:ext cx="685082" cy="688197"/>
          </a:xfrm>
          <a:prstGeom prst="rect">
            <a:avLst/>
          </a:prstGeom>
        </p:spPr>
      </p:pic>
      <p:pic>
        <p:nvPicPr>
          <p:cNvPr id="70" name="Picture 69">
            <a:extLst>
              <a:ext uri="{FF2B5EF4-FFF2-40B4-BE49-F238E27FC236}">
                <a16:creationId xmlns:a16="http://schemas.microsoft.com/office/drawing/2014/main" id="{A55E6447-C56E-91CC-3C39-3A15939F61B1}"/>
              </a:ext>
            </a:extLst>
          </p:cNvPr>
          <p:cNvPicPr>
            <a:picLocks noChangeAspect="1"/>
          </p:cNvPicPr>
          <p:nvPr/>
        </p:nvPicPr>
        <p:blipFill>
          <a:blip r:embed="rId6"/>
          <a:stretch>
            <a:fillRect/>
          </a:stretch>
        </p:blipFill>
        <p:spPr>
          <a:xfrm>
            <a:off x="7846769" y="2575743"/>
            <a:ext cx="564391" cy="595401"/>
          </a:xfrm>
          <a:prstGeom prst="rect">
            <a:avLst/>
          </a:prstGeom>
          <a:ln w="28575">
            <a:solidFill>
              <a:srgbClr val="C00000"/>
            </a:solidFill>
          </a:ln>
        </p:spPr>
      </p:pic>
      <p:pic>
        <p:nvPicPr>
          <p:cNvPr id="71" name="Picture 70">
            <a:extLst>
              <a:ext uri="{FF2B5EF4-FFF2-40B4-BE49-F238E27FC236}">
                <a16:creationId xmlns:a16="http://schemas.microsoft.com/office/drawing/2014/main" id="{19F8259E-3110-D200-00E8-4731B9DE8389}"/>
              </a:ext>
            </a:extLst>
          </p:cNvPr>
          <p:cNvPicPr>
            <a:picLocks noChangeAspect="1"/>
          </p:cNvPicPr>
          <p:nvPr/>
        </p:nvPicPr>
        <p:blipFill>
          <a:blip r:embed="rId6"/>
          <a:stretch>
            <a:fillRect/>
          </a:stretch>
        </p:blipFill>
        <p:spPr>
          <a:xfrm>
            <a:off x="8352185" y="3883648"/>
            <a:ext cx="564391" cy="595401"/>
          </a:xfrm>
          <a:prstGeom prst="rect">
            <a:avLst/>
          </a:prstGeom>
          <a:ln w="28575">
            <a:solidFill>
              <a:srgbClr val="7030A0"/>
            </a:solidFill>
          </a:ln>
        </p:spPr>
      </p:pic>
      <p:cxnSp>
        <p:nvCxnSpPr>
          <p:cNvPr id="72" name="Straight Arrow Connector 71">
            <a:extLst>
              <a:ext uri="{FF2B5EF4-FFF2-40B4-BE49-F238E27FC236}">
                <a16:creationId xmlns:a16="http://schemas.microsoft.com/office/drawing/2014/main" id="{6D9512EC-35F0-A2CC-6AE2-964CF00B504F}"/>
              </a:ext>
            </a:extLst>
          </p:cNvPr>
          <p:cNvCxnSpPr>
            <a:cxnSpLocks/>
            <a:stCxn id="64" idx="2"/>
          </p:cNvCxnSpPr>
          <p:nvPr/>
        </p:nvCxnSpPr>
        <p:spPr bwMode="auto">
          <a:xfrm>
            <a:off x="8121700" y="773249"/>
            <a:ext cx="23113" cy="1789544"/>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Arrow Connector 72">
            <a:extLst>
              <a:ext uri="{FF2B5EF4-FFF2-40B4-BE49-F238E27FC236}">
                <a16:creationId xmlns:a16="http://schemas.microsoft.com/office/drawing/2014/main" id="{C8E99DEE-AF0C-10EB-C2C5-A3E5E9D88942}"/>
              </a:ext>
            </a:extLst>
          </p:cNvPr>
          <p:cNvCxnSpPr/>
          <p:nvPr/>
        </p:nvCxnSpPr>
        <p:spPr bwMode="auto">
          <a:xfrm>
            <a:off x="5420934" y="1750618"/>
            <a:ext cx="1964140" cy="7585"/>
          </a:xfrm>
          <a:prstGeom prst="straightConnector1">
            <a:avLst/>
          </a:prstGeom>
          <a:solidFill>
            <a:schemeClr val="accent1"/>
          </a:solidFill>
          <a:ln w="22225" cap="flat" cmpd="sng" algn="ctr">
            <a:solidFill>
              <a:srgbClr val="00B0F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a16="http://schemas.microsoft.com/office/drawing/2014/main" id="{1E680FE7-96B0-1CCF-59F1-6B2F0FD610FE}"/>
              </a:ext>
            </a:extLst>
          </p:cNvPr>
          <p:cNvCxnSpPr>
            <a:cxnSpLocks/>
            <a:stCxn id="63" idx="2"/>
            <a:endCxn id="71" idx="0"/>
          </p:cNvCxnSpPr>
          <p:nvPr/>
        </p:nvCxnSpPr>
        <p:spPr bwMode="auto">
          <a:xfrm>
            <a:off x="8589738" y="964260"/>
            <a:ext cx="44643" cy="2919388"/>
          </a:xfrm>
          <a:prstGeom prst="straightConnector1">
            <a:avLst/>
          </a:prstGeom>
          <a:solidFill>
            <a:schemeClr val="accent1"/>
          </a:solidFill>
          <a:ln w="222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a:extLst>
              <a:ext uri="{FF2B5EF4-FFF2-40B4-BE49-F238E27FC236}">
                <a16:creationId xmlns:a16="http://schemas.microsoft.com/office/drawing/2014/main" id="{63B8B64E-2136-2E7A-FF3F-31E78DEFB2EA}"/>
              </a:ext>
            </a:extLst>
          </p:cNvPr>
          <p:cNvCxnSpPr/>
          <p:nvPr/>
        </p:nvCxnSpPr>
        <p:spPr bwMode="auto">
          <a:xfrm flipV="1">
            <a:off x="5420934" y="2987692"/>
            <a:ext cx="2375420" cy="23897"/>
          </a:xfrm>
          <a:prstGeom prst="straightConnector1">
            <a:avLst/>
          </a:prstGeom>
          <a:solidFill>
            <a:schemeClr val="accent1"/>
          </a:solidFill>
          <a:ln w="22225"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Arrow Connector 75">
            <a:extLst>
              <a:ext uri="{FF2B5EF4-FFF2-40B4-BE49-F238E27FC236}">
                <a16:creationId xmlns:a16="http://schemas.microsoft.com/office/drawing/2014/main" id="{3D97B28C-FD58-C59F-6C4B-542DA7F39524}"/>
              </a:ext>
            </a:extLst>
          </p:cNvPr>
          <p:cNvCxnSpPr/>
          <p:nvPr/>
        </p:nvCxnSpPr>
        <p:spPr bwMode="auto">
          <a:xfrm flipV="1">
            <a:off x="5499868" y="4244967"/>
            <a:ext cx="2809923" cy="28646"/>
          </a:xfrm>
          <a:prstGeom prst="straightConnector1">
            <a:avLst/>
          </a:prstGeom>
          <a:solidFill>
            <a:schemeClr val="accent1"/>
          </a:solidFill>
          <a:ln w="22225" cap="flat" cmpd="sng" algn="ctr">
            <a:solidFill>
              <a:srgbClr val="7030A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a:extLst>
              <a:ext uri="{FF2B5EF4-FFF2-40B4-BE49-F238E27FC236}">
                <a16:creationId xmlns:a16="http://schemas.microsoft.com/office/drawing/2014/main" id="{5B282AA1-BB18-372C-AE8E-C945EC646549}"/>
              </a:ext>
            </a:extLst>
          </p:cNvPr>
          <p:cNvCxnSpPr/>
          <p:nvPr/>
        </p:nvCxnSpPr>
        <p:spPr bwMode="auto">
          <a:xfrm>
            <a:off x="8420415" y="2969988"/>
            <a:ext cx="805992" cy="6668"/>
          </a:xfrm>
          <a:prstGeom prst="straightConnector1">
            <a:avLst/>
          </a:prstGeom>
          <a:solidFill>
            <a:schemeClr val="accent1"/>
          </a:solidFill>
          <a:ln w="22225" cap="flat" cmpd="sng" algn="ctr">
            <a:solidFill>
              <a:srgbClr val="C0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Elbow Connector 77">
            <a:extLst>
              <a:ext uri="{FF2B5EF4-FFF2-40B4-BE49-F238E27FC236}">
                <a16:creationId xmlns:a16="http://schemas.microsoft.com/office/drawing/2014/main" id="{0B70AFC2-E8DF-BCC5-B79B-C375590FA5DA}"/>
              </a:ext>
            </a:extLst>
          </p:cNvPr>
          <p:cNvCxnSpPr/>
          <p:nvPr/>
        </p:nvCxnSpPr>
        <p:spPr bwMode="auto">
          <a:xfrm>
            <a:off x="8008649" y="1750618"/>
            <a:ext cx="1542152" cy="812175"/>
          </a:xfrm>
          <a:prstGeom prst="bentConnector3">
            <a:avLst>
              <a:gd name="adj1" fmla="val 99832"/>
            </a:avLst>
          </a:prstGeom>
          <a:solidFill>
            <a:schemeClr val="accent1"/>
          </a:solidFill>
          <a:ln w="22225" cap="flat" cmpd="sng" algn="ctr">
            <a:solidFill>
              <a:srgbClr val="00B0F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Elbow Connector 78">
            <a:extLst>
              <a:ext uri="{FF2B5EF4-FFF2-40B4-BE49-F238E27FC236}">
                <a16:creationId xmlns:a16="http://schemas.microsoft.com/office/drawing/2014/main" id="{91E236B5-0895-42CC-D57C-DC8B06655739}"/>
              </a:ext>
            </a:extLst>
          </p:cNvPr>
          <p:cNvCxnSpPr>
            <a:endCxn id="68" idx="1"/>
          </p:cNvCxnSpPr>
          <p:nvPr/>
        </p:nvCxnSpPr>
        <p:spPr bwMode="auto">
          <a:xfrm rot="5400000" flipH="1" flipV="1">
            <a:off x="8784281" y="3430480"/>
            <a:ext cx="976357" cy="641249"/>
          </a:xfrm>
          <a:prstGeom prst="bentConnector3">
            <a:avLst>
              <a:gd name="adj1" fmla="val 2595"/>
            </a:avLst>
          </a:prstGeom>
          <a:solidFill>
            <a:schemeClr val="accent1"/>
          </a:solidFill>
          <a:ln w="22225" cap="flat" cmpd="sng" algn="ctr">
            <a:solidFill>
              <a:srgbClr val="7030A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Text Box 227">
            <a:extLst>
              <a:ext uri="{FF2B5EF4-FFF2-40B4-BE49-F238E27FC236}">
                <a16:creationId xmlns:a16="http://schemas.microsoft.com/office/drawing/2014/main" id="{210DF1AF-DA01-5D4A-0D08-D0A9D01385DE}"/>
              </a:ext>
            </a:extLst>
          </p:cNvPr>
          <p:cNvSpPr txBox="1"/>
          <p:nvPr/>
        </p:nvSpPr>
        <p:spPr>
          <a:xfrm>
            <a:off x="6789403" y="2499115"/>
            <a:ext cx="1206204" cy="3777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Document</a:t>
            </a:r>
          </a:p>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Comparison</a:t>
            </a:r>
          </a:p>
        </p:txBody>
      </p:sp>
      <p:sp>
        <p:nvSpPr>
          <p:cNvPr id="81" name="Text Box 227">
            <a:extLst>
              <a:ext uri="{FF2B5EF4-FFF2-40B4-BE49-F238E27FC236}">
                <a16:creationId xmlns:a16="http://schemas.microsoft.com/office/drawing/2014/main" id="{37E9C7BF-A149-5D2C-DA77-18348E761AEE}"/>
              </a:ext>
            </a:extLst>
          </p:cNvPr>
          <p:cNvSpPr txBox="1"/>
          <p:nvPr/>
        </p:nvSpPr>
        <p:spPr>
          <a:xfrm>
            <a:off x="6355967" y="1341727"/>
            <a:ext cx="1206204" cy="37772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Biometric</a:t>
            </a:r>
          </a:p>
          <a:p>
            <a:pPr marL="0" marR="0" algn="ctr">
              <a:spcBef>
                <a:spcPts val="0"/>
              </a:spcBef>
              <a:spcAft>
                <a:spcPts val="0"/>
              </a:spcAft>
            </a:pPr>
            <a:r>
              <a:rPr lang="en-US" sz="1050" b="1"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rPr>
              <a:t>Comparison</a:t>
            </a:r>
          </a:p>
        </p:txBody>
      </p:sp>
      <p:pic>
        <p:nvPicPr>
          <p:cNvPr id="83" name="Picture 82">
            <a:extLst>
              <a:ext uri="{FF2B5EF4-FFF2-40B4-BE49-F238E27FC236}">
                <a16:creationId xmlns:a16="http://schemas.microsoft.com/office/drawing/2014/main" id="{28EA0513-1D40-26E2-E0EF-630D2C0907DC}"/>
              </a:ext>
            </a:extLst>
          </p:cNvPr>
          <p:cNvPicPr>
            <a:picLocks noChangeAspect="1"/>
          </p:cNvPicPr>
          <p:nvPr/>
        </p:nvPicPr>
        <p:blipFill>
          <a:blip r:embed="rId23"/>
          <a:stretch>
            <a:fillRect/>
          </a:stretch>
        </p:blipFill>
        <p:spPr>
          <a:xfrm>
            <a:off x="7264026" y="655353"/>
            <a:ext cx="391587" cy="413963"/>
          </a:xfrm>
          <a:prstGeom prst="rect">
            <a:avLst/>
          </a:prstGeom>
        </p:spPr>
      </p:pic>
      <p:pic>
        <p:nvPicPr>
          <p:cNvPr id="84" name="Picture 83">
            <a:extLst>
              <a:ext uri="{FF2B5EF4-FFF2-40B4-BE49-F238E27FC236}">
                <a16:creationId xmlns:a16="http://schemas.microsoft.com/office/drawing/2014/main" id="{C9E85A4A-43B1-B7B1-835C-B35745D6B775}"/>
              </a:ext>
            </a:extLst>
          </p:cNvPr>
          <p:cNvPicPr>
            <a:picLocks noChangeAspect="1"/>
          </p:cNvPicPr>
          <p:nvPr/>
        </p:nvPicPr>
        <p:blipFill>
          <a:blip r:embed="rId24"/>
          <a:srcRect l="5407" t="5223" r="18489" b="10070"/>
          <a:stretch/>
        </p:blipFill>
        <p:spPr>
          <a:xfrm>
            <a:off x="7745060" y="691566"/>
            <a:ext cx="241658" cy="329498"/>
          </a:xfrm>
          <a:prstGeom prst="rect">
            <a:avLst/>
          </a:prstGeom>
        </p:spPr>
      </p:pic>
      <p:sp>
        <p:nvSpPr>
          <p:cNvPr id="85" name="TextBox 84">
            <a:extLst>
              <a:ext uri="{FF2B5EF4-FFF2-40B4-BE49-F238E27FC236}">
                <a16:creationId xmlns:a16="http://schemas.microsoft.com/office/drawing/2014/main" id="{B1494DF7-5F61-E9D2-DB93-02965ECEA286}"/>
              </a:ext>
            </a:extLst>
          </p:cNvPr>
          <p:cNvSpPr txBox="1"/>
          <p:nvPr/>
        </p:nvSpPr>
        <p:spPr>
          <a:xfrm>
            <a:off x="7305891" y="483732"/>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8</a:t>
            </a:r>
          </a:p>
        </p:txBody>
      </p:sp>
      <p:pic>
        <p:nvPicPr>
          <p:cNvPr id="86" name="Graphic 85" descr="Wireless router outline">
            <a:extLst>
              <a:ext uri="{FF2B5EF4-FFF2-40B4-BE49-F238E27FC236}">
                <a16:creationId xmlns:a16="http://schemas.microsoft.com/office/drawing/2014/main" id="{F6B99E86-FCC8-3F37-A0AA-973D2E98073C}"/>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8098405" y="709384"/>
            <a:ext cx="395173" cy="395173"/>
          </a:xfrm>
          <a:prstGeom prst="rect">
            <a:avLst/>
          </a:prstGeom>
        </p:spPr>
      </p:pic>
      <p:sp>
        <p:nvSpPr>
          <p:cNvPr id="2" name="Slide Number Placeholder 3">
            <a:extLst>
              <a:ext uri="{FF2B5EF4-FFF2-40B4-BE49-F238E27FC236}">
                <a16:creationId xmlns:a16="http://schemas.microsoft.com/office/drawing/2014/main" id="{2C96C091-6437-3CC0-EC60-91C27EF749E1}"/>
              </a:ext>
            </a:extLst>
          </p:cNvPr>
          <p:cNvSpPr txBox="1">
            <a:spLocks/>
          </p:cNvSpPr>
          <p:nvPr/>
        </p:nvSpPr>
        <p:spPr>
          <a:xfrm>
            <a:off x="8737600" y="6565936"/>
            <a:ext cx="2844800" cy="281674"/>
          </a:xfrm>
          <a:prstGeom prst="rect">
            <a:avLst/>
          </a:prstGeom>
        </p:spPr>
        <p:txBody>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r"/>
            <a:fld id="{D4163BC2-932A-D541-9F31-F345D94EF3A5}" type="slidenum">
              <a:rPr lang="en-US" altLang="en-US" sz="1400" smtClean="0">
                <a:latin typeface="Avenir Book" panose="02000503020000020003" pitchFamily="2" charset="0"/>
              </a:rPr>
              <a:pPr algn="r"/>
              <a:t>31</a:t>
            </a:fld>
            <a:endParaRPr lang="en-US" altLang="en-US" sz="1400" dirty="0">
              <a:latin typeface="Avenir Book" panose="02000503020000020003" pitchFamily="2" charset="0"/>
            </a:endParaRPr>
          </a:p>
        </p:txBody>
      </p:sp>
      <p:grpSp>
        <p:nvGrpSpPr>
          <p:cNvPr id="82" name="Group 81">
            <a:extLst>
              <a:ext uri="{FF2B5EF4-FFF2-40B4-BE49-F238E27FC236}">
                <a16:creationId xmlns:a16="http://schemas.microsoft.com/office/drawing/2014/main" id="{F4B0CA8D-11FB-7EE4-9CCC-152B175311C1}"/>
              </a:ext>
            </a:extLst>
          </p:cNvPr>
          <p:cNvGrpSpPr/>
          <p:nvPr/>
        </p:nvGrpSpPr>
        <p:grpSpPr>
          <a:xfrm>
            <a:off x="101898" y="3356672"/>
            <a:ext cx="1880205" cy="1103342"/>
            <a:chOff x="68866" y="2767486"/>
            <a:chExt cx="1880205" cy="1103342"/>
          </a:xfrm>
        </p:grpSpPr>
        <p:pic>
          <p:nvPicPr>
            <p:cNvPr id="87" name="Picture 86">
              <a:extLst>
                <a:ext uri="{FF2B5EF4-FFF2-40B4-BE49-F238E27FC236}">
                  <a16:creationId xmlns:a16="http://schemas.microsoft.com/office/drawing/2014/main" id="{5DF327F7-847C-68F0-9CB5-144F0C38B7A8}"/>
                </a:ext>
              </a:extLst>
            </p:cNvPr>
            <p:cNvPicPr>
              <a:picLocks noChangeAspect="1"/>
            </p:cNvPicPr>
            <p:nvPr/>
          </p:nvPicPr>
          <p:blipFill>
            <a:blip r:embed="rId24"/>
            <a:srcRect l="5407" t="5223" r="18489" b="10070"/>
            <a:stretch/>
          </p:blipFill>
          <p:spPr>
            <a:xfrm>
              <a:off x="225610" y="3076456"/>
              <a:ext cx="188751" cy="257360"/>
            </a:xfrm>
            <a:prstGeom prst="rect">
              <a:avLst/>
            </a:prstGeom>
          </p:spPr>
        </p:pic>
        <p:pic>
          <p:nvPicPr>
            <p:cNvPr id="89" name="Picture 88">
              <a:extLst>
                <a:ext uri="{FF2B5EF4-FFF2-40B4-BE49-F238E27FC236}">
                  <a16:creationId xmlns:a16="http://schemas.microsoft.com/office/drawing/2014/main" id="{2FBCB499-EB98-5FFD-09C4-1870053C4D9F}"/>
                </a:ext>
              </a:extLst>
            </p:cNvPr>
            <p:cNvPicPr>
              <a:picLocks noChangeAspect="1"/>
            </p:cNvPicPr>
            <p:nvPr/>
          </p:nvPicPr>
          <p:blipFill>
            <a:blip r:embed="rId23"/>
            <a:stretch>
              <a:fillRect/>
            </a:stretch>
          </p:blipFill>
          <p:spPr>
            <a:xfrm>
              <a:off x="186490" y="3329804"/>
              <a:ext cx="266992" cy="282248"/>
            </a:xfrm>
            <a:prstGeom prst="rect">
              <a:avLst/>
            </a:prstGeom>
          </p:spPr>
        </p:pic>
        <p:sp>
          <p:nvSpPr>
            <p:cNvPr id="90" name="Text Box 227">
              <a:extLst>
                <a:ext uri="{FF2B5EF4-FFF2-40B4-BE49-F238E27FC236}">
                  <a16:creationId xmlns:a16="http://schemas.microsoft.com/office/drawing/2014/main" id="{926A9186-C4EE-2D12-F6E1-6ED1E67C7411}"/>
                </a:ext>
              </a:extLst>
            </p:cNvPr>
            <p:cNvSpPr txBox="1"/>
            <p:nvPr/>
          </p:nvSpPr>
          <p:spPr>
            <a:xfrm>
              <a:off x="386431" y="3092379"/>
              <a:ext cx="1119551" cy="23772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0000"/>
                  </a:solidFill>
                  <a:effectLst/>
                  <a:latin typeface="Avenir Book" panose="02000503020000020003" pitchFamily="2" charset="0"/>
                  <a:ea typeface="Times New Roman" panose="02020603050405020304" pitchFamily="18" charset="0"/>
                  <a:cs typeface="Times New Roman" panose="02020603050405020304" pitchFamily="18" charset="0"/>
                </a:rPr>
                <a:t>Document</a:t>
              </a:r>
            </a:p>
          </p:txBody>
        </p:sp>
        <p:sp>
          <p:nvSpPr>
            <p:cNvPr id="91" name="Text Box 227">
              <a:extLst>
                <a:ext uri="{FF2B5EF4-FFF2-40B4-BE49-F238E27FC236}">
                  <a16:creationId xmlns:a16="http://schemas.microsoft.com/office/drawing/2014/main" id="{6C4697B2-2159-4F2E-8FF4-037D39C35E5A}"/>
                </a:ext>
              </a:extLst>
            </p:cNvPr>
            <p:cNvSpPr txBox="1"/>
            <p:nvPr/>
          </p:nvSpPr>
          <p:spPr>
            <a:xfrm>
              <a:off x="386431" y="3369037"/>
              <a:ext cx="1236371" cy="23772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0000"/>
                  </a:solidFill>
                  <a:effectLst/>
                  <a:latin typeface="Avenir Book" panose="02000503020000020003" pitchFamily="2" charset="0"/>
                  <a:ea typeface="Times New Roman" panose="02020603050405020304" pitchFamily="18" charset="0"/>
                  <a:cs typeface="Times New Roman" panose="02020603050405020304" pitchFamily="18" charset="0"/>
                </a:rPr>
                <a:t>Biometric</a:t>
              </a:r>
            </a:p>
          </p:txBody>
        </p:sp>
        <p:sp>
          <p:nvSpPr>
            <p:cNvPr id="92" name="Text Box 227">
              <a:extLst>
                <a:ext uri="{FF2B5EF4-FFF2-40B4-BE49-F238E27FC236}">
                  <a16:creationId xmlns:a16="http://schemas.microsoft.com/office/drawing/2014/main" id="{821F0F87-601E-C520-458C-0E4629250A16}"/>
                </a:ext>
              </a:extLst>
            </p:cNvPr>
            <p:cNvSpPr txBox="1"/>
            <p:nvPr/>
          </p:nvSpPr>
          <p:spPr>
            <a:xfrm>
              <a:off x="386431" y="3633050"/>
              <a:ext cx="1344332" cy="23777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0000"/>
                  </a:solidFill>
                  <a:effectLst/>
                  <a:latin typeface="Avenir Book" panose="02000503020000020003" pitchFamily="2" charset="0"/>
                  <a:ea typeface="Times New Roman" panose="02020603050405020304" pitchFamily="18" charset="0"/>
                  <a:cs typeface="Times New Roman" panose="02020603050405020304" pitchFamily="18" charset="0"/>
                </a:rPr>
                <a:t>Other Data/Signals</a:t>
              </a:r>
            </a:p>
          </p:txBody>
        </p:sp>
        <p:pic>
          <p:nvPicPr>
            <p:cNvPr id="93" name="Graphic 92" descr="Wireless router outline">
              <a:extLst>
                <a:ext uri="{FF2B5EF4-FFF2-40B4-BE49-F238E27FC236}">
                  <a16:creationId xmlns:a16="http://schemas.microsoft.com/office/drawing/2014/main" id="{ADC9BA98-C21D-6BB5-5770-F308E134A916}"/>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162835" y="3566442"/>
              <a:ext cx="289009" cy="289009"/>
            </a:xfrm>
            <a:prstGeom prst="rect">
              <a:avLst/>
            </a:prstGeom>
          </p:spPr>
        </p:pic>
        <p:sp>
          <p:nvSpPr>
            <p:cNvPr id="94" name="TextBox 93">
              <a:extLst>
                <a:ext uri="{FF2B5EF4-FFF2-40B4-BE49-F238E27FC236}">
                  <a16:creationId xmlns:a16="http://schemas.microsoft.com/office/drawing/2014/main" id="{3E7C724F-C314-5D12-955C-66C9B56C39DA}"/>
                </a:ext>
              </a:extLst>
            </p:cNvPr>
            <p:cNvSpPr txBox="1"/>
            <p:nvPr/>
          </p:nvSpPr>
          <p:spPr>
            <a:xfrm>
              <a:off x="68866" y="2767486"/>
              <a:ext cx="1880205" cy="369332"/>
            </a:xfrm>
            <a:prstGeom prst="rect">
              <a:avLst/>
            </a:prstGeom>
            <a:noFill/>
          </p:spPr>
          <p:txBody>
            <a:bodyPr wrap="square">
              <a:spAutoFit/>
            </a:bodyPr>
            <a:lstStyle/>
            <a:p>
              <a:r>
                <a:rPr lang="en-US" sz="1800" b="1" i="0" u="none" strike="noStrike" dirty="0">
                  <a:solidFill>
                    <a:srgbClr val="E81313"/>
                  </a:solidFill>
                  <a:effectLst/>
                  <a:latin typeface="Avenir Book" panose="02000503020000020003" pitchFamily="2" charset="0"/>
                </a:rPr>
                <a:t>Attack Types</a:t>
              </a:r>
              <a:endParaRPr lang="en-US" sz="1800" dirty="0">
                <a:solidFill>
                  <a:srgbClr val="E81313"/>
                </a:solidFill>
                <a:latin typeface="Avenir Book" panose="02000503020000020003" pitchFamily="2" charset="0"/>
              </a:endParaRPr>
            </a:p>
          </p:txBody>
        </p:sp>
      </p:grpSp>
      <p:pic>
        <p:nvPicPr>
          <p:cNvPr id="96" name="Picture 95">
            <a:extLst>
              <a:ext uri="{FF2B5EF4-FFF2-40B4-BE49-F238E27FC236}">
                <a16:creationId xmlns:a16="http://schemas.microsoft.com/office/drawing/2014/main" id="{E839CD14-616A-877F-9E45-086AD032E903}"/>
              </a:ext>
            </a:extLst>
          </p:cNvPr>
          <p:cNvPicPr>
            <a:picLocks noChangeAspect="1"/>
          </p:cNvPicPr>
          <p:nvPr/>
        </p:nvPicPr>
        <p:blipFill>
          <a:blip r:embed="rId23"/>
          <a:stretch>
            <a:fillRect/>
          </a:stretch>
        </p:blipFill>
        <p:spPr>
          <a:xfrm>
            <a:off x="2791547" y="3204104"/>
            <a:ext cx="391587" cy="413963"/>
          </a:xfrm>
          <a:prstGeom prst="rect">
            <a:avLst/>
          </a:prstGeom>
        </p:spPr>
      </p:pic>
      <p:pic>
        <p:nvPicPr>
          <p:cNvPr id="97" name="Picture 96">
            <a:extLst>
              <a:ext uri="{FF2B5EF4-FFF2-40B4-BE49-F238E27FC236}">
                <a16:creationId xmlns:a16="http://schemas.microsoft.com/office/drawing/2014/main" id="{748E3762-8C87-D988-4E0F-AEE9777EAF28}"/>
              </a:ext>
            </a:extLst>
          </p:cNvPr>
          <p:cNvPicPr>
            <a:picLocks noChangeAspect="1"/>
          </p:cNvPicPr>
          <p:nvPr/>
        </p:nvPicPr>
        <p:blipFill>
          <a:blip r:embed="rId23"/>
          <a:stretch>
            <a:fillRect/>
          </a:stretch>
        </p:blipFill>
        <p:spPr>
          <a:xfrm>
            <a:off x="4401480" y="3219446"/>
            <a:ext cx="391587" cy="413963"/>
          </a:xfrm>
          <a:prstGeom prst="rect">
            <a:avLst/>
          </a:prstGeom>
        </p:spPr>
      </p:pic>
      <p:pic>
        <p:nvPicPr>
          <p:cNvPr id="98" name="Picture 97">
            <a:extLst>
              <a:ext uri="{FF2B5EF4-FFF2-40B4-BE49-F238E27FC236}">
                <a16:creationId xmlns:a16="http://schemas.microsoft.com/office/drawing/2014/main" id="{37E4F57F-96AF-5310-A56A-CFF88AD44E41}"/>
              </a:ext>
            </a:extLst>
          </p:cNvPr>
          <p:cNvPicPr>
            <a:picLocks noChangeAspect="1"/>
          </p:cNvPicPr>
          <p:nvPr/>
        </p:nvPicPr>
        <p:blipFill>
          <a:blip r:embed="rId23"/>
          <a:stretch>
            <a:fillRect/>
          </a:stretch>
        </p:blipFill>
        <p:spPr>
          <a:xfrm>
            <a:off x="2731847" y="1954502"/>
            <a:ext cx="391587" cy="413963"/>
          </a:xfrm>
          <a:prstGeom prst="rect">
            <a:avLst/>
          </a:prstGeom>
        </p:spPr>
      </p:pic>
      <p:pic>
        <p:nvPicPr>
          <p:cNvPr id="99" name="Picture 98">
            <a:extLst>
              <a:ext uri="{FF2B5EF4-FFF2-40B4-BE49-F238E27FC236}">
                <a16:creationId xmlns:a16="http://schemas.microsoft.com/office/drawing/2014/main" id="{B5C87A3E-A1A9-CDAD-C422-B74571F90685}"/>
              </a:ext>
            </a:extLst>
          </p:cNvPr>
          <p:cNvPicPr>
            <a:picLocks noChangeAspect="1"/>
          </p:cNvPicPr>
          <p:nvPr/>
        </p:nvPicPr>
        <p:blipFill>
          <a:blip r:embed="rId23"/>
          <a:stretch>
            <a:fillRect/>
          </a:stretch>
        </p:blipFill>
        <p:spPr>
          <a:xfrm>
            <a:off x="4466446" y="1926989"/>
            <a:ext cx="391587" cy="413963"/>
          </a:xfrm>
          <a:prstGeom prst="rect">
            <a:avLst/>
          </a:prstGeom>
        </p:spPr>
      </p:pic>
      <p:pic>
        <p:nvPicPr>
          <p:cNvPr id="100" name="Picture 99">
            <a:extLst>
              <a:ext uri="{FF2B5EF4-FFF2-40B4-BE49-F238E27FC236}">
                <a16:creationId xmlns:a16="http://schemas.microsoft.com/office/drawing/2014/main" id="{D3DB8D11-BDD0-411F-8534-AD45D648EE65}"/>
              </a:ext>
            </a:extLst>
          </p:cNvPr>
          <p:cNvPicPr>
            <a:picLocks noChangeAspect="1"/>
          </p:cNvPicPr>
          <p:nvPr/>
        </p:nvPicPr>
        <p:blipFill>
          <a:blip r:embed="rId24"/>
          <a:srcRect l="5407" t="5223" r="18489" b="10070"/>
          <a:stretch/>
        </p:blipFill>
        <p:spPr>
          <a:xfrm>
            <a:off x="2522663" y="3257359"/>
            <a:ext cx="241658" cy="329498"/>
          </a:xfrm>
          <a:prstGeom prst="rect">
            <a:avLst/>
          </a:prstGeom>
        </p:spPr>
      </p:pic>
      <p:pic>
        <p:nvPicPr>
          <p:cNvPr id="101" name="Picture 100">
            <a:extLst>
              <a:ext uri="{FF2B5EF4-FFF2-40B4-BE49-F238E27FC236}">
                <a16:creationId xmlns:a16="http://schemas.microsoft.com/office/drawing/2014/main" id="{B672BB14-D76F-58E8-6B5B-8A4ABAC9F788}"/>
              </a:ext>
            </a:extLst>
          </p:cNvPr>
          <p:cNvPicPr>
            <a:picLocks noChangeAspect="1"/>
          </p:cNvPicPr>
          <p:nvPr/>
        </p:nvPicPr>
        <p:blipFill>
          <a:blip r:embed="rId24"/>
          <a:srcRect l="5407" t="5223" r="18489" b="10070"/>
          <a:stretch/>
        </p:blipFill>
        <p:spPr>
          <a:xfrm>
            <a:off x="4156167" y="3245029"/>
            <a:ext cx="241658" cy="329498"/>
          </a:xfrm>
          <a:prstGeom prst="rect">
            <a:avLst/>
          </a:prstGeom>
        </p:spPr>
      </p:pic>
      <p:sp>
        <p:nvSpPr>
          <p:cNvPr id="102" name="TextBox 101">
            <a:extLst>
              <a:ext uri="{FF2B5EF4-FFF2-40B4-BE49-F238E27FC236}">
                <a16:creationId xmlns:a16="http://schemas.microsoft.com/office/drawing/2014/main" id="{D2D1B291-6722-F56F-0417-EDDBA8ED599C}"/>
              </a:ext>
            </a:extLst>
          </p:cNvPr>
          <p:cNvSpPr txBox="1"/>
          <p:nvPr/>
        </p:nvSpPr>
        <p:spPr>
          <a:xfrm>
            <a:off x="3032462" y="3121720"/>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3</a:t>
            </a:r>
          </a:p>
        </p:txBody>
      </p:sp>
      <p:sp>
        <p:nvSpPr>
          <p:cNvPr id="103" name="TextBox 102">
            <a:extLst>
              <a:ext uri="{FF2B5EF4-FFF2-40B4-BE49-F238E27FC236}">
                <a16:creationId xmlns:a16="http://schemas.microsoft.com/office/drawing/2014/main" id="{353B3261-4AB2-125B-2B10-534C96355A5F}"/>
              </a:ext>
            </a:extLst>
          </p:cNvPr>
          <p:cNvSpPr txBox="1"/>
          <p:nvPr/>
        </p:nvSpPr>
        <p:spPr>
          <a:xfrm>
            <a:off x="4672465" y="3148294"/>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4</a:t>
            </a:r>
          </a:p>
        </p:txBody>
      </p:sp>
      <p:sp>
        <p:nvSpPr>
          <p:cNvPr id="104" name="TextBox 103">
            <a:extLst>
              <a:ext uri="{FF2B5EF4-FFF2-40B4-BE49-F238E27FC236}">
                <a16:creationId xmlns:a16="http://schemas.microsoft.com/office/drawing/2014/main" id="{E5E7D928-D609-1621-8823-1BEBBF3A62D9}"/>
              </a:ext>
            </a:extLst>
          </p:cNvPr>
          <p:cNvSpPr txBox="1"/>
          <p:nvPr/>
        </p:nvSpPr>
        <p:spPr>
          <a:xfrm>
            <a:off x="2931406" y="4479879"/>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5</a:t>
            </a:r>
          </a:p>
        </p:txBody>
      </p:sp>
      <p:sp>
        <p:nvSpPr>
          <p:cNvPr id="105" name="TextBox 104">
            <a:extLst>
              <a:ext uri="{FF2B5EF4-FFF2-40B4-BE49-F238E27FC236}">
                <a16:creationId xmlns:a16="http://schemas.microsoft.com/office/drawing/2014/main" id="{3C78D95F-A9FC-F381-44BE-25BE055CFEDE}"/>
              </a:ext>
            </a:extLst>
          </p:cNvPr>
          <p:cNvSpPr txBox="1"/>
          <p:nvPr/>
        </p:nvSpPr>
        <p:spPr>
          <a:xfrm>
            <a:off x="4662027" y="4440549"/>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6</a:t>
            </a:r>
          </a:p>
        </p:txBody>
      </p:sp>
      <p:sp>
        <p:nvSpPr>
          <p:cNvPr id="106" name="TextBox 105">
            <a:extLst>
              <a:ext uri="{FF2B5EF4-FFF2-40B4-BE49-F238E27FC236}">
                <a16:creationId xmlns:a16="http://schemas.microsoft.com/office/drawing/2014/main" id="{FE71BC0C-0618-1B0E-BE95-2A589DDDE54F}"/>
              </a:ext>
            </a:extLst>
          </p:cNvPr>
          <p:cNvSpPr txBox="1"/>
          <p:nvPr/>
        </p:nvSpPr>
        <p:spPr>
          <a:xfrm>
            <a:off x="2961697" y="1896264"/>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1         </a:t>
            </a:r>
          </a:p>
        </p:txBody>
      </p:sp>
      <p:sp>
        <p:nvSpPr>
          <p:cNvPr id="107" name="TextBox 106">
            <a:extLst>
              <a:ext uri="{FF2B5EF4-FFF2-40B4-BE49-F238E27FC236}">
                <a16:creationId xmlns:a16="http://schemas.microsoft.com/office/drawing/2014/main" id="{C3EC9F05-59B1-5A26-FEC9-F4E42DA4A340}"/>
              </a:ext>
            </a:extLst>
          </p:cNvPr>
          <p:cNvSpPr txBox="1"/>
          <p:nvPr/>
        </p:nvSpPr>
        <p:spPr>
          <a:xfrm>
            <a:off x="4702421" y="1851880"/>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2</a:t>
            </a:r>
          </a:p>
        </p:txBody>
      </p:sp>
      <p:pic>
        <p:nvPicPr>
          <p:cNvPr id="108" name="Picture 107">
            <a:extLst>
              <a:ext uri="{FF2B5EF4-FFF2-40B4-BE49-F238E27FC236}">
                <a16:creationId xmlns:a16="http://schemas.microsoft.com/office/drawing/2014/main" id="{9073E656-25DD-3F1A-10A8-DAE06508D83A}"/>
              </a:ext>
            </a:extLst>
          </p:cNvPr>
          <p:cNvPicPr>
            <a:picLocks noChangeAspect="1"/>
          </p:cNvPicPr>
          <p:nvPr/>
        </p:nvPicPr>
        <p:blipFill>
          <a:blip r:embed="rId23"/>
          <a:stretch>
            <a:fillRect/>
          </a:stretch>
        </p:blipFill>
        <p:spPr>
          <a:xfrm>
            <a:off x="5207508" y="6082215"/>
            <a:ext cx="391587" cy="413963"/>
          </a:xfrm>
          <a:prstGeom prst="rect">
            <a:avLst/>
          </a:prstGeom>
        </p:spPr>
      </p:pic>
      <p:pic>
        <p:nvPicPr>
          <p:cNvPr id="109" name="Picture 108">
            <a:extLst>
              <a:ext uri="{FF2B5EF4-FFF2-40B4-BE49-F238E27FC236}">
                <a16:creationId xmlns:a16="http://schemas.microsoft.com/office/drawing/2014/main" id="{5BA60174-8A5D-42DB-6253-15B71F4191BF}"/>
              </a:ext>
            </a:extLst>
          </p:cNvPr>
          <p:cNvPicPr>
            <a:picLocks noChangeAspect="1"/>
          </p:cNvPicPr>
          <p:nvPr/>
        </p:nvPicPr>
        <p:blipFill>
          <a:blip r:embed="rId24"/>
          <a:srcRect l="5407" t="5223" r="18489" b="10070"/>
          <a:stretch/>
        </p:blipFill>
        <p:spPr>
          <a:xfrm>
            <a:off x="5280570" y="5777183"/>
            <a:ext cx="241658" cy="329498"/>
          </a:xfrm>
          <a:prstGeom prst="rect">
            <a:avLst/>
          </a:prstGeom>
        </p:spPr>
      </p:pic>
      <p:pic>
        <p:nvPicPr>
          <p:cNvPr id="110" name="Picture 109">
            <a:extLst>
              <a:ext uri="{FF2B5EF4-FFF2-40B4-BE49-F238E27FC236}">
                <a16:creationId xmlns:a16="http://schemas.microsoft.com/office/drawing/2014/main" id="{8CBF64E4-CD78-E1D9-BD7A-11DF605AF6E2}"/>
              </a:ext>
            </a:extLst>
          </p:cNvPr>
          <p:cNvPicPr>
            <a:picLocks noChangeAspect="1"/>
          </p:cNvPicPr>
          <p:nvPr/>
        </p:nvPicPr>
        <p:blipFill>
          <a:blip r:embed="rId23"/>
          <a:stretch>
            <a:fillRect/>
          </a:stretch>
        </p:blipFill>
        <p:spPr>
          <a:xfrm>
            <a:off x="11460878" y="942327"/>
            <a:ext cx="391587" cy="413963"/>
          </a:xfrm>
          <a:prstGeom prst="rect">
            <a:avLst/>
          </a:prstGeom>
        </p:spPr>
      </p:pic>
      <p:pic>
        <p:nvPicPr>
          <p:cNvPr id="111" name="Picture 110">
            <a:extLst>
              <a:ext uri="{FF2B5EF4-FFF2-40B4-BE49-F238E27FC236}">
                <a16:creationId xmlns:a16="http://schemas.microsoft.com/office/drawing/2014/main" id="{8B94EB21-4897-5EA9-4997-51E933B95B07}"/>
              </a:ext>
            </a:extLst>
          </p:cNvPr>
          <p:cNvPicPr>
            <a:picLocks noChangeAspect="1"/>
          </p:cNvPicPr>
          <p:nvPr/>
        </p:nvPicPr>
        <p:blipFill>
          <a:blip r:embed="rId24"/>
          <a:srcRect l="5407" t="5223" r="18489" b="10070"/>
          <a:stretch/>
        </p:blipFill>
        <p:spPr>
          <a:xfrm>
            <a:off x="11510972" y="632976"/>
            <a:ext cx="241658" cy="329498"/>
          </a:xfrm>
          <a:prstGeom prst="rect">
            <a:avLst/>
          </a:prstGeom>
        </p:spPr>
      </p:pic>
      <p:pic>
        <p:nvPicPr>
          <p:cNvPr id="112" name="Graphic 111" descr="Wireless router outline">
            <a:extLst>
              <a:ext uri="{FF2B5EF4-FFF2-40B4-BE49-F238E27FC236}">
                <a16:creationId xmlns:a16="http://schemas.microsoft.com/office/drawing/2014/main" id="{8B6DA2DE-1733-F808-8E6C-CE381BB54099}"/>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11440484" y="272058"/>
            <a:ext cx="395173" cy="395173"/>
          </a:xfrm>
          <a:prstGeom prst="rect">
            <a:avLst/>
          </a:prstGeom>
        </p:spPr>
      </p:pic>
      <p:sp>
        <p:nvSpPr>
          <p:cNvPr id="113" name="TextBox 112">
            <a:extLst>
              <a:ext uri="{FF2B5EF4-FFF2-40B4-BE49-F238E27FC236}">
                <a16:creationId xmlns:a16="http://schemas.microsoft.com/office/drawing/2014/main" id="{D23362B0-D18B-0AA6-0DB3-9488068922F4}"/>
              </a:ext>
            </a:extLst>
          </p:cNvPr>
          <p:cNvSpPr txBox="1"/>
          <p:nvPr/>
        </p:nvSpPr>
        <p:spPr>
          <a:xfrm>
            <a:off x="11218080" y="307883"/>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9</a:t>
            </a:r>
          </a:p>
        </p:txBody>
      </p:sp>
      <p:sp>
        <p:nvSpPr>
          <p:cNvPr id="114" name="TextBox 113">
            <a:extLst>
              <a:ext uri="{FF2B5EF4-FFF2-40B4-BE49-F238E27FC236}">
                <a16:creationId xmlns:a16="http://schemas.microsoft.com/office/drawing/2014/main" id="{3EB47686-29D2-789A-066A-190B64E36690}"/>
              </a:ext>
            </a:extLst>
          </p:cNvPr>
          <p:cNvSpPr txBox="1"/>
          <p:nvPr/>
        </p:nvSpPr>
        <p:spPr>
          <a:xfrm>
            <a:off x="5491772" y="6018610"/>
            <a:ext cx="242156" cy="276999"/>
          </a:xfrm>
          <a:prstGeom prst="rect">
            <a:avLst/>
          </a:prstGeom>
          <a:noFill/>
        </p:spPr>
        <p:txBody>
          <a:bodyPr wrap="square" rtlCol="0">
            <a:spAutoFit/>
          </a:bodyPr>
          <a:lstStyle/>
          <a:p>
            <a:r>
              <a:rPr lang="en-US" sz="1200" b="1" dirty="0">
                <a:solidFill>
                  <a:srgbClr val="FF0000"/>
                </a:solidFill>
                <a:latin typeface="Avenir Book" panose="02000503020000020003" pitchFamily="2" charset="0"/>
              </a:rPr>
              <a:t>7       </a:t>
            </a:r>
          </a:p>
        </p:txBody>
      </p:sp>
      <p:pic>
        <p:nvPicPr>
          <p:cNvPr id="115" name="Graphic 114" descr="Wireless router outline">
            <a:extLst>
              <a:ext uri="{FF2B5EF4-FFF2-40B4-BE49-F238E27FC236}">
                <a16:creationId xmlns:a16="http://schemas.microsoft.com/office/drawing/2014/main" id="{152F6BA2-44A8-B1D0-83EA-F550DDC3DF8E}"/>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4371353" y="4469416"/>
            <a:ext cx="395173" cy="395173"/>
          </a:xfrm>
          <a:prstGeom prst="rect">
            <a:avLst/>
          </a:prstGeom>
        </p:spPr>
      </p:pic>
      <p:pic>
        <p:nvPicPr>
          <p:cNvPr id="116" name="Graphic 115" descr="Wireless router outline">
            <a:extLst>
              <a:ext uri="{FF2B5EF4-FFF2-40B4-BE49-F238E27FC236}">
                <a16:creationId xmlns:a16="http://schemas.microsoft.com/office/drawing/2014/main" id="{D32843C8-EB35-9532-490E-9114CAB48D49}"/>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2637289" y="4457062"/>
            <a:ext cx="395173" cy="395173"/>
          </a:xfrm>
          <a:prstGeom prst="rect">
            <a:avLst/>
          </a:prstGeom>
        </p:spPr>
      </p:pic>
      <p:sp>
        <p:nvSpPr>
          <p:cNvPr id="3" name="TextBox 2">
            <a:extLst>
              <a:ext uri="{FF2B5EF4-FFF2-40B4-BE49-F238E27FC236}">
                <a16:creationId xmlns:a16="http://schemas.microsoft.com/office/drawing/2014/main" id="{E5D2BBC7-8765-18ED-AB5B-645E6E526E58}"/>
              </a:ext>
            </a:extLst>
          </p:cNvPr>
          <p:cNvSpPr txBox="1"/>
          <p:nvPr/>
        </p:nvSpPr>
        <p:spPr>
          <a:xfrm>
            <a:off x="79591" y="4681973"/>
            <a:ext cx="4004033" cy="2000548"/>
          </a:xfrm>
          <a:prstGeom prst="rect">
            <a:avLst/>
          </a:prstGeom>
          <a:noFill/>
        </p:spPr>
        <p:txBody>
          <a:bodyPr wrap="square">
            <a:spAutoFit/>
          </a:bodyPr>
          <a:lstStyle/>
          <a:p>
            <a:r>
              <a:rPr lang="en-US" sz="1600" b="1" i="0" u="none" strike="noStrike" dirty="0">
                <a:solidFill>
                  <a:srgbClr val="E81313"/>
                </a:solidFill>
                <a:effectLst/>
                <a:latin typeface="Avenir Book" panose="02000503020000020003" pitchFamily="2" charset="0"/>
              </a:rPr>
              <a:t>Countermeasures</a:t>
            </a:r>
            <a:endParaRPr lang="en-US" sz="1600" dirty="0">
              <a:solidFill>
                <a:srgbClr val="E81313"/>
              </a:solidFill>
              <a:latin typeface="Avenir Book" panose="02000503020000020003" pitchFamily="2" charset="0"/>
            </a:endParaRPr>
          </a:p>
          <a:p>
            <a:pPr marL="228600" indent="-228600">
              <a:buFont typeface="+mj-lt"/>
              <a:buAutoNum type="arabicPeriod"/>
            </a:pPr>
            <a:r>
              <a:rPr lang="en-US" sz="1200" b="0" i="0" u="none" strike="noStrike" dirty="0">
                <a:solidFill>
                  <a:srgbClr val="E81313"/>
                </a:solidFill>
                <a:effectLst/>
                <a:latin typeface="Avenir Book" panose="02000503020000020003" pitchFamily="2" charset="0"/>
              </a:rPr>
              <a:t>DF</a:t>
            </a:r>
            <a:endParaRPr lang="en-US" sz="1200" dirty="0">
              <a:solidFill>
                <a:srgbClr val="E81313"/>
              </a:solidFill>
              <a:latin typeface="Avenir Book" panose="02000503020000020003" pitchFamily="2" charset="0"/>
            </a:endParaRPr>
          </a:p>
          <a:p>
            <a:pPr marL="228600" indent="-228600">
              <a:buFont typeface="+mj-lt"/>
              <a:buAutoNum type="arabicPeriod"/>
            </a:pPr>
            <a:r>
              <a:rPr lang="en-US" sz="1200" b="0" i="0" u="none" strike="noStrike" dirty="0">
                <a:solidFill>
                  <a:srgbClr val="E81313"/>
                </a:solidFill>
                <a:effectLst/>
                <a:latin typeface="Avenir Book" panose="02000503020000020003" pitchFamily="2" charset="0"/>
              </a:rPr>
              <a:t>DF </a:t>
            </a:r>
          </a:p>
          <a:p>
            <a:pPr marL="228600" indent="-228600">
              <a:buFont typeface="+mj-lt"/>
              <a:buAutoNum type="arabicPeriod"/>
            </a:pPr>
            <a:r>
              <a:rPr lang="en-US" sz="1200" b="0" i="0" u="none" strike="noStrike" dirty="0">
                <a:solidFill>
                  <a:srgbClr val="E81313"/>
                </a:solidFill>
                <a:effectLst/>
                <a:latin typeface="Avenir Book" panose="02000503020000020003" pitchFamily="2" charset="0"/>
              </a:rPr>
              <a:t>DF\</a:t>
            </a:r>
          </a:p>
          <a:p>
            <a:pPr marL="228600" indent="-228600">
              <a:buFont typeface="+mj-lt"/>
              <a:buAutoNum type="arabicPeriod"/>
            </a:pPr>
            <a:r>
              <a:rPr lang="en-US" sz="1200" b="0" i="0" u="none" strike="noStrike" dirty="0">
                <a:solidFill>
                  <a:srgbClr val="E81313"/>
                </a:solidFill>
                <a:effectLst/>
                <a:latin typeface="Avenir Book" panose="02000503020000020003" pitchFamily="2" charset="0"/>
              </a:rPr>
              <a:t>DF</a:t>
            </a:r>
          </a:p>
          <a:p>
            <a:pPr marL="228600" indent="-228600">
              <a:buFont typeface="+mj-lt"/>
              <a:buAutoNum type="arabicPeriod"/>
            </a:pPr>
            <a:r>
              <a:rPr lang="en-US" sz="1200" b="0" i="0" u="none" strike="noStrike" dirty="0">
                <a:solidFill>
                  <a:srgbClr val="E81313"/>
                </a:solidFill>
                <a:effectLst/>
                <a:latin typeface="Avenir Book" panose="02000503020000020003" pitchFamily="2" charset="0"/>
              </a:rPr>
              <a:t>M</a:t>
            </a:r>
            <a:r>
              <a:rPr lang="en-US" sz="1200" dirty="0">
                <a:solidFill>
                  <a:srgbClr val="E81313"/>
                </a:solidFill>
                <a:latin typeface="Avenir Book" panose="02000503020000020003" pitchFamily="2" charset="0"/>
              </a:rPr>
              <a:t>M</a:t>
            </a:r>
          </a:p>
          <a:p>
            <a:pPr marL="228600" indent="-228600">
              <a:buFont typeface="+mj-lt"/>
              <a:buAutoNum type="arabicPeriod"/>
            </a:pPr>
            <a:r>
              <a:rPr lang="en-US" sz="1200" b="0" i="0" u="none" strike="noStrike" dirty="0">
                <a:solidFill>
                  <a:srgbClr val="E81313"/>
                </a:solidFill>
                <a:effectLst/>
                <a:latin typeface="Avenir Book" panose="02000503020000020003" pitchFamily="2" charset="0"/>
              </a:rPr>
              <a:t>M</a:t>
            </a:r>
          </a:p>
          <a:p>
            <a:pPr marL="228600" indent="-228600">
              <a:buFont typeface="+mj-lt"/>
              <a:buAutoNum type="arabicPeriod"/>
            </a:pPr>
            <a:r>
              <a:rPr lang="en-US" sz="1200" b="0" i="0" u="none" strike="noStrike" dirty="0">
                <a:solidFill>
                  <a:srgbClr val="E81313"/>
                </a:solidFill>
                <a:effectLst/>
                <a:latin typeface="Avenir Book" panose="02000503020000020003" pitchFamily="2" charset="0"/>
              </a:rPr>
              <a:t>DF</a:t>
            </a:r>
          </a:p>
          <a:p>
            <a:pPr marL="228600" indent="-228600">
              <a:buFont typeface="+mj-lt"/>
              <a:buAutoNum type="arabicPeriod"/>
            </a:pPr>
            <a:r>
              <a:rPr lang="en-US" sz="1200" b="0" i="0" u="none" strike="noStrike" dirty="0">
                <a:solidFill>
                  <a:srgbClr val="E81313"/>
                </a:solidFill>
                <a:effectLst/>
                <a:latin typeface="Avenir Book" panose="02000503020000020003" pitchFamily="2" charset="0"/>
              </a:rPr>
              <a:t>R</a:t>
            </a:r>
          </a:p>
          <a:p>
            <a:pPr marL="228600" indent="-228600">
              <a:buFont typeface="+mj-lt"/>
              <a:buAutoNum type="arabicPeriod"/>
            </a:pPr>
            <a:r>
              <a:rPr lang="en-US" sz="1200" b="0" i="0" u="none" strike="noStrike" dirty="0">
                <a:solidFill>
                  <a:srgbClr val="E81313"/>
                </a:solidFill>
                <a:effectLst/>
                <a:latin typeface="Avenir Book" panose="02000503020000020003" pitchFamily="2" charset="0"/>
              </a:rPr>
              <a:t>IN</a:t>
            </a:r>
            <a:endParaRPr lang="en-US" sz="1200" dirty="0">
              <a:latin typeface="Avenir Book" panose="02000503020000020003" pitchFamily="2" charset="0"/>
            </a:endParaRPr>
          </a:p>
        </p:txBody>
      </p:sp>
      <p:sp>
        <p:nvSpPr>
          <p:cNvPr id="60" name="Rectangle 59">
            <a:extLst>
              <a:ext uri="{FF2B5EF4-FFF2-40B4-BE49-F238E27FC236}">
                <a16:creationId xmlns:a16="http://schemas.microsoft.com/office/drawing/2014/main" id="{1E9F16E9-068F-C782-C80C-50E17394DFCE}"/>
              </a:ext>
            </a:extLst>
          </p:cNvPr>
          <p:cNvSpPr/>
          <p:nvPr/>
        </p:nvSpPr>
        <p:spPr>
          <a:xfrm>
            <a:off x="2313784" y="1083900"/>
            <a:ext cx="8533725" cy="3940735"/>
          </a:xfrm>
          <a:prstGeom prst="rect">
            <a:avLst/>
          </a:prstGeom>
          <a:solidFill>
            <a:schemeClr val="accent5">
              <a:lumMod val="50000"/>
              <a:alpha val="9188"/>
            </a:schemeClr>
          </a:solidFill>
          <a:ln w="25400">
            <a:solidFill>
              <a:srgbClr val="7030A0"/>
            </a:solidFill>
            <a:prstDash val="sysDash"/>
          </a:ln>
        </p:spPr>
        <p:txBody>
          <a:bodyPr wrap="square" rtlCol="0" anchor="ctr">
            <a:spAutoFit/>
          </a:bodyPr>
          <a:lstStyle/>
          <a:p>
            <a:pPr marL="171450" indent="-171450" algn="l">
              <a:buFont typeface="Wingdings" pitchFamily="2" charset="2"/>
              <a:buChar char="ü"/>
            </a:pPr>
            <a:endParaRPr lang="en-US" sz="1300" dirty="0">
              <a:latin typeface="Avenir Book" panose="02000503020000020003" pitchFamily="2" charset="0"/>
            </a:endParaRPr>
          </a:p>
        </p:txBody>
      </p:sp>
    </p:spTree>
    <p:extLst>
      <p:ext uri="{BB962C8B-B14F-4D97-AF65-F5344CB8AC3E}">
        <p14:creationId xmlns:p14="http://schemas.microsoft.com/office/powerpoint/2010/main" val="28878451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E9483B-5422-6D40-85C7-6225ED8FB6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ADE86D-71B7-E272-2907-91E6C5CA30B9}"/>
              </a:ext>
            </a:extLst>
          </p:cNvPr>
          <p:cNvSpPr>
            <a:spLocks noGrp="1"/>
          </p:cNvSpPr>
          <p:nvPr>
            <p:ph type="title"/>
          </p:nvPr>
        </p:nvSpPr>
        <p:spPr/>
        <p:txBody>
          <a:bodyPr/>
          <a:lstStyle/>
          <a:p>
            <a:r>
              <a:rPr lang="en-US" dirty="0"/>
              <a:t>RIDV Countermeasures Defined</a:t>
            </a:r>
          </a:p>
        </p:txBody>
      </p:sp>
      <p:sp>
        <p:nvSpPr>
          <p:cNvPr id="8" name="Content Placeholder 2">
            <a:extLst>
              <a:ext uri="{FF2B5EF4-FFF2-40B4-BE49-F238E27FC236}">
                <a16:creationId xmlns:a16="http://schemas.microsoft.com/office/drawing/2014/main" id="{30DB7095-A1E1-EF09-40BF-C34DC659631B}"/>
              </a:ext>
            </a:extLst>
          </p:cNvPr>
          <p:cNvSpPr>
            <a:spLocks noGrp="1"/>
          </p:cNvSpPr>
          <p:nvPr>
            <p:ph idx="1"/>
          </p:nvPr>
        </p:nvSpPr>
        <p:spPr>
          <a:xfrm>
            <a:off x="214746" y="1000518"/>
            <a:ext cx="11786754" cy="5078164"/>
          </a:xfrm>
          <a:ln>
            <a:solidFill>
              <a:srgbClr val="262673"/>
            </a:solidFill>
          </a:ln>
        </p:spPr>
        <p:txBody>
          <a:bodyPr/>
          <a:lstStyle/>
          <a:p>
            <a:pPr marL="0" marR="0" indent="0">
              <a:spcBef>
                <a:spcPts val="0"/>
              </a:spcBef>
              <a:spcAft>
                <a:spcPts val="0"/>
              </a:spcAft>
              <a:buNone/>
            </a:pPr>
            <a:r>
              <a:rPr lang="en-US" sz="1400" b="1" u="sng"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AUTOMATED WORKFLOW</a:t>
            </a:r>
          </a:p>
          <a:p>
            <a:pPr marL="0" marR="0" indent="0">
              <a:spcBef>
                <a:spcPts val="0"/>
              </a:spcBef>
              <a:spcAft>
                <a:spcPts val="0"/>
              </a:spcAft>
              <a:buNone/>
            </a:pPr>
            <a:r>
              <a:rPr lang="en-US" sz="14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Live Biometric Capture Channel</a:t>
            </a:r>
          </a:p>
          <a:p>
            <a:pPr marL="0" marR="0" indent="0">
              <a:spcBef>
                <a:spcPts val="0"/>
              </a:spcBef>
              <a:spcAft>
                <a:spcPts val="0"/>
              </a:spcAft>
              <a:buNone/>
            </a:pPr>
            <a:r>
              <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1) Data Capture -  </a:t>
            </a:r>
            <a:r>
              <a:rPr lang="en-US" sz="1400" b="1" i="0" u="none" strike="noStrike" dirty="0">
                <a:solidFill>
                  <a:srgbClr val="E81313"/>
                </a:solidFill>
                <a:effectLst/>
                <a:latin typeface="Avenir Book" panose="02000503020000020003" pitchFamily="2" charset="0"/>
              </a:rPr>
              <a:t>Deepfake Physical Presentation Attack  </a:t>
            </a:r>
            <a:r>
              <a:rPr lang="en-US" sz="1400" dirty="0">
                <a:ea typeface="Times New Roman" panose="02020603050405020304" pitchFamily="18" charset="0"/>
                <a:cs typeface="Times New Roman" panose="02020603050405020304" pitchFamily="18" charset="0"/>
              </a:rPr>
              <a:t>Countermeasures</a:t>
            </a:r>
            <a:endParaRPr lang="en-US" sz="1400" dirty="0">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1400" i="0" u="none" strike="noStrike" dirty="0">
                <a:effectLst/>
                <a:latin typeface="Avenir Book" panose="02000503020000020003" pitchFamily="2" charset="0"/>
              </a:rPr>
              <a:t>2) Signal Processing - </a:t>
            </a:r>
            <a:r>
              <a:rPr lang="en-US" sz="1400" b="1" i="0" u="none" strike="noStrike" dirty="0">
                <a:solidFill>
                  <a:srgbClr val="E81313"/>
                </a:solidFill>
                <a:effectLst/>
                <a:latin typeface="Avenir Book" panose="02000503020000020003" pitchFamily="2" charset="0"/>
              </a:rPr>
              <a:t>Deepfake Injection Attack  </a:t>
            </a:r>
            <a:r>
              <a:rPr lang="en-US" sz="1400" dirty="0">
                <a:ea typeface="Times New Roman" panose="02020603050405020304" pitchFamily="18" charset="0"/>
                <a:cs typeface="Times New Roman" panose="02020603050405020304" pitchFamily="18" charset="0"/>
              </a:rPr>
              <a:t>Countermeasures</a:t>
            </a:r>
            <a:endParaRPr lang="en-US" sz="1400" b="1" i="0" u="none" strike="noStrike" dirty="0">
              <a:solidFill>
                <a:srgbClr val="E81313"/>
              </a:solidFill>
              <a:effectLst/>
              <a:latin typeface="Avenir Book" panose="02000503020000020003" pitchFamily="2" charset="0"/>
            </a:endParaRPr>
          </a:p>
          <a:p>
            <a:pPr marL="0" marR="0" indent="0">
              <a:spcBef>
                <a:spcPts val="0"/>
              </a:spcBef>
              <a:spcAft>
                <a:spcPts val="0"/>
              </a:spcAft>
              <a:buNone/>
            </a:pPr>
            <a:endPar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4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Identity Document Capture Channel </a:t>
            </a:r>
            <a:endPar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3) Data Capture -  </a:t>
            </a:r>
            <a:r>
              <a:rPr lang="en-US" sz="1400" b="1" i="0" u="none" strike="noStrike" dirty="0">
                <a:solidFill>
                  <a:srgbClr val="E81313"/>
                </a:solidFill>
                <a:effectLst/>
                <a:latin typeface="Avenir Book" panose="02000503020000020003" pitchFamily="2" charset="0"/>
              </a:rPr>
              <a:t>Deepfake /Modified document; Synthetic ID document </a:t>
            </a:r>
            <a:r>
              <a:rPr lang="en-US" sz="1400" dirty="0">
                <a:ea typeface="Times New Roman" panose="02020603050405020304" pitchFamily="18" charset="0"/>
                <a:cs typeface="Times New Roman" panose="02020603050405020304" pitchFamily="18" charset="0"/>
              </a:rPr>
              <a:t>Countermeasures</a:t>
            </a:r>
            <a:endParaRPr lang="en-US" sz="1400" dirty="0">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1400" i="0" u="none" strike="noStrike" dirty="0">
                <a:effectLst/>
                <a:latin typeface="Avenir Book" panose="02000503020000020003" pitchFamily="2" charset="0"/>
              </a:rPr>
              <a:t>4) Signal Processing - </a:t>
            </a:r>
            <a:r>
              <a:rPr lang="en-US" sz="1400" b="1" i="0" u="none" strike="noStrike" dirty="0">
                <a:solidFill>
                  <a:srgbClr val="E81313"/>
                </a:solidFill>
                <a:effectLst/>
                <a:latin typeface="Avenir Book" panose="02000503020000020003" pitchFamily="2" charset="0"/>
              </a:rPr>
              <a:t>Deepfake Synthetic Document Injection Attack </a:t>
            </a:r>
            <a:r>
              <a:rPr lang="en-US" sz="1400" dirty="0">
                <a:ea typeface="Times New Roman" panose="02020603050405020304" pitchFamily="18" charset="0"/>
                <a:cs typeface="Times New Roman" panose="02020603050405020304" pitchFamily="18" charset="0"/>
              </a:rPr>
              <a:t>Countermeasures</a:t>
            </a:r>
          </a:p>
          <a:p>
            <a:pPr marL="0" marR="0" indent="0">
              <a:spcBef>
                <a:spcPts val="0"/>
              </a:spcBef>
              <a:spcAft>
                <a:spcPts val="0"/>
              </a:spcAft>
              <a:buNone/>
            </a:pPr>
            <a:endPar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4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Environmental Risk Factors Channel </a:t>
            </a:r>
            <a:endPar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5) Data Capture - </a:t>
            </a:r>
            <a:r>
              <a:rPr lang="en-US" sz="1400" b="1" i="0" u="none" strike="noStrike" dirty="0">
                <a:solidFill>
                  <a:srgbClr val="E81313"/>
                </a:solidFill>
                <a:effectLst/>
                <a:latin typeface="Avenir Book" panose="02000503020000020003" pitchFamily="2" charset="0"/>
              </a:rPr>
              <a:t>Modified or Synthetic Data Attack  </a:t>
            </a:r>
            <a:r>
              <a:rPr lang="en-US" sz="1400" dirty="0">
                <a:ea typeface="Times New Roman" panose="02020603050405020304" pitchFamily="18" charset="0"/>
                <a:cs typeface="Times New Roman" panose="02020603050405020304" pitchFamily="18" charset="0"/>
              </a:rPr>
              <a:t>Countermeasures</a:t>
            </a:r>
            <a:endParaRPr lang="en-US" sz="1400" dirty="0">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1400" i="0" u="none" strike="noStrike" dirty="0">
                <a:effectLst/>
                <a:latin typeface="Avenir Book" panose="02000503020000020003" pitchFamily="2" charset="0"/>
              </a:rPr>
              <a:t>60 Signal Processing - </a:t>
            </a:r>
            <a:r>
              <a:rPr lang="en-US" sz="1400" b="1" i="0" u="none" strike="noStrike" dirty="0">
                <a:solidFill>
                  <a:srgbClr val="E81313"/>
                </a:solidFill>
                <a:effectLst/>
                <a:latin typeface="Avenir Book" panose="02000503020000020003" pitchFamily="2" charset="0"/>
              </a:rPr>
              <a:t>Modified or Synthetic Data Injection Attack  </a:t>
            </a:r>
            <a:r>
              <a:rPr lang="en-US" sz="1400" dirty="0">
                <a:ea typeface="Times New Roman" panose="02020603050405020304" pitchFamily="18" charset="0"/>
                <a:cs typeface="Times New Roman" panose="02020603050405020304" pitchFamily="18" charset="0"/>
              </a:rPr>
              <a:t>Countermeasures</a:t>
            </a:r>
            <a:endParaRPr lang="en-US" sz="1400" b="1" i="0" u="none" strike="noStrike" dirty="0">
              <a:solidFill>
                <a:srgbClr val="E81313"/>
              </a:solidFill>
              <a:effectLst/>
              <a:latin typeface="Avenir Book" panose="02000503020000020003" pitchFamily="2" charset="0"/>
            </a:endParaRPr>
          </a:p>
          <a:p>
            <a:pPr marL="0" marR="0" indent="0">
              <a:spcBef>
                <a:spcPts val="0"/>
              </a:spcBef>
              <a:spcAft>
                <a:spcPts val="0"/>
              </a:spcAft>
              <a:buNone/>
            </a:pPr>
            <a:endParaRPr lang="en-US" sz="1400" dirty="0">
              <a:solidFill>
                <a:srgbClr val="404040"/>
              </a:solidFill>
              <a:effectLst/>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400" b="1" u="sng"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MANUAL WORKFLOW</a:t>
            </a:r>
          </a:p>
          <a:p>
            <a:pPr marL="0" indent="0">
              <a:spcBef>
                <a:spcPts val="0"/>
              </a:spcBef>
              <a:spcAft>
                <a:spcPts val="0"/>
              </a:spcAft>
              <a:buNone/>
            </a:pPr>
            <a:r>
              <a:rPr lang="en-US" sz="14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7) Live Capture</a:t>
            </a:r>
            <a:r>
              <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 </a:t>
            </a:r>
            <a:r>
              <a:rPr lang="en-US" sz="1400" b="1" i="0" u="none" strike="noStrike" dirty="0">
                <a:solidFill>
                  <a:srgbClr val="E81313"/>
                </a:solidFill>
                <a:effectLst/>
                <a:latin typeface="Avenir Book" panose="02000503020000020003" pitchFamily="2" charset="0"/>
              </a:rPr>
              <a:t>Deepfake in Live Video Chat Attack  </a:t>
            </a:r>
            <a:r>
              <a:rPr lang="en-US" sz="1400" dirty="0">
                <a:ea typeface="Times New Roman" panose="02020603050405020304" pitchFamily="18" charset="0"/>
                <a:cs typeface="Times New Roman" panose="02020603050405020304" pitchFamily="18" charset="0"/>
              </a:rPr>
              <a:t>Countermeasures</a:t>
            </a:r>
            <a:endParaRPr lang="en-US" sz="1400" dirty="0">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400" dirty="0">
              <a:solidFill>
                <a:srgbClr val="404040"/>
              </a:solidFill>
              <a:ea typeface="Times New Roman" panose="02020603050405020304" pitchFamily="18" charset="0"/>
              <a:cs typeface="Times New Roman" panose="02020603050405020304" pitchFamily="18" charset="0"/>
            </a:endParaRPr>
          </a:p>
          <a:p>
            <a:pPr marL="0" marR="0" indent="0">
              <a:spcBef>
                <a:spcPts val="0"/>
              </a:spcBef>
              <a:spcAft>
                <a:spcPts val="0"/>
              </a:spcAft>
              <a:buNone/>
            </a:pPr>
            <a:r>
              <a:rPr lang="en-US" sz="1400" b="1" u="sng"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HOST SYSTEM</a:t>
            </a:r>
          </a:p>
          <a:p>
            <a:pPr marL="0" indent="0">
              <a:spcBef>
                <a:spcPts val="0"/>
              </a:spcBef>
              <a:spcAft>
                <a:spcPts val="0"/>
              </a:spcAft>
              <a:buNone/>
            </a:pPr>
            <a:r>
              <a:rPr lang="en-US" sz="1400" b="1"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8) Reference Data</a:t>
            </a:r>
            <a:r>
              <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 </a:t>
            </a:r>
            <a:r>
              <a:rPr lang="en-US" sz="1400" b="1" i="0" u="none" strike="noStrike" dirty="0">
                <a:solidFill>
                  <a:srgbClr val="E81313"/>
                </a:solidFill>
                <a:effectLst/>
                <a:latin typeface="Avenir Book" panose="02000503020000020003" pitchFamily="2" charset="0"/>
              </a:rPr>
              <a:t>Reference Data Injection Attack  </a:t>
            </a:r>
            <a:r>
              <a:rPr lang="en-US" sz="1400" dirty="0">
                <a:ea typeface="Times New Roman" panose="02020603050405020304" pitchFamily="18" charset="0"/>
                <a:cs typeface="Times New Roman" panose="02020603050405020304" pitchFamily="18" charset="0"/>
              </a:rPr>
              <a:t>Countermeasures</a:t>
            </a:r>
            <a:endParaRPr lang="en-US" sz="1400" dirty="0">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400" dirty="0">
              <a:solidFill>
                <a:srgbClr val="404040"/>
              </a:solidFill>
              <a:effectLst/>
              <a:latin typeface="Avenir Book" panose="02000503020000020003" pitchFamily="2" charset="0"/>
              <a:ea typeface="Times New Roman" panose="02020603050405020304" pitchFamily="18" charset="0"/>
              <a:cs typeface="Times New Roman" panose="02020603050405020304" pitchFamily="18" charset="0"/>
            </a:endParaRPr>
          </a:p>
          <a:p>
            <a:pPr marL="0" indent="0">
              <a:spcBef>
                <a:spcPts val="0"/>
              </a:spcBef>
              <a:spcAft>
                <a:spcPts val="0"/>
              </a:spcAft>
              <a:buNone/>
            </a:pPr>
            <a:r>
              <a:rPr lang="en-US" sz="1400" b="1" dirty="0">
                <a:solidFill>
                  <a:srgbClr val="404040"/>
                </a:solidFill>
                <a:ea typeface="Times New Roman" panose="02020603050405020304" pitchFamily="18" charset="0"/>
                <a:cs typeface="Times New Roman" panose="02020603050405020304" pitchFamily="18" charset="0"/>
              </a:rPr>
              <a:t>9) General System</a:t>
            </a:r>
            <a:r>
              <a:rPr lang="en-US" sz="14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rPr>
              <a:t>- </a:t>
            </a:r>
            <a:r>
              <a:rPr lang="en-US" sz="1400" b="1" i="0" u="none" strike="noStrike" dirty="0">
                <a:solidFill>
                  <a:srgbClr val="E81313"/>
                </a:solidFill>
                <a:effectLst/>
                <a:latin typeface="Avenir Book" panose="02000503020000020003" pitchFamily="2" charset="0"/>
              </a:rPr>
              <a:t>Insider Threats </a:t>
            </a:r>
            <a:r>
              <a:rPr lang="en-US" sz="1400" dirty="0">
                <a:ea typeface="Times New Roman" panose="02020603050405020304" pitchFamily="18" charset="0"/>
                <a:cs typeface="Times New Roman" panose="02020603050405020304" pitchFamily="18" charset="0"/>
              </a:rPr>
              <a:t>Countermeasures</a:t>
            </a:r>
            <a:endParaRPr lang="en-US" sz="1400" dirty="0">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400" dirty="0">
              <a:latin typeface="Avenir Book" panose="02000503020000020003" pitchFamily="2" charset="0"/>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100" dirty="0">
              <a:solidFill>
                <a:srgbClr val="404040"/>
              </a:solidFill>
              <a:effectLst/>
              <a:ea typeface="Times New Roman" panose="02020603050405020304" pitchFamily="18" charset="0"/>
              <a:cs typeface="Times New Roman" panose="02020603050405020304" pitchFamily="18" charset="0"/>
            </a:endParaRPr>
          </a:p>
          <a:p>
            <a:pPr marL="0" marR="0" indent="0">
              <a:spcBef>
                <a:spcPts val="0"/>
              </a:spcBef>
              <a:spcAft>
                <a:spcPts val="0"/>
              </a:spcAft>
              <a:buNone/>
            </a:pPr>
            <a:endParaRPr lang="en-US" sz="1200" dirty="0">
              <a:solidFill>
                <a:srgbClr val="404040"/>
              </a:solidFill>
              <a:latin typeface="Avenir Book" panose="02000503020000020003" pitchFamily="2" charset="0"/>
              <a:ea typeface="Times New Roman" panose="02020603050405020304" pitchFamily="18" charset="0"/>
              <a:cs typeface="Times New Roman" panose="02020603050405020304" pitchFamily="18" charset="0"/>
            </a:endParaRPr>
          </a:p>
        </p:txBody>
      </p:sp>
      <p:sp>
        <p:nvSpPr>
          <p:cNvPr id="9" name="Slide Number Placeholder 3">
            <a:extLst>
              <a:ext uri="{FF2B5EF4-FFF2-40B4-BE49-F238E27FC236}">
                <a16:creationId xmlns:a16="http://schemas.microsoft.com/office/drawing/2014/main" id="{6731B730-2D00-E0F3-F08F-C0292AFDBF27}"/>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32</a:t>
            </a:fld>
            <a:endParaRPr lang="en-US" altLang="en-US" dirty="0"/>
          </a:p>
        </p:txBody>
      </p:sp>
    </p:spTree>
    <p:extLst>
      <p:ext uri="{BB962C8B-B14F-4D97-AF65-F5344CB8AC3E}">
        <p14:creationId xmlns:p14="http://schemas.microsoft.com/office/powerpoint/2010/main" val="2502931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9DCE98-BE9E-D911-DEF6-70B05B541E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0420B9-2CBB-6D29-B0EB-A710D637CA71}"/>
              </a:ext>
            </a:extLst>
          </p:cNvPr>
          <p:cNvSpPr>
            <a:spLocks noGrp="1"/>
          </p:cNvSpPr>
          <p:nvPr>
            <p:ph type="title"/>
          </p:nvPr>
        </p:nvSpPr>
        <p:spPr/>
        <p:txBody>
          <a:bodyPr/>
          <a:lstStyle/>
          <a:p>
            <a:r>
              <a:rPr lang="en-US" dirty="0">
                <a:solidFill>
                  <a:srgbClr val="262673"/>
                </a:solidFill>
              </a:rPr>
              <a:t>RIDV</a:t>
            </a:r>
            <a:r>
              <a:rPr lang="en-US" dirty="0"/>
              <a:t> Table</a:t>
            </a:r>
            <a:endParaRPr lang="en-US" dirty="0">
              <a:solidFill>
                <a:srgbClr val="262673"/>
              </a:solidFill>
            </a:endParaRPr>
          </a:p>
        </p:txBody>
      </p:sp>
      <p:sp>
        <p:nvSpPr>
          <p:cNvPr id="4" name="Content Placeholder 3">
            <a:extLst>
              <a:ext uri="{FF2B5EF4-FFF2-40B4-BE49-F238E27FC236}">
                <a16:creationId xmlns:a16="http://schemas.microsoft.com/office/drawing/2014/main" id="{2086F6E3-84C1-71DD-573A-21EBC979C896}"/>
              </a:ext>
            </a:extLst>
          </p:cNvPr>
          <p:cNvSpPr>
            <a:spLocks noGrp="1"/>
          </p:cNvSpPr>
          <p:nvPr>
            <p:ph idx="1"/>
          </p:nvPr>
        </p:nvSpPr>
        <p:spPr>
          <a:xfrm>
            <a:off x="3862137" y="338237"/>
            <a:ext cx="7315200" cy="493289"/>
          </a:xfrm>
        </p:spPr>
        <p:txBody>
          <a:bodyPr/>
          <a:lstStyle/>
          <a:p>
            <a:pPr marL="0" indent="0">
              <a:buNone/>
            </a:pPr>
            <a:r>
              <a:rPr lang="en-US" sz="2000" dirty="0">
                <a:solidFill>
                  <a:srgbClr val="262673"/>
                </a:solidFill>
              </a:rPr>
              <a:t>Process, </a:t>
            </a:r>
            <a:r>
              <a:rPr lang="en-US" sz="2000" b="1" dirty="0">
                <a:solidFill>
                  <a:srgbClr val="262673"/>
                </a:solidFill>
                <a:effectLst/>
              </a:rPr>
              <a:t>Prevention, Detection and Countermeasures</a:t>
            </a:r>
            <a:endParaRPr lang="en-US" sz="2000" dirty="0">
              <a:solidFill>
                <a:srgbClr val="262673"/>
              </a:solidFill>
            </a:endParaRPr>
          </a:p>
        </p:txBody>
      </p:sp>
      <p:graphicFrame>
        <p:nvGraphicFramePr>
          <p:cNvPr id="5" name="Content Placeholder 5">
            <a:extLst>
              <a:ext uri="{FF2B5EF4-FFF2-40B4-BE49-F238E27FC236}">
                <a16:creationId xmlns:a16="http://schemas.microsoft.com/office/drawing/2014/main" id="{22F8161E-38F9-E74C-C197-3B4ED7FBEEF2}"/>
              </a:ext>
            </a:extLst>
          </p:cNvPr>
          <p:cNvGraphicFramePr>
            <a:graphicFrameLocks/>
          </p:cNvGraphicFramePr>
          <p:nvPr>
            <p:extLst>
              <p:ext uri="{D42A27DB-BD31-4B8C-83A1-F6EECF244321}">
                <p14:modId xmlns:p14="http://schemas.microsoft.com/office/powerpoint/2010/main" val="3108850295"/>
              </p:ext>
            </p:extLst>
          </p:nvPr>
        </p:nvGraphicFramePr>
        <p:xfrm>
          <a:off x="164431" y="1012003"/>
          <a:ext cx="11992933" cy="931990"/>
        </p:xfrm>
        <a:graphic>
          <a:graphicData uri="http://schemas.openxmlformats.org/drawingml/2006/table">
            <a:tbl>
              <a:tblPr firstRow="1" firstCol="1" bandRow="1">
                <a:tableStyleId>{46F890A9-2807-4EBB-B81D-B2AA78EC7F39}</a:tableStyleId>
              </a:tblPr>
              <a:tblGrid>
                <a:gridCol w="1342251">
                  <a:extLst>
                    <a:ext uri="{9D8B030D-6E8A-4147-A177-3AD203B41FA5}">
                      <a16:colId xmlns:a16="http://schemas.microsoft.com/office/drawing/2014/main" val="976366683"/>
                    </a:ext>
                  </a:extLst>
                </a:gridCol>
                <a:gridCol w="1429023">
                  <a:extLst>
                    <a:ext uri="{9D8B030D-6E8A-4147-A177-3AD203B41FA5}">
                      <a16:colId xmlns:a16="http://schemas.microsoft.com/office/drawing/2014/main" val="3784407225"/>
                    </a:ext>
                  </a:extLst>
                </a:gridCol>
                <a:gridCol w="1572127">
                  <a:extLst>
                    <a:ext uri="{9D8B030D-6E8A-4147-A177-3AD203B41FA5}">
                      <a16:colId xmlns:a16="http://schemas.microsoft.com/office/drawing/2014/main" val="3824354849"/>
                    </a:ext>
                  </a:extLst>
                </a:gridCol>
                <a:gridCol w="1394204">
                  <a:extLst>
                    <a:ext uri="{9D8B030D-6E8A-4147-A177-3AD203B41FA5}">
                      <a16:colId xmlns:a16="http://schemas.microsoft.com/office/drawing/2014/main" val="3250144482"/>
                    </a:ext>
                  </a:extLst>
                </a:gridCol>
                <a:gridCol w="1312901">
                  <a:extLst>
                    <a:ext uri="{9D8B030D-6E8A-4147-A177-3AD203B41FA5}">
                      <a16:colId xmlns:a16="http://schemas.microsoft.com/office/drawing/2014/main" val="234510541"/>
                    </a:ext>
                  </a:extLst>
                </a:gridCol>
                <a:gridCol w="1263316">
                  <a:extLst>
                    <a:ext uri="{9D8B030D-6E8A-4147-A177-3AD203B41FA5}">
                      <a16:colId xmlns:a16="http://schemas.microsoft.com/office/drawing/2014/main" val="2984105289"/>
                    </a:ext>
                  </a:extLst>
                </a:gridCol>
                <a:gridCol w="1486629">
                  <a:extLst>
                    <a:ext uri="{9D8B030D-6E8A-4147-A177-3AD203B41FA5}">
                      <a16:colId xmlns:a16="http://schemas.microsoft.com/office/drawing/2014/main" val="2333986496"/>
                    </a:ext>
                  </a:extLst>
                </a:gridCol>
                <a:gridCol w="1091045">
                  <a:extLst>
                    <a:ext uri="{9D8B030D-6E8A-4147-A177-3AD203B41FA5}">
                      <a16:colId xmlns:a16="http://schemas.microsoft.com/office/drawing/2014/main" val="218916130"/>
                    </a:ext>
                  </a:extLst>
                </a:gridCol>
                <a:gridCol w="1101437">
                  <a:extLst>
                    <a:ext uri="{9D8B030D-6E8A-4147-A177-3AD203B41FA5}">
                      <a16:colId xmlns:a16="http://schemas.microsoft.com/office/drawing/2014/main" val="3628516508"/>
                    </a:ext>
                  </a:extLst>
                </a:gridCol>
              </a:tblGrid>
              <a:tr h="0">
                <a:tc>
                  <a:txBody>
                    <a:bodyPr/>
                    <a:lstStyle/>
                    <a:p>
                      <a:pPr marL="0" marR="0">
                        <a:lnSpc>
                          <a:spcPct val="115000"/>
                        </a:lnSpc>
                      </a:pPr>
                      <a:r>
                        <a:rPr lang="en-US" sz="1200" dirty="0">
                          <a:effectLst/>
                        </a:rPr>
                        <a:t>Step Name</a:t>
                      </a:r>
                      <a:endParaRPr lang="en-US" sz="1800" dirty="0">
                        <a:effectLst/>
                        <a:latin typeface="Arial" panose="020B0604020202020204" pitchFamily="34" charset="0"/>
                        <a:ea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69A7AE"/>
                    </a:solidFill>
                  </a:tcPr>
                </a:tc>
                <a:tc>
                  <a:txBody>
                    <a:bodyPr/>
                    <a:lstStyle/>
                    <a:p>
                      <a:pPr marL="0" marR="0">
                        <a:lnSpc>
                          <a:spcPct val="115000"/>
                        </a:lnSpc>
                      </a:pPr>
                      <a:r>
                        <a:rPr lang="en-US" sz="1200" dirty="0">
                          <a:effectLst/>
                        </a:rPr>
                        <a:t>Process</a:t>
                      </a:r>
                      <a:endParaRPr lang="en-US" sz="1800" dirty="0">
                        <a:effectLst/>
                        <a:latin typeface="Arial" panose="020B0604020202020204" pitchFamily="34" charset="0"/>
                        <a:ea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69A7AE"/>
                    </a:solidFill>
                  </a:tcPr>
                </a:tc>
                <a:tc>
                  <a:txBody>
                    <a:bodyPr/>
                    <a:lstStyle/>
                    <a:p>
                      <a:pPr marL="0" marR="0">
                        <a:lnSpc>
                          <a:spcPct val="115000"/>
                        </a:lnSpc>
                      </a:pPr>
                      <a:r>
                        <a:rPr lang="en-US" sz="1200" dirty="0">
                          <a:effectLst/>
                        </a:rPr>
                        <a:t>Key Technologies</a:t>
                      </a:r>
                      <a:endParaRPr lang="en-US" sz="1800" dirty="0">
                        <a:effectLst/>
                        <a:latin typeface="Arial" panose="020B0604020202020204" pitchFamily="34" charset="0"/>
                        <a:ea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69A7AE"/>
                    </a:solidFill>
                  </a:tcPr>
                </a:tc>
                <a:tc>
                  <a:txBody>
                    <a:bodyPr/>
                    <a:lstStyle/>
                    <a:p>
                      <a:pPr marL="0" marR="0">
                        <a:lnSpc>
                          <a:spcPct val="115000"/>
                        </a:lnSpc>
                      </a:pPr>
                      <a:r>
                        <a:rPr lang="en-US" sz="1200" dirty="0">
                          <a:effectLst/>
                        </a:rPr>
                        <a:t>Attack Vectors</a:t>
                      </a:r>
                      <a:endParaRPr lang="en-US" sz="1800" dirty="0">
                        <a:effectLst/>
                        <a:latin typeface="Arial" panose="020B0604020202020204" pitchFamily="34" charset="0"/>
                        <a:ea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69A7AE"/>
                    </a:solidFill>
                  </a:tcPr>
                </a:tc>
                <a:tc>
                  <a:txBody>
                    <a:bodyPr/>
                    <a:lstStyle/>
                    <a:p>
                      <a:pPr marL="0" marR="0">
                        <a:lnSpc>
                          <a:spcPct val="115000"/>
                        </a:lnSpc>
                      </a:pPr>
                      <a:r>
                        <a:rPr lang="en-US" sz="1200" dirty="0">
                          <a:effectLst/>
                        </a:rPr>
                        <a:t>Prevention Process/Tech</a:t>
                      </a:r>
                      <a:endParaRPr lang="en-US" sz="1800" dirty="0">
                        <a:effectLst/>
                        <a:latin typeface="Arial" panose="020B0604020202020204" pitchFamily="34" charset="0"/>
                        <a:ea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69A7AE"/>
                    </a:solidFill>
                  </a:tcPr>
                </a:tc>
                <a:tc>
                  <a:txBody>
                    <a:bodyPr/>
                    <a:lstStyle/>
                    <a:p>
                      <a:pPr marL="0" marR="0">
                        <a:lnSpc>
                          <a:spcPct val="115000"/>
                        </a:lnSpc>
                      </a:pPr>
                      <a:r>
                        <a:rPr lang="en-US" sz="1200" dirty="0">
                          <a:effectLst/>
                        </a:rPr>
                        <a:t>Detection Process/Tech</a:t>
                      </a:r>
                      <a:endParaRPr lang="en-US" sz="1800" dirty="0">
                        <a:effectLst/>
                        <a:latin typeface="Arial" panose="020B0604020202020204" pitchFamily="34" charset="0"/>
                        <a:ea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69A7AE"/>
                    </a:solidFill>
                  </a:tcPr>
                </a:tc>
                <a:tc>
                  <a:txBody>
                    <a:bodyPr/>
                    <a:lstStyle/>
                    <a:p>
                      <a:pPr marL="0" marR="0">
                        <a:lnSpc>
                          <a:spcPct val="115000"/>
                        </a:lnSpc>
                      </a:pPr>
                      <a:r>
                        <a:rPr lang="en-US" sz="1200" dirty="0">
                          <a:effectLst/>
                        </a:rPr>
                        <a:t>Countermeasures/Process/Tech</a:t>
                      </a:r>
                      <a:endParaRPr lang="en-US" sz="1800" dirty="0">
                        <a:effectLst/>
                        <a:latin typeface="Arial" panose="020B0604020202020204" pitchFamily="34" charset="0"/>
                        <a:ea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69A7AE"/>
                    </a:solidFill>
                  </a:tcPr>
                </a:tc>
                <a:tc>
                  <a:txBody>
                    <a:bodyPr/>
                    <a:lstStyle/>
                    <a:p>
                      <a:pPr marL="0" marR="0">
                        <a:lnSpc>
                          <a:spcPct val="115000"/>
                        </a:lnSpc>
                      </a:pPr>
                      <a:r>
                        <a:rPr lang="en-US" sz="1200" dirty="0">
                          <a:effectLst/>
                        </a:rPr>
                        <a:t>Relevant Regulations</a:t>
                      </a:r>
                      <a:endParaRPr lang="en-US" sz="1800" dirty="0">
                        <a:effectLst/>
                        <a:latin typeface="Arial" panose="020B0604020202020204" pitchFamily="34" charset="0"/>
                        <a:ea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69A7AE"/>
                    </a:solidFill>
                  </a:tcPr>
                </a:tc>
                <a:tc>
                  <a:txBody>
                    <a:bodyPr/>
                    <a:lstStyle/>
                    <a:p>
                      <a:pPr marL="0" marR="0">
                        <a:lnSpc>
                          <a:spcPct val="115000"/>
                        </a:lnSpc>
                      </a:pPr>
                      <a:r>
                        <a:rPr lang="en-US" sz="1200" dirty="0">
                          <a:effectLst/>
                        </a:rPr>
                        <a:t>Relevant Standards</a:t>
                      </a:r>
                      <a:endParaRPr lang="en-US" sz="1800" dirty="0">
                        <a:effectLst/>
                        <a:latin typeface="Arial" panose="020B0604020202020204" pitchFamily="34" charset="0"/>
                        <a:ea typeface="Arial" panose="020B0604020202020204" pitchFamily="34" charset="0"/>
                      </a:endParaRPr>
                    </a:p>
                  </a:txBody>
                  <a:tcPr marL="68580" marR="68580" marT="0" marB="0">
                    <a:lnB w="12700" cap="flat" cmpd="sng" algn="ctr">
                      <a:solidFill>
                        <a:schemeClr val="tx1"/>
                      </a:solidFill>
                      <a:prstDash val="solid"/>
                      <a:round/>
                      <a:headEnd type="none" w="med" len="med"/>
                      <a:tailEnd type="none" w="med" len="med"/>
                    </a:lnB>
                    <a:solidFill>
                      <a:srgbClr val="69A7AE"/>
                    </a:solidFill>
                  </a:tcPr>
                </a:tc>
                <a:extLst>
                  <a:ext uri="{0D108BD9-81ED-4DB2-BD59-A6C34878D82A}">
                    <a16:rowId xmlns:a16="http://schemas.microsoft.com/office/drawing/2014/main" val="2351513507"/>
                  </a:ext>
                </a:extLst>
              </a:tr>
              <a:tr h="0">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7316813"/>
                  </a:ext>
                </a:extLst>
              </a:tr>
              <a:tr h="0">
                <a:tc>
                  <a:txBody>
                    <a:bodyPr/>
                    <a:lstStyle/>
                    <a:p>
                      <a:pPr marL="0" marR="0">
                        <a:lnSpc>
                          <a:spcPct val="115000"/>
                        </a:lnSpc>
                      </a:pPr>
                      <a:r>
                        <a:rPr lang="en-US" sz="1100">
                          <a:effectLst/>
                        </a:rPr>
                        <a:t> </a:t>
                      </a:r>
                      <a:endParaRPr lang="en-US" sz="110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a:effectLst/>
                        </a:rPr>
                        <a:t> </a:t>
                      </a:r>
                      <a:endParaRPr lang="en-US" sz="110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a:effectLst/>
                        </a:rPr>
                        <a:t> </a:t>
                      </a:r>
                      <a:endParaRPr lang="en-US" sz="110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a:effectLst/>
                        </a:rPr>
                        <a:t> </a:t>
                      </a:r>
                      <a:endParaRPr lang="en-US" sz="110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5316104"/>
                  </a:ext>
                </a:extLst>
              </a:tr>
              <a:tr h="0">
                <a:tc>
                  <a:txBody>
                    <a:bodyPr/>
                    <a:lstStyle/>
                    <a:p>
                      <a:pPr marL="0" marR="0">
                        <a:lnSpc>
                          <a:spcPct val="115000"/>
                        </a:lnSpc>
                      </a:pPr>
                      <a:r>
                        <a:rPr lang="en-US" sz="1100">
                          <a:effectLst/>
                        </a:rPr>
                        <a:t> </a:t>
                      </a:r>
                      <a:endParaRPr lang="en-US" sz="110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a:effectLst/>
                        </a:rPr>
                        <a:t> </a:t>
                      </a:r>
                      <a:endParaRPr lang="en-US" sz="110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a:effectLst/>
                        </a:rPr>
                        <a:t> </a:t>
                      </a:r>
                      <a:endParaRPr lang="en-US" sz="110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pPr>
                      <a:r>
                        <a:rPr lang="en-US" sz="1100" dirty="0">
                          <a:effectLst/>
                        </a:rPr>
                        <a:t> </a:t>
                      </a:r>
                      <a:endParaRPr lang="en-US" sz="1100" dirty="0">
                        <a:effectLst/>
                        <a:latin typeface="Arial" panose="020B0604020202020204" pitchFamily="34" charset="0"/>
                        <a:ea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2825028"/>
                  </a:ext>
                </a:extLst>
              </a:tr>
            </a:tbl>
          </a:graphicData>
        </a:graphic>
      </p:graphicFrame>
      <p:sp>
        <p:nvSpPr>
          <p:cNvPr id="7" name="Slide Number Placeholder 3">
            <a:extLst>
              <a:ext uri="{FF2B5EF4-FFF2-40B4-BE49-F238E27FC236}">
                <a16:creationId xmlns:a16="http://schemas.microsoft.com/office/drawing/2014/main" id="{A10ECEB4-30E4-C801-D0EF-2885D4657FC2}"/>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33</a:t>
            </a:fld>
            <a:endParaRPr lang="en-US" altLang="en-US" dirty="0"/>
          </a:p>
        </p:txBody>
      </p:sp>
    </p:spTree>
    <p:extLst>
      <p:ext uri="{BB962C8B-B14F-4D97-AF65-F5344CB8AC3E}">
        <p14:creationId xmlns:p14="http://schemas.microsoft.com/office/powerpoint/2010/main" val="21599390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9CFCD-44E7-1120-CB89-C5BA76AFAB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874653-F577-44BF-9EF3-EFE89D44298E}"/>
              </a:ext>
            </a:extLst>
          </p:cNvPr>
          <p:cNvSpPr>
            <a:spLocks noGrp="1"/>
          </p:cNvSpPr>
          <p:nvPr>
            <p:ph type="title"/>
          </p:nvPr>
        </p:nvSpPr>
        <p:spPr/>
        <p:txBody>
          <a:bodyPr/>
          <a:lstStyle/>
          <a:p>
            <a:r>
              <a:rPr lang="en-US" sz="4400" dirty="0"/>
              <a:t>Key Findings and Recommendations</a:t>
            </a:r>
            <a:endParaRPr lang="en-US" dirty="0"/>
          </a:p>
        </p:txBody>
      </p:sp>
      <p:sp>
        <p:nvSpPr>
          <p:cNvPr id="10" name="Content Placeholder 2">
            <a:extLst>
              <a:ext uri="{FF2B5EF4-FFF2-40B4-BE49-F238E27FC236}">
                <a16:creationId xmlns:a16="http://schemas.microsoft.com/office/drawing/2014/main" id="{469F5D84-AB2B-D88C-C1E8-850D0CC50518}"/>
              </a:ext>
            </a:extLst>
          </p:cNvPr>
          <p:cNvSpPr>
            <a:spLocks noGrp="1"/>
          </p:cNvSpPr>
          <p:nvPr>
            <p:ph idx="1"/>
          </p:nvPr>
        </p:nvSpPr>
        <p:spPr>
          <a:xfrm>
            <a:off x="609600" y="1156382"/>
            <a:ext cx="10972800" cy="4525963"/>
          </a:xfrm>
        </p:spPr>
        <p:txBody>
          <a:bodyPr/>
          <a:lstStyle/>
          <a:p>
            <a:pPr marL="0" indent="0">
              <a:buNone/>
            </a:pPr>
            <a:r>
              <a:rPr lang="en-US" sz="1800" dirty="0"/>
              <a:t>Introduction, blah blah blah </a:t>
            </a:r>
          </a:p>
          <a:p>
            <a:r>
              <a:rPr lang="en-US" sz="1800" dirty="0"/>
              <a:t> </a:t>
            </a:r>
          </a:p>
          <a:p>
            <a:r>
              <a:rPr lang="en-US" sz="1800" dirty="0"/>
              <a:t> </a:t>
            </a:r>
          </a:p>
          <a:p>
            <a:r>
              <a:rPr lang="en-US" sz="1800" dirty="0"/>
              <a:t> </a:t>
            </a:r>
          </a:p>
          <a:p>
            <a:r>
              <a:rPr lang="en-US" sz="1800" dirty="0"/>
              <a:t> </a:t>
            </a:r>
          </a:p>
          <a:p>
            <a:r>
              <a:rPr lang="en-US" sz="1800" dirty="0"/>
              <a:t> </a:t>
            </a:r>
          </a:p>
          <a:p>
            <a:pPr marL="0" indent="0">
              <a:buNone/>
            </a:pPr>
            <a:endParaRPr lang="en-US" sz="1800" dirty="0"/>
          </a:p>
        </p:txBody>
      </p:sp>
      <p:sp>
        <p:nvSpPr>
          <p:cNvPr id="11" name="Slide Number Placeholder 3">
            <a:extLst>
              <a:ext uri="{FF2B5EF4-FFF2-40B4-BE49-F238E27FC236}">
                <a16:creationId xmlns:a16="http://schemas.microsoft.com/office/drawing/2014/main" id="{07A9B44E-DBFD-C863-5CB8-D33390064721}"/>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34</a:t>
            </a:fld>
            <a:endParaRPr lang="en-US" altLang="en-US" dirty="0"/>
          </a:p>
        </p:txBody>
      </p:sp>
    </p:spTree>
    <p:extLst>
      <p:ext uri="{BB962C8B-B14F-4D97-AF65-F5344CB8AC3E}">
        <p14:creationId xmlns:p14="http://schemas.microsoft.com/office/powerpoint/2010/main" val="40179181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2B121-F150-E9BB-9E7B-5C5562E66BC1}"/>
              </a:ext>
            </a:extLst>
          </p:cNvPr>
          <p:cNvSpPr>
            <a:spLocks noGrp="1"/>
          </p:cNvSpPr>
          <p:nvPr>
            <p:ph type="title"/>
          </p:nvPr>
        </p:nvSpPr>
        <p:spPr/>
        <p:txBody>
          <a:bodyPr/>
          <a:lstStyle/>
          <a:p>
            <a:r>
              <a:rPr lang="en-US" dirty="0"/>
              <a:t>Appendices</a:t>
            </a:r>
          </a:p>
        </p:txBody>
      </p:sp>
      <p:sp>
        <p:nvSpPr>
          <p:cNvPr id="3" name="Content Placeholder 2">
            <a:extLst>
              <a:ext uri="{FF2B5EF4-FFF2-40B4-BE49-F238E27FC236}">
                <a16:creationId xmlns:a16="http://schemas.microsoft.com/office/drawing/2014/main" id="{1C4674A5-298B-D7CE-3716-EFD2C8B5E40A}"/>
              </a:ext>
            </a:extLst>
          </p:cNvPr>
          <p:cNvSpPr>
            <a:spLocks noGrp="1"/>
          </p:cNvSpPr>
          <p:nvPr>
            <p:ph idx="1"/>
          </p:nvPr>
        </p:nvSpPr>
        <p:spPr>
          <a:xfrm>
            <a:off x="609600" y="1156382"/>
            <a:ext cx="10972800" cy="4525963"/>
          </a:xfrm>
        </p:spPr>
        <p:txBody>
          <a:bodyPr/>
          <a:lstStyle/>
          <a:p>
            <a:r>
              <a:rPr lang="en-US" sz="2000" u="none" strike="noStrike" dirty="0">
                <a:effectLst/>
                <a:ea typeface="Arial" panose="020B0604020202020204" pitchFamily="34" charset="0"/>
              </a:rPr>
              <a:t>A: Glossary</a:t>
            </a:r>
            <a:endParaRPr lang="en-US" sz="2000" dirty="0">
              <a:ea typeface="Arial" panose="020B0604020202020204" pitchFamily="34" charset="0"/>
            </a:endParaRPr>
          </a:p>
          <a:p>
            <a:r>
              <a:rPr lang="en-US" sz="2000" u="none" strike="noStrike" dirty="0">
                <a:effectLst/>
                <a:ea typeface="Arial" panose="020B0604020202020204" pitchFamily="34" charset="0"/>
              </a:rPr>
              <a:t>B: Regulations</a:t>
            </a:r>
            <a:endParaRPr lang="en-US" sz="2000" dirty="0">
              <a:ea typeface="Arial" panose="020B0604020202020204" pitchFamily="34" charset="0"/>
            </a:endParaRPr>
          </a:p>
          <a:p>
            <a:r>
              <a:rPr lang="en-US" sz="2000" u="none" strike="noStrike" dirty="0">
                <a:effectLst/>
                <a:ea typeface="Arial" panose="020B0604020202020204" pitchFamily="34" charset="0"/>
              </a:rPr>
              <a:t>C: Technical References</a:t>
            </a:r>
          </a:p>
          <a:p>
            <a:r>
              <a:rPr lang="en-US" sz="2000" u="none" strike="noStrike" dirty="0">
                <a:effectLst/>
                <a:ea typeface="Arial" panose="020B0604020202020204" pitchFamily="34" charset="0"/>
              </a:rPr>
              <a:t>D: Relevant Standards</a:t>
            </a:r>
          </a:p>
          <a:p>
            <a:endParaRPr lang="en-US" dirty="0"/>
          </a:p>
          <a:p>
            <a:endParaRPr lang="en-US" dirty="0"/>
          </a:p>
        </p:txBody>
      </p:sp>
      <p:sp>
        <p:nvSpPr>
          <p:cNvPr id="5" name="Slide Number Placeholder 3">
            <a:extLst>
              <a:ext uri="{FF2B5EF4-FFF2-40B4-BE49-F238E27FC236}">
                <a16:creationId xmlns:a16="http://schemas.microsoft.com/office/drawing/2014/main" id="{A8B22EBA-C843-F077-0505-7C27A75D69FA}"/>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35</a:t>
            </a:fld>
            <a:endParaRPr lang="en-US" altLang="en-US" dirty="0"/>
          </a:p>
        </p:txBody>
      </p:sp>
    </p:spTree>
    <p:extLst>
      <p:ext uri="{BB962C8B-B14F-4D97-AF65-F5344CB8AC3E}">
        <p14:creationId xmlns:p14="http://schemas.microsoft.com/office/powerpoint/2010/main" val="1051872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B55BC-0AD7-9737-1F8E-597F4CA0635C}"/>
              </a:ext>
            </a:extLst>
          </p:cNvPr>
          <p:cNvSpPr>
            <a:spLocks noGrp="1"/>
          </p:cNvSpPr>
          <p:nvPr>
            <p:ph type="title"/>
          </p:nvPr>
        </p:nvSpPr>
        <p:spPr/>
        <p:txBody>
          <a:bodyPr/>
          <a:lstStyle/>
          <a:p>
            <a:r>
              <a:rPr lang="en-US" dirty="0"/>
              <a:t>Appendix A: </a:t>
            </a:r>
            <a:r>
              <a:rPr lang="en-US" sz="4400" u="none" strike="noStrike" dirty="0">
                <a:effectLst/>
                <a:latin typeface="Arial" panose="020B0604020202020204" pitchFamily="34" charset="0"/>
                <a:ea typeface="Arial" panose="020B0604020202020204" pitchFamily="34" charset="0"/>
              </a:rPr>
              <a:t>Glossary</a:t>
            </a:r>
            <a:endParaRPr lang="en-US" dirty="0"/>
          </a:p>
        </p:txBody>
      </p:sp>
      <p:sp>
        <p:nvSpPr>
          <p:cNvPr id="3" name="Content Placeholder 2">
            <a:extLst>
              <a:ext uri="{FF2B5EF4-FFF2-40B4-BE49-F238E27FC236}">
                <a16:creationId xmlns:a16="http://schemas.microsoft.com/office/drawing/2014/main" id="{FD3F2DC9-C99C-E4A1-EC4E-D38FB3927A90}"/>
              </a:ext>
            </a:extLst>
          </p:cNvPr>
          <p:cNvSpPr>
            <a:spLocks noGrp="1"/>
          </p:cNvSpPr>
          <p:nvPr>
            <p:ph idx="1"/>
          </p:nvPr>
        </p:nvSpPr>
        <p:spPr>
          <a:xfrm>
            <a:off x="609600" y="1156382"/>
            <a:ext cx="10972800" cy="4892726"/>
          </a:xfrm>
        </p:spPr>
        <p:txBody>
          <a:bodyPr/>
          <a:lstStyle/>
          <a:p>
            <a:endParaRPr lang="en-US" sz="1800" dirty="0"/>
          </a:p>
        </p:txBody>
      </p:sp>
      <p:sp>
        <p:nvSpPr>
          <p:cNvPr id="4" name="Slide Number Placeholder 3">
            <a:extLst>
              <a:ext uri="{FF2B5EF4-FFF2-40B4-BE49-F238E27FC236}">
                <a16:creationId xmlns:a16="http://schemas.microsoft.com/office/drawing/2014/main" id="{A284B9A8-F2F0-845A-4ECB-96393F0338DB}"/>
              </a:ext>
            </a:extLst>
          </p:cNvPr>
          <p:cNvSpPr>
            <a:spLocks noGrp="1"/>
          </p:cNvSpPr>
          <p:nvPr>
            <p:ph type="sldNum" sz="quarter" idx="4"/>
          </p:nvPr>
        </p:nvSpPr>
        <p:spPr/>
        <p:txBody>
          <a:bodyPr/>
          <a:lstStyle/>
          <a:p>
            <a:fld id="{D4163BC2-932A-D541-9F31-F345D94EF3A5}" type="slidenum">
              <a:rPr lang="en-US" altLang="en-US" smtClean="0"/>
              <a:pPr/>
              <a:t>36</a:t>
            </a:fld>
            <a:endParaRPr lang="en-US" altLang="en-US" dirty="0"/>
          </a:p>
        </p:txBody>
      </p:sp>
    </p:spTree>
    <p:extLst>
      <p:ext uri="{BB962C8B-B14F-4D97-AF65-F5344CB8AC3E}">
        <p14:creationId xmlns:p14="http://schemas.microsoft.com/office/powerpoint/2010/main" val="9272033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D50493-3DA3-EF4A-7904-AAA585466D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530554-3716-6E39-2E4A-FBF69ACCD5C5}"/>
              </a:ext>
            </a:extLst>
          </p:cNvPr>
          <p:cNvSpPr>
            <a:spLocks noGrp="1"/>
          </p:cNvSpPr>
          <p:nvPr>
            <p:ph type="title"/>
          </p:nvPr>
        </p:nvSpPr>
        <p:spPr/>
        <p:txBody>
          <a:bodyPr/>
          <a:lstStyle/>
          <a:p>
            <a:r>
              <a:rPr lang="en-US" dirty="0"/>
              <a:t>Appendix B: </a:t>
            </a:r>
            <a:r>
              <a:rPr lang="en-US" sz="4400" u="none" strike="noStrike" dirty="0">
                <a:effectLst/>
                <a:ea typeface="Arial" panose="020B0604020202020204" pitchFamily="34" charset="0"/>
              </a:rPr>
              <a:t>Regulations</a:t>
            </a:r>
            <a:endParaRPr lang="en-US" dirty="0"/>
          </a:p>
        </p:txBody>
      </p:sp>
      <p:sp>
        <p:nvSpPr>
          <p:cNvPr id="4" name="Slide Number Placeholder 3">
            <a:extLst>
              <a:ext uri="{FF2B5EF4-FFF2-40B4-BE49-F238E27FC236}">
                <a16:creationId xmlns:a16="http://schemas.microsoft.com/office/drawing/2014/main" id="{03D7306D-A5AE-6B3A-7D55-B5D681F7BA78}"/>
              </a:ext>
            </a:extLst>
          </p:cNvPr>
          <p:cNvSpPr>
            <a:spLocks noGrp="1"/>
          </p:cNvSpPr>
          <p:nvPr>
            <p:ph type="sldNum" sz="quarter" idx="4"/>
          </p:nvPr>
        </p:nvSpPr>
        <p:spPr/>
        <p:txBody>
          <a:bodyPr/>
          <a:lstStyle/>
          <a:p>
            <a:fld id="{D4163BC2-932A-D541-9F31-F345D94EF3A5}" type="slidenum">
              <a:rPr lang="en-US" altLang="en-US" smtClean="0"/>
              <a:pPr/>
              <a:t>37</a:t>
            </a:fld>
            <a:endParaRPr lang="en-US" altLang="en-US" dirty="0"/>
          </a:p>
        </p:txBody>
      </p:sp>
      <p:sp>
        <p:nvSpPr>
          <p:cNvPr id="5" name="Content Placeholder 2">
            <a:extLst>
              <a:ext uri="{FF2B5EF4-FFF2-40B4-BE49-F238E27FC236}">
                <a16:creationId xmlns:a16="http://schemas.microsoft.com/office/drawing/2014/main" id="{36BB70CD-7057-55A5-126A-8EC5599D3793}"/>
              </a:ext>
            </a:extLst>
          </p:cNvPr>
          <p:cNvSpPr>
            <a:spLocks noGrp="1"/>
          </p:cNvSpPr>
          <p:nvPr>
            <p:ph idx="1"/>
          </p:nvPr>
        </p:nvSpPr>
        <p:spPr>
          <a:xfrm>
            <a:off x="609600" y="1156382"/>
            <a:ext cx="10972800" cy="4892726"/>
          </a:xfrm>
        </p:spPr>
        <p:txBody>
          <a:bodyPr/>
          <a:lstStyle/>
          <a:p>
            <a:endParaRPr lang="en-US" sz="1800" dirty="0"/>
          </a:p>
        </p:txBody>
      </p:sp>
    </p:spTree>
    <p:extLst>
      <p:ext uri="{BB962C8B-B14F-4D97-AF65-F5344CB8AC3E}">
        <p14:creationId xmlns:p14="http://schemas.microsoft.com/office/powerpoint/2010/main" val="23164090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0CA0AF-101D-BCE1-CC75-3954326371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52364B-3383-1DA0-A0DB-DA0EB27EF954}"/>
              </a:ext>
            </a:extLst>
          </p:cNvPr>
          <p:cNvSpPr>
            <a:spLocks noGrp="1"/>
          </p:cNvSpPr>
          <p:nvPr>
            <p:ph type="title"/>
          </p:nvPr>
        </p:nvSpPr>
        <p:spPr/>
        <p:txBody>
          <a:bodyPr/>
          <a:lstStyle/>
          <a:p>
            <a:r>
              <a:rPr lang="en-US" dirty="0"/>
              <a:t>Appendix C: </a:t>
            </a:r>
            <a:r>
              <a:rPr lang="en-US" sz="4400" u="none" strike="noStrike" dirty="0">
                <a:effectLst/>
                <a:ea typeface="Arial" panose="020B0604020202020204" pitchFamily="34" charset="0"/>
              </a:rPr>
              <a:t>Technical References</a:t>
            </a:r>
            <a:endParaRPr lang="en-US" dirty="0"/>
          </a:p>
        </p:txBody>
      </p:sp>
      <p:sp>
        <p:nvSpPr>
          <p:cNvPr id="4" name="Slide Number Placeholder 3">
            <a:extLst>
              <a:ext uri="{FF2B5EF4-FFF2-40B4-BE49-F238E27FC236}">
                <a16:creationId xmlns:a16="http://schemas.microsoft.com/office/drawing/2014/main" id="{C7CE7C35-686E-AF69-3B25-448825074033}"/>
              </a:ext>
            </a:extLst>
          </p:cNvPr>
          <p:cNvSpPr>
            <a:spLocks noGrp="1"/>
          </p:cNvSpPr>
          <p:nvPr>
            <p:ph type="sldNum" sz="quarter" idx="4"/>
          </p:nvPr>
        </p:nvSpPr>
        <p:spPr/>
        <p:txBody>
          <a:bodyPr/>
          <a:lstStyle/>
          <a:p>
            <a:fld id="{D4163BC2-932A-D541-9F31-F345D94EF3A5}" type="slidenum">
              <a:rPr lang="en-US" altLang="en-US" smtClean="0"/>
              <a:pPr/>
              <a:t>38</a:t>
            </a:fld>
            <a:endParaRPr lang="en-US" altLang="en-US" dirty="0"/>
          </a:p>
        </p:txBody>
      </p:sp>
      <p:sp>
        <p:nvSpPr>
          <p:cNvPr id="5" name="Content Placeholder 2">
            <a:extLst>
              <a:ext uri="{FF2B5EF4-FFF2-40B4-BE49-F238E27FC236}">
                <a16:creationId xmlns:a16="http://schemas.microsoft.com/office/drawing/2014/main" id="{80917FE1-B703-5EF1-629F-E2DABE716D00}"/>
              </a:ext>
            </a:extLst>
          </p:cNvPr>
          <p:cNvSpPr>
            <a:spLocks noGrp="1"/>
          </p:cNvSpPr>
          <p:nvPr>
            <p:ph idx="1"/>
          </p:nvPr>
        </p:nvSpPr>
        <p:spPr>
          <a:xfrm>
            <a:off x="609600" y="1156382"/>
            <a:ext cx="10972800" cy="4892726"/>
          </a:xfrm>
        </p:spPr>
        <p:txBody>
          <a:bodyPr/>
          <a:lstStyle/>
          <a:p>
            <a:endParaRPr lang="en-US" sz="1800" dirty="0"/>
          </a:p>
        </p:txBody>
      </p:sp>
    </p:spTree>
    <p:extLst>
      <p:ext uri="{BB962C8B-B14F-4D97-AF65-F5344CB8AC3E}">
        <p14:creationId xmlns:p14="http://schemas.microsoft.com/office/powerpoint/2010/main" val="3054012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55494-09EB-62DF-7CE5-AC1A9A352ADE}"/>
              </a:ext>
            </a:extLst>
          </p:cNvPr>
          <p:cNvSpPr>
            <a:spLocks noGrp="1"/>
          </p:cNvSpPr>
          <p:nvPr>
            <p:ph type="title"/>
          </p:nvPr>
        </p:nvSpPr>
        <p:spPr/>
        <p:txBody>
          <a:bodyPr/>
          <a:lstStyle/>
          <a:p>
            <a:pPr algn="l"/>
            <a:r>
              <a:rPr lang="en-US" dirty="0"/>
              <a:t>Content</a:t>
            </a:r>
          </a:p>
        </p:txBody>
      </p:sp>
      <p:sp>
        <p:nvSpPr>
          <p:cNvPr id="3" name="Content Placeholder 2">
            <a:extLst>
              <a:ext uri="{FF2B5EF4-FFF2-40B4-BE49-F238E27FC236}">
                <a16:creationId xmlns:a16="http://schemas.microsoft.com/office/drawing/2014/main" id="{B4E44A52-AD5A-8D9A-A37D-833C73E3786C}"/>
              </a:ext>
            </a:extLst>
          </p:cNvPr>
          <p:cNvSpPr>
            <a:spLocks noGrp="1"/>
          </p:cNvSpPr>
          <p:nvPr>
            <p:ph idx="1"/>
          </p:nvPr>
        </p:nvSpPr>
        <p:spPr>
          <a:xfrm>
            <a:off x="609600" y="1166018"/>
            <a:ext cx="10972800" cy="4525963"/>
          </a:xfrm>
        </p:spPr>
        <p:txBody>
          <a:bodyPr/>
          <a:lstStyle/>
          <a:p>
            <a:r>
              <a:rPr lang="en-US" sz="2400" dirty="0"/>
              <a:t>Introduction</a:t>
            </a:r>
          </a:p>
          <a:p>
            <a:r>
              <a:rPr lang="en-US" sz="2400" dirty="0"/>
              <a:t>Project Scope</a:t>
            </a:r>
          </a:p>
          <a:p>
            <a:r>
              <a:rPr lang="en-US" sz="2400" dirty="0"/>
              <a:t>RIDV Process </a:t>
            </a:r>
          </a:p>
          <a:p>
            <a:r>
              <a:rPr lang="en-US" sz="2400" dirty="0"/>
              <a:t>RIDV Attack Vectors</a:t>
            </a:r>
          </a:p>
          <a:p>
            <a:r>
              <a:rPr lang="en-US" sz="2400" dirty="0"/>
              <a:t>RIDV Countermeasures</a:t>
            </a:r>
          </a:p>
          <a:p>
            <a:r>
              <a:rPr lang="en-US" sz="2400" dirty="0"/>
              <a:t>TABLE: RIDV Process, Attack Vectors, Countermeasures</a:t>
            </a:r>
          </a:p>
          <a:p>
            <a:r>
              <a:rPr lang="en-US" sz="2400" dirty="0"/>
              <a:t>Key Findings and Recommendations</a:t>
            </a:r>
          </a:p>
          <a:p>
            <a:r>
              <a:rPr lang="en-US" sz="2400" dirty="0"/>
              <a:t>Appendices</a:t>
            </a:r>
          </a:p>
          <a:p>
            <a:endParaRPr lang="en-US" sz="2400" dirty="0"/>
          </a:p>
          <a:p>
            <a:endParaRPr lang="en-US" sz="2400" dirty="0"/>
          </a:p>
          <a:p>
            <a:endParaRPr lang="en-US" dirty="0"/>
          </a:p>
        </p:txBody>
      </p:sp>
      <p:sp>
        <p:nvSpPr>
          <p:cNvPr id="5" name="Slide Number Placeholder 3">
            <a:extLst>
              <a:ext uri="{FF2B5EF4-FFF2-40B4-BE49-F238E27FC236}">
                <a16:creationId xmlns:a16="http://schemas.microsoft.com/office/drawing/2014/main" id="{EF5954F1-FB21-7C8D-9E26-15637CB54B66}"/>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3</a:t>
            </a:fld>
            <a:endParaRPr lang="en-US" altLang="en-US" dirty="0"/>
          </a:p>
        </p:txBody>
      </p:sp>
    </p:spTree>
    <p:extLst>
      <p:ext uri="{BB962C8B-B14F-4D97-AF65-F5344CB8AC3E}">
        <p14:creationId xmlns:p14="http://schemas.microsoft.com/office/powerpoint/2010/main" val="40846792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4FD9E0-2767-7766-8DA8-30FAFF760C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CDF5D6-921C-B599-34D2-CC8934A50DFD}"/>
              </a:ext>
            </a:extLst>
          </p:cNvPr>
          <p:cNvSpPr>
            <a:spLocks noGrp="1"/>
          </p:cNvSpPr>
          <p:nvPr>
            <p:ph type="title"/>
          </p:nvPr>
        </p:nvSpPr>
        <p:spPr/>
        <p:txBody>
          <a:bodyPr/>
          <a:lstStyle/>
          <a:p>
            <a:r>
              <a:rPr lang="en-US" dirty="0"/>
              <a:t>Appendix D: Relevant </a:t>
            </a:r>
            <a:r>
              <a:rPr lang="en-US" sz="4400" u="none" strike="noStrike" dirty="0">
                <a:effectLst/>
                <a:ea typeface="Arial" panose="020B0604020202020204" pitchFamily="34" charset="0"/>
              </a:rPr>
              <a:t>Standards</a:t>
            </a:r>
            <a:endParaRPr lang="en-US" dirty="0"/>
          </a:p>
        </p:txBody>
      </p:sp>
      <p:sp>
        <p:nvSpPr>
          <p:cNvPr id="4" name="Slide Number Placeholder 3">
            <a:extLst>
              <a:ext uri="{FF2B5EF4-FFF2-40B4-BE49-F238E27FC236}">
                <a16:creationId xmlns:a16="http://schemas.microsoft.com/office/drawing/2014/main" id="{88EF1CD0-2BE3-08F8-05ED-E99C22B5D5A5}"/>
              </a:ext>
            </a:extLst>
          </p:cNvPr>
          <p:cNvSpPr>
            <a:spLocks noGrp="1"/>
          </p:cNvSpPr>
          <p:nvPr>
            <p:ph type="sldNum" sz="quarter" idx="4"/>
          </p:nvPr>
        </p:nvSpPr>
        <p:spPr/>
        <p:txBody>
          <a:bodyPr/>
          <a:lstStyle/>
          <a:p>
            <a:fld id="{D4163BC2-932A-D541-9F31-F345D94EF3A5}" type="slidenum">
              <a:rPr lang="en-US" altLang="en-US" smtClean="0"/>
              <a:pPr/>
              <a:t>39</a:t>
            </a:fld>
            <a:endParaRPr lang="en-US" altLang="en-US" dirty="0"/>
          </a:p>
        </p:txBody>
      </p:sp>
      <p:sp>
        <p:nvSpPr>
          <p:cNvPr id="5" name="Content Placeholder 2">
            <a:extLst>
              <a:ext uri="{FF2B5EF4-FFF2-40B4-BE49-F238E27FC236}">
                <a16:creationId xmlns:a16="http://schemas.microsoft.com/office/drawing/2014/main" id="{52F599D6-FC9D-965E-B853-368D233F3DE9}"/>
              </a:ext>
            </a:extLst>
          </p:cNvPr>
          <p:cNvSpPr>
            <a:spLocks noGrp="1"/>
          </p:cNvSpPr>
          <p:nvPr>
            <p:ph idx="1"/>
          </p:nvPr>
        </p:nvSpPr>
        <p:spPr>
          <a:xfrm>
            <a:off x="609600" y="1156382"/>
            <a:ext cx="10972800" cy="4892726"/>
          </a:xfrm>
        </p:spPr>
        <p:txBody>
          <a:bodyPr/>
          <a:lstStyle/>
          <a:p>
            <a:endParaRPr lang="en-US" sz="1800" baseline="30000" dirty="0"/>
          </a:p>
        </p:txBody>
      </p:sp>
    </p:spTree>
    <p:extLst>
      <p:ext uri="{BB962C8B-B14F-4D97-AF65-F5344CB8AC3E}">
        <p14:creationId xmlns:p14="http://schemas.microsoft.com/office/powerpoint/2010/main" val="25682690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0B8062-A6D1-F4C5-BA4F-004DDC05A9B5}"/>
            </a:ext>
          </a:extLst>
        </p:cNvPr>
        <p:cNvGrpSpPr/>
        <p:nvPr/>
      </p:nvGrpSpPr>
      <p:grpSpPr>
        <a:xfrm>
          <a:off x="0" y="0"/>
          <a:ext cx="0" cy="0"/>
          <a:chOff x="0" y="0"/>
          <a:chExt cx="0" cy="0"/>
        </a:xfrm>
      </p:grpSpPr>
      <p:pic>
        <p:nvPicPr>
          <p:cNvPr id="6" name="Picture 6" descr="Kantara Initiative">
            <a:extLst>
              <a:ext uri="{FF2B5EF4-FFF2-40B4-BE49-F238E27FC236}">
                <a16:creationId xmlns:a16="http://schemas.microsoft.com/office/drawing/2014/main" id="{113CDD9F-B8A3-2194-35CD-53975D819C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7182" y="955965"/>
            <a:ext cx="3957636" cy="151989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9C107A93-7838-129A-0296-4070146DEC07}"/>
              </a:ext>
            </a:extLst>
          </p:cNvPr>
          <p:cNvSpPr txBox="1"/>
          <p:nvPr/>
        </p:nvSpPr>
        <p:spPr>
          <a:xfrm>
            <a:off x="3104695" y="2475855"/>
            <a:ext cx="6234544" cy="1077218"/>
          </a:xfrm>
          <a:prstGeom prst="rect">
            <a:avLst/>
          </a:prstGeom>
          <a:noFill/>
        </p:spPr>
        <p:txBody>
          <a:bodyPr wrap="square">
            <a:spAutoFit/>
          </a:bodyPr>
          <a:lstStyle/>
          <a:p>
            <a:pPr algn="ctr"/>
            <a:r>
              <a:rPr lang="en-US" sz="2400" b="1" i="0" u="none" strike="noStrike" dirty="0">
                <a:effectLst/>
                <a:latin typeface="Avenir Book" panose="02000503020000020003" pitchFamily="2" charset="0"/>
              </a:rPr>
              <a:t>Join. Innovate. Trust.</a:t>
            </a:r>
          </a:p>
          <a:p>
            <a:pPr algn="ctr"/>
            <a:r>
              <a:rPr lang="en-US" sz="2000" b="0" i="0" u="none" strike="noStrike" dirty="0">
                <a:effectLst/>
                <a:latin typeface="Avenir Book" panose="02000503020000020003" pitchFamily="2" charset="0"/>
              </a:rPr>
              <a:t>Supporting the market to develop the trustworthy use of identity assurance and personal data</a:t>
            </a:r>
          </a:p>
        </p:txBody>
      </p:sp>
      <p:sp>
        <p:nvSpPr>
          <p:cNvPr id="9" name="TextBox 8">
            <a:extLst>
              <a:ext uri="{FF2B5EF4-FFF2-40B4-BE49-F238E27FC236}">
                <a16:creationId xmlns:a16="http://schemas.microsoft.com/office/drawing/2014/main" id="{9F9612DD-0EBC-86E2-7563-F2405727AC53}"/>
              </a:ext>
            </a:extLst>
          </p:cNvPr>
          <p:cNvSpPr txBox="1"/>
          <p:nvPr/>
        </p:nvSpPr>
        <p:spPr>
          <a:xfrm>
            <a:off x="4557655" y="3995745"/>
            <a:ext cx="3076689" cy="646331"/>
          </a:xfrm>
          <a:prstGeom prst="rect">
            <a:avLst/>
          </a:prstGeom>
          <a:noFill/>
        </p:spPr>
        <p:txBody>
          <a:bodyPr wrap="square">
            <a:spAutoFit/>
          </a:bodyPr>
          <a:lstStyle/>
          <a:p>
            <a:pPr algn="ctr"/>
            <a:r>
              <a:rPr lang="en-US" dirty="0" err="1">
                <a:latin typeface="Avenir Book" panose="02000503020000020003" pitchFamily="2" charset="0"/>
              </a:rPr>
              <a:t>kantarainitiative.org</a:t>
            </a:r>
            <a:endParaRPr lang="en-US" dirty="0">
              <a:latin typeface="Avenir Book" panose="02000503020000020003" pitchFamily="2" charset="0"/>
            </a:endParaRPr>
          </a:p>
          <a:p>
            <a:pPr algn="ctr"/>
            <a:r>
              <a:rPr lang="en-US" dirty="0">
                <a:latin typeface="Avenir Book" panose="02000503020000020003" pitchFamily="2" charset="0"/>
              </a:rPr>
              <a:t>    </a:t>
            </a:r>
            <a:r>
              <a:rPr lang="en-US" sz="1800" b="0" i="0" u="none" strike="noStrike" cap="none" dirty="0">
                <a:latin typeface="Avenir Book" panose="02000503020000020003" pitchFamily="2" charset="0"/>
                <a:ea typeface="Arial"/>
                <a:cs typeface="Arial"/>
                <a:sym typeface="Arial"/>
              </a:rPr>
              <a:t>@</a:t>
            </a:r>
            <a:r>
              <a:rPr lang="en-US" sz="1800" b="0" i="0" u="none" strike="noStrike" cap="none" dirty="0" err="1">
                <a:latin typeface="Avenir Book" panose="02000503020000020003" pitchFamily="2" charset="0"/>
                <a:ea typeface="Arial"/>
                <a:cs typeface="Arial"/>
                <a:sym typeface="Arial"/>
              </a:rPr>
              <a:t>KantaraInitiative</a:t>
            </a:r>
            <a:endParaRPr lang="en-US" dirty="0">
              <a:latin typeface="Avenir Book" panose="02000503020000020003" pitchFamily="2" charset="0"/>
            </a:endParaRPr>
          </a:p>
        </p:txBody>
      </p:sp>
      <p:sp>
        <p:nvSpPr>
          <p:cNvPr id="11" name="TextBox 10">
            <a:extLst>
              <a:ext uri="{FF2B5EF4-FFF2-40B4-BE49-F238E27FC236}">
                <a16:creationId xmlns:a16="http://schemas.microsoft.com/office/drawing/2014/main" id="{6CB57A9E-546D-1FA8-691C-496FF5F20FBD}"/>
              </a:ext>
            </a:extLst>
          </p:cNvPr>
          <p:cNvSpPr txBox="1"/>
          <p:nvPr/>
        </p:nvSpPr>
        <p:spPr>
          <a:xfrm>
            <a:off x="2415071" y="4886371"/>
            <a:ext cx="4285168" cy="830997"/>
          </a:xfrm>
          <a:prstGeom prst="rect">
            <a:avLst/>
          </a:prstGeom>
          <a:noFill/>
        </p:spPr>
        <p:txBody>
          <a:bodyPr wrap="square">
            <a:spAutoFit/>
          </a:bodyPr>
          <a:lstStyle/>
          <a:p>
            <a:pPr algn="l"/>
            <a:r>
              <a:rPr lang="en-US" sz="1200" b="1" i="0" u="none" strike="noStrike" dirty="0">
                <a:effectLst/>
                <a:latin typeface="Avenir Book" panose="02000503020000020003" pitchFamily="2" charset="0"/>
              </a:rPr>
              <a:t>US Office:</a:t>
            </a:r>
          </a:p>
          <a:p>
            <a:pPr algn="l">
              <a:buFont typeface="Arial" panose="020B0604020202020204" pitchFamily="34" charset="0"/>
              <a:buChar char="•"/>
            </a:pPr>
            <a:r>
              <a:rPr lang="en-US" sz="1200" b="0" i="0" u="none" strike="noStrike" dirty="0">
                <a:effectLst/>
                <a:latin typeface="Avenir Book" panose="02000503020000020003" pitchFamily="2" charset="0"/>
              </a:rPr>
              <a:t>585 Grove Street, Suite 145 PMB 990, Herndon, VA 20170 </a:t>
            </a:r>
          </a:p>
          <a:p>
            <a:pPr algn="l">
              <a:buFont typeface="Arial" panose="020B0604020202020204" pitchFamily="34" charset="0"/>
              <a:buChar char="•"/>
            </a:pPr>
            <a:r>
              <a:rPr lang="en-US" sz="1200" b="0" i="0" u="none" strike="noStrike" dirty="0">
                <a:solidFill>
                  <a:srgbClr val="FFFFFF"/>
                </a:solidFill>
                <a:effectLst/>
                <a:latin typeface="Avenir Book" panose="02000503020000020003" pitchFamily="2" charset="0"/>
                <a:hlinkClick r:id="rId3"/>
              </a:rPr>
              <a:t>hello@kantarainitiative.org </a:t>
            </a:r>
            <a:endParaRPr lang="en-US" sz="1200" b="0" i="0" u="none" strike="noStrike" dirty="0">
              <a:effectLst/>
              <a:latin typeface="Avenir Book" panose="02000503020000020003" pitchFamily="2" charset="0"/>
            </a:endParaRPr>
          </a:p>
          <a:p>
            <a:pPr algn="l">
              <a:buFont typeface="Arial" panose="020B0604020202020204" pitchFamily="34" charset="0"/>
              <a:buChar char="•"/>
            </a:pPr>
            <a:r>
              <a:rPr lang="en-US" sz="1200" b="0" i="0" u="none" strike="noStrike" dirty="0">
                <a:solidFill>
                  <a:srgbClr val="FFFFFF"/>
                </a:solidFill>
                <a:effectLst/>
                <a:latin typeface="Avenir Book" panose="02000503020000020003" pitchFamily="2" charset="0"/>
                <a:hlinkClick r:id="rId4"/>
              </a:rPr>
              <a:t>+1 571-475-8895 </a:t>
            </a:r>
            <a:endParaRPr lang="en-US" sz="1200" b="0" i="0" u="none" strike="noStrike" dirty="0">
              <a:effectLst/>
              <a:latin typeface="Avenir Book" panose="02000503020000020003" pitchFamily="2" charset="0"/>
            </a:endParaRPr>
          </a:p>
        </p:txBody>
      </p:sp>
      <p:sp>
        <p:nvSpPr>
          <p:cNvPr id="12" name="TextBox 11">
            <a:extLst>
              <a:ext uri="{FF2B5EF4-FFF2-40B4-BE49-F238E27FC236}">
                <a16:creationId xmlns:a16="http://schemas.microsoft.com/office/drawing/2014/main" id="{78D55B6C-0B17-3FF0-1B4F-B5AC2CB362C0}"/>
              </a:ext>
            </a:extLst>
          </p:cNvPr>
          <p:cNvSpPr txBox="1"/>
          <p:nvPr/>
        </p:nvSpPr>
        <p:spPr>
          <a:xfrm>
            <a:off x="7273635" y="4886371"/>
            <a:ext cx="3511911" cy="646331"/>
          </a:xfrm>
          <a:prstGeom prst="rect">
            <a:avLst/>
          </a:prstGeom>
          <a:noFill/>
        </p:spPr>
        <p:txBody>
          <a:bodyPr wrap="square">
            <a:spAutoFit/>
          </a:bodyPr>
          <a:lstStyle/>
          <a:p>
            <a:pPr algn="l"/>
            <a:r>
              <a:rPr lang="en-US" sz="1200" b="1" i="0" u="none" strike="noStrike" dirty="0">
                <a:effectLst/>
                <a:latin typeface="Avenir Book" panose="02000503020000020003" pitchFamily="2" charset="0"/>
              </a:rPr>
              <a:t>UK Office:</a:t>
            </a:r>
          </a:p>
          <a:p>
            <a:pPr algn="l">
              <a:buFont typeface="Arial" panose="020B0604020202020204" pitchFamily="34" charset="0"/>
              <a:buChar char="•"/>
            </a:pPr>
            <a:r>
              <a:rPr lang="en-US" sz="1200" b="0" i="0" u="none" strike="noStrike" dirty="0">
                <a:effectLst/>
                <a:latin typeface="Avenir Book" panose="02000503020000020003" pitchFamily="2" charset="0"/>
              </a:rPr>
              <a:t>2A High Street, Thames Ditton, KT7 ORY </a:t>
            </a:r>
          </a:p>
          <a:p>
            <a:pPr algn="l">
              <a:buFont typeface="Arial" panose="020B0604020202020204" pitchFamily="34" charset="0"/>
              <a:buChar char="•"/>
            </a:pPr>
            <a:r>
              <a:rPr lang="en-US" sz="1200" b="0" i="0" u="none" strike="noStrike" dirty="0">
                <a:solidFill>
                  <a:srgbClr val="FFFFFF"/>
                </a:solidFill>
                <a:effectLst/>
                <a:latin typeface="Avenir Book" panose="02000503020000020003" pitchFamily="2" charset="0"/>
                <a:hlinkClick r:id="rId5"/>
              </a:rPr>
              <a:t>info@kantarainitiative.co.uk</a:t>
            </a:r>
            <a:endParaRPr lang="en-US" sz="1200" b="0" i="0" u="none" strike="noStrike" dirty="0">
              <a:effectLst/>
              <a:latin typeface="Avenir Book" panose="02000503020000020003" pitchFamily="2" charset="0"/>
            </a:endParaRPr>
          </a:p>
        </p:txBody>
      </p:sp>
      <p:pic>
        <p:nvPicPr>
          <p:cNvPr id="2" name="Google Shape;271;p19" descr="Image">
            <a:extLst>
              <a:ext uri="{FF2B5EF4-FFF2-40B4-BE49-F238E27FC236}">
                <a16:creationId xmlns:a16="http://schemas.microsoft.com/office/drawing/2014/main" id="{E3C2C2DB-BD98-94CE-24A0-44ECB7247217}"/>
              </a:ext>
            </a:extLst>
          </p:cNvPr>
          <p:cNvPicPr preferRelativeResize="0"/>
          <p:nvPr/>
        </p:nvPicPr>
        <p:blipFill rotWithShape="1">
          <a:blip r:embed="rId6">
            <a:alphaModFix/>
          </a:blip>
          <a:srcRect/>
          <a:stretch/>
        </p:blipFill>
        <p:spPr>
          <a:xfrm>
            <a:off x="5084870" y="4362449"/>
            <a:ext cx="182455" cy="158751"/>
          </a:xfrm>
          <a:prstGeom prst="rect">
            <a:avLst/>
          </a:prstGeom>
          <a:solidFill>
            <a:srgbClr val="69A7AE"/>
          </a:solidFill>
          <a:ln>
            <a:solidFill>
              <a:schemeClr val="tx1"/>
            </a:solidFill>
          </a:ln>
        </p:spPr>
      </p:pic>
    </p:spTree>
    <p:extLst>
      <p:ext uri="{BB962C8B-B14F-4D97-AF65-F5344CB8AC3E}">
        <p14:creationId xmlns:p14="http://schemas.microsoft.com/office/powerpoint/2010/main" val="4086282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46C40-4092-4B35-7A49-888B099FFE36}"/>
              </a:ext>
            </a:extLst>
          </p:cNvPr>
          <p:cNvSpPr>
            <a:spLocks noGrp="1"/>
          </p:cNvSpPr>
          <p:nvPr>
            <p:ph type="ctrTitle"/>
          </p:nvPr>
        </p:nvSpPr>
        <p:spPr/>
        <p:txBody>
          <a:bodyPr/>
          <a:lstStyle/>
          <a:p>
            <a:r>
              <a:rPr lang="en-US" dirty="0"/>
              <a:t>Introduction</a:t>
            </a:r>
          </a:p>
        </p:txBody>
      </p:sp>
    </p:spTree>
    <p:extLst>
      <p:ext uri="{BB962C8B-B14F-4D97-AF65-F5344CB8AC3E}">
        <p14:creationId xmlns:p14="http://schemas.microsoft.com/office/powerpoint/2010/main" val="4157632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7C32BC-0285-7115-EAB1-F9BEBB5241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3E557F-FB78-8F19-0DDF-E4EE8CDFBC55}"/>
              </a:ext>
            </a:extLst>
          </p:cNvPr>
          <p:cNvSpPr>
            <a:spLocks noGrp="1"/>
          </p:cNvSpPr>
          <p:nvPr>
            <p:ph type="title"/>
          </p:nvPr>
        </p:nvSpPr>
        <p:spPr/>
        <p:txBody>
          <a:bodyPr/>
          <a:lstStyle/>
          <a:p>
            <a:r>
              <a:rPr lang="en-US" dirty="0"/>
              <a:t>Introduction</a:t>
            </a:r>
          </a:p>
        </p:txBody>
      </p:sp>
      <p:sp>
        <p:nvSpPr>
          <p:cNvPr id="5" name="Slide Number Placeholder 3">
            <a:extLst>
              <a:ext uri="{FF2B5EF4-FFF2-40B4-BE49-F238E27FC236}">
                <a16:creationId xmlns:a16="http://schemas.microsoft.com/office/drawing/2014/main" id="{EF9EABCA-FF26-32FA-4D9C-FBC4BF76E11C}"/>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5</a:t>
            </a:fld>
            <a:endParaRPr lang="en-US" altLang="en-US" dirty="0"/>
          </a:p>
        </p:txBody>
      </p:sp>
      <p:sp>
        <p:nvSpPr>
          <p:cNvPr id="7" name="Content Placeholder 2">
            <a:extLst>
              <a:ext uri="{FF2B5EF4-FFF2-40B4-BE49-F238E27FC236}">
                <a16:creationId xmlns:a16="http://schemas.microsoft.com/office/drawing/2014/main" id="{83C28FC3-5024-E3F2-EE5B-D01616DF2BC0}"/>
              </a:ext>
            </a:extLst>
          </p:cNvPr>
          <p:cNvSpPr>
            <a:spLocks noGrp="1"/>
          </p:cNvSpPr>
          <p:nvPr>
            <p:ph idx="1"/>
          </p:nvPr>
        </p:nvSpPr>
        <p:spPr>
          <a:xfrm>
            <a:off x="609600" y="1166018"/>
            <a:ext cx="10972800" cy="4525963"/>
          </a:xfrm>
        </p:spPr>
        <p:txBody>
          <a:bodyPr/>
          <a:lstStyle/>
          <a:p>
            <a:pPr marL="342900" marR="0" lvl="0" indent="-342900">
              <a:buFont typeface="Symbol" pitchFamily="2" charset="2"/>
              <a:buChar char=""/>
            </a:pPr>
            <a:r>
              <a:rPr lang="en-US" sz="2400" dirty="0">
                <a:effectLst/>
                <a:ea typeface="Arial" panose="020B0604020202020204" pitchFamily="34" charset="0"/>
              </a:rPr>
              <a:t>Motivation for this Kantara Workgroup</a:t>
            </a:r>
          </a:p>
          <a:p>
            <a:pPr marL="342900" marR="0" lvl="0" indent="-342900">
              <a:buFont typeface="Symbol" pitchFamily="2" charset="2"/>
              <a:buChar char=""/>
            </a:pPr>
            <a:r>
              <a:rPr lang="en-US" sz="2400" dirty="0">
                <a:ea typeface="Arial" panose="020B0604020202020204" pitchFamily="34" charset="0"/>
              </a:rPr>
              <a:t>C</a:t>
            </a:r>
            <a:r>
              <a:rPr lang="en-US" sz="2400" dirty="0">
                <a:effectLst/>
                <a:ea typeface="Arial" panose="020B0604020202020204" pitchFamily="34" charset="0"/>
              </a:rPr>
              <a:t>oncepts of Remote IDV and Deepfakes </a:t>
            </a:r>
          </a:p>
          <a:p>
            <a:pPr marL="342900" marR="0" lvl="0" indent="-342900">
              <a:buFont typeface="Symbol" pitchFamily="2" charset="2"/>
              <a:buChar char=""/>
            </a:pPr>
            <a:r>
              <a:rPr lang="en-US" sz="2400" dirty="0">
                <a:effectLst/>
                <a:ea typeface="Arial" panose="020B0604020202020204" pitchFamily="34" charset="0"/>
              </a:rPr>
              <a:t>Key Terminology</a:t>
            </a:r>
          </a:p>
          <a:p>
            <a:pPr marL="342900" marR="0" lvl="0" indent="-342900">
              <a:buFont typeface="Symbol" pitchFamily="2" charset="2"/>
              <a:buChar char=""/>
            </a:pPr>
            <a:r>
              <a:rPr lang="en-US" sz="2400" u="none" strike="noStrike" dirty="0">
                <a:effectLst/>
                <a:ea typeface="Arial" panose="020B0604020202020204" pitchFamily="34" charset="0"/>
              </a:rPr>
              <a:t>Introduction to Deepfakes</a:t>
            </a:r>
          </a:p>
          <a:p>
            <a:pPr marL="342900" marR="0" lvl="0" indent="-342900">
              <a:buFont typeface="Symbol" pitchFamily="2" charset="2"/>
              <a:buChar char=""/>
            </a:pPr>
            <a:r>
              <a:rPr lang="en-US" sz="2400" dirty="0">
                <a:ea typeface="Arial" panose="020B0604020202020204" pitchFamily="34" charset="0"/>
              </a:rPr>
              <a:t>Deepfakes </a:t>
            </a:r>
            <a:r>
              <a:rPr lang="en-US" sz="2400" dirty="0">
                <a:effectLst/>
                <a:ea typeface="Arial" panose="020B0604020202020204" pitchFamily="34" charset="0"/>
              </a:rPr>
              <a:t>Benefits and Threats (spectrum chart) with descriptions</a:t>
            </a:r>
          </a:p>
          <a:p>
            <a:pPr marL="342900" marR="0" lvl="0" indent="-342900">
              <a:buFont typeface="Symbol" pitchFamily="2" charset="2"/>
              <a:buChar char=""/>
            </a:pPr>
            <a:r>
              <a:rPr lang="en-US" sz="2400" dirty="0">
                <a:effectLst/>
                <a:ea typeface="Arial" panose="020B0604020202020204" pitchFamily="34" charset="0"/>
              </a:rPr>
              <a:t>Current State of IDV Market re: Deepfakes</a:t>
            </a:r>
            <a:endParaRPr lang="en-US" sz="2400" u="none" strike="noStrike" dirty="0">
              <a:effectLst/>
              <a:ea typeface="Arial" panose="020B0604020202020204" pitchFamily="34" charset="0"/>
            </a:endParaRPr>
          </a:p>
          <a:p>
            <a:pPr marL="342900" marR="0" lvl="0" indent="-342900">
              <a:buFont typeface="Symbol" pitchFamily="2" charset="2"/>
              <a:buChar char=""/>
            </a:pPr>
            <a:r>
              <a:rPr lang="en-US" sz="2400" u="none" strike="noStrike" dirty="0">
                <a:effectLst/>
                <a:ea typeface="Arial" panose="020B0604020202020204" pitchFamily="34" charset="0"/>
              </a:rPr>
              <a:t>Audience for this Report </a:t>
            </a:r>
            <a:endParaRPr lang="en-US" sz="2400" dirty="0"/>
          </a:p>
          <a:p>
            <a:endParaRPr lang="en-US" sz="2400" dirty="0"/>
          </a:p>
          <a:p>
            <a:endParaRPr lang="en-US" dirty="0"/>
          </a:p>
        </p:txBody>
      </p:sp>
    </p:spTree>
    <p:extLst>
      <p:ext uri="{BB962C8B-B14F-4D97-AF65-F5344CB8AC3E}">
        <p14:creationId xmlns:p14="http://schemas.microsoft.com/office/powerpoint/2010/main" val="1077687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A276B9-461C-FFF6-02A5-42D1CB1655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53F9DB-9DD8-D956-7FAF-89DF50191BC9}"/>
              </a:ext>
            </a:extLst>
          </p:cNvPr>
          <p:cNvSpPr>
            <a:spLocks noGrp="1"/>
          </p:cNvSpPr>
          <p:nvPr>
            <p:ph type="title"/>
          </p:nvPr>
        </p:nvSpPr>
        <p:spPr/>
        <p:txBody>
          <a:bodyPr/>
          <a:lstStyle/>
          <a:p>
            <a:r>
              <a:rPr lang="en-US" sz="4400" dirty="0">
                <a:effectLst/>
                <a:ea typeface="Arial" panose="020B0604020202020204" pitchFamily="34" charset="0"/>
              </a:rPr>
              <a:t>Motivation for this Kantara Workgroup</a:t>
            </a:r>
            <a:endParaRPr lang="en-US" dirty="0"/>
          </a:p>
        </p:txBody>
      </p:sp>
      <p:sp>
        <p:nvSpPr>
          <p:cNvPr id="3" name="Content Placeholder 2">
            <a:extLst>
              <a:ext uri="{FF2B5EF4-FFF2-40B4-BE49-F238E27FC236}">
                <a16:creationId xmlns:a16="http://schemas.microsoft.com/office/drawing/2014/main" id="{350F9C2A-3D16-FA74-CC80-EE43EA2F9532}"/>
              </a:ext>
            </a:extLst>
          </p:cNvPr>
          <p:cNvSpPr>
            <a:spLocks noGrp="1"/>
          </p:cNvSpPr>
          <p:nvPr>
            <p:ph idx="1"/>
          </p:nvPr>
        </p:nvSpPr>
        <p:spPr>
          <a:xfrm>
            <a:off x="609600" y="1010659"/>
            <a:ext cx="10972800" cy="4787975"/>
          </a:xfrm>
        </p:spPr>
        <p:txBody>
          <a:bodyPr/>
          <a:lstStyle/>
          <a:p>
            <a:pPr marL="0" marR="0" lvl="0" indent="0">
              <a:lnSpc>
                <a:spcPct val="115000"/>
              </a:lnSpc>
              <a:buNone/>
            </a:pPr>
            <a:r>
              <a:rPr lang="en-US" sz="1800" b="0" i="0" u="none" strike="noStrike" dirty="0">
                <a:solidFill>
                  <a:srgbClr val="172B4D"/>
                </a:solidFill>
                <a:effectLst/>
              </a:rPr>
              <a:t>Realistic simulations of human voice, video and text created by “Generative AI” systems have proliferated over the last year. The simulations pose enhanced risk that Identity Proofing and Verification (IDPV) systems will be unable to distinguish real from fake signals. Organizations that rely on IDPV services to prevent fraud or impersonation are experiencing higher number and frequency of fraudulent attempts.</a:t>
            </a:r>
          </a:p>
          <a:p>
            <a:pPr marL="0" marR="0" lvl="0" indent="0">
              <a:lnSpc>
                <a:spcPct val="115000"/>
              </a:lnSpc>
              <a:buNone/>
            </a:pPr>
            <a:br>
              <a:rPr lang="en-US" sz="1800" dirty="0"/>
            </a:br>
            <a:r>
              <a:rPr lang="en-US" sz="1800" b="0" i="0" u="none" strike="noStrike" dirty="0">
                <a:solidFill>
                  <a:srgbClr val="172B4D"/>
                </a:solidFill>
                <a:effectLst/>
              </a:rPr>
              <a:t>This group will research how IDPV systems could be subverted or fooled by “deepfakes”, “Generative AI”, and other AI-related mechanisms.</a:t>
            </a:r>
          </a:p>
          <a:p>
            <a:pPr marL="0" marR="0" lvl="0" indent="0">
              <a:lnSpc>
                <a:spcPct val="115000"/>
              </a:lnSpc>
              <a:buNone/>
            </a:pPr>
            <a:br>
              <a:rPr lang="en-US" sz="1800" dirty="0"/>
            </a:br>
            <a:r>
              <a:rPr lang="en-US" sz="1800" b="0" i="0" u="none" strike="noStrike" dirty="0">
                <a:solidFill>
                  <a:srgbClr val="172B4D"/>
                </a:solidFill>
                <a:effectLst/>
              </a:rPr>
              <a:t>The anticipated output of the discussion group is a report describing the nature of the threats, vulnerabilities, and potential countermeasures.</a:t>
            </a:r>
          </a:p>
          <a:p>
            <a:pPr marL="0" marR="0" lvl="0" indent="0">
              <a:lnSpc>
                <a:spcPct val="115000"/>
              </a:lnSpc>
              <a:buNone/>
            </a:pPr>
            <a:br>
              <a:rPr lang="en-US" sz="1800" dirty="0"/>
            </a:br>
            <a:r>
              <a:rPr lang="en-US" sz="1800" b="0" i="0" u="none" strike="noStrike" dirty="0">
                <a:solidFill>
                  <a:srgbClr val="172B4D"/>
                </a:solidFill>
                <a:effectLst/>
              </a:rPr>
              <a:t>The report is intended to inform purchasers of IDPV services about AI-related techniques that may decrease the effectiveness of IDPV services, and to enable readers to discuss the topic and potential risk mitigation actions within their organization and with IDPV service providers.</a:t>
            </a:r>
            <a:endParaRPr lang="en-US" sz="2800" u="none" strike="noStrike" dirty="0">
              <a:effectLst/>
              <a:ea typeface="Arial" panose="020B0604020202020204" pitchFamily="34" charset="0"/>
            </a:endParaRPr>
          </a:p>
        </p:txBody>
      </p:sp>
      <p:sp>
        <p:nvSpPr>
          <p:cNvPr id="5" name="Slide Number Placeholder 3">
            <a:extLst>
              <a:ext uri="{FF2B5EF4-FFF2-40B4-BE49-F238E27FC236}">
                <a16:creationId xmlns:a16="http://schemas.microsoft.com/office/drawing/2014/main" id="{0FB8B0AD-B5BD-1CBF-CFA9-CC82BB778E3A}"/>
              </a:ext>
            </a:extLst>
          </p:cNvPr>
          <p:cNvSpPr>
            <a:spLocks noGrp="1"/>
          </p:cNvSpPr>
          <p:nvPr>
            <p:ph type="sldNum" sz="quarter" idx="4"/>
          </p:nvPr>
        </p:nvSpPr>
        <p:spPr>
          <a:xfrm>
            <a:off x="8737600" y="6565936"/>
            <a:ext cx="2844800" cy="281674"/>
          </a:xfrm>
        </p:spPr>
        <p:txBody>
          <a:bodyPr/>
          <a:lstStyle/>
          <a:p>
            <a:fld id="{D4163BC2-932A-D541-9F31-F345D94EF3A5}" type="slidenum">
              <a:rPr lang="en-US" altLang="en-US" smtClean="0"/>
              <a:pPr/>
              <a:t>6</a:t>
            </a:fld>
            <a:endParaRPr lang="en-US" altLang="en-US" dirty="0"/>
          </a:p>
        </p:txBody>
      </p:sp>
    </p:spTree>
    <p:extLst>
      <p:ext uri="{BB962C8B-B14F-4D97-AF65-F5344CB8AC3E}">
        <p14:creationId xmlns:p14="http://schemas.microsoft.com/office/powerpoint/2010/main" val="4147057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4EF92-8F23-8319-E3E3-E35BED29AEFA}"/>
              </a:ext>
            </a:extLst>
          </p:cNvPr>
          <p:cNvSpPr>
            <a:spLocks noGrp="1"/>
          </p:cNvSpPr>
          <p:nvPr>
            <p:ph type="title"/>
          </p:nvPr>
        </p:nvSpPr>
        <p:spPr>
          <a:xfrm>
            <a:off x="609600" y="-79160"/>
            <a:ext cx="11846312" cy="1143000"/>
          </a:xfrm>
        </p:spPr>
        <p:txBody>
          <a:bodyPr/>
          <a:lstStyle/>
          <a:p>
            <a:r>
              <a:rPr lang="en-US" sz="4400" dirty="0">
                <a:effectLst/>
                <a:ea typeface="Arial" panose="020B0604020202020204" pitchFamily="34" charset="0"/>
              </a:rPr>
              <a:t>Concepts of Remote IDV and Deepfakes (1) </a:t>
            </a:r>
            <a:endParaRPr lang="en-US" dirty="0"/>
          </a:p>
        </p:txBody>
      </p:sp>
      <p:sp>
        <p:nvSpPr>
          <p:cNvPr id="3" name="Content Placeholder 2">
            <a:extLst>
              <a:ext uri="{FF2B5EF4-FFF2-40B4-BE49-F238E27FC236}">
                <a16:creationId xmlns:a16="http://schemas.microsoft.com/office/drawing/2014/main" id="{997778F5-7635-7A2A-4185-DA750360830D}"/>
              </a:ext>
            </a:extLst>
          </p:cNvPr>
          <p:cNvSpPr>
            <a:spLocks noGrp="1"/>
          </p:cNvSpPr>
          <p:nvPr>
            <p:ph idx="1"/>
          </p:nvPr>
        </p:nvSpPr>
        <p:spPr/>
        <p:txBody>
          <a:bodyPr/>
          <a:lstStyle/>
          <a:p>
            <a:r>
              <a:rPr lang="en-CA" sz="1800" kern="0" dirty="0">
                <a:effectLst/>
                <a:ea typeface="Times New Roman" panose="02020603050405020304" pitchFamily="18" charset="0"/>
                <a:cs typeface="Open Sans" panose="020B0306030504020204" pitchFamily="34" charset="0"/>
              </a:rPr>
              <a:t>Knowing that a person (the “claimant”) is who they claim to be (identity) is important when deciding whether the person should get access to entitled privileges (service or domain access) or assets. </a:t>
            </a:r>
            <a:endParaRPr lang="en-US" sz="1800" kern="100" dirty="0">
              <a:ea typeface="Times New Roman" panose="02020603050405020304" pitchFamily="18" charset="0"/>
              <a:cs typeface="Times New Roman" panose="02020603050405020304" pitchFamily="18" charset="0"/>
            </a:endParaRPr>
          </a:p>
          <a:p>
            <a:r>
              <a:rPr lang="en-CA" sz="1800" kern="0" dirty="0">
                <a:effectLst/>
                <a:ea typeface="Times New Roman" panose="02020603050405020304" pitchFamily="18" charset="0"/>
                <a:cs typeface="Open Sans" panose="020B0306030504020204" pitchFamily="34" charset="0"/>
              </a:rPr>
              <a:t>There are different “Identities” used in different environments and interactions.</a:t>
            </a:r>
            <a:endParaRPr lang="en-US" sz="18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Biological</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Legal</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Social</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Other?</a:t>
            </a:r>
            <a:endParaRPr lang="en-US" sz="1600" kern="100" dirty="0">
              <a:ea typeface="Times New Roman" panose="02020603050405020304" pitchFamily="18" charset="0"/>
              <a:cs typeface="Times New Roman" panose="02020603050405020304" pitchFamily="18" charset="0"/>
            </a:endParaRPr>
          </a:p>
          <a:p>
            <a:r>
              <a:rPr lang="en-CA" sz="1800" kern="0" dirty="0">
                <a:effectLst/>
                <a:ea typeface="Times New Roman" panose="02020603050405020304" pitchFamily="18" charset="0"/>
                <a:cs typeface="Open Sans" panose="020B0306030504020204" pitchFamily="34" charset="0"/>
              </a:rPr>
              <a:t>Identity Management Systems are used to determine an individual’s uniqueness within a group (of humans) and typically include four or five primary components:</a:t>
            </a:r>
            <a:endParaRPr lang="en-US" sz="18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A human being</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An Identity for that human being</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Privileges assigned or entitled to that identity</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Credentials that bind the human to the identity and to the privileges</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Authenticators to prove a previously verified identity (optional)</a:t>
            </a:r>
            <a:endParaRPr lang="en-US" sz="1600" kern="100" dirty="0">
              <a:effectLs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8038A1D-B8FE-3CDC-7D5A-BC1442CC24BC}"/>
              </a:ext>
            </a:extLst>
          </p:cNvPr>
          <p:cNvSpPr>
            <a:spLocks noGrp="1"/>
          </p:cNvSpPr>
          <p:nvPr>
            <p:ph type="sldNum" sz="quarter" idx="4"/>
          </p:nvPr>
        </p:nvSpPr>
        <p:spPr/>
        <p:txBody>
          <a:bodyPr/>
          <a:lstStyle/>
          <a:p>
            <a:fld id="{D4163BC2-932A-D541-9F31-F345D94EF3A5}" type="slidenum">
              <a:rPr lang="en-US" altLang="en-US" smtClean="0"/>
              <a:pPr/>
              <a:t>7</a:t>
            </a:fld>
            <a:endParaRPr lang="en-US" altLang="en-US" dirty="0"/>
          </a:p>
        </p:txBody>
      </p:sp>
      <p:sp>
        <p:nvSpPr>
          <p:cNvPr id="5" name="TextBox 4">
            <a:extLst>
              <a:ext uri="{FF2B5EF4-FFF2-40B4-BE49-F238E27FC236}">
                <a16:creationId xmlns:a16="http://schemas.microsoft.com/office/drawing/2014/main" id="{194B9D90-313B-B169-DA0E-51FB41C489ED}"/>
              </a:ext>
            </a:extLst>
          </p:cNvPr>
          <p:cNvSpPr txBox="1"/>
          <p:nvPr/>
        </p:nvSpPr>
        <p:spPr>
          <a:xfrm>
            <a:off x="1682482" y="725518"/>
            <a:ext cx="8827035" cy="523220"/>
          </a:xfrm>
          <a:prstGeom prst="rect">
            <a:avLst/>
          </a:prstGeom>
          <a:noFill/>
        </p:spPr>
        <p:txBody>
          <a:bodyPr wrap="square">
            <a:spAutoFit/>
          </a:bodyPr>
          <a:lstStyle/>
          <a:p>
            <a:pPr marL="0" indent="0" algn="ctr">
              <a:buNone/>
            </a:pPr>
            <a:r>
              <a:rPr lang="en-US" sz="2800" i="1" dirty="0">
                <a:solidFill>
                  <a:srgbClr val="262673"/>
                </a:solidFill>
                <a:latin typeface="Avenir Book" panose="02000503020000020003" pitchFamily="2" charset="0"/>
              </a:rPr>
              <a:t>Foundational Concepts</a:t>
            </a:r>
          </a:p>
        </p:txBody>
      </p:sp>
    </p:spTree>
    <p:extLst>
      <p:ext uri="{BB962C8B-B14F-4D97-AF65-F5344CB8AC3E}">
        <p14:creationId xmlns:p14="http://schemas.microsoft.com/office/powerpoint/2010/main" val="1686886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808123-FAB2-7F9D-5D1B-44D010139F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6B13A0-69EE-8817-1F06-E285D614ACC9}"/>
              </a:ext>
            </a:extLst>
          </p:cNvPr>
          <p:cNvSpPr>
            <a:spLocks noGrp="1"/>
          </p:cNvSpPr>
          <p:nvPr>
            <p:ph type="title"/>
          </p:nvPr>
        </p:nvSpPr>
        <p:spPr>
          <a:xfrm>
            <a:off x="609600" y="-79160"/>
            <a:ext cx="11846312" cy="1143000"/>
          </a:xfrm>
        </p:spPr>
        <p:txBody>
          <a:bodyPr/>
          <a:lstStyle/>
          <a:p>
            <a:r>
              <a:rPr lang="en-US" sz="4400" dirty="0">
                <a:effectLst/>
                <a:ea typeface="Arial" panose="020B0604020202020204" pitchFamily="34" charset="0"/>
              </a:rPr>
              <a:t>Concepts of Remote IDV and Deepfakes (2) </a:t>
            </a:r>
            <a:endParaRPr lang="en-US" dirty="0"/>
          </a:p>
        </p:txBody>
      </p:sp>
      <p:sp>
        <p:nvSpPr>
          <p:cNvPr id="3" name="Content Placeholder 2">
            <a:extLst>
              <a:ext uri="{FF2B5EF4-FFF2-40B4-BE49-F238E27FC236}">
                <a16:creationId xmlns:a16="http://schemas.microsoft.com/office/drawing/2014/main" id="{97D23B9A-973F-D05B-DA4B-9BD32BCAD4DB}"/>
              </a:ext>
            </a:extLst>
          </p:cNvPr>
          <p:cNvSpPr>
            <a:spLocks noGrp="1"/>
          </p:cNvSpPr>
          <p:nvPr>
            <p:ph idx="1"/>
          </p:nvPr>
        </p:nvSpPr>
        <p:spPr/>
        <p:txBody>
          <a:bodyPr/>
          <a:lstStyle/>
          <a:p>
            <a:r>
              <a:rPr lang="en-CA" sz="1800" kern="0" dirty="0">
                <a:effectLst/>
                <a:ea typeface="Times New Roman" panose="02020603050405020304" pitchFamily="18" charset="0"/>
                <a:cs typeface="Open Sans" panose="020B0306030504020204" pitchFamily="34" charset="0"/>
              </a:rPr>
              <a:t>ID Proofing and Verification (IDPV) and Authentication systems are used to check whether a person is who they claim to be, primarily for privilege access control negotiations. </a:t>
            </a:r>
          </a:p>
          <a:p>
            <a:r>
              <a:rPr lang="en-CA" sz="1800" kern="0" dirty="0">
                <a:effectLst/>
                <a:ea typeface="Times New Roman" panose="02020603050405020304" pitchFamily="18" charset="0"/>
                <a:cs typeface="Open Sans" panose="020B0306030504020204" pitchFamily="34" charset="0"/>
              </a:rPr>
              <a:t>IDPV core processes include:</a:t>
            </a:r>
            <a:endParaRPr lang="en-US" sz="18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Verifying the claimant is an actual human being; “A bot, </a:t>
            </a:r>
            <a:r>
              <a:rPr lang="en-CA" sz="1600" kern="0" dirty="0" err="1">
                <a:effectLst/>
                <a:ea typeface="Times New Roman" panose="02020603050405020304" pitchFamily="18" charset="0"/>
                <a:cs typeface="Open Sans" panose="020B0306030504020204" pitchFamily="34" charset="0"/>
              </a:rPr>
              <a:t>DeepFake</a:t>
            </a:r>
            <a:r>
              <a:rPr lang="en-CA" sz="1600" kern="0" dirty="0">
                <a:effectLst/>
                <a:ea typeface="Times New Roman" panose="02020603050405020304" pitchFamily="18" charset="0"/>
                <a:cs typeface="Open Sans" panose="020B0306030504020204" pitchFamily="34" charset="0"/>
              </a:rPr>
              <a:t>, or human?”</a:t>
            </a:r>
            <a:endParaRPr lang="en-US" sz="1600" kern="100" dirty="0">
              <a:ea typeface="Times New Roman" panose="02020603050405020304" pitchFamily="18" charset="0"/>
              <a:cs typeface="Times New Roman" panose="02020603050405020304" pitchFamily="18" charset="0"/>
            </a:endParaRPr>
          </a:p>
          <a:p>
            <a:pPr lvl="2"/>
            <a:r>
              <a:rPr lang="en-CA" sz="1600" kern="0" dirty="0">
                <a:effectLst/>
                <a:ea typeface="Times New Roman" panose="02020603050405020304" pitchFamily="18" charset="0"/>
                <a:cs typeface="Open Sans" panose="020B0306030504020204" pitchFamily="34" charset="0"/>
              </a:rPr>
              <a:t>In-person interaction, Biometric Liveness Check, etc.</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Verifying the legitimacy of the claimed identity; “Does this identity actually exist?”.</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Document and attribute validation</a:t>
            </a:r>
            <a:endParaRPr lang="en-US" sz="1600" kern="100" dirty="0">
              <a:ea typeface="Times New Roman" panose="02020603050405020304" pitchFamily="18" charset="0"/>
              <a:cs typeface="Times New Roman" panose="02020603050405020304" pitchFamily="18" charset="0"/>
            </a:endParaRPr>
          </a:p>
          <a:p>
            <a:pPr lvl="2"/>
            <a:r>
              <a:rPr lang="en-CA" sz="1600" kern="0" dirty="0">
                <a:effectLst/>
                <a:ea typeface="Times New Roman" panose="02020603050405020304" pitchFamily="18" charset="0"/>
                <a:cs typeface="Open Sans" panose="020B0306030504020204" pitchFamily="34" charset="0"/>
              </a:rPr>
              <a:t>Effectively, a background check, etc.</a:t>
            </a:r>
            <a:endParaRPr lang="en-US" sz="1600" kern="100" dirty="0">
              <a:ea typeface="Times New Roman" panose="02020603050405020304" pitchFamily="18" charset="0"/>
              <a:cs typeface="Times New Roman" panose="02020603050405020304" pitchFamily="18" charset="0"/>
            </a:endParaRPr>
          </a:p>
          <a:p>
            <a:pPr lvl="1"/>
            <a:r>
              <a:rPr lang="en-CA" sz="1600" kern="0" dirty="0">
                <a:effectLst/>
                <a:ea typeface="Times New Roman" panose="02020603050405020304" pitchFamily="18" charset="0"/>
                <a:cs typeface="Open Sans" panose="020B0306030504020204" pitchFamily="34" charset="0"/>
              </a:rPr>
              <a:t>Verifying the living human claimant is the person described by the verified identity; “We know this is a human.  We know a person named John Smith Meier exists.  But is this human actually John Smith?”</a:t>
            </a:r>
            <a:endParaRPr lang="en-US" sz="1600" kern="100" dirty="0">
              <a:ea typeface="Times New Roman" panose="02020603050405020304" pitchFamily="18" charset="0"/>
              <a:cs typeface="Times New Roman" panose="02020603050405020304" pitchFamily="18" charset="0"/>
            </a:endParaRPr>
          </a:p>
          <a:p>
            <a:pPr lvl="2"/>
            <a:r>
              <a:rPr lang="en-CA" sz="1600" kern="0" dirty="0">
                <a:effectLst/>
                <a:ea typeface="Times New Roman" panose="02020603050405020304" pitchFamily="18" charset="0"/>
                <a:cs typeface="Open Sans" panose="020B0306030504020204" pitchFamily="34" charset="0"/>
              </a:rPr>
              <a:t>Biometric verification, either in person or automated, against verified identity data (like a validated Passport photo)</a:t>
            </a:r>
            <a:endParaRPr lang="en-US" sz="1600" kern="100" dirty="0">
              <a:ea typeface="Times New Roman" panose="02020603050405020304" pitchFamily="18" charset="0"/>
              <a:cs typeface="Times New Roman" panose="02020603050405020304" pitchFamily="18" charset="0"/>
            </a:endParaRPr>
          </a:p>
          <a:p>
            <a:pPr lvl="3"/>
            <a:r>
              <a:rPr lang="en-CA" sz="1600" kern="0" dirty="0">
                <a:effectLst/>
                <a:ea typeface="Times New Roman" panose="02020603050405020304" pitchFamily="18" charset="0"/>
                <a:cs typeface="Open Sans" panose="020B0306030504020204" pitchFamily="34" charset="0"/>
              </a:rPr>
              <a:t>Human brains evolved to recognize faces and voices.  Voices can’t be represented in physical credentials.  So, faces are the de facto standard binder between a human, an identity and entitled privileges.</a:t>
            </a:r>
            <a:endParaRPr lang="en-US" sz="1600" kern="100" dirty="0">
              <a:effectLst/>
              <a:ea typeface="Calibri" panose="020F0502020204030204" pitchFamily="34" charset="0"/>
              <a:cs typeface="Times New Roman" panose="02020603050405020304" pitchFamily="18" charset="0"/>
            </a:endParaRPr>
          </a:p>
          <a:p>
            <a:endParaRPr lang="en-US" sz="1800" kern="100" dirty="0">
              <a:ea typeface="Times New Roman" panose="02020603050405020304" pitchFamily="18" charset="0"/>
              <a:cs typeface="Times New Roman" panose="02020603050405020304" pitchFamily="18" charset="0"/>
            </a:endParaRPr>
          </a:p>
          <a:p>
            <a:endParaRPr lang="en-US" sz="1800" kern="100" dirty="0">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4F87E3A-3B63-D9BF-9B32-EAA3C913F18C}"/>
              </a:ext>
            </a:extLst>
          </p:cNvPr>
          <p:cNvSpPr>
            <a:spLocks noGrp="1"/>
          </p:cNvSpPr>
          <p:nvPr>
            <p:ph type="sldNum" sz="quarter" idx="4"/>
          </p:nvPr>
        </p:nvSpPr>
        <p:spPr/>
        <p:txBody>
          <a:bodyPr/>
          <a:lstStyle/>
          <a:p>
            <a:fld id="{D4163BC2-932A-D541-9F31-F345D94EF3A5}" type="slidenum">
              <a:rPr lang="en-US" altLang="en-US" smtClean="0"/>
              <a:pPr/>
              <a:t>8</a:t>
            </a:fld>
            <a:endParaRPr lang="en-US" altLang="en-US" dirty="0"/>
          </a:p>
        </p:txBody>
      </p:sp>
      <p:sp>
        <p:nvSpPr>
          <p:cNvPr id="5" name="TextBox 4">
            <a:extLst>
              <a:ext uri="{FF2B5EF4-FFF2-40B4-BE49-F238E27FC236}">
                <a16:creationId xmlns:a16="http://schemas.microsoft.com/office/drawing/2014/main" id="{51453E6F-C73F-D359-6427-EC82898ECE19}"/>
              </a:ext>
            </a:extLst>
          </p:cNvPr>
          <p:cNvSpPr txBox="1"/>
          <p:nvPr/>
        </p:nvSpPr>
        <p:spPr>
          <a:xfrm>
            <a:off x="1682482" y="725518"/>
            <a:ext cx="8827035" cy="523220"/>
          </a:xfrm>
          <a:prstGeom prst="rect">
            <a:avLst/>
          </a:prstGeom>
          <a:noFill/>
        </p:spPr>
        <p:txBody>
          <a:bodyPr wrap="square">
            <a:spAutoFit/>
          </a:bodyPr>
          <a:lstStyle/>
          <a:p>
            <a:pPr marL="0" indent="0" algn="ctr">
              <a:buNone/>
            </a:pPr>
            <a:r>
              <a:rPr lang="en-US" sz="2800" i="1" dirty="0">
                <a:solidFill>
                  <a:srgbClr val="262673"/>
                </a:solidFill>
                <a:latin typeface="Avenir Book" panose="02000503020000020003" pitchFamily="2" charset="0"/>
              </a:rPr>
              <a:t>Foundational Concepts</a:t>
            </a:r>
          </a:p>
        </p:txBody>
      </p:sp>
    </p:spTree>
    <p:extLst>
      <p:ext uri="{BB962C8B-B14F-4D97-AF65-F5344CB8AC3E}">
        <p14:creationId xmlns:p14="http://schemas.microsoft.com/office/powerpoint/2010/main" val="1645105761"/>
      </p:ext>
    </p:extLst>
  </p:cSld>
  <p:clrMapOvr>
    <a:masterClrMapping/>
  </p:clrMapOvr>
</p:sld>
</file>

<file path=ppt/theme/theme1.xml><?xml version="1.0" encoding="utf-8"?>
<a:theme xmlns:a="http://schemas.openxmlformats.org/drawingml/2006/main" name="purpl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spPr>
      <a:bodyPr wrap="square">
        <a:spAutoFit/>
      </a:bodyPr>
      <a:lstStyle>
        <a:defPPr marL="171450" indent="-171450" algn="l">
          <a:buFont typeface="Wingdings" pitchFamily="2" charset="2"/>
          <a:buChar char="ü"/>
          <a:defRPr sz="1300" dirty="0">
            <a:latin typeface="Avenir Book" panose="02000503020000020003" pitchFamily="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urple" id="{AD66D230-5772-5B45-8F61-B571368BC1F2}" vid="{CFE8C67D-E79B-6445-9CD5-D7FF0E1D9B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purple</Template>
  <TotalTime>12546</TotalTime>
  <Words>3512</Words>
  <Application>Microsoft Macintosh PowerPoint</Application>
  <PresentationFormat>Widescreen</PresentationFormat>
  <Paragraphs>518</Paragraphs>
  <Slides>41</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41</vt:i4>
      </vt:variant>
    </vt:vector>
  </HeadingPairs>
  <TitlesOfParts>
    <vt:vector size="50" baseType="lpstr">
      <vt:lpstr>Arial</vt:lpstr>
      <vt:lpstr>Avenir Book</vt:lpstr>
      <vt:lpstr>Calibri</vt:lpstr>
      <vt:lpstr>Courier New</vt:lpstr>
      <vt:lpstr>Helvetica Neue</vt:lpstr>
      <vt:lpstr>Symbol</vt:lpstr>
      <vt:lpstr>Times New Roman</vt:lpstr>
      <vt:lpstr>Wingdings</vt:lpstr>
      <vt:lpstr>purple</vt:lpstr>
      <vt:lpstr>Deepfake-IDV Discussion Group</vt:lpstr>
      <vt:lpstr>Deepfake-IDV Discussion Group</vt:lpstr>
      <vt:lpstr>Executive Summary</vt:lpstr>
      <vt:lpstr>Content</vt:lpstr>
      <vt:lpstr>Introduction</vt:lpstr>
      <vt:lpstr>Introduction</vt:lpstr>
      <vt:lpstr>Motivation for this Kantara Workgroup</vt:lpstr>
      <vt:lpstr>Concepts of Remote IDV and Deepfakes (1) </vt:lpstr>
      <vt:lpstr>Concepts of Remote IDV and Deepfakes (2) </vt:lpstr>
      <vt:lpstr>Concepts of Remote IDV and Deepfakes (3) </vt:lpstr>
      <vt:lpstr>Concepts of Remote IDV and Deepfakes (4) </vt:lpstr>
      <vt:lpstr>Concepts of Remote IDV and Deepfakes (5) </vt:lpstr>
      <vt:lpstr>Concepts of Remote IDV and Deepfakes (6) </vt:lpstr>
      <vt:lpstr>Concepts of Remote IDV and Deepfakes (7) </vt:lpstr>
      <vt:lpstr>Key Terminology </vt:lpstr>
      <vt:lpstr>Benefits and Threats: Deepfake Spectrum</vt:lpstr>
      <vt:lpstr>Current State of IDV Market re: Deepfakes</vt:lpstr>
      <vt:lpstr>Critical Trends</vt:lpstr>
      <vt:lpstr>Key Challenges and Dangers</vt:lpstr>
      <vt:lpstr>Primary deepfake technologies</vt:lpstr>
      <vt:lpstr>Role of Generative AI</vt:lpstr>
      <vt:lpstr>Role of Generative AI – Key Highlights</vt:lpstr>
      <vt:lpstr>Regulatory Environment</vt:lpstr>
      <vt:lpstr>Standards</vt:lpstr>
      <vt:lpstr>Audience for this Report </vt:lpstr>
      <vt:lpstr>Project Scope</vt:lpstr>
      <vt:lpstr>Type of Deepfake Attacks</vt:lpstr>
      <vt:lpstr>RIDV Process</vt:lpstr>
      <vt:lpstr>RIDV Process Definitions</vt:lpstr>
      <vt:lpstr>RIDV Attack Vectors</vt:lpstr>
      <vt:lpstr>RIDV Attack Vectors Defined</vt:lpstr>
      <vt:lpstr>RIDV Countermeasures</vt:lpstr>
      <vt:lpstr>RIDV Countermeasures Defined</vt:lpstr>
      <vt:lpstr>RIDV Table</vt:lpstr>
      <vt:lpstr>Key Findings and Recommendations</vt:lpstr>
      <vt:lpstr>Appendices</vt:lpstr>
      <vt:lpstr>Appendix A: Glossary</vt:lpstr>
      <vt:lpstr>Appendix B: Regulations</vt:lpstr>
      <vt:lpstr>Appendix C: Technical References</vt:lpstr>
      <vt:lpstr>Appendix D: Relevant Standards</vt:lpstr>
      <vt:lpstr>PowerPoint Presentation</vt:lpstr>
    </vt:vector>
  </TitlesOfParts>
  <Company>acuity market intelligence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dc:creator>
  <cp:lastModifiedBy>cmaxmost</cp:lastModifiedBy>
  <cp:revision>212</cp:revision>
  <cp:lastPrinted>2021-05-08T00:30:33Z</cp:lastPrinted>
  <dcterms:created xsi:type="dcterms:W3CDTF">2002-12-31T02:11:16Z</dcterms:created>
  <dcterms:modified xsi:type="dcterms:W3CDTF">2024-11-09T01:20:52Z</dcterms:modified>
</cp:coreProperties>
</file>