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8" r:id="rId1"/>
  </p:sldMasterIdLst>
  <p:notesMasterIdLst>
    <p:notesMasterId r:id="rId51"/>
  </p:notesMasterIdLst>
  <p:sldIdLst>
    <p:sldId id="3459" r:id="rId2"/>
    <p:sldId id="3460" r:id="rId3"/>
    <p:sldId id="3472" r:id="rId4"/>
    <p:sldId id="3461" r:id="rId5"/>
    <p:sldId id="3496" r:id="rId6"/>
    <p:sldId id="3495" r:id="rId7"/>
    <p:sldId id="3489" r:id="rId8"/>
    <p:sldId id="3491" r:id="rId9"/>
    <p:sldId id="3517" r:id="rId10"/>
    <p:sldId id="3520" r:id="rId11"/>
    <p:sldId id="3519" r:id="rId12"/>
    <p:sldId id="3492" r:id="rId13"/>
    <p:sldId id="3518" r:id="rId14"/>
    <p:sldId id="3494" r:id="rId15"/>
    <p:sldId id="3504" r:id="rId16"/>
    <p:sldId id="3509" r:id="rId17"/>
    <p:sldId id="3531" r:id="rId18"/>
    <p:sldId id="3510" r:id="rId19"/>
    <p:sldId id="3512" r:id="rId20"/>
    <p:sldId id="3513" r:id="rId21"/>
    <p:sldId id="3514" r:id="rId22"/>
    <p:sldId id="3493" r:id="rId23"/>
    <p:sldId id="3464" r:id="rId24"/>
    <p:sldId id="3527" r:id="rId25"/>
    <p:sldId id="3486" r:id="rId26"/>
    <p:sldId id="3468" r:id="rId27"/>
    <p:sldId id="3528" r:id="rId28"/>
    <p:sldId id="3487" r:id="rId29"/>
    <p:sldId id="3469" r:id="rId30"/>
    <p:sldId id="3529" r:id="rId31"/>
    <p:sldId id="3488" r:id="rId32"/>
    <p:sldId id="3470" r:id="rId33"/>
    <p:sldId id="3530" r:id="rId34"/>
    <p:sldId id="3465" r:id="rId35"/>
    <p:sldId id="3466" r:id="rId36"/>
    <p:sldId id="3467" r:id="rId37"/>
    <p:sldId id="3522" r:id="rId38"/>
    <p:sldId id="3523" r:id="rId39"/>
    <p:sldId id="3505" r:id="rId40"/>
    <p:sldId id="3506" r:id="rId41"/>
    <p:sldId id="3507" r:id="rId42"/>
    <p:sldId id="3508" r:id="rId43"/>
    <p:sldId id="3501" r:id="rId44"/>
    <p:sldId id="3502" r:id="rId45"/>
    <p:sldId id="3503" r:id="rId46"/>
    <p:sldId id="3524" r:id="rId47"/>
    <p:sldId id="3525" r:id="rId48"/>
    <p:sldId id="3526" r:id="rId49"/>
    <p:sldId id="3471" r:id="rId5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B4D"/>
    <a:srgbClr val="262673"/>
    <a:srgbClr val="628196"/>
    <a:srgbClr val="69A7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67"/>
    <p:restoredTop sz="96327"/>
  </p:normalViewPr>
  <p:slideViewPr>
    <p:cSldViewPr snapToGrid="0">
      <p:cViewPr varScale="1">
        <p:scale>
          <a:sx n="124" d="100"/>
          <a:sy n="124" d="100"/>
        </p:scale>
        <p:origin x="896" y="176"/>
      </p:cViewPr>
      <p:guideLst>
        <p:guide orient="horz" pos="2160"/>
        <p:guide pos="3840"/>
      </p:guideLst>
    </p:cSldViewPr>
  </p:slideViewPr>
  <p:outlineViewPr>
    <p:cViewPr>
      <p:scale>
        <a:sx n="33" d="100"/>
        <a:sy n="33" d="100"/>
      </p:scale>
      <p:origin x="0" y="-5768"/>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D09669-E2AF-0E46-B047-AE367F881F70}" type="datetimeFigureOut">
              <a:rPr lang="en-US" smtClean="0"/>
              <a:t>11/11/24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92051-0257-A24F-A676-718EEDB310AD}" type="slidenum">
              <a:rPr lang="en-US" smtClean="0"/>
              <a:t>‹#›</a:t>
            </a:fld>
            <a:endParaRPr lang="en-US"/>
          </a:p>
        </p:txBody>
      </p:sp>
    </p:spTree>
    <p:extLst>
      <p:ext uri="{BB962C8B-B14F-4D97-AF65-F5344CB8AC3E}">
        <p14:creationId xmlns:p14="http://schemas.microsoft.com/office/powerpoint/2010/main" val="290525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7B73B-4E26-77D5-FDCD-60E8FA7543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E3D8D3-F018-A4D4-821D-6AAA4C20DA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7ABD5D-4A11-CAEC-D6B0-64B69F20D9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5A4BA4-CB55-8F44-6C28-D1C013A13971}"/>
              </a:ext>
            </a:extLst>
          </p:cNvPr>
          <p:cNvSpPr>
            <a:spLocks noGrp="1"/>
          </p:cNvSpPr>
          <p:nvPr>
            <p:ph type="sldNum" sz="quarter" idx="5"/>
          </p:nvPr>
        </p:nvSpPr>
        <p:spPr/>
        <p:txBody>
          <a:bodyPr/>
          <a:lstStyle/>
          <a:p>
            <a:fld id="{5B392051-0257-A24F-A676-718EEDB310AD}" type="slidenum">
              <a:rPr lang="en-US" smtClean="0"/>
              <a:t>42</a:t>
            </a:fld>
            <a:endParaRPr lang="en-US"/>
          </a:p>
        </p:txBody>
      </p:sp>
    </p:spTree>
    <p:extLst>
      <p:ext uri="{BB962C8B-B14F-4D97-AF65-F5344CB8AC3E}">
        <p14:creationId xmlns:p14="http://schemas.microsoft.com/office/powerpoint/2010/main" val="1988779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01DD3-46E4-87FD-A041-201C35757F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F21773-48F7-9EEB-4AA6-261F60ACCB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D11A19-D2C4-E1EE-9C35-724E3700E8C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504E177-FFA9-FF7D-93BE-771158B09997}"/>
              </a:ext>
            </a:extLst>
          </p:cNvPr>
          <p:cNvSpPr>
            <a:spLocks noGrp="1"/>
          </p:cNvSpPr>
          <p:nvPr>
            <p:ph type="sldNum" sz="quarter" idx="5"/>
          </p:nvPr>
        </p:nvSpPr>
        <p:spPr/>
        <p:txBody>
          <a:bodyPr/>
          <a:lstStyle/>
          <a:p>
            <a:fld id="{5B392051-0257-A24F-A676-718EEDB310AD}" type="slidenum">
              <a:rPr lang="en-US" smtClean="0"/>
              <a:t>43</a:t>
            </a:fld>
            <a:endParaRPr lang="en-US"/>
          </a:p>
        </p:txBody>
      </p:sp>
    </p:spTree>
    <p:extLst>
      <p:ext uri="{BB962C8B-B14F-4D97-AF65-F5344CB8AC3E}">
        <p14:creationId xmlns:p14="http://schemas.microsoft.com/office/powerpoint/2010/main" val="1735534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E30FE-003F-7DA0-82CA-E337C51F2F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4F4802-BE91-6EA1-C3F7-CD3527F000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68F15D-BCF2-499C-ED95-A84EE001C6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E98D11B-5211-DF3E-93A9-E8D2E0B15211}"/>
              </a:ext>
            </a:extLst>
          </p:cNvPr>
          <p:cNvSpPr>
            <a:spLocks noGrp="1"/>
          </p:cNvSpPr>
          <p:nvPr>
            <p:ph type="sldNum" sz="quarter" idx="5"/>
          </p:nvPr>
        </p:nvSpPr>
        <p:spPr/>
        <p:txBody>
          <a:bodyPr/>
          <a:lstStyle/>
          <a:p>
            <a:fld id="{5B392051-0257-A24F-A676-718EEDB310AD}" type="slidenum">
              <a:rPr lang="en-US" smtClean="0"/>
              <a:t>44</a:t>
            </a:fld>
            <a:endParaRPr lang="en-US"/>
          </a:p>
        </p:txBody>
      </p:sp>
    </p:spTree>
    <p:extLst>
      <p:ext uri="{BB962C8B-B14F-4D97-AF65-F5344CB8AC3E}">
        <p14:creationId xmlns:p14="http://schemas.microsoft.com/office/powerpoint/2010/main" val="23765552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Google Shape;67;p2" descr="Image">
            <a:extLst>
              <a:ext uri="{FF2B5EF4-FFF2-40B4-BE49-F238E27FC236}">
                <a16:creationId xmlns:a16="http://schemas.microsoft.com/office/drawing/2014/main" id="{A25BF8D8-B1DA-7BBB-3929-BA9167AF621C}"/>
              </a:ext>
            </a:extLst>
          </p:cNvPr>
          <p:cNvPicPr preferRelativeResize="0"/>
          <p:nvPr userDrawn="1"/>
        </p:nvPicPr>
        <p:blipFill rotWithShape="1">
          <a:blip r:embed="rId2">
            <a:alphaModFix/>
          </a:blip>
          <a:srcRect/>
          <a:stretch/>
        </p:blipFill>
        <p:spPr>
          <a:xfrm>
            <a:off x="-39366" y="-23446"/>
            <a:ext cx="12360320" cy="6858000"/>
          </a:xfrm>
          <a:prstGeom prst="rect">
            <a:avLst/>
          </a:prstGeom>
          <a:noFill/>
          <a:ln>
            <a:noFill/>
          </a:ln>
        </p:spPr>
      </p:pic>
      <p:sp>
        <p:nvSpPr>
          <p:cNvPr id="5" name="Google Shape;70;p2">
            <a:extLst>
              <a:ext uri="{FF2B5EF4-FFF2-40B4-BE49-F238E27FC236}">
                <a16:creationId xmlns:a16="http://schemas.microsoft.com/office/drawing/2014/main" id="{F6C57151-13EF-C31D-3E3B-44B1D8905633}"/>
              </a:ext>
            </a:extLst>
          </p:cNvPr>
          <p:cNvSpPr/>
          <p:nvPr userDrawn="1"/>
        </p:nvSpPr>
        <p:spPr>
          <a:xfrm>
            <a:off x="-39366" y="6488667"/>
            <a:ext cx="12360320"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79F54133-FEB2-D048-B777-B81DDBA681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179893-5BB0-F246-A448-64885E6F3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Picture 5" descr="Kantara Initiative">
            <a:extLst>
              <a:ext uri="{FF2B5EF4-FFF2-40B4-BE49-F238E27FC236}">
                <a16:creationId xmlns:a16="http://schemas.microsoft.com/office/drawing/2014/main" id="{196293F2-E3A7-5302-884B-3BADAAD58755}"/>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26309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Google Shape;67;p2" descr="Image">
            <a:extLst>
              <a:ext uri="{FF2B5EF4-FFF2-40B4-BE49-F238E27FC236}">
                <a16:creationId xmlns:a16="http://schemas.microsoft.com/office/drawing/2014/main" id="{A4AEDE7A-0828-E2D6-C6D2-59869E560D6D}"/>
              </a:ext>
            </a:extLst>
          </p:cNvPr>
          <p:cNvPicPr preferRelativeResize="0"/>
          <p:nvPr userDrawn="1"/>
        </p:nvPicPr>
        <p:blipFill rotWithShape="1">
          <a:blip r:embed="rId2">
            <a:alphaModFix/>
          </a:blip>
          <a:srcRect/>
          <a:stretch/>
        </p:blipFill>
        <p:spPr>
          <a:xfrm>
            <a:off x="-93785" y="-90311"/>
            <a:ext cx="12391293" cy="6948311"/>
          </a:xfrm>
          <a:prstGeom prst="rect">
            <a:avLst/>
          </a:prstGeom>
          <a:noFill/>
          <a:ln>
            <a:noFill/>
          </a:ln>
        </p:spPr>
      </p:pic>
      <p:sp>
        <p:nvSpPr>
          <p:cNvPr id="6" name="Google Shape;70;p2">
            <a:extLst>
              <a:ext uri="{FF2B5EF4-FFF2-40B4-BE49-F238E27FC236}">
                <a16:creationId xmlns:a16="http://schemas.microsoft.com/office/drawing/2014/main" id="{C1BA6A07-7E55-8B2B-7DB8-9ADAD8A2ACF8}"/>
              </a:ext>
            </a:extLst>
          </p:cNvPr>
          <p:cNvSpPr/>
          <p:nvPr userDrawn="1"/>
        </p:nvSpPr>
        <p:spPr>
          <a:xfrm>
            <a:off x="-93785" y="6475285"/>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E414054C-96DA-8440-9FA6-93BF468C1BC3}"/>
              </a:ext>
            </a:extLst>
          </p:cNvPr>
          <p:cNvSpPr>
            <a:spLocks noGrp="1"/>
          </p:cNvSpPr>
          <p:nvPr>
            <p:ph type="title"/>
          </p:nvPr>
        </p:nvSpPr>
        <p:spPr>
          <a:xfrm>
            <a:off x="609600" y="-79160"/>
            <a:ext cx="10972800" cy="1143000"/>
          </a:xfrm>
        </p:spPr>
        <p:txBody>
          <a:bodyPr/>
          <a:lstStyle>
            <a:lvl1pPr>
              <a:defRPr>
                <a:solidFill>
                  <a:schemeClr val="accent2">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CAA119EF-E3C1-C04C-B9BB-E12CE378717C}"/>
              </a:ext>
            </a:extLst>
          </p:cNvPr>
          <p:cNvSpPr>
            <a:spLocks noGrp="1"/>
          </p:cNvSpPr>
          <p:nvPr>
            <p:ph idx="1"/>
          </p:nvPr>
        </p:nvSpPr>
        <p:spPr>
          <a:xfrm>
            <a:off x="609600" y="1332577"/>
            <a:ext cx="10972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8B80E625-864A-4983-B43F-F27DDC4821D1}"/>
              </a:ext>
            </a:extLst>
          </p:cNvPr>
          <p:cNvSpPr>
            <a:spLocks noGrp="1" noChangeArrowheads="1"/>
          </p:cNvSpPr>
          <p:nvPr>
            <p:ph type="sldNum" sz="quarter" idx="4"/>
          </p:nvPr>
        </p:nvSpPr>
        <p:spPr bwMode="auto">
          <a:xfrm>
            <a:off x="9233988" y="6540729"/>
            <a:ext cx="2844800" cy="334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pic>
        <p:nvPicPr>
          <p:cNvPr id="4" name="Picture 3" descr="Kantara Initiative">
            <a:extLst>
              <a:ext uri="{FF2B5EF4-FFF2-40B4-BE49-F238E27FC236}">
                <a16:creationId xmlns:a16="http://schemas.microsoft.com/office/drawing/2014/main" id="{A3B3FDB4-33D0-D5DA-F118-3F93BBF0CEB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62586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Google Shape;70;p2">
            <a:extLst>
              <a:ext uri="{FF2B5EF4-FFF2-40B4-BE49-F238E27FC236}">
                <a16:creationId xmlns:a16="http://schemas.microsoft.com/office/drawing/2014/main" id="{4C5C6F7D-EDE6-5C6C-F55A-A6621C6A7FDF}"/>
              </a:ext>
            </a:extLst>
          </p:cNvPr>
          <p:cNvSpPr/>
          <p:nvPr userDrawn="1"/>
        </p:nvSpPr>
        <p:spPr>
          <a:xfrm>
            <a:off x="0" y="6506889"/>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dirty="0">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926E2FC6-C160-8374-2D08-E5A1C736267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8D10B53-7960-781B-22CE-4584ED01165C}"/>
              </a:ext>
            </a:extLst>
          </p:cNvPr>
          <p:cNvSpPr>
            <a:spLocks noGrp="1"/>
          </p:cNvSpPr>
          <p:nvPr>
            <p:ph type="sldNum" sz="quarter" idx="10"/>
          </p:nvPr>
        </p:nvSpPr>
        <p:spPr>
          <a:xfrm>
            <a:off x="9181737" y="6519132"/>
            <a:ext cx="2844800" cy="276926"/>
          </a:xfrm>
        </p:spPr>
        <p:txBody>
          <a:bodyPr/>
          <a:lstStyle/>
          <a:p>
            <a:fld id="{D4163BC2-932A-D541-9F31-F345D94EF3A5}" type="slidenum">
              <a:rPr lang="en-US" altLang="en-US" smtClean="0"/>
              <a:pPr/>
              <a:t>‹#›</a:t>
            </a:fld>
            <a:endParaRPr lang="en-US" altLang="en-US" dirty="0"/>
          </a:p>
        </p:txBody>
      </p:sp>
      <p:pic>
        <p:nvPicPr>
          <p:cNvPr id="6" name="Picture 5" descr="Kantara Initiative">
            <a:extLst>
              <a:ext uri="{FF2B5EF4-FFF2-40B4-BE49-F238E27FC236}">
                <a16:creationId xmlns:a16="http://schemas.microsoft.com/office/drawing/2014/main" id="{9C985872-AC19-0A52-0433-EDE900AA873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128229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E7D0940-728C-6547-B4B7-CCA976BC82EC}"/>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the Master title style</a:t>
            </a:r>
          </a:p>
        </p:txBody>
      </p:sp>
      <p:sp>
        <p:nvSpPr>
          <p:cNvPr id="1027" name="Rectangle 3">
            <a:extLst>
              <a:ext uri="{FF2B5EF4-FFF2-40B4-BE49-F238E27FC236}">
                <a16:creationId xmlns:a16="http://schemas.microsoft.com/office/drawing/2014/main" id="{5BB017C8-1F5E-FB4A-98CA-166F25E6E4CD}"/>
              </a:ext>
            </a:extLst>
          </p:cNvPr>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2" name="Slide Number Placeholder 6">
            <a:extLst>
              <a:ext uri="{FF2B5EF4-FFF2-40B4-BE49-F238E27FC236}">
                <a16:creationId xmlns:a16="http://schemas.microsoft.com/office/drawing/2014/main" id="{C227F568-E900-48E7-6B2F-60930B2180E5}"/>
              </a:ext>
            </a:extLst>
          </p:cNvPr>
          <p:cNvSpPr>
            <a:spLocks noGrp="1" noChangeArrowheads="1"/>
          </p:cNvSpPr>
          <p:nvPr>
            <p:ph type="sldNum" sz="quarter" idx="4"/>
          </p:nvPr>
        </p:nvSpPr>
        <p:spPr bwMode="auto">
          <a:xfrm>
            <a:off x="8737600" y="630756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spTree>
    <p:extLst>
      <p:ext uri="{BB962C8B-B14F-4D97-AF65-F5344CB8AC3E}">
        <p14:creationId xmlns:p14="http://schemas.microsoft.com/office/powerpoint/2010/main" val="6431913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l" rtl="0" eaLnBrk="1" fontAlgn="base" hangingPunct="1">
        <a:spcBef>
          <a:spcPct val="0"/>
        </a:spcBef>
        <a:spcAft>
          <a:spcPct val="0"/>
        </a:spcAft>
        <a:defRPr sz="4400" kern="1200">
          <a:solidFill>
            <a:schemeClr val="accent2">
              <a:lumMod val="75000"/>
            </a:schemeClr>
          </a:solidFill>
          <a:latin typeface="Avenir Book" panose="02000503020000020003" pitchFamily="2" charset="0"/>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7.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sv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7.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sv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mailto:hello@kantarainitiative.org"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hyperlink" Target="mailto:info@kantarainitiative.co.uk" TargetMode="External"/><Relationship Id="rId4" Type="http://schemas.openxmlformats.org/officeDocument/2006/relationships/hyperlink" Target="tel:+1571475889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484DC8-54F6-A193-B55D-4DFB0939638D}"/>
              </a:ext>
            </a:extLst>
          </p:cNvPr>
          <p:cNvSpPr>
            <a:spLocks noGrp="1"/>
          </p:cNvSpPr>
          <p:nvPr>
            <p:ph type="ctrTitle"/>
          </p:nvPr>
        </p:nvSpPr>
        <p:spPr>
          <a:xfrm>
            <a:off x="0" y="2574757"/>
            <a:ext cx="12464716" cy="1151774"/>
          </a:xfrm>
        </p:spPr>
        <p:txBody>
          <a:bodyPr/>
          <a:lstStyle/>
          <a:p>
            <a:r>
              <a:rPr lang="en-US" sz="4800" dirty="0"/>
              <a:t>Deepfake-IDV Discussion Group</a:t>
            </a:r>
          </a:p>
        </p:txBody>
      </p:sp>
      <p:sp>
        <p:nvSpPr>
          <p:cNvPr id="5" name="Subtitle 4">
            <a:extLst>
              <a:ext uri="{FF2B5EF4-FFF2-40B4-BE49-F238E27FC236}">
                <a16:creationId xmlns:a16="http://schemas.microsoft.com/office/drawing/2014/main" id="{BD48372A-2ACE-9CFD-0318-422BB697CDF4}"/>
              </a:ext>
            </a:extLst>
          </p:cNvPr>
          <p:cNvSpPr>
            <a:spLocks noGrp="1"/>
          </p:cNvSpPr>
          <p:nvPr>
            <p:ph type="subTitle" idx="1"/>
          </p:nvPr>
        </p:nvSpPr>
        <p:spPr>
          <a:xfrm>
            <a:off x="1660358" y="3726531"/>
            <a:ext cx="9144000" cy="965785"/>
          </a:xfrm>
        </p:spPr>
        <p:txBody>
          <a:bodyPr/>
          <a:lstStyle/>
          <a:p>
            <a:r>
              <a:rPr lang="en-US" sz="2800" dirty="0">
                <a:effectLst/>
                <a:ea typeface="Arial" panose="020B0604020202020204" pitchFamily="34" charset="0"/>
              </a:rPr>
              <a:t>Deepfake Detection, Protection, and Countermeasures for Remote Identity Verification (RIDV) </a:t>
            </a:r>
            <a:endParaRPr lang="en-US" sz="3600" dirty="0"/>
          </a:p>
        </p:txBody>
      </p:sp>
      <p:pic>
        <p:nvPicPr>
          <p:cNvPr id="6" name="Picture 6" descr="Kantara Initiative">
            <a:extLst>
              <a:ext uri="{FF2B5EF4-FFF2-40B4-BE49-F238E27FC236}">
                <a16:creationId xmlns:a16="http://schemas.microsoft.com/office/drawing/2014/main" id="{1F996F1E-A04D-54BE-F22D-83051053B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5941" y="814798"/>
            <a:ext cx="5892834" cy="226308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859AAC2-9879-E61C-9081-ED19BE7FA21A}"/>
              </a:ext>
            </a:extLst>
          </p:cNvPr>
          <p:cNvSpPr txBox="1"/>
          <p:nvPr/>
        </p:nvSpPr>
        <p:spPr>
          <a:xfrm>
            <a:off x="3115086" y="4837841"/>
            <a:ext cx="6234544" cy="369332"/>
          </a:xfrm>
          <a:prstGeom prst="rect">
            <a:avLst/>
          </a:prstGeom>
          <a:noFill/>
        </p:spPr>
        <p:txBody>
          <a:bodyPr wrap="square">
            <a:spAutoFit/>
          </a:bodyPr>
          <a:lstStyle/>
          <a:p>
            <a:pPr marL="0" indent="0" algn="ctr">
              <a:buNone/>
            </a:pPr>
            <a:r>
              <a:rPr lang="en-US" sz="1800" dirty="0">
                <a:latin typeface="Avenir Book" panose="02000503020000020003" pitchFamily="2" charset="0"/>
              </a:rPr>
              <a:t>November 2024</a:t>
            </a:r>
          </a:p>
        </p:txBody>
      </p:sp>
    </p:spTree>
    <p:extLst>
      <p:ext uri="{BB962C8B-B14F-4D97-AF65-F5344CB8AC3E}">
        <p14:creationId xmlns:p14="http://schemas.microsoft.com/office/powerpoint/2010/main" val="1952469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515E2-773F-7601-B862-2D430EB35D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3D6488-5FFE-736D-2C20-5A8DD8CED6F2}"/>
              </a:ext>
            </a:extLst>
          </p:cNvPr>
          <p:cNvSpPr>
            <a:spLocks noGrp="1"/>
          </p:cNvSpPr>
          <p:nvPr>
            <p:ph type="title"/>
          </p:nvPr>
        </p:nvSpPr>
        <p:spPr/>
        <p:txBody>
          <a:bodyPr/>
          <a:lstStyle/>
          <a:p>
            <a:r>
              <a:rPr lang="en-US" sz="4400" dirty="0">
                <a:effectLst/>
                <a:ea typeface="Arial" panose="020B0604020202020204" pitchFamily="34" charset="0"/>
              </a:rPr>
              <a:t>Key Terminology </a:t>
            </a:r>
            <a:endParaRPr lang="en-US" dirty="0"/>
          </a:p>
        </p:txBody>
      </p:sp>
      <p:sp>
        <p:nvSpPr>
          <p:cNvPr id="3" name="Content Placeholder 2">
            <a:extLst>
              <a:ext uri="{FF2B5EF4-FFF2-40B4-BE49-F238E27FC236}">
                <a16:creationId xmlns:a16="http://schemas.microsoft.com/office/drawing/2014/main" id="{CEA3D8AF-1E9F-07BE-682E-711177A5E56B}"/>
              </a:ext>
            </a:extLst>
          </p:cNvPr>
          <p:cNvSpPr>
            <a:spLocks noGrp="1"/>
          </p:cNvSpPr>
          <p:nvPr>
            <p:ph idx="1"/>
          </p:nvPr>
        </p:nvSpPr>
        <p:spPr>
          <a:xfrm>
            <a:off x="609600" y="1010659"/>
            <a:ext cx="10972800" cy="4787975"/>
          </a:xfrm>
        </p:spPr>
        <p:txBody>
          <a:bodyPr/>
          <a:lstStyle/>
          <a:p>
            <a:pPr marL="0" marR="0" indent="0">
              <a:lnSpc>
                <a:spcPct val="115000"/>
              </a:lnSpc>
              <a:buNone/>
            </a:pPr>
            <a:r>
              <a:rPr lang="en-US" sz="1800" b="1" spc="-5" dirty="0">
                <a:solidFill>
                  <a:srgbClr val="000000"/>
                </a:solidFill>
                <a:effectLst/>
                <a:ea typeface="Times New Roman" panose="02020603050405020304" pitchFamily="18" charset="0"/>
              </a:rPr>
              <a:t>Deepfake: </a:t>
            </a:r>
          </a:p>
          <a:p>
            <a:pPr>
              <a:lnSpc>
                <a:spcPct val="115000"/>
              </a:lnSpc>
            </a:pPr>
            <a:r>
              <a:rPr lang="en-US" sz="1800" b="1" spc="-5" dirty="0">
                <a:solidFill>
                  <a:srgbClr val="000000"/>
                </a:solidFill>
                <a:effectLst/>
                <a:ea typeface="Times New Roman" panose="02020603050405020304" pitchFamily="18" charset="0"/>
              </a:rPr>
              <a:t>Deepfakes</a:t>
            </a:r>
            <a:r>
              <a:rPr lang="en-US" sz="1800" spc="-5" dirty="0">
                <a:solidFill>
                  <a:srgbClr val="000000"/>
                </a:solidFill>
                <a:effectLst/>
                <a:ea typeface="Times New Roman" panose="02020603050405020304" pitchFamily="18" charset="0"/>
              </a:rPr>
              <a:t> are not “one thing,” but rather a class of AI-produced digital face, voice and document manipulation and / or synthesis which is of sufficient quality to fool both human and automated attribute validation systems </a:t>
            </a:r>
          </a:p>
          <a:p>
            <a:pPr>
              <a:lnSpc>
                <a:spcPct val="115000"/>
              </a:lnSpc>
            </a:pPr>
            <a:endParaRPr lang="en-US" sz="1800" b="1" spc="-5" dirty="0">
              <a:solidFill>
                <a:srgbClr val="000000"/>
              </a:solidFill>
              <a:effectLst/>
              <a:ea typeface="Times New Roman" panose="02020603050405020304" pitchFamily="18" charset="0"/>
            </a:endParaRPr>
          </a:p>
          <a:p>
            <a:pPr>
              <a:lnSpc>
                <a:spcPct val="115000"/>
              </a:lnSpc>
            </a:pP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943E4B53-5013-521D-2B86-F9EBFA7CE2F9}"/>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9</a:t>
            </a:fld>
            <a:endParaRPr lang="en-US" altLang="en-US" dirty="0"/>
          </a:p>
        </p:txBody>
      </p:sp>
      <p:sp>
        <p:nvSpPr>
          <p:cNvPr id="4" name="TextBox 3">
            <a:extLst>
              <a:ext uri="{FF2B5EF4-FFF2-40B4-BE49-F238E27FC236}">
                <a16:creationId xmlns:a16="http://schemas.microsoft.com/office/drawing/2014/main" id="{14184219-D5C0-B98A-8BDD-9DE37E822EF8}"/>
              </a:ext>
            </a:extLst>
          </p:cNvPr>
          <p:cNvSpPr txBox="1"/>
          <p:nvPr/>
        </p:nvSpPr>
        <p:spPr>
          <a:xfrm>
            <a:off x="3474514" y="6112243"/>
            <a:ext cx="8827035" cy="338554"/>
          </a:xfrm>
          <a:prstGeom prst="rect">
            <a:avLst/>
          </a:prstGeom>
          <a:noFill/>
        </p:spPr>
        <p:txBody>
          <a:bodyPr wrap="square">
            <a:spAutoFit/>
          </a:bodyPr>
          <a:lstStyle/>
          <a:p>
            <a:pPr marL="0" indent="0" algn="r">
              <a:buNone/>
            </a:pPr>
            <a:r>
              <a:rPr lang="en-US" sz="1600" b="1" i="1" dirty="0">
                <a:solidFill>
                  <a:srgbClr val="262673"/>
                </a:solidFill>
                <a:latin typeface="Avenir Book" panose="02000503020000020003" pitchFamily="2" charset="0"/>
              </a:rPr>
              <a:t>For a comprehensive list of Terminology see Appendix A: Glossary </a:t>
            </a:r>
          </a:p>
        </p:txBody>
      </p:sp>
    </p:spTree>
    <p:extLst>
      <p:ext uri="{BB962C8B-B14F-4D97-AF65-F5344CB8AC3E}">
        <p14:creationId xmlns:p14="http://schemas.microsoft.com/office/powerpoint/2010/main" val="421437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70AA6-C81B-ADD4-8C65-FAA94476DD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490B51-30E3-9A7E-F59D-CA49F3424848}"/>
              </a:ext>
            </a:extLst>
          </p:cNvPr>
          <p:cNvSpPr>
            <a:spLocks noGrp="1"/>
          </p:cNvSpPr>
          <p:nvPr>
            <p:ph type="title"/>
          </p:nvPr>
        </p:nvSpPr>
        <p:spPr/>
        <p:txBody>
          <a:bodyPr/>
          <a:lstStyle/>
          <a:p>
            <a:r>
              <a:rPr lang="en-US" sz="4400" dirty="0">
                <a:effectLst/>
                <a:ea typeface="Arial" panose="020B0604020202020204" pitchFamily="34" charset="0"/>
              </a:rPr>
              <a:t>Application of Deepfakes</a:t>
            </a:r>
            <a:endParaRPr lang="en-US" dirty="0"/>
          </a:p>
        </p:txBody>
      </p:sp>
      <p:sp>
        <p:nvSpPr>
          <p:cNvPr id="3" name="Content Placeholder 2">
            <a:extLst>
              <a:ext uri="{FF2B5EF4-FFF2-40B4-BE49-F238E27FC236}">
                <a16:creationId xmlns:a16="http://schemas.microsoft.com/office/drawing/2014/main" id="{EAB5CF7F-A6F8-E1AB-EDCC-8AE3419DB3C7}"/>
              </a:ext>
            </a:extLst>
          </p:cNvPr>
          <p:cNvSpPr>
            <a:spLocks noGrp="1"/>
          </p:cNvSpPr>
          <p:nvPr>
            <p:ph idx="1"/>
          </p:nvPr>
        </p:nvSpPr>
        <p:spPr>
          <a:xfrm>
            <a:off x="609600" y="1010659"/>
            <a:ext cx="10972800" cy="4787975"/>
          </a:xfrm>
        </p:spPr>
        <p:txBody>
          <a:bodyPr/>
          <a:lstStyle/>
          <a:p>
            <a:pPr>
              <a:lnSpc>
                <a:spcPct val="115000"/>
              </a:lnSpc>
            </a:pPr>
            <a:r>
              <a:rPr lang="en-US" sz="2000" u="none" strike="noStrike" dirty="0">
                <a:effectLst/>
                <a:ea typeface="Arial" panose="020B0604020202020204" pitchFamily="34" charset="0"/>
              </a:rPr>
              <a:t>Deepfake technology is not intrinsically </a:t>
            </a:r>
            <a:r>
              <a:rPr lang="en-US" sz="2000" dirty="0">
                <a:ea typeface="Arial" panose="020B0604020202020204" pitchFamily="34" charset="0"/>
              </a:rPr>
              <a:t>p</a:t>
            </a:r>
            <a:r>
              <a:rPr lang="en-US" sz="2000" u="none" strike="noStrike" dirty="0">
                <a:effectLst/>
                <a:ea typeface="Arial" panose="020B0604020202020204" pitchFamily="34" charset="0"/>
              </a:rPr>
              <a:t>roblematic.</a:t>
            </a:r>
          </a:p>
          <a:p>
            <a:pPr>
              <a:lnSpc>
                <a:spcPct val="115000"/>
              </a:lnSpc>
            </a:pPr>
            <a:r>
              <a:rPr lang="en-US" sz="2000" dirty="0">
                <a:ea typeface="Arial" panose="020B0604020202020204" pitchFamily="34" charset="0"/>
              </a:rPr>
              <a:t>There are both legitimate and potentially beneficial applications of deepfake technology as well as inherently fraudulent, threatening and dangerous applications of of deepfake technology. </a:t>
            </a:r>
          </a:p>
          <a:p>
            <a:pPr>
              <a:lnSpc>
                <a:spcPct val="115000"/>
              </a:lnSpc>
            </a:pPr>
            <a:r>
              <a:rPr lang="en-US" sz="2000" u="none" strike="noStrike" dirty="0">
                <a:effectLst/>
                <a:ea typeface="Arial" panose="020B0604020202020204" pitchFamily="34" charset="0"/>
              </a:rPr>
              <a:t>Some exa</a:t>
            </a:r>
            <a:r>
              <a:rPr lang="en-US" sz="2000" dirty="0">
                <a:ea typeface="Arial" panose="020B0604020202020204" pitchFamily="34" charset="0"/>
              </a:rPr>
              <a:t>mples of beneficial uses of deepfake technology are: </a:t>
            </a:r>
          </a:p>
          <a:p>
            <a:pPr lvl="1">
              <a:lnSpc>
                <a:spcPct val="115000"/>
              </a:lnSpc>
            </a:pPr>
            <a:r>
              <a:rPr lang="en-US" sz="2000" dirty="0">
                <a:ea typeface="Arial" panose="020B0604020202020204" pitchFamily="34" charset="0"/>
              </a:rPr>
              <a:t>Healthcare Training, Universal Translation, Immersive Learning</a:t>
            </a:r>
            <a:endParaRPr lang="en-US" sz="2000" u="none" strike="noStrike" dirty="0">
              <a:effectLst/>
              <a:ea typeface="Arial" panose="020B0604020202020204" pitchFamily="34" charset="0"/>
            </a:endParaRPr>
          </a:p>
          <a:p>
            <a:pPr>
              <a:lnSpc>
                <a:spcPct val="115000"/>
              </a:lnSpc>
            </a:pPr>
            <a:r>
              <a:rPr lang="en-US" sz="2000" u="none" strike="noStrike" dirty="0">
                <a:effectLst/>
                <a:ea typeface="Arial" panose="020B0604020202020204" pitchFamily="34" charset="0"/>
              </a:rPr>
              <a:t>Some exa</a:t>
            </a:r>
            <a:r>
              <a:rPr lang="en-US" sz="2000" dirty="0">
                <a:ea typeface="Arial" panose="020B0604020202020204" pitchFamily="34" charset="0"/>
              </a:rPr>
              <a:t>mples of neutral uses of deepfake technology are: </a:t>
            </a:r>
          </a:p>
          <a:p>
            <a:pPr lvl="1">
              <a:lnSpc>
                <a:spcPct val="115000"/>
              </a:lnSpc>
            </a:pPr>
            <a:r>
              <a:rPr lang="en-US" sz="1800" dirty="0">
                <a:ea typeface="Arial" panose="020B0604020202020204" pitchFamily="34" charset="0"/>
              </a:rPr>
              <a:t>Personal Entertainment</a:t>
            </a:r>
          </a:p>
          <a:p>
            <a:pPr>
              <a:lnSpc>
                <a:spcPct val="115000"/>
              </a:lnSpc>
            </a:pPr>
            <a:r>
              <a:rPr lang="en-US" sz="2000" u="none" strike="noStrike" dirty="0">
                <a:effectLst/>
                <a:ea typeface="Arial" panose="020B0604020202020204" pitchFamily="34" charset="0"/>
              </a:rPr>
              <a:t>Some exa</a:t>
            </a:r>
            <a:r>
              <a:rPr lang="en-US" sz="2000" dirty="0">
                <a:ea typeface="Arial" panose="020B0604020202020204" pitchFamily="34" charset="0"/>
              </a:rPr>
              <a:t>mples of dangerous or threatening uses of deepfake technology are: </a:t>
            </a:r>
          </a:p>
          <a:p>
            <a:pPr lvl="1">
              <a:lnSpc>
                <a:spcPct val="115000"/>
              </a:lnSpc>
            </a:pPr>
            <a:r>
              <a:rPr lang="en-US" sz="1800" dirty="0">
                <a:ea typeface="Arial" panose="020B0604020202020204" pitchFamily="34" charset="0"/>
              </a:rPr>
              <a:t>Financial Fraud, Cyberwarfare, Election Interference</a:t>
            </a:r>
          </a:p>
          <a:p>
            <a:pPr>
              <a:lnSpc>
                <a:spcPct val="115000"/>
              </a:lnSpc>
            </a:pPr>
            <a:endParaRPr lang="en-US" sz="2000" u="none" strike="noStrike" dirty="0">
              <a:effectLst/>
              <a:ea typeface="Arial" panose="020B0604020202020204" pitchFamily="34" charset="0"/>
            </a:endParaRPr>
          </a:p>
          <a:p>
            <a:pPr>
              <a:lnSpc>
                <a:spcPct val="115000"/>
              </a:lnSpc>
            </a:pPr>
            <a:endParaRPr lang="en-US" sz="20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74811B57-834C-6544-F6F2-92BE26B0F28E}"/>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10</a:t>
            </a:fld>
            <a:endParaRPr lang="en-US" altLang="en-US" dirty="0"/>
          </a:p>
        </p:txBody>
      </p:sp>
      <p:sp>
        <p:nvSpPr>
          <p:cNvPr id="4" name="TextBox 3">
            <a:extLst>
              <a:ext uri="{FF2B5EF4-FFF2-40B4-BE49-F238E27FC236}">
                <a16:creationId xmlns:a16="http://schemas.microsoft.com/office/drawing/2014/main" id="{A1669409-B0C7-E5D6-C373-2B46DA49DE5A}"/>
              </a:ext>
            </a:extLst>
          </p:cNvPr>
          <p:cNvSpPr txBox="1"/>
          <p:nvPr/>
        </p:nvSpPr>
        <p:spPr>
          <a:xfrm>
            <a:off x="1281952" y="5350561"/>
            <a:ext cx="9628095" cy="707886"/>
          </a:xfrm>
          <a:prstGeom prst="rect">
            <a:avLst/>
          </a:prstGeom>
          <a:noFill/>
        </p:spPr>
        <p:txBody>
          <a:bodyPr wrap="square">
            <a:spAutoFit/>
          </a:bodyPr>
          <a:lstStyle/>
          <a:p>
            <a:pPr marL="0" indent="0" algn="ctr">
              <a:buNone/>
            </a:pPr>
            <a:r>
              <a:rPr lang="en-US" sz="2000" b="1" dirty="0">
                <a:solidFill>
                  <a:srgbClr val="262673"/>
                </a:solidFill>
                <a:latin typeface="Avenir Book" panose="02000503020000020003" pitchFamily="2" charset="0"/>
              </a:rPr>
              <a:t>The Deepfake Spectrum on the following page illustrates the various applications of deepfake technology  </a:t>
            </a:r>
          </a:p>
        </p:txBody>
      </p:sp>
    </p:spTree>
    <p:extLst>
      <p:ext uri="{BB962C8B-B14F-4D97-AF65-F5344CB8AC3E}">
        <p14:creationId xmlns:p14="http://schemas.microsoft.com/office/powerpoint/2010/main" val="116003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4D10E-5C93-DC09-9E4F-B617BFB972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5401C9-34D5-D0B4-1FFA-8142687805BB}"/>
              </a:ext>
            </a:extLst>
          </p:cNvPr>
          <p:cNvSpPr>
            <a:spLocks noGrp="1"/>
          </p:cNvSpPr>
          <p:nvPr>
            <p:ph type="title"/>
          </p:nvPr>
        </p:nvSpPr>
        <p:spPr/>
        <p:txBody>
          <a:bodyPr/>
          <a:lstStyle/>
          <a:p>
            <a:r>
              <a:rPr lang="en-US" sz="4400" dirty="0">
                <a:effectLst/>
                <a:highlight>
                  <a:srgbClr val="FFFF00"/>
                </a:highlight>
                <a:ea typeface="Arial" panose="020B0604020202020204" pitchFamily="34" charset="0"/>
              </a:rPr>
              <a:t>Benefits and Threats: Deepfake Spectrum</a:t>
            </a:r>
            <a:endParaRPr lang="en-US" dirty="0">
              <a:highlight>
                <a:srgbClr val="FFFF00"/>
              </a:highlight>
            </a:endParaRPr>
          </a:p>
        </p:txBody>
      </p:sp>
      <p:sp>
        <p:nvSpPr>
          <p:cNvPr id="5" name="Slide Number Placeholder 3">
            <a:extLst>
              <a:ext uri="{FF2B5EF4-FFF2-40B4-BE49-F238E27FC236}">
                <a16:creationId xmlns:a16="http://schemas.microsoft.com/office/drawing/2014/main" id="{B75C3A83-2EAC-557A-F2A2-A29C6401D59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11</a:t>
            </a:fld>
            <a:endParaRPr lang="en-US" altLang="en-US" dirty="0"/>
          </a:p>
        </p:txBody>
      </p:sp>
      <p:sp>
        <p:nvSpPr>
          <p:cNvPr id="3" name="Rectangle 2">
            <a:extLst>
              <a:ext uri="{FF2B5EF4-FFF2-40B4-BE49-F238E27FC236}">
                <a16:creationId xmlns:a16="http://schemas.microsoft.com/office/drawing/2014/main" id="{4CDE8F85-7D45-68E4-8F70-F331228F26DC}"/>
              </a:ext>
            </a:extLst>
          </p:cNvPr>
          <p:cNvSpPr/>
          <p:nvPr/>
        </p:nvSpPr>
        <p:spPr>
          <a:xfrm>
            <a:off x="860911" y="799475"/>
            <a:ext cx="10275518" cy="5322517"/>
          </a:xfrm>
          <a:prstGeom prst="rect">
            <a:avLst/>
          </a:prstGeom>
          <a:gradFill flip="none" rotWithShape="1">
            <a:gsLst>
              <a:gs pos="0">
                <a:srgbClr val="FF7071">
                  <a:alpha val="54000"/>
                </a:srgbClr>
              </a:gs>
              <a:gs pos="100000">
                <a:srgbClr val="00B050">
                  <a:alpha val="36819"/>
                </a:srgbClr>
              </a:gs>
              <a:gs pos="56000">
                <a:srgbClr val="FFFF00">
                  <a:alpha val="32000"/>
                </a:srgbClr>
              </a:gs>
            </a:gsLst>
            <a:lin ang="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4" name="Straight Arrow Connector 3">
            <a:extLst>
              <a:ext uri="{FF2B5EF4-FFF2-40B4-BE49-F238E27FC236}">
                <a16:creationId xmlns:a16="http://schemas.microsoft.com/office/drawing/2014/main" id="{3994EE63-043E-8BC8-61DD-90808EA62910}"/>
              </a:ext>
            </a:extLst>
          </p:cNvPr>
          <p:cNvCxnSpPr/>
          <p:nvPr/>
        </p:nvCxnSpPr>
        <p:spPr>
          <a:xfrm>
            <a:off x="901874" y="6256964"/>
            <a:ext cx="10275518" cy="0"/>
          </a:xfrm>
          <a:prstGeom prst="straightConnector1">
            <a:avLst/>
          </a:prstGeom>
          <a:ln w="50800">
            <a:solidFill>
              <a:schemeClr val="accent5">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482DDA0C-3832-B3BF-1003-3E54BE53310B}"/>
              </a:ext>
            </a:extLst>
          </p:cNvPr>
          <p:cNvCxnSpPr>
            <a:cxnSpLocks/>
          </p:cNvCxnSpPr>
          <p:nvPr/>
        </p:nvCxnSpPr>
        <p:spPr>
          <a:xfrm flipV="1">
            <a:off x="685529" y="839244"/>
            <a:ext cx="0" cy="5324605"/>
          </a:xfrm>
          <a:prstGeom prst="straightConnector1">
            <a:avLst/>
          </a:prstGeom>
          <a:ln w="50800">
            <a:solidFill>
              <a:schemeClr val="accent5">
                <a:lumMod val="50000"/>
              </a:schemeClr>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778F00A0-901E-6DA4-0075-6848151AA23C}"/>
              </a:ext>
            </a:extLst>
          </p:cNvPr>
          <p:cNvSpPr txBox="1"/>
          <p:nvPr/>
        </p:nvSpPr>
        <p:spPr>
          <a:xfrm rot="16200000">
            <a:off x="-332400" y="1176994"/>
            <a:ext cx="1553228" cy="338554"/>
          </a:xfrm>
          <a:prstGeom prst="rect">
            <a:avLst/>
          </a:prstGeom>
          <a:noFill/>
        </p:spPr>
        <p:txBody>
          <a:bodyPr wrap="square" rtlCol="0">
            <a:spAutoFit/>
          </a:bodyPr>
          <a:lstStyle/>
          <a:p>
            <a:r>
              <a:rPr lang="en-US" sz="1600" dirty="0">
                <a:latin typeface="Avenir Book" panose="02000503020000020003" pitchFamily="2" charset="0"/>
              </a:rPr>
              <a:t>Complexity</a:t>
            </a:r>
          </a:p>
        </p:txBody>
      </p:sp>
      <p:sp>
        <p:nvSpPr>
          <p:cNvPr id="8" name="TextBox 7">
            <a:extLst>
              <a:ext uri="{FF2B5EF4-FFF2-40B4-BE49-F238E27FC236}">
                <a16:creationId xmlns:a16="http://schemas.microsoft.com/office/drawing/2014/main" id="{CFE6BBF2-DB44-657B-DCED-72FF121105B3}"/>
              </a:ext>
            </a:extLst>
          </p:cNvPr>
          <p:cNvSpPr txBox="1"/>
          <p:nvPr/>
        </p:nvSpPr>
        <p:spPr>
          <a:xfrm rot="16200000">
            <a:off x="-322420" y="5215870"/>
            <a:ext cx="1553228" cy="338554"/>
          </a:xfrm>
          <a:prstGeom prst="rect">
            <a:avLst/>
          </a:prstGeom>
          <a:noFill/>
        </p:spPr>
        <p:txBody>
          <a:bodyPr wrap="square" rtlCol="0">
            <a:spAutoFit/>
          </a:bodyPr>
          <a:lstStyle/>
          <a:p>
            <a:r>
              <a:rPr lang="en-US" sz="1600" dirty="0">
                <a:latin typeface="Avenir Book" panose="02000503020000020003" pitchFamily="2" charset="0"/>
              </a:rPr>
              <a:t>Simplicity</a:t>
            </a:r>
          </a:p>
        </p:txBody>
      </p:sp>
      <p:sp>
        <p:nvSpPr>
          <p:cNvPr id="9" name="TextBox 8">
            <a:extLst>
              <a:ext uri="{FF2B5EF4-FFF2-40B4-BE49-F238E27FC236}">
                <a16:creationId xmlns:a16="http://schemas.microsoft.com/office/drawing/2014/main" id="{4F865C11-4316-3977-548B-7C95B7D1C19B}"/>
              </a:ext>
            </a:extLst>
          </p:cNvPr>
          <p:cNvSpPr txBox="1"/>
          <p:nvPr/>
        </p:nvSpPr>
        <p:spPr>
          <a:xfrm>
            <a:off x="801666" y="6233175"/>
            <a:ext cx="1553228" cy="338554"/>
          </a:xfrm>
          <a:prstGeom prst="rect">
            <a:avLst/>
          </a:prstGeom>
          <a:noFill/>
        </p:spPr>
        <p:txBody>
          <a:bodyPr wrap="square" rtlCol="0">
            <a:spAutoFit/>
          </a:bodyPr>
          <a:lstStyle/>
          <a:p>
            <a:r>
              <a:rPr lang="en-US" sz="1600" dirty="0">
                <a:latin typeface="Avenir Book" panose="02000503020000020003" pitchFamily="2" charset="0"/>
              </a:rPr>
              <a:t>Threat</a:t>
            </a:r>
          </a:p>
        </p:txBody>
      </p:sp>
      <p:sp>
        <p:nvSpPr>
          <p:cNvPr id="10" name="TextBox 9">
            <a:extLst>
              <a:ext uri="{FF2B5EF4-FFF2-40B4-BE49-F238E27FC236}">
                <a16:creationId xmlns:a16="http://schemas.microsoft.com/office/drawing/2014/main" id="{43A4BE73-A8CC-F781-EC8C-33A1DE4F7BCA}"/>
              </a:ext>
            </a:extLst>
          </p:cNvPr>
          <p:cNvSpPr txBox="1"/>
          <p:nvPr/>
        </p:nvSpPr>
        <p:spPr>
          <a:xfrm>
            <a:off x="10298482" y="6233175"/>
            <a:ext cx="1553228" cy="338554"/>
          </a:xfrm>
          <a:prstGeom prst="rect">
            <a:avLst/>
          </a:prstGeom>
          <a:noFill/>
        </p:spPr>
        <p:txBody>
          <a:bodyPr wrap="square" rtlCol="0">
            <a:spAutoFit/>
          </a:bodyPr>
          <a:lstStyle/>
          <a:p>
            <a:r>
              <a:rPr lang="en-US" sz="1600" dirty="0">
                <a:latin typeface="Avenir Book" panose="02000503020000020003" pitchFamily="2" charset="0"/>
              </a:rPr>
              <a:t>Benefit</a:t>
            </a:r>
          </a:p>
        </p:txBody>
      </p:sp>
      <p:sp>
        <p:nvSpPr>
          <p:cNvPr id="11" name="TextBox 10">
            <a:extLst>
              <a:ext uri="{FF2B5EF4-FFF2-40B4-BE49-F238E27FC236}">
                <a16:creationId xmlns:a16="http://schemas.microsoft.com/office/drawing/2014/main" id="{7A29E8B9-8B79-064C-652B-6756C30CB81A}"/>
              </a:ext>
            </a:extLst>
          </p:cNvPr>
          <p:cNvSpPr txBox="1"/>
          <p:nvPr/>
        </p:nvSpPr>
        <p:spPr>
          <a:xfrm>
            <a:off x="5550074" y="6199681"/>
            <a:ext cx="1553228" cy="338554"/>
          </a:xfrm>
          <a:prstGeom prst="rect">
            <a:avLst/>
          </a:prstGeom>
          <a:noFill/>
        </p:spPr>
        <p:txBody>
          <a:bodyPr wrap="square" rtlCol="0">
            <a:spAutoFit/>
          </a:bodyPr>
          <a:lstStyle/>
          <a:p>
            <a:r>
              <a:rPr lang="en-US" sz="1600" dirty="0">
                <a:latin typeface="Avenir Book" panose="02000503020000020003" pitchFamily="2" charset="0"/>
              </a:rPr>
              <a:t>Neutral</a:t>
            </a:r>
          </a:p>
        </p:txBody>
      </p:sp>
      <p:sp>
        <p:nvSpPr>
          <p:cNvPr id="12" name="TextBox 11">
            <a:extLst>
              <a:ext uri="{FF2B5EF4-FFF2-40B4-BE49-F238E27FC236}">
                <a16:creationId xmlns:a16="http://schemas.microsoft.com/office/drawing/2014/main" id="{F1942CB2-C69D-895B-C181-6AA1E38DA816}"/>
              </a:ext>
            </a:extLst>
          </p:cNvPr>
          <p:cNvSpPr txBox="1"/>
          <p:nvPr/>
        </p:nvSpPr>
        <p:spPr>
          <a:xfrm>
            <a:off x="8259478" y="2777324"/>
            <a:ext cx="1318553" cy="253916"/>
          </a:xfrm>
          <a:prstGeom prst="rect">
            <a:avLst/>
          </a:prstGeom>
          <a:noFill/>
        </p:spPr>
        <p:txBody>
          <a:bodyPr wrap="square" rtlCol="0">
            <a:spAutoFit/>
          </a:bodyPr>
          <a:lstStyle/>
          <a:p>
            <a:r>
              <a:rPr lang="en-US" sz="1050" dirty="0"/>
              <a:t>Immersive Learning</a:t>
            </a:r>
          </a:p>
        </p:txBody>
      </p:sp>
      <p:sp>
        <p:nvSpPr>
          <p:cNvPr id="13" name="TextBox 12">
            <a:extLst>
              <a:ext uri="{FF2B5EF4-FFF2-40B4-BE49-F238E27FC236}">
                <a16:creationId xmlns:a16="http://schemas.microsoft.com/office/drawing/2014/main" id="{4042798D-7BBB-BE43-142D-8A1B85171C2A}"/>
              </a:ext>
            </a:extLst>
          </p:cNvPr>
          <p:cNvSpPr txBox="1"/>
          <p:nvPr/>
        </p:nvSpPr>
        <p:spPr>
          <a:xfrm>
            <a:off x="10382013" y="5480364"/>
            <a:ext cx="831364" cy="253916"/>
          </a:xfrm>
          <a:prstGeom prst="rect">
            <a:avLst/>
          </a:prstGeom>
          <a:noFill/>
        </p:spPr>
        <p:txBody>
          <a:bodyPr wrap="square" rtlCol="0">
            <a:spAutoFit/>
          </a:bodyPr>
          <a:lstStyle/>
          <a:p>
            <a:r>
              <a:rPr lang="en-US" sz="1050" dirty="0"/>
              <a:t>Marketing</a:t>
            </a:r>
          </a:p>
        </p:txBody>
      </p:sp>
      <p:sp>
        <p:nvSpPr>
          <p:cNvPr id="14" name="TextBox 13">
            <a:extLst>
              <a:ext uri="{FF2B5EF4-FFF2-40B4-BE49-F238E27FC236}">
                <a16:creationId xmlns:a16="http://schemas.microsoft.com/office/drawing/2014/main" id="{A7BEAF47-8BEB-68A2-F9E3-42D427FA7933}"/>
              </a:ext>
            </a:extLst>
          </p:cNvPr>
          <p:cNvSpPr txBox="1"/>
          <p:nvPr/>
        </p:nvSpPr>
        <p:spPr>
          <a:xfrm>
            <a:off x="7545082" y="5842617"/>
            <a:ext cx="975449" cy="253916"/>
          </a:xfrm>
          <a:prstGeom prst="rect">
            <a:avLst/>
          </a:prstGeom>
          <a:noFill/>
        </p:spPr>
        <p:txBody>
          <a:bodyPr wrap="square" rtlCol="0">
            <a:spAutoFit/>
          </a:bodyPr>
          <a:lstStyle/>
          <a:p>
            <a:r>
              <a:rPr lang="en-US" sz="1050" dirty="0"/>
              <a:t>Dubbing</a:t>
            </a:r>
          </a:p>
        </p:txBody>
      </p:sp>
      <p:sp>
        <p:nvSpPr>
          <p:cNvPr id="15" name="TextBox 14">
            <a:extLst>
              <a:ext uri="{FF2B5EF4-FFF2-40B4-BE49-F238E27FC236}">
                <a16:creationId xmlns:a16="http://schemas.microsoft.com/office/drawing/2014/main" id="{10A15434-7505-0669-DDC2-875C91CA8424}"/>
              </a:ext>
            </a:extLst>
          </p:cNvPr>
          <p:cNvSpPr txBox="1"/>
          <p:nvPr/>
        </p:nvSpPr>
        <p:spPr>
          <a:xfrm>
            <a:off x="9304819" y="2232996"/>
            <a:ext cx="1426531" cy="253916"/>
          </a:xfrm>
          <a:prstGeom prst="rect">
            <a:avLst/>
          </a:prstGeom>
          <a:noFill/>
        </p:spPr>
        <p:txBody>
          <a:bodyPr wrap="square" rtlCol="0">
            <a:spAutoFit/>
          </a:bodyPr>
          <a:lstStyle/>
          <a:p>
            <a:r>
              <a:rPr lang="en-US" sz="1050" dirty="0"/>
              <a:t>Universal Translation </a:t>
            </a:r>
          </a:p>
        </p:txBody>
      </p:sp>
      <p:sp>
        <p:nvSpPr>
          <p:cNvPr id="16" name="TextBox 15">
            <a:extLst>
              <a:ext uri="{FF2B5EF4-FFF2-40B4-BE49-F238E27FC236}">
                <a16:creationId xmlns:a16="http://schemas.microsoft.com/office/drawing/2014/main" id="{A9C875E6-FBA0-9EDC-CD7E-35F085182D28}"/>
              </a:ext>
            </a:extLst>
          </p:cNvPr>
          <p:cNvSpPr txBox="1"/>
          <p:nvPr/>
        </p:nvSpPr>
        <p:spPr>
          <a:xfrm>
            <a:off x="9633158" y="1147552"/>
            <a:ext cx="1497710" cy="253916"/>
          </a:xfrm>
          <a:prstGeom prst="rect">
            <a:avLst/>
          </a:prstGeom>
          <a:noFill/>
        </p:spPr>
        <p:txBody>
          <a:bodyPr wrap="square" rtlCol="0">
            <a:spAutoFit/>
          </a:bodyPr>
          <a:lstStyle/>
          <a:p>
            <a:r>
              <a:rPr lang="en-US" sz="1050" dirty="0"/>
              <a:t>Healthcare Training </a:t>
            </a:r>
          </a:p>
        </p:txBody>
      </p:sp>
      <p:sp>
        <p:nvSpPr>
          <p:cNvPr id="17" name="TextBox 16">
            <a:extLst>
              <a:ext uri="{FF2B5EF4-FFF2-40B4-BE49-F238E27FC236}">
                <a16:creationId xmlns:a16="http://schemas.microsoft.com/office/drawing/2014/main" id="{CB884C72-387A-E13D-C3E3-740F0834F402}"/>
              </a:ext>
            </a:extLst>
          </p:cNvPr>
          <p:cNvSpPr txBox="1"/>
          <p:nvPr/>
        </p:nvSpPr>
        <p:spPr>
          <a:xfrm>
            <a:off x="2383432" y="5385147"/>
            <a:ext cx="990533" cy="253916"/>
          </a:xfrm>
          <a:prstGeom prst="rect">
            <a:avLst/>
          </a:prstGeom>
          <a:noFill/>
        </p:spPr>
        <p:txBody>
          <a:bodyPr wrap="square" rtlCol="0">
            <a:spAutoFit/>
          </a:bodyPr>
          <a:lstStyle/>
          <a:p>
            <a:r>
              <a:rPr lang="en-US" sz="1050" dirty="0"/>
              <a:t>Extortion</a:t>
            </a:r>
          </a:p>
        </p:txBody>
      </p:sp>
      <p:sp>
        <p:nvSpPr>
          <p:cNvPr id="18" name="TextBox 17">
            <a:extLst>
              <a:ext uri="{FF2B5EF4-FFF2-40B4-BE49-F238E27FC236}">
                <a16:creationId xmlns:a16="http://schemas.microsoft.com/office/drawing/2014/main" id="{5C2C498B-6833-2E50-42CE-2721F20066A6}"/>
              </a:ext>
            </a:extLst>
          </p:cNvPr>
          <p:cNvSpPr txBox="1"/>
          <p:nvPr/>
        </p:nvSpPr>
        <p:spPr>
          <a:xfrm>
            <a:off x="935164" y="5824820"/>
            <a:ext cx="1448266" cy="253916"/>
          </a:xfrm>
          <a:prstGeom prst="rect">
            <a:avLst/>
          </a:prstGeom>
          <a:noFill/>
        </p:spPr>
        <p:txBody>
          <a:bodyPr wrap="square" rtlCol="0">
            <a:spAutoFit/>
          </a:bodyPr>
          <a:lstStyle/>
          <a:p>
            <a:r>
              <a:rPr lang="en-US" sz="1050" dirty="0"/>
              <a:t>Election </a:t>
            </a:r>
            <a:r>
              <a:rPr lang="en-US" sz="1050" dirty="0" err="1"/>
              <a:t>Intrerence</a:t>
            </a:r>
            <a:r>
              <a:rPr lang="en-US" sz="1050" dirty="0"/>
              <a:t> </a:t>
            </a:r>
          </a:p>
        </p:txBody>
      </p:sp>
      <p:sp>
        <p:nvSpPr>
          <p:cNvPr id="19" name="TextBox 18">
            <a:extLst>
              <a:ext uri="{FF2B5EF4-FFF2-40B4-BE49-F238E27FC236}">
                <a16:creationId xmlns:a16="http://schemas.microsoft.com/office/drawing/2014/main" id="{F2AFC5F5-F5D0-CAA3-C745-A76E17647D0F}"/>
              </a:ext>
            </a:extLst>
          </p:cNvPr>
          <p:cNvSpPr txBox="1"/>
          <p:nvPr/>
        </p:nvSpPr>
        <p:spPr>
          <a:xfrm>
            <a:off x="901874" y="3910565"/>
            <a:ext cx="1549739" cy="253916"/>
          </a:xfrm>
          <a:prstGeom prst="rect">
            <a:avLst/>
          </a:prstGeom>
          <a:noFill/>
        </p:spPr>
        <p:txBody>
          <a:bodyPr wrap="square" rtlCol="0">
            <a:spAutoFit/>
          </a:bodyPr>
          <a:lstStyle/>
          <a:p>
            <a:r>
              <a:rPr lang="en-US" sz="1050" dirty="0"/>
              <a:t>Critical Infrastructure  </a:t>
            </a:r>
          </a:p>
        </p:txBody>
      </p:sp>
      <p:sp>
        <p:nvSpPr>
          <p:cNvPr id="20" name="TextBox 19">
            <a:extLst>
              <a:ext uri="{FF2B5EF4-FFF2-40B4-BE49-F238E27FC236}">
                <a16:creationId xmlns:a16="http://schemas.microsoft.com/office/drawing/2014/main" id="{6BC7D4C8-DB9C-DD0D-0341-F2F37D9F55FE}"/>
              </a:ext>
            </a:extLst>
          </p:cNvPr>
          <p:cNvSpPr txBox="1"/>
          <p:nvPr/>
        </p:nvSpPr>
        <p:spPr>
          <a:xfrm>
            <a:off x="981504" y="893636"/>
            <a:ext cx="1490210" cy="253916"/>
          </a:xfrm>
          <a:prstGeom prst="rect">
            <a:avLst/>
          </a:prstGeom>
          <a:noFill/>
        </p:spPr>
        <p:txBody>
          <a:bodyPr wrap="square" rtlCol="0">
            <a:spAutoFit/>
          </a:bodyPr>
          <a:lstStyle/>
          <a:p>
            <a:r>
              <a:rPr lang="en-US" sz="1050" dirty="0"/>
              <a:t>National Security  </a:t>
            </a:r>
          </a:p>
        </p:txBody>
      </p:sp>
      <p:sp>
        <p:nvSpPr>
          <p:cNvPr id="21" name="TextBox 20">
            <a:extLst>
              <a:ext uri="{FF2B5EF4-FFF2-40B4-BE49-F238E27FC236}">
                <a16:creationId xmlns:a16="http://schemas.microsoft.com/office/drawing/2014/main" id="{E072DDFA-0FC0-C704-D4BC-CC573D2665F7}"/>
              </a:ext>
            </a:extLst>
          </p:cNvPr>
          <p:cNvSpPr txBox="1"/>
          <p:nvPr/>
        </p:nvSpPr>
        <p:spPr>
          <a:xfrm>
            <a:off x="951739" y="1302037"/>
            <a:ext cx="1549740" cy="253916"/>
          </a:xfrm>
          <a:prstGeom prst="rect">
            <a:avLst/>
          </a:prstGeom>
          <a:noFill/>
        </p:spPr>
        <p:txBody>
          <a:bodyPr wrap="square" rtlCol="0">
            <a:spAutoFit/>
          </a:bodyPr>
          <a:lstStyle/>
          <a:p>
            <a:r>
              <a:rPr lang="en-US" sz="1050" dirty="0"/>
              <a:t>Cyber Warfare </a:t>
            </a:r>
          </a:p>
        </p:txBody>
      </p:sp>
      <p:sp>
        <p:nvSpPr>
          <p:cNvPr id="22" name="TextBox 21">
            <a:extLst>
              <a:ext uri="{FF2B5EF4-FFF2-40B4-BE49-F238E27FC236}">
                <a16:creationId xmlns:a16="http://schemas.microsoft.com/office/drawing/2014/main" id="{FF16B9D5-3C66-2E72-B340-5330321D67E8}"/>
              </a:ext>
            </a:extLst>
          </p:cNvPr>
          <p:cNvSpPr txBox="1"/>
          <p:nvPr/>
        </p:nvSpPr>
        <p:spPr>
          <a:xfrm>
            <a:off x="884494" y="4658110"/>
            <a:ext cx="831364" cy="253916"/>
          </a:xfrm>
          <a:prstGeom prst="rect">
            <a:avLst/>
          </a:prstGeom>
          <a:noFill/>
        </p:spPr>
        <p:txBody>
          <a:bodyPr wrap="square" rtlCol="0">
            <a:spAutoFit/>
          </a:bodyPr>
          <a:lstStyle/>
          <a:p>
            <a:r>
              <a:rPr lang="en-US" sz="1050" dirty="0"/>
              <a:t>Terrorism </a:t>
            </a:r>
          </a:p>
        </p:txBody>
      </p:sp>
      <p:sp>
        <p:nvSpPr>
          <p:cNvPr id="23" name="TextBox 22">
            <a:extLst>
              <a:ext uri="{FF2B5EF4-FFF2-40B4-BE49-F238E27FC236}">
                <a16:creationId xmlns:a16="http://schemas.microsoft.com/office/drawing/2014/main" id="{2B755868-9016-FDFA-2301-00BAA72D8147}"/>
              </a:ext>
            </a:extLst>
          </p:cNvPr>
          <p:cNvSpPr txBox="1"/>
          <p:nvPr/>
        </p:nvSpPr>
        <p:spPr>
          <a:xfrm>
            <a:off x="964447" y="1103218"/>
            <a:ext cx="1549740" cy="253916"/>
          </a:xfrm>
          <a:prstGeom prst="rect">
            <a:avLst/>
          </a:prstGeom>
          <a:noFill/>
        </p:spPr>
        <p:txBody>
          <a:bodyPr wrap="square" rtlCol="0">
            <a:spAutoFit/>
          </a:bodyPr>
          <a:lstStyle/>
          <a:p>
            <a:r>
              <a:rPr lang="en-US" sz="1050" dirty="0"/>
              <a:t>Military Capability  </a:t>
            </a:r>
          </a:p>
        </p:txBody>
      </p:sp>
      <p:sp>
        <p:nvSpPr>
          <p:cNvPr id="24" name="TextBox 23">
            <a:extLst>
              <a:ext uri="{FF2B5EF4-FFF2-40B4-BE49-F238E27FC236}">
                <a16:creationId xmlns:a16="http://schemas.microsoft.com/office/drawing/2014/main" id="{CC8008A2-2069-74A8-0DEA-6CB2FDBF9724}"/>
              </a:ext>
            </a:extLst>
          </p:cNvPr>
          <p:cNvSpPr txBox="1"/>
          <p:nvPr/>
        </p:nvSpPr>
        <p:spPr>
          <a:xfrm>
            <a:off x="3268934" y="4928197"/>
            <a:ext cx="1282789" cy="253916"/>
          </a:xfrm>
          <a:prstGeom prst="rect">
            <a:avLst/>
          </a:prstGeom>
          <a:noFill/>
        </p:spPr>
        <p:txBody>
          <a:bodyPr wrap="square" rtlCol="0">
            <a:spAutoFit/>
          </a:bodyPr>
          <a:lstStyle/>
          <a:p>
            <a:r>
              <a:rPr lang="en-US" sz="1050" dirty="0"/>
              <a:t>Corporate Fraud</a:t>
            </a:r>
          </a:p>
        </p:txBody>
      </p:sp>
      <p:sp>
        <p:nvSpPr>
          <p:cNvPr id="25" name="TextBox 24">
            <a:extLst>
              <a:ext uri="{FF2B5EF4-FFF2-40B4-BE49-F238E27FC236}">
                <a16:creationId xmlns:a16="http://schemas.microsoft.com/office/drawing/2014/main" id="{F3E3EFE8-7283-392D-9B84-F4E504100830}"/>
              </a:ext>
            </a:extLst>
          </p:cNvPr>
          <p:cNvSpPr txBox="1"/>
          <p:nvPr/>
        </p:nvSpPr>
        <p:spPr>
          <a:xfrm>
            <a:off x="3877921" y="5325749"/>
            <a:ext cx="1136734" cy="253916"/>
          </a:xfrm>
          <a:prstGeom prst="rect">
            <a:avLst/>
          </a:prstGeom>
          <a:noFill/>
        </p:spPr>
        <p:txBody>
          <a:bodyPr wrap="square" rtlCol="0">
            <a:spAutoFit/>
          </a:bodyPr>
          <a:lstStyle/>
          <a:p>
            <a:r>
              <a:rPr lang="en-US" sz="1050" dirty="0"/>
              <a:t>Personal Fraud</a:t>
            </a:r>
          </a:p>
        </p:txBody>
      </p:sp>
      <p:sp>
        <p:nvSpPr>
          <p:cNvPr id="26" name="TextBox 25">
            <a:extLst>
              <a:ext uri="{FF2B5EF4-FFF2-40B4-BE49-F238E27FC236}">
                <a16:creationId xmlns:a16="http://schemas.microsoft.com/office/drawing/2014/main" id="{271C5E06-E8B5-3E68-0EAA-FF023AEA5D37}"/>
              </a:ext>
            </a:extLst>
          </p:cNvPr>
          <p:cNvSpPr txBox="1"/>
          <p:nvPr/>
        </p:nvSpPr>
        <p:spPr>
          <a:xfrm>
            <a:off x="1897091" y="4918711"/>
            <a:ext cx="1520255" cy="253916"/>
          </a:xfrm>
          <a:prstGeom prst="rect">
            <a:avLst/>
          </a:prstGeom>
          <a:noFill/>
        </p:spPr>
        <p:txBody>
          <a:bodyPr wrap="square" rtlCol="0">
            <a:spAutoFit/>
          </a:bodyPr>
          <a:lstStyle/>
          <a:p>
            <a:r>
              <a:rPr lang="en-US" sz="1050" dirty="0"/>
              <a:t>Government Fraud</a:t>
            </a:r>
          </a:p>
        </p:txBody>
      </p:sp>
      <p:sp>
        <p:nvSpPr>
          <p:cNvPr id="27" name="TextBox 26">
            <a:extLst>
              <a:ext uri="{FF2B5EF4-FFF2-40B4-BE49-F238E27FC236}">
                <a16:creationId xmlns:a16="http://schemas.microsoft.com/office/drawing/2014/main" id="{D43E6056-E40D-F2FD-048B-2C02ECF5CC4A}"/>
              </a:ext>
            </a:extLst>
          </p:cNvPr>
          <p:cNvSpPr txBox="1"/>
          <p:nvPr/>
        </p:nvSpPr>
        <p:spPr>
          <a:xfrm>
            <a:off x="3214953" y="5810964"/>
            <a:ext cx="1548894" cy="253916"/>
          </a:xfrm>
          <a:prstGeom prst="rect">
            <a:avLst/>
          </a:prstGeom>
          <a:noFill/>
        </p:spPr>
        <p:txBody>
          <a:bodyPr wrap="square" rtlCol="0">
            <a:spAutoFit/>
          </a:bodyPr>
          <a:lstStyle/>
          <a:p>
            <a:r>
              <a:rPr lang="en-US" sz="1050" dirty="0"/>
              <a:t>Reputational Damage</a:t>
            </a:r>
          </a:p>
        </p:txBody>
      </p:sp>
      <p:sp>
        <p:nvSpPr>
          <p:cNvPr id="28" name="TextBox 27">
            <a:extLst>
              <a:ext uri="{FF2B5EF4-FFF2-40B4-BE49-F238E27FC236}">
                <a16:creationId xmlns:a16="http://schemas.microsoft.com/office/drawing/2014/main" id="{58774790-F367-1EA8-179B-895BA5F71835}"/>
              </a:ext>
            </a:extLst>
          </p:cNvPr>
          <p:cNvSpPr txBox="1"/>
          <p:nvPr/>
        </p:nvSpPr>
        <p:spPr>
          <a:xfrm>
            <a:off x="8520531" y="5808073"/>
            <a:ext cx="1642563" cy="253916"/>
          </a:xfrm>
          <a:prstGeom prst="rect">
            <a:avLst/>
          </a:prstGeom>
          <a:noFill/>
        </p:spPr>
        <p:txBody>
          <a:bodyPr wrap="square" rtlCol="0">
            <a:spAutoFit/>
          </a:bodyPr>
          <a:lstStyle/>
          <a:p>
            <a:r>
              <a:rPr lang="en-US" sz="1050" dirty="0"/>
              <a:t>Visual and Creative Art</a:t>
            </a:r>
          </a:p>
        </p:txBody>
      </p:sp>
      <p:sp>
        <p:nvSpPr>
          <p:cNvPr id="29" name="TextBox 28">
            <a:extLst>
              <a:ext uri="{FF2B5EF4-FFF2-40B4-BE49-F238E27FC236}">
                <a16:creationId xmlns:a16="http://schemas.microsoft.com/office/drawing/2014/main" id="{8D5EB383-7F3B-34DA-E61A-5C0B52539AF1}"/>
              </a:ext>
            </a:extLst>
          </p:cNvPr>
          <p:cNvSpPr txBox="1"/>
          <p:nvPr/>
        </p:nvSpPr>
        <p:spPr>
          <a:xfrm>
            <a:off x="5031972" y="856996"/>
            <a:ext cx="2215732" cy="230832"/>
          </a:xfrm>
          <a:prstGeom prst="rect">
            <a:avLst/>
          </a:prstGeom>
          <a:noFill/>
        </p:spPr>
        <p:txBody>
          <a:bodyPr wrap="square" rtlCol="0">
            <a:spAutoFit/>
          </a:bodyPr>
          <a:lstStyle/>
          <a:p>
            <a:pPr algn="ctr"/>
            <a:r>
              <a:rPr lang="en-US" sz="900" dirty="0">
                <a:latin typeface="Avenir Book" panose="02000503020000020003" pitchFamily="2" charset="0"/>
              </a:rPr>
              <a:t>©Acuity Market Intelligence, 2024 </a:t>
            </a:r>
          </a:p>
        </p:txBody>
      </p:sp>
      <p:sp>
        <p:nvSpPr>
          <p:cNvPr id="30" name="TextBox 29">
            <a:extLst>
              <a:ext uri="{FF2B5EF4-FFF2-40B4-BE49-F238E27FC236}">
                <a16:creationId xmlns:a16="http://schemas.microsoft.com/office/drawing/2014/main" id="{6DEF7301-9BD3-FE3E-A988-0D8A88FCB4B5}"/>
              </a:ext>
            </a:extLst>
          </p:cNvPr>
          <p:cNvSpPr txBox="1"/>
          <p:nvPr/>
        </p:nvSpPr>
        <p:spPr>
          <a:xfrm>
            <a:off x="8384347" y="4371030"/>
            <a:ext cx="1318553" cy="253916"/>
          </a:xfrm>
          <a:prstGeom prst="rect">
            <a:avLst/>
          </a:prstGeom>
          <a:noFill/>
        </p:spPr>
        <p:txBody>
          <a:bodyPr wrap="square" rtlCol="0">
            <a:spAutoFit/>
          </a:bodyPr>
          <a:lstStyle/>
          <a:p>
            <a:r>
              <a:rPr lang="en-US" sz="1050" dirty="0"/>
              <a:t>Entertainment</a:t>
            </a:r>
          </a:p>
        </p:txBody>
      </p:sp>
      <p:sp>
        <p:nvSpPr>
          <p:cNvPr id="31" name="TextBox 30">
            <a:extLst>
              <a:ext uri="{FF2B5EF4-FFF2-40B4-BE49-F238E27FC236}">
                <a16:creationId xmlns:a16="http://schemas.microsoft.com/office/drawing/2014/main" id="{5D403C99-71D3-2565-58CB-456E71994B55}"/>
              </a:ext>
            </a:extLst>
          </p:cNvPr>
          <p:cNvSpPr txBox="1"/>
          <p:nvPr/>
        </p:nvSpPr>
        <p:spPr>
          <a:xfrm>
            <a:off x="10269685" y="4686885"/>
            <a:ext cx="1020441" cy="262165"/>
          </a:xfrm>
          <a:prstGeom prst="rect">
            <a:avLst/>
          </a:prstGeom>
          <a:noFill/>
        </p:spPr>
        <p:txBody>
          <a:bodyPr wrap="square" rtlCol="0">
            <a:spAutoFit/>
          </a:bodyPr>
          <a:lstStyle/>
          <a:p>
            <a:r>
              <a:rPr lang="en-US" sz="1050" dirty="0"/>
              <a:t>Accessibility </a:t>
            </a:r>
          </a:p>
        </p:txBody>
      </p:sp>
      <p:sp>
        <p:nvSpPr>
          <p:cNvPr id="32" name="TextBox 31">
            <a:extLst>
              <a:ext uri="{FF2B5EF4-FFF2-40B4-BE49-F238E27FC236}">
                <a16:creationId xmlns:a16="http://schemas.microsoft.com/office/drawing/2014/main" id="{FF615A20-F9E4-C97E-E66F-21626A0AF6FF}"/>
              </a:ext>
            </a:extLst>
          </p:cNvPr>
          <p:cNvSpPr txBox="1"/>
          <p:nvPr/>
        </p:nvSpPr>
        <p:spPr>
          <a:xfrm>
            <a:off x="8711153" y="3911558"/>
            <a:ext cx="1318553" cy="253916"/>
          </a:xfrm>
          <a:prstGeom prst="rect">
            <a:avLst/>
          </a:prstGeom>
          <a:noFill/>
        </p:spPr>
        <p:txBody>
          <a:bodyPr wrap="square" rtlCol="0">
            <a:spAutoFit/>
          </a:bodyPr>
          <a:lstStyle/>
          <a:p>
            <a:r>
              <a:rPr lang="en-US" sz="1050" dirty="0"/>
              <a:t>Metaverse  Avatars</a:t>
            </a:r>
          </a:p>
        </p:txBody>
      </p:sp>
      <p:sp>
        <p:nvSpPr>
          <p:cNvPr id="33" name="TextBox 32">
            <a:extLst>
              <a:ext uri="{FF2B5EF4-FFF2-40B4-BE49-F238E27FC236}">
                <a16:creationId xmlns:a16="http://schemas.microsoft.com/office/drawing/2014/main" id="{D42CB99B-C6AF-5E4C-170C-C0C194675595}"/>
              </a:ext>
            </a:extLst>
          </p:cNvPr>
          <p:cNvSpPr txBox="1"/>
          <p:nvPr/>
        </p:nvSpPr>
        <p:spPr>
          <a:xfrm>
            <a:off x="6816055" y="4823406"/>
            <a:ext cx="2886845" cy="253916"/>
          </a:xfrm>
          <a:prstGeom prst="rect">
            <a:avLst/>
          </a:prstGeom>
          <a:noFill/>
        </p:spPr>
        <p:txBody>
          <a:bodyPr wrap="square" rtlCol="0">
            <a:spAutoFit/>
          </a:bodyPr>
          <a:lstStyle/>
          <a:p>
            <a:r>
              <a:rPr lang="en-US" sz="1050" dirty="0"/>
              <a:t>Democratization of Video/Film production </a:t>
            </a:r>
          </a:p>
        </p:txBody>
      </p:sp>
      <p:sp>
        <p:nvSpPr>
          <p:cNvPr id="34" name="TextBox 33">
            <a:extLst>
              <a:ext uri="{FF2B5EF4-FFF2-40B4-BE49-F238E27FC236}">
                <a16:creationId xmlns:a16="http://schemas.microsoft.com/office/drawing/2014/main" id="{B9B5CD76-B43D-275C-B45A-C5A5DFD19663}"/>
              </a:ext>
            </a:extLst>
          </p:cNvPr>
          <p:cNvSpPr txBox="1"/>
          <p:nvPr/>
        </p:nvSpPr>
        <p:spPr>
          <a:xfrm>
            <a:off x="3654227" y="5588701"/>
            <a:ext cx="2818491" cy="253916"/>
          </a:xfrm>
          <a:prstGeom prst="rect">
            <a:avLst/>
          </a:prstGeom>
          <a:noFill/>
        </p:spPr>
        <p:txBody>
          <a:bodyPr wrap="square" rtlCol="0">
            <a:spAutoFit/>
          </a:bodyPr>
          <a:lstStyle/>
          <a:p>
            <a:r>
              <a:rPr lang="en-US" sz="1050" dirty="0"/>
              <a:t>Job Loss – film, video, advertising. </a:t>
            </a:r>
          </a:p>
        </p:txBody>
      </p:sp>
      <p:sp>
        <p:nvSpPr>
          <p:cNvPr id="35" name="TextBox 34">
            <a:extLst>
              <a:ext uri="{FF2B5EF4-FFF2-40B4-BE49-F238E27FC236}">
                <a16:creationId xmlns:a16="http://schemas.microsoft.com/office/drawing/2014/main" id="{C43A5DD5-E3B7-880A-31F4-186473312871}"/>
              </a:ext>
            </a:extLst>
          </p:cNvPr>
          <p:cNvSpPr txBox="1"/>
          <p:nvPr/>
        </p:nvSpPr>
        <p:spPr>
          <a:xfrm>
            <a:off x="2200655" y="5759307"/>
            <a:ext cx="1282789" cy="253916"/>
          </a:xfrm>
          <a:prstGeom prst="rect">
            <a:avLst/>
          </a:prstGeom>
          <a:noFill/>
        </p:spPr>
        <p:txBody>
          <a:bodyPr wrap="square" rtlCol="0">
            <a:spAutoFit/>
          </a:bodyPr>
          <a:lstStyle/>
          <a:p>
            <a:r>
              <a:rPr lang="en-US" sz="1050" dirty="0"/>
              <a:t>Sexploitation</a:t>
            </a:r>
          </a:p>
        </p:txBody>
      </p:sp>
      <p:sp>
        <p:nvSpPr>
          <p:cNvPr id="36" name="TextBox 35">
            <a:extLst>
              <a:ext uri="{FF2B5EF4-FFF2-40B4-BE49-F238E27FC236}">
                <a16:creationId xmlns:a16="http://schemas.microsoft.com/office/drawing/2014/main" id="{99AFB750-4EFC-8A61-4713-18FDD5836026}"/>
              </a:ext>
            </a:extLst>
          </p:cNvPr>
          <p:cNvSpPr txBox="1"/>
          <p:nvPr/>
        </p:nvSpPr>
        <p:spPr>
          <a:xfrm>
            <a:off x="5467212" y="5085336"/>
            <a:ext cx="1265981" cy="415498"/>
          </a:xfrm>
          <a:prstGeom prst="rect">
            <a:avLst/>
          </a:prstGeom>
          <a:noFill/>
        </p:spPr>
        <p:txBody>
          <a:bodyPr wrap="square" rtlCol="0">
            <a:spAutoFit/>
          </a:bodyPr>
          <a:lstStyle/>
          <a:p>
            <a:r>
              <a:rPr lang="en-US" sz="1050" dirty="0"/>
              <a:t>Personal Entertainment </a:t>
            </a:r>
          </a:p>
        </p:txBody>
      </p:sp>
      <p:sp>
        <p:nvSpPr>
          <p:cNvPr id="37" name="TextBox 36">
            <a:extLst>
              <a:ext uri="{FF2B5EF4-FFF2-40B4-BE49-F238E27FC236}">
                <a16:creationId xmlns:a16="http://schemas.microsoft.com/office/drawing/2014/main" id="{67D7A542-418B-7AFE-6483-ED7CDB6ADE67}"/>
              </a:ext>
            </a:extLst>
          </p:cNvPr>
          <p:cNvSpPr txBox="1"/>
          <p:nvPr/>
        </p:nvSpPr>
        <p:spPr>
          <a:xfrm>
            <a:off x="2657219" y="4696448"/>
            <a:ext cx="1520255" cy="253916"/>
          </a:xfrm>
          <a:prstGeom prst="rect">
            <a:avLst/>
          </a:prstGeom>
          <a:noFill/>
        </p:spPr>
        <p:txBody>
          <a:bodyPr wrap="square" rtlCol="0">
            <a:spAutoFit/>
          </a:bodyPr>
          <a:lstStyle/>
          <a:p>
            <a:r>
              <a:rPr lang="en-US" sz="1050" dirty="0"/>
              <a:t>Financial Fraud</a:t>
            </a:r>
          </a:p>
        </p:txBody>
      </p:sp>
    </p:spTree>
    <p:extLst>
      <p:ext uri="{BB962C8B-B14F-4D97-AF65-F5344CB8AC3E}">
        <p14:creationId xmlns:p14="http://schemas.microsoft.com/office/powerpoint/2010/main" val="420814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2989F-B16E-C679-A899-048964C70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E0DA05-C06E-B34C-603E-CFFF5045C606}"/>
              </a:ext>
            </a:extLst>
          </p:cNvPr>
          <p:cNvSpPr>
            <a:spLocks noGrp="1"/>
          </p:cNvSpPr>
          <p:nvPr>
            <p:ph type="title"/>
          </p:nvPr>
        </p:nvSpPr>
        <p:spPr/>
        <p:txBody>
          <a:bodyPr/>
          <a:lstStyle/>
          <a:p>
            <a:r>
              <a:rPr lang="en-US" sz="4400" dirty="0">
                <a:effectLst/>
                <a:ea typeface="Arial" panose="020B0604020202020204" pitchFamily="34" charset="0"/>
              </a:rPr>
              <a:t>Deepfake Threats: Attacks</a:t>
            </a:r>
            <a:endParaRPr lang="en-US" dirty="0"/>
          </a:p>
        </p:txBody>
      </p:sp>
      <p:sp>
        <p:nvSpPr>
          <p:cNvPr id="3" name="Content Placeholder 2">
            <a:extLst>
              <a:ext uri="{FF2B5EF4-FFF2-40B4-BE49-F238E27FC236}">
                <a16:creationId xmlns:a16="http://schemas.microsoft.com/office/drawing/2014/main" id="{A6F40B69-1017-8130-6036-217D2CA11821}"/>
              </a:ext>
            </a:extLst>
          </p:cNvPr>
          <p:cNvSpPr>
            <a:spLocks noGrp="1"/>
          </p:cNvSpPr>
          <p:nvPr>
            <p:ph idx="1"/>
          </p:nvPr>
        </p:nvSpPr>
        <p:spPr>
          <a:xfrm>
            <a:off x="609600" y="1010659"/>
            <a:ext cx="10972800" cy="4787975"/>
          </a:xfrm>
        </p:spPr>
        <p:txBody>
          <a:bodyPr/>
          <a:lstStyle/>
          <a:p>
            <a:pPr>
              <a:lnSpc>
                <a:spcPct val="115000"/>
              </a:lnSpc>
            </a:pPr>
            <a:r>
              <a:rPr lang="en-US" sz="2000" spc="-5" dirty="0">
                <a:solidFill>
                  <a:srgbClr val="000000"/>
                </a:solidFill>
                <a:effectLst/>
                <a:ea typeface="Times New Roman" panose="02020603050405020304" pitchFamily="18" charset="0"/>
              </a:rPr>
              <a:t>Within the IAM context, </a:t>
            </a:r>
            <a:r>
              <a:rPr lang="en-US" sz="2000" b="1" spc="-5" dirty="0">
                <a:solidFill>
                  <a:srgbClr val="000000"/>
                </a:solidFill>
                <a:effectLst/>
                <a:ea typeface="Times New Roman" panose="02020603050405020304" pitchFamily="18" charset="0"/>
              </a:rPr>
              <a:t>Deepfake Attacks</a:t>
            </a:r>
            <a:r>
              <a:rPr lang="en-US" sz="2000" spc="-5" dirty="0">
                <a:solidFill>
                  <a:srgbClr val="000000"/>
                </a:solidFill>
                <a:effectLst/>
                <a:ea typeface="Times New Roman" panose="02020603050405020304" pitchFamily="18" charset="0"/>
              </a:rPr>
              <a:t> are the creation of highly realistic but fake audio content, video content, and still images that can be used to compromise IDV systems in various ways. </a:t>
            </a:r>
          </a:p>
          <a:p>
            <a:pPr>
              <a:lnSpc>
                <a:spcPct val="115000"/>
              </a:lnSpc>
            </a:pPr>
            <a:r>
              <a:rPr lang="en-US" sz="2000" spc="-5" dirty="0">
                <a:solidFill>
                  <a:srgbClr val="000000"/>
                </a:solidFill>
                <a:effectLst/>
                <a:ea typeface="Times New Roman" panose="02020603050405020304" pitchFamily="18" charset="0"/>
              </a:rPr>
              <a:t>Attackers may use deepfake technology to present falsified identities, modify genuine documents, or create synthetic personas, exploiting weaknesses in the verification process. </a:t>
            </a:r>
          </a:p>
          <a:p>
            <a:pPr>
              <a:lnSpc>
                <a:spcPct val="115000"/>
              </a:lnSpc>
            </a:pPr>
            <a:r>
              <a:rPr lang="en-US" sz="2000" spc="-5" dirty="0">
                <a:solidFill>
                  <a:srgbClr val="000000"/>
                </a:solidFill>
                <a:effectLst/>
                <a:ea typeface="Times New Roman" panose="02020603050405020304" pitchFamily="18" charset="0"/>
              </a:rPr>
              <a:t>Deepfake attacks are used to gain unauthorized access to privileges associated with a wide range of assets, services, systems, and domains, from social and traditional media to national security and human rights to banking and access to digital systems. </a:t>
            </a:r>
          </a:p>
          <a:p>
            <a:pPr>
              <a:lnSpc>
                <a:spcPct val="115000"/>
              </a:lnSpc>
            </a:pPr>
            <a:r>
              <a:rPr lang="en-US" sz="2000" spc="-5" dirty="0">
                <a:solidFill>
                  <a:srgbClr val="000000"/>
                </a:solidFill>
                <a:effectLst/>
                <a:ea typeface="Times New Roman" panose="02020603050405020304" pitchFamily="18" charset="0"/>
              </a:rPr>
              <a:t>Remote Identity Verification systems are particularly and increasingly at risk from the evolving threats of deepfake technology. </a:t>
            </a:r>
            <a:endParaRPr lang="en-US" sz="2000" dirty="0">
              <a:effectLst/>
              <a:ea typeface="Arial" panose="020B0604020202020204" pitchFamily="34" charset="0"/>
            </a:endParaRPr>
          </a:p>
          <a:p>
            <a:pPr marL="0" marR="0" lvl="0" indent="0">
              <a:lnSpc>
                <a:spcPct val="115000"/>
              </a:lnSpc>
              <a:buNone/>
            </a:pP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02581817-49B5-3597-250F-81DDFCF6F2A9}"/>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12</a:t>
            </a:fld>
            <a:endParaRPr lang="en-US" altLang="en-US" dirty="0"/>
          </a:p>
        </p:txBody>
      </p:sp>
    </p:spTree>
    <p:extLst>
      <p:ext uri="{BB962C8B-B14F-4D97-AF65-F5344CB8AC3E}">
        <p14:creationId xmlns:p14="http://schemas.microsoft.com/office/powerpoint/2010/main" val="3094953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4E595-30A4-F450-0233-C4F32D9C8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61C0CF-E755-6254-D87B-AC24D10711CB}"/>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State of IDV Market </a:t>
            </a:r>
            <a:r>
              <a:rPr lang="en-US" dirty="0">
                <a:ea typeface="Arial" panose="020B0604020202020204" pitchFamily="34" charset="0"/>
              </a:rPr>
              <a:t>re: </a:t>
            </a:r>
            <a:r>
              <a:rPr lang="en-US" sz="4400" dirty="0">
                <a:effectLst/>
                <a:ea typeface="Arial" panose="020B0604020202020204" pitchFamily="34" charset="0"/>
              </a:rPr>
              <a:t>Deepfake Attacks</a:t>
            </a:r>
          </a:p>
        </p:txBody>
      </p:sp>
      <p:sp>
        <p:nvSpPr>
          <p:cNvPr id="3" name="Content Placeholder 2">
            <a:extLst>
              <a:ext uri="{FF2B5EF4-FFF2-40B4-BE49-F238E27FC236}">
                <a16:creationId xmlns:a16="http://schemas.microsoft.com/office/drawing/2014/main" id="{970DC6EE-5A32-6789-DC56-299E8A9C5CE2}"/>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Real World Incidents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Deepfake Attack Methods</a:t>
            </a:r>
          </a:p>
          <a:p>
            <a:pPr marL="571500" indent="-457200">
              <a:lnSpc>
                <a:spcPct val="115000"/>
              </a:lnSpc>
              <a:buFont typeface="Arial" panose="020B0604020202020204" pitchFamily="34" charset="0"/>
              <a:buChar char="•"/>
            </a:pPr>
            <a:r>
              <a:rPr lang="en-US" sz="2800" dirty="0">
                <a:ea typeface="Arial" panose="020B0604020202020204" pitchFamily="34" charset="0"/>
              </a:rPr>
              <a:t>Deepfake Attack Vectors </a:t>
            </a:r>
            <a:endParaRPr lang="en-US" sz="2800" u="none" strike="noStrike" dirty="0">
              <a:effectLst/>
              <a:ea typeface="Arial" panose="020B0604020202020204" pitchFamily="34" charset="0"/>
            </a:endParaRP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Key Challenges and Dangers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Role of Generative AI</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Regulatory Environment – link to Appendix: Regulations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Standards - link to Appendix: Relevant Standards</a:t>
            </a:r>
            <a:endParaRPr lang="en-US" sz="24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B33C88B5-9CDA-FEDF-8207-65F7E82D3C8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13</a:t>
            </a:fld>
            <a:endParaRPr lang="en-US" altLang="en-US" dirty="0"/>
          </a:p>
        </p:txBody>
      </p:sp>
    </p:spTree>
    <p:extLst>
      <p:ext uri="{BB962C8B-B14F-4D97-AF65-F5344CB8AC3E}">
        <p14:creationId xmlns:p14="http://schemas.microsoft.com/office/powerpoint/2010/main" val="2786853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7D7BD-4F99-DF02-9926-17C6A26463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1842F0-74B6-E667-6715-4F075EA57D63}"/>
              </a:ext>
            </a:extLst>
          </p:cNvPr>
          <p:cNvSpPr>
            <a:spLocks noGrp="1"/>
          </p:cNvSpPr>
          <p:nvPr>
            <p:ph type="title"/>
          </p:nvPr>
        </p:nvSpPr>
        <p:spPr/>
        <p:txBody>
          <a:bodyPr/>
          <a:lstStyle/>
          <a:p>
            <a:pPr marL="114300">
              <a:lnSpc>
                <a:spcPct val="115000"/>
              </a:lnSpc>
            </a:pPr>
            <a:r>
              <a:rPr lang="en-US" sz="4400" u="none" strike="noStrike" dirty="0">
                <a:effectLst/>
                <a:ea typeface="Arial" panose="020B0604020202020204" pitchFamily="34" charset="0"/>
              </a:rPr>
              <a:t>Real World Incidents </a:t>
            </a:r>
            <a:r>
              <a:rPr lang="en-US" b="1" dirty="0">
                <a:solidFill>
                  <a:srgbClr val="FF0000"/>
                </a:solidFill>
              </a:rPr>
              <a:t>FILLED IN</a:t>
            </a:r>
            <a:endParaRPr lang="en-US" sz="4400" u="none" strike="noStrike"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B014F9DD-FCCE-92EB-0DEB-2E3797618F4A}"/>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highlight>
                  <a:srgbClr val="FFFF00"/>
                </a:highlight>
                <a:ea typeface="Arial" panose="020B0604020202020204" pitchFamily="34" charset="0"/>
              </a:rPr>
              <a:t>List, brief description, link to source </a:t>
            </a:r>
          </a:p>
          <a:p>
            <a:pPr marL="571500" indent="-457200">
              <a:lnSpc>
                <a:spcPct val="115000"/>
              </a:lnSpc>
              <a:buFont typeface="Arial" panose="020B0604020202020204" pitchFamily="34" charset="0"/>
              <a:buChar char="•"/>
            </a:pPr>
            <a:endParaRPr lang="en-US" sz="24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3E9B69D7-573A-2467-7D36-16A7665500A4}"/>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14</a:t>
            </a:fld>
            <a:endParaRPr lang="en-US" altLang="en-US" dirty="0"/>
          </a:p>
        </p:txBody>
      </p:sp>
    </p:spTree>
    <p:extLst>
      <p:ext uri="{BB962C8B-B14F-4D97-AF65-F5344CB8AC3E}">
        <p14:creationId xmlns:p14="http://schemas.microsoft.com/office/powerpoint/2010/main" val="308361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779B6-AD8A-6E4C-3F19-3D611B5866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4FF430-BED6-CA56-DCC2-3CF8A4FBA00E}"/>
              </a:ext>
            </a:extLst>
          </p:cNvPr>
          <p:cNvSpPr>
            <a:spLocks noGrp="1"/>
          </p:cNvSpPr>
          <p:nvPr>
            <p:ph type="title"/>
          </p:nvPr>
        </p:nvSpPr>
        <p:spPr/>
        <p:txBody>
          <a:bodyPr/>
          <a:lstStyle/>
          <a:p>
            <a:r>
              <a:rPr lang="en-US" dirty="0"/>
              <a:t>RIDV Deepfake Attack Methods</a:t>
            </a:r>
          </a:p>
        </p:txBody>
      </p:sp>
      <p:sp>
        <p:nvSpPr>
          <p:cNvPr id="19" name="Slide Number Placeholder 3">
            <a:extLst>
              <a:ext uri="{FF2B5EF4-FFF2-40B4-BE49-F238E27FC236}">
                <a16:creationId xmlns:a16="http://schemas.microsoft.com/office/drawing/2014/main" id="{7A7520C3-DA77-F4DA-CFD4-A979F238871C}"/>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15</a:t>
            </a:fld>
            <a:endParaRPr lang="en-US" altLang="en-US" dirty="0"/>
          </a:p>
        </p:txBody>
      </p:sp>
      <p:sp>
        <p:nvSpPr>
          <p:cNvPr id="3" name="Content Placeholder 2">
            <a:extLst>
              <a:ext uri="{FF2B5EF4-FFF2-40B4-BE49-F238E27FC236}">
                <a16:creationId xmlns:a16="http://schemas.microsoft.com/office/drawing/2014/main" id="{B78ECD1F-C022-2F66-E7E8-38C4BF4A3952}"/>
              </a:ext>
            </a:extLst>
          </p:cNvPr>
          <p:cNvSpPr>
            <a:spLocks noGrp="1"/>
          </p:cNvSpPr>
          <p:nvPr>
            <p:ph idx="1"/>
          </p:nvPr>
        </p:nvSpPr>
        <p:spPr>
          <a:xfrm>
            <a:off x="609600" y="897680"/>
            <a:ext cx="10972800" cy="4525963"/>
          </a:xfrm>
        </p:spPr>
        <p:txBody>
          <a:bodyPr/>
          <a:lstStyle/>
          <a:p>
            <a:pPr marL="0" indent="0" algn="l">
              <a:spcBef>
                <a:spcPts val="0"/>
              </a:spcBef>
              <a:spcAft>
                <a:spcPts val="0"/>
              </a:spcAft>
              <a:buNone/>
            </a:pPr>
            <a:r>
              <a:rPr lang="en-US" sz="1600" b="0" i="0" u="none" strike="noStrike" dirty="0">
                <a:solidFill>
                  <a:srgbClr val="606060"/>
                </a:solidFill>
                <a:effectLst/>
              </a:rPr>
              <a:t>Deepfakes are not “one thing,” but rather a class of digital face and voice manipulation and / or synthesis which can be used to undermine a remote digital identity scheme.  </a:t>
            </a:r>
          </a:p>
          <a:p>
            <a:pPr algn="l">
              <a:spcBef>
                <a:spcPts val="0"/>
              </a:spcBef>
              <a:spcAft>
                <a:spcPts val="0"/>
              </a:spcAft>
              <a:buFont typeface="+mj-lt"/>
              <a:buAutoNum type="arabicPeriod"/>
            </a:pPr>
            <a:r>
              <a:rPr lang="en-US" sz="1600" b="1" i="0" u="none" strike="noStrike" dirty="0">
                <a:solidFill>
                  <a:srgbClr val="606060"/>
                </a:solidFill>
                <a:effectLst/>
              </a:rPr>
              <a:t>Still Imagery Deepfakes:</a:t>
            </a:r>
          </a:p>
          <a:p>
            <a:pPr lvl="1">
              <a:spcBef>
                <a:spcPts val="0"/>
              </a:spcBef>
              <a:spcAft>
                <a:spcPts val="0"/>
              </a:spcAft>
            </a:pPr>
            <a:r>
              <a:rPr lang="en-US" sz="1600" b="1" i="0" u="none" strike="noStrike" dirty="0">
                <a:solidFill>
                  <a:srgbClr val="606060"/>
                </a:solidFill>
                <a:effectLst/>
              </a:rPr>
              <a:t>Face Swaps: </a:t>
            </a:r>
            <a:r>
              <a:rPr lang="en-US" sz="1600" b="0" i="0" u="none" strike="noStrike" dirty="0">
                <a:solidFill>
                  <a:srgbClr val="606060"/>
                </a:solidFill>
                <a:effectLst/>
              </a:rPr>
              <a:t>Replacing a person’s face in a video with another person’s face, often seamlessly.</a:t>
            </a:r>
          </a:p>
          <a:p>
            <a:pPr lvl="1">
              <a:spcBef>
                <a:spcPts val="0"/>
              </a:spcBef>
              <a:spcAft>
                <a:spcPts val="0"/>
              </a:spcAft>
            </a:pPr>
            <a:r>
              <a:rPr lang="en-US" sz="1600" b="1" i="0" u="none" strike="noStrike" dirty="0">
                <a:solidFill>
                  <a:srgbClr val="606060"/>
                </a:solidFill>
                <a:effectLst/>
              </a:rPr>
              <a:t>StyleGAN2-Type Synthetic Imagery:</a:t>
            </a:r>
            <a:r>
              <a:rPr lang="en-US" sz="1600" b="0" i="0" u="none" strike="noStrike" dirty="0">
                <a:solidFill>
                  <a:srgbClr val="606060"/>
                </a:solidFill>
                <a:effectLst/>
              </a:rPr>
              <a:t> Generating highly realistic human faces that do not belong to any real person.</a:t>
            </a:r>
          </a:p>
          <a:p>
            <a:pPr lvl="1">
              <a:spcBef>
                <a:spcPts val="0"/>
              </a:spcBef>
              <a:spcAft>
                <a:spcPts val="0"/>
              </a:spcAft>
            </a:pPr>
            <a:r>
              <a:rPr lang="en-US" sz="1600" b="1" i="0" u="none" strike="noStrike" dirty="0">
                <a:solidFill>
                  <a:srgbClr val="606060"/>
                </a:solidFill>
                <a:effectLst/>
              </a:rPr>
              <a:t>Diffusion-Based Imagery (e.g., Midjourney, Stable Diffusion):</a:t>
            </a:r>
            <a:r>
              <a:rPr lang="en-US" sz="1600" b="0" i="0" u="none" strike="noStrike" dirty="0">
                <a:solidFill>
                  <a:srgbClr val="606060"/>
                </a:solidFill>
                <a:effectLst/>
              </a:rPr>
              <a:t> Creating realistic images from textual descriptions or other input images, making it possible to fabricate convincing identity photos.</a:t>
            </a:r>
          </a:p>
          <a:p>
            <a:pPr algn="l">
              <a:spcBef>
                <a:spcPts val="0"/>
              </a:spcBef>
              <a:spcAft>
                <a:spcPts val="0"/>
              </a:spcAft>
              <a:buFont typeface="+mj-lt"/>
              <a:buAutoNum type="arabicPeriod"/>
            </a:pPr>
            <a:r>
              <a:rPr lang="en-US" sz="1600" b="1" i="0" u="none" strike="noStrike" dirty="0">
                <a:solidFill>
                  <a:srgbClr val="606060"/>
                </a:solidFill>
                <a:effectLst/>
              </a:rPr>
              <a:t>Audio Deepfakes:</a:t>
            </a:r>
          </a:p>
          <a:p>
            <a:pPr lvl="1">
              <a:spcBef>
                <a:spcPts val="0"/>
              </a:spcBef>
              <a:spcAft>
                <a:spcPts val="0"/>
              </a:spcAft>
            </a:pPr>
            <a:r>
              <a:rPr lang="en-US" sz="1600" b="1" i="0" u="none" strike="noStrike" dirty="0">
                <a:solidFill>
                  <a:srgbClr val="606060"/>
                </a:solidFill>
                <a:effectLst/>
              </a:rPr>
              <a:t>Synthetic Speech (e.g. Eleven Labs):</a:t>
            </a:r>
            <a:r>
              <a:rPr lang="en-US" sz="1600" b="0" i="0" u="none" strike="noStrike" dirty="0">
                <a:solidFill>
                  <a:srgbClr val="606060"/>
                </a:solidFill>
                <a:effectLst/>
              </a:rPr>
              <a:t> Creating realistic synthetic voices using tools to impersonate someone during a voice verification process.</a:t>
            </a:r>
          </a:p>
          <a:p>
            <a:pPr lvl="1">
              <a:spcBef>
                <a:spcPts val="0"/>
              </a:spcBef>
              <a:spcAft>
                <a:spcPts val="0"/>
              </a:spcAft>
            </a:pPr>
            <a:r>
              <a:rPr lang="en-US" sz="1600" b="1" i="0" u="none" strike="noStrike" dirty="0">
                <a:solidFill>
                  <a:srgbClr val="606060"/>
                </a:solidFill>
                <a:effectLst/>
              </a:rPr>
              <a:t>Voice Cloning:</a:t>
            </a:r>
            <a:r>
              <a:rPr lang="en-US" sz="1600" b="0" i="0" u="none" strike="noStrike" dirty="0">
                <a:solidFill>
                  <a:srgbClr val="606060"/>
                </a:solidFill>
                <a:effectLst/>
              </a:rPr>
              <a:t> Replicating someone’s voice to bypass voice authentication systems.</a:t>
            </a:r>
          </a:p>
          <a:p>
            <a:pPr algn="l">
              <a:spcBef>
                <a:spcPts val="0"/>
              </a:spcBef>
              <a:spcAft>
                <a:spcPts val="0"/>
              </a:spcAft>
              <a:buFont typeface="+mj-lt"/>
              <a:buAutoNum type="arabicPeriod"/>
            </a:pPr>
            <a:r>
              <a:rPr lang="en-US" sz="1600" b="1" i="0" u="none" strike="noStrike" dirty="0">
                <a:solidFill>
                  <a:srgbClr val="606060"/>
                </a:solidFill>
                <a:effectLst/>
              </a:rPr>
              <a:t>Video Deepfakes </a:t>
            </a:r>
            <a:r>
              <a:rPr lang="en-US" sz="1600" b="0" i="0" u="none" strike="noStrike" dirty="0">
                <a:solidFill>
                  <a:srgbClr val="606060"/>
                </a:solidFill>
                <a:effectLst/>
              </a:rPr>
              <a:t>(which may include a combination of the still imagery and audio techniques discussed above)</a:t>
            </a:r>
          </a:p>
          <a:p>
            <a:pPr lvl="1">
              <a:spcBef>
                <a:spcPts val="0"/>
              </a:spcBef>
              <a:spcAft>
                <a:spcPts val="0"/>
              </a:spcAft>
            </a:pPr>
            <a:r>
              <a:rPr lang="en-US" sz="1600" b="1" i="0" u="none" strike="noStrike" dirty="0">
                <a:solidFill>
                  <a:srgbClr val="606060"/>
                </a:solidFill>
                <a:effectLst/>
              </a:rPr>
              <a:t>Expression Swaps:</a:t>
            </a:r>
            <a:r>
              <a:rPr lang="en-US" sz="1600" b="0" i="0" u="none" strike="noStrike" dirty="0">
                <a:solidFill>
                  <a:srgbClr val="606060"/>
                </a:solidFill>
                <a:effectLst/>
              </a:rPr>
              <a:t> Altering the facial expressions of a person in a video to match those of another person.</a:t>
            </a:r>
          </a:p>
          <a:p>
            <a:pPr lvl="1">
              <a:spcBef>
                <a:spcPts val="0"/>
              </a:spcBef>
              <a:spcAft>
                <a:spcPts val="0"/>
              </a:spcAft>
            </a:pPr>
            <a:r>
              <a:rPr lang="en-US" sz="1600" b="1" i="0" u="none" strike="noStrike" dirty="0">
                <a:solidFill>
                  <a:srgbClr val="606060"/>
                </a:solidFill>
                <a:effectLst/>
              </a:rPr>
              <a:t>Next-Gen Video Avatars (e.g. </a:t>
            </a:r>
            <a:r>
              <a:rPr lang="en-US" sz="1600" b="1" i="0" u="none" strike="noStrike" dirty="0" err="1">
                <a:solidFill>
                  <a:srgbClr val="606060"/>
                </a:solidFill>
                <a:effectLst/>
              </a:rPr>
              <a:t>Synthesia</a:t>
            </a:r>
            <a:r>
              <a:rPr lang="en-US" sz="1600" b="1" i="0" u="none" strike="noStrike" dirty="0">
                <a:solidFill>
                  <a:srgbClr val="606060"/>
                </a:solidFill>
                <a:effectLst/>
              </a:rPr>
              <a:t>, </a:t>
            </a:r>
            <a:r>
              <a:rPr lang="en-US" sz="1600" b="1" i="0" u="none" strike="noStrike" dirty="0" err="1">
                <a:solidFill>
                  <a:srgbClr val="606060"/>
                </a:solidFill>
                <a:effectLst/>
              </a:rPr>
              <a:t>HeyGen</a:t>
            </a:r>
            <a:r>
              <a:rPr lang="en-US" sz="1600" b="1" i="0" u="none" strike="noStrike" dirty="0">
                <a:solidFill>
                  <a:srgbClr val="606060"/>
                </a:solidFill>
                <a:effectLst/>
              </a:rPr>
              <a:t>):</a:t>
            </a:r>
            <a:r>
              <a:rPr lang="en-US" sz="1600" b="0" i="0" u="none" strike="noStrike" dirty="0">
                <a:solidFill>
                  <a:srgbClr val="606060"/>
                </a:solidFill>
                <a:effectLst/>
              </a:rPr>
              <a:t> Creating fully synthetic avatars that can move and speak like real humans, making it hard to distinguish between real and fake identities.</a:t>
            </a:r>
          </a:p>
          <a:p>
            <a:pPr marL="342900" marR="0" lvl="0" indent="-342900">
              <a:lnSpc>
                <a:spcPct val="115000"/>
              </a:lnSpc>
              <a:buFont typeface="+mj-lt"/>
              <a:buAutoNum type="arabicPeriod"/>
              <a:tabLst>
                <a:tab pos="457200" algn="l"/>
              </a:tabLst>
            </a:pPr>
            <a:r>
              <a:rPr lang="en-US" sz="1600" b="1" spc="-5" dirty="0">
                <a:solidFill>
                  <a:srgbClr val="000000"/>
                </a:solidFill>
                <a:effectLst/>
                <a:ea typeface="Times New Roman" panose="02020603050405020304" pitchFamily="18" charset="0"/>
              </a:rPr>
              <a:t>Document Deepfakes:</a:t>
            </a:r>
            <a:endParaRPr lang="en-US" sz="1600" dirty="0">
              <a:solidFill>
                <a:srgbClr val="000000"/>
              </a:solidFill>
              <a:effectLst/>
              <a:ea typeface="Arial" panose="020B0604020202020204" pitchFamily="34" charset="0"/>
            </a:endParaRPr>
          </a:p>
          <a:p>
            <a:pPr marL="742950" marR="0" lvl="1" indent="-285750">
              <a:lnSpc>
                <a:spcPct val="115000"/>
              </a:lnSpc>
              <a:buSzPts val="1000"/>
              <a:buFont typeface="Courier New" panose="02070309020205020404" pitchFamily="49" charset="0"/>
              <a:buChar char="o"/>
              <a:tabLst>
                <a:tab pos="914400" algn="l"/>
              </a:tabLst>
            </a:pPr>
            <a:r>
              <a:rPr lang="en-US" sz="1600" spc="-5" dirty="0">
                <a:solidFill>
                  <a:srgbClr val="000000"/>
                </a:solidFill>
                <a:effectLst/>
                <a:ea typeface="Times New Roman" panose="02020603050405020304" pitchFamily="18" charset="0"/>
                <a:cs typeface="Times New Roman" panose="02020603050405020304" pitchFamily="18" charset="0"/>
              </a:rPr>
              <a:t>AI Generated imitations of physical legal documents, including legitimate stolen identity data and/or synthetic illegitimate identity data, uploaded to supervised and unsupervised IDV systems to misrepresent the claimant as a legitimate and unique individual within the population. </a:t>
            </a:r>
            <a:endParaRPr lang="en-US" sz="1600" dirty="0">
              <a:solidFill>
                <a:srgbClr val="000000"/>
              </a:solidFill>
              <a:effectLst/>
              <a:ea typeface="Arial" panose="020B0604020202020204" pitchFamily="34" charset="0"/>
              <a:cs typeface="Times New Roman" panose="02020603050405020304" pitchFamily="18" charset="0"/>
            </a:endParaRPr>
          </a:p>
          <a:p>
            <a:pPr lvl="1">
              <a:spcBef>
                <a:spcPts val="0"/>
              </a:spcBef>
              <a:spcAft>
                <a:spcPts val="0"/>
              </a:spcAft>
            </a:pPr>
            <a:endParaRPr lang="en-US" sz="1600" b="0" i="0" u="none" strike="noStrike" dirty="0">
              <a:solidFill>
                <a:srgbClr val="606060"/>
              </a:solidFill>
              <a:effectLst/>
            </a:endParaRPr>
          </a:p>
          <a:p>
            <a:endParaRPr lang="en-US" dirty="0"/>
          </a:p>
        </p:txBody>
      </p:sp>
    </p:spTree>
    <p:extLst>
      <p:ext uri="{BB962C8B-B14F-4D97-AF65-F5344CB8AC3E}">
        <p14:creationId xmlns:p14="http://schemas.microsoft.com/office/powerpoint/2010/main" val="891747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72F0E-26E0-4742-9B8D-07C6F9A6B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B71F9D-71F1-2AD9-9B5B-23F99AC01B4F}"/>
              </a:ext>
            </a:extLst>
          </p:cNvPr>
          <p:cNvSpPr>
            <a:spLocks noGrp="1"/>
          </p:cNvSpPr>
          <p:nvPr>
            <p:ph type="title"/>
          </p:nvPr>
        </p:nvSpPr>
        <p:spPr/>
        <p:txBody>
          <a:bodyPr/>
          <a:lstStyle/>
          <a:p>
            <a:r>
              <a:rPr lang="en-US" dirty="0"/>
              <a:t>RIDV Deepfake Attack Vectors</a:t>
            </a:r>
          </a:p>
        </p:txBody>
      </p:sp>
      <p:sp>
        <p:nvSpPr>
          <p:cNvPr id="19" name="Slide Number Placeholder 3">
            <a:extLst>
              <a:ext uri="{FF2B5EF4-FFF2-40B4-BE49-F238E27FC236}">
                <a16:creationId xmlns:a16="http://schemas.microsoft.com/office/drawing/2014/main" id="{143A9B64-ABC6-66A4-CD08-64318DE04CC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16</a:t>
            </a:fld>
            <a:endParaRPr lang="en-US" altLang="en-US" dirty="0"/>
          </a:p>
        </p:txBody>
      </p:sp>
      <p:sp>
        <p:nvSpPr>
          <p:cNvPr id="3" name="Content Placeholder 2">
            <a:extLst>
              <a:ext uri="{FF2B5EF4-FFF2-40B4-BE49-F238E27FC236}">
                <a16:creationId xmlns:a16="http://schemas.microsoft.com/office/drawing/2014/main" id="{996A0F5D-3C5C-4485-2DA4-FF39A3D5CB1E}"/>
              </a:ext>
            </a:extLst>
          </p:cNvPr>
          <p:cNvSpPr>
            <a:spLocks noGrp="1"/>
          </p:cNvSpPr>
          <p:nvPr>
            <p:ph idx="1"/>
          </p:nvPr>
        </p:nvSpPr>
        <p:spPr>
          <a:xfrm>
            <a:off x="609600" y="897681"/>
            <a:ext cx="11582400" cy="4157796"/>
          </a:xfrm>
        </p:spPr>
        <p:txBody>
          <a:bodyPr/>
          <a:lstStyle/>
          <a:p>
            <a:pPr marL="0" marR="0" indent="0">
              <a:spcBef>
                <a:spcPts val="0"/>
              </a:spcBef>
              <a:buNone/>
            </a:pPr>
            <a:r>
              <a:rPr lang="en-US" sz="1600" spc="-5" dirty="0">
                <a:solidFill>
                  <a:srgbClr val="000000"/>
                </a:solidFill>
                <a:effectLst/>
                <a:ea typeface="Times New Roman" panose="02020603050405020304" pitchFamily="18" charset="0"/>
              </a:rPr>
              <a:t>There are two primary Deepfake attack vectors: </a:t>
            </a:r>
            <a:r>
              <a:rPr lang="en-US" sz="1600" b="1" spc="-5" dirty="0">
                <a:solidFill>
                  <a:srgbClr val="000000"/>
                </a:solidFill>
                <a:effectLst/>
                <a:ea typeface="Times New Roman" panose="02020603050405020304" pitchFamily="18" charset="0"/>
              </a:rPr>
              <a:t>Presentation Attacks </a:t>
            </a:r>
            <a:r>
              <a:rPr lang="en-US" sz="1600" spc="-5" dirty="0">
                <a:solidFill>
                  <a:srgbClr val="000000"/>
                </a:solidFill>
                <a:effectLst/>
                <a:ea typeface="Times New Roman" panose="02020603050405020304" pitchFamily="18" charset="0"/>
              </a:rPr>
              <a:t>and </a:t>
            </a:r>
            <a:r>
              <a:rPr lang="en-US" sz="1600" b="1" spc="-5" dirty="0">
                <a:solidFill>
                  <a:srgbClr val="000000"/>
                </a:solidFill>
                <a:effectLst/>
                <a:ea typeface="Times New Roman" panose="02020603050405020304" pitchFamily="18" charset="0"/>
              </a:rPr>
              <a:t>Injection Attacks</a:t>
            </a:r>
            <a:r>
              <a:rPr lang="en-US" sz="1600" spc="-5" dirty="0">
                <a:solidFill>
                  <a:srgbClr val="000000"/>
                </a:solidFill>
                <a:effectLst/>
                <a:ea typeface="Times New Roman" panose="02020603050405020304" pitchFamily="18" charset="0"/>
              </a:rPr>
              <a:t>. </a:t>
            </a:r>
          </a:p>
          <a:p>
            <a:pPr>
              <a:spcBef>
                <a:spcPts val="0"/>
              </a:spcBef>
            </a:pPr>
            <a:r>
              <a:rPr lang="en-US" sz="1600" spc="-5" dirty="0">
                <a:solidFill>
                  <a:srgbClr val="000000"/>
                </a:solidFill>
                <a:effectLst/>
                <a:ea typeface="Times New Roman" panose="02020603050405020304" pitchFamily="18" charset="0"/>
              </a:rPr>
              <a:t>Presentation Attacks present deepfake and other fake identity data directly to a sensor, like holding a fraudulent photo to a camera in lieu of your legitimate selfie photo.  </a:t>
            </a:r>
          </a:p>
          <a:p>
            <a:pPr lvl="1">
              <a:spcBef>
                <a:spcPts val="0"/>
              </a:spcBef>
            </a:pPr>
            <a:r>
              <a:rPr lang="en-US" sz="1400" spc="-5" dirty="0">
                <a:solidFill>
                  <a:srgbClr val="000000"/>
                </a:solidFill>
                <a:effectLst/>
                <a:ea typeface="Times New Roman" panose="02020603050405020304" pitchFamily="18" charset="0"/>
              </a:rPr>
              <a:t>These attacks leave the system's integrity unaffected but rely on the vulnerability of the system to discern real and fake identity attributes.  </a:t>
            </a:r>
          </a:p>
          <a:p>
            <a:pPr lvl="1">
              <a:spcBef>
                <a:spcPts val="0"/>
              </a:spcBef>
            </a:pPr>
            <a:r>
              <a:rPr lang="en-US" sz="1400" spc="-5" dirty="0">
                <a:solidFill>
                  <a:srgbClr val="000000"/>
                </a:solidFill>
                <a:effectLst/>
                <a:ea typeface="Times New Roman" panose="02020603050405020304" pitchFamily="18" charset="0"/>
              </a:rPr>
              <a:t>Deepfake Presentation Attacks could include presenting an AI-enhanced or generated image or video directly to a sensor, like a camera, in lieu of a living human claimant.</a:t>
            </a:r>
          </a:p>
          <a:p>
            <a:pPr>
              <a:spcBef>
                <a:spcPts val="0"/>
              </a:spcBef>
            </a:pPr>
            <a:r>
              <a:rPr lang="en-US" sz="1600" spc="-5" dirty="0">
                <a:solidFill>
                  <a:srgbClr val="000000"/>
                </a:solidFill>
                <a:effectLst/>
                <a:ea typeface="Times New Roman" panose="02020603050405020304" pitchFamily="18" charset="0"/>
              </a:rPr>
              <a:t>Injection attacks involve a combination of hardware and software that violates or disrupts system integrity and replaces or manipulates legitimate data with fake data. </a:t>
            </a:r>
          </a:p>
          <a:p>
            <a:pPr lvl="1">
              <a:spcBef>
                <a:spcPts val="0"/>
              </a:spcBef>
            </a:pPr>
            <a:r>
              <a:rPr lang="en-US" sz="1400" spc="-5" dirty="0">
                <a:solidFill>
                  <a:srgbClr val="000000"/>
                </a:solidFill>
                <a:effectLst/>
                <a:ea typeface="Times New Roman" panose="02020603050405020304" pitchFamily="18" charset="0"/>
              </a:rPr>
              <a:t>Injection Attacks typically bypass and eliminate system sensors, like a camera, introducing (injecting) fake identity attribute data, like a fake digital photo image or video, into the system in lieu of what the sensor would have collected</a:t>
            </a:r>
          </a:p>
          <a:p>
            <a:pPr lvl="1">
              <a:spcBef>
                <a:spcPts val="0"/>
              </a:spcBef>
            </a:pPr>
            <a:r>
              <a:rPr lang="en-US" sz="1400" spc="-5" dirty="0">
                <a:solidFill>
                  <a:srgbClr val="000000"/>
                </a:solidFill>
                <a:effectLst/>
                <a:ea typeface="Times New Roman" panose="02020603050405020304" pitchFamily="18" charset="0"/>
              </a:rPr>
              <a:t>Common AI-Deepfake Injection techniques include:</a:t>
            </a:r>
            <a:endParaRPr lang="en-US" sz="1400" dirty="0">
              <a:effectLst/>
              <a:ea typeface="Arial" panose="020B0604020202020204" pitchFamily="34" charset="0"/>
            </a:endParaRPr>
          </a:p>
          <a:p>
            <a:pPr lvl="2" indent="-342900">
              <a:spcBef>
                <a:spcPts val="0"/>
              </a:spcBef>
              <a:buFont typeface="Wingdings" pitchFamily="2" charset="2"/>
              <a:buChar char=""/>
            </a:pPr>
            <a:r>
              <a:rPr lang="en-US" sz="1400" b="1" dirty="0">
                <a:solidFill>
                  <a:srgbClr val="000000"/>
                </a:solidFill>
                <a:effectLst/>
                <a:ea typeface="Times New Roman" panose="02020603050405020304" pitchFamily="18" charset="0"/>
              </a:rPr>
              <a:t>Virtual Camera Injection</a:t>
            </a:r>
            <a:r>
              <a:rPr lang="en-US" sz="1400" dirty="0">
                <a:solidFill>
                  <a:srgbClr val="000000"/>
                </a:solidFill>
                <a:effectLst/>
                <a:ea typeface="Times New Roman" panose="02020603050405020304" pitchFamily="18" charset="0"/>
              </a:rPr>
              <a:t>: Using software to create a virtual camera that directly feeds pre-recorded or synthetic video into the biometric system.</a:t>
            </a:r>
            <a:endParaRPr lang="en-US" sz="1400" dirty="0">
              <a:effectLst/>
              <a:ea typeface="Arial" panose="020B0604020202020204" pitchFamily="34" charset="0"/>
            </a:endParaRPr>
          </a:p>
          <a:p>
            <a:pPr lvl="2" indent="-342900">
              <a:spcBef>
                <a:spcPts val="0"/>
              </a:spcBef>
              <a:buFont typeface="Wingdings" pitchFamily="2" charset="2"/>
              <a:buChar char=""/>
            </a:pPr>
            <a:r>
              <a:rPr lang="en-US" sz="1400" b="1" dirty="0">
                <a:solidFill>
                  <a:srgbClr val="000000"/>
                </a:solidFill>
                <a:effectLst/>
                <a:ea typeface="Times New Roman" panose="02020603050405020304" pitchFamily="18" charset="0"/>
              </a:rPr>
              <a:t>Device Emulation</a:t>
            </a:r>
            <a:r>
              <a:rPr lang="en-US" sz="1400" dirty="0">
                <a:solidFill>
                  <a:srgbClr val="000000"/>
                </a:solidFill>
                <a:effectLst/>
                <a:ea typeface="Times New Roman" panose="02020603050405020304" pitchFamily="18" charset="0"/>
              </a:rPr>
              <a:t>: Emulating a mobile device to manipulate the system calls and inject fraudulent biometric data.</a:t>
            </a:r>
            <a:endParaRPr lang="en-US" sz="1400" dirty="0">
              <a:effectLst/>
              <a:ea typeface="Arial" panose="020B0604020202020204" pitchFamily="34" charset="0"/>
            </a:endParaRPr>
          </a:p>
          <a:p>
            <a:pPr lvl="2" indent="-342900">
              <a:spcBef>
                <a:spcPts val="0"/>
              </a:spcBef>
              <a:buFont typeface="Wingdings" pitchFamily="2" charset="2"/>
              <a:buChar char=""/>
            </a:pPr>
            <a:r>
              <a:rPr lang="en-US" sz="1400" b="1" dirty="0">
                <a:solidFill>
                  <a:srgbClr val="000000"/>
                </a:solidFill>
                <a:effectLst/>
                <a:ea typeface="Times New Roman" panose="02020603050405020304" pitchFamily="18" charset="0"/>
              </a:rPr>
              <a:t>Function Hooking</a:t>
            </a:r>
            <a:r>
              <a:rPr lang="en-US" sz="1400" dirty="0">
                <a:solidFill>
                  <a:srgbClr val="000000"/>
                </a:solidFill>
                <a:effectLst/>
                <a:ea typeface="Times New Roman" panose="02020603050405020304" pitchFamily="18" charset="0"/>
              </a:rPr>
              <a:t>: Altering the flow of system calls to replace legitimate biometric data with fraudulent data.</a:t>
            </a:r>
            <a:endParaRPr lang="en-US" sz="1400" dirty="0">
              <a:effectLst/>
              <a:ea typeface="Arial" panose="020B0604020202020204" pitchFamily="34" charset="0"/>
            </a:endParaRPr>
          </a:p>
          <a:p>
            <a:pPr lvl="2" indent="-342900">
              <a:spcBef>
                <a:spcPts val="0"/>
              </a:spcBef>
              <a:buFont typeface="Wingdings" pitchFamily="2" charset="2"/>
              <a:buChar char=""/>
            </a:pPr>
            <a:r>
              <a:rPr lang="en-US" sz="1400" b="1" dirty="0">
                <a:solidFill>
                  <a:srgbClr val="000000"/>
                </a:solidFill>
                <a:effectLst/>
                <a:ea typeface="Times New Roman" panose="02020603050405020304" pitchFamily="18" charset="0"/>
              </a:rPr>
              <a:t>Man-in-the-Middle (MitM) Attacks</a:t>
            </a:r>
            <a:r>
              <a:rPr lang="en-US" sz="1400" dirty="0">
                <a:solidFill>
                  <a:srgbClr val="000000"/>
                </a:solidFill>
                <a:effectLst/>
                <a:ea typeface="Times New Roman" panose="02020603050405020304" pitchFamily="18" charset="0"/>
              </a:rPr>
              <a:t>: Intercepting and altering the data stream between the biometric sensor and the processing system.</a:t>
            </a:r>
            <a:endParaRPr lang="en-US" sz="1400" dirty="0">
              <a:ea typeface="Times New Roman" panose="02020603050405020304" pitchFamily="18" charset="0"/>
            </a:endParaRPr>
          </a:p>
        </p:txBody>
      </p:sp>
      <p:sp>
        <p:nvSpPr>
          <p:cNvPr id="5" name="TextBox 4">
            <a:extLst>
              <a:ext uri="{FF2B5EF4-FFF2-40B4-BE49-F238E27FC236}">
                <a16:creationId xmlns:a16="http://schemas.microsoft.com/office/drawing/2014/main" id="{BC8C28B2-C5BC-5D3F-011D-842A5D4C688C}"/>
              </a:ext>
            </a:extLst>
          </p:cNvPr>
          <p:cNvSpPr txBox="1"/>
          <p:nvPr/>
        </p:nvSpPr>
        <p:spPr>
          <a:xfrm>
            <a:off x="164387" y="5261588"/>
            <a:ext cx="12027613" cy="1077218"/>
          </a:xfrm>
          <a:prstGeom prst="rect">
            <a:avLst/>
          </a:prstGeom>
          <a:noFill/>
        </p:spPr>
        <p:txBody>
          <a:bodyPr wrap="square">
            <a:spAutoFit/>
          </a:bodyPr>
          <a:lstStyle/>
          <a:p>
            <a:pPr marL="0" indent="0" algn="ctr">
              <a:spcBef>
                <a:spcPts val="0"/>
              </a:spcBef>
              <a:buNone/>
            </a:pPr>
            <a:r>
              <a:rPr lang="en-US" sz="1600" b="1" spc="-5" dirty="0">
                <a:solidFill>
                  <a:srgbClr val="172B4D"/>
                </a:solidFill>
                <a:effectLst/>
                <a:latin typeface="Avenir Book" panose="02000503020000020003" pitchFamily="2" charset="0"/>
                <a:ea typeface="Times New Roman" panose="02020603050405020304" pitchFamily="18" charset="0"/>
              </a:rPr>
              <a:t>Presentation Attacks were the first “Spoof Attack” vector and still represent the majority of attacks</a:t>
            </a:r>
          </a:p>
          <a:p>
            <a:pPr marL="0" indent="0" algn="ctr">
              <a:spcBef>
                <a:spcPts val="0"/>
              </a:spcBef>
              <a:buNone/>
            </a:pPr>
            <a:r>
              <a:rPr lang="en-US" sz="1600" b="1" spc="-5" dirty="0">
                <a:solidFill>
                  <a:srgbClr val="172B4D"/>
                </a:solidFill>
                <a:effectLst/>
                <a:latin typeface="Avenir Book" panose="02000503020000020003" pitchFamily="2" charset="0"/>
                <a:ea typeface="Times New Roman" panose="02020603050405020304" pitchFamily="18" charset="0"/>
              </a:rPr>
              <a:t>Injection Attacks are substantially more sophisticated and infinitely scalable and can be fully automated</a:t>
            </a:r>
          </a:p>
          <a:p>
            <a:pPr marL="0" indent="0" algn="ctr">
              <a:spcBef>
                <a:spcPts val="0"/>
              </a:spcBef>
              <a:buNone/>
            </a:pPr>
            <a:r>
              <a:rPr lang="en-US" sz="1600" b="1" i="1" u="sng" spc="-5" dirty="0">
                <a:solidFill>
                  <a:srgbClr val="172B4D"/>
                </a:solidFill>
                <a:effectLst/>
                <a:latin typeface="Avenir Book" panose="02000503020000020003" pitchFamily="2" charset="0"/>
                <a:ea typeface="Times New Roman" panose="02020603050405020304" pitchFamily="18" charset="0"/>
              </a:rPr>
              <a:t>Deepfake Injection attacks are, therefore, widely viewed as a significantly more dangerous threat</a:t>
            </a:r>
            <a:r>
              <a:rPr lang="en-US" sz="1600" b="1" i="1" u="sng" spc="-5" dirty="0">
                <a:solidFill>
                  <a:srgbClr val="172B4D"/>
                </a:solidFill>
                <a:latin typeface="Avenir Book" panose="02000503020000020003" pitchFamily="2" charset="0"/>
                <a:ea typeface="Times New Roman" panose="02020603050405020304" pitchFamily="18" charset="0"/>
              </a:rPr>
              <a:t> </a:t>
            </a:r>
            <a:r>
              <a:rPr lang="en-US" sz="1600" b="1" i="1" u="sng" spc="-5" dirty="0">
                <a:solidFill>
                  <a:srgbClr val="172B4D"/>
                </a:solidFill>
                <a:effectLst/>
                <a:latin typeface="Avenir Book" panose="02000503020000020003" pitchFamily="2" charset="0"/>
                <a:ea typeface="Times New Roman" panose="02020603050405020304" pitchFamily="18" charset="0"/>
              </a:rPr>
              <a:t>and are expected to surpass Presentation attacks as the most utilized attack relatively quickly.</a:t>
            </a:r>
            <a:endParaRPr lang="en-US" sz="1600" b="1" i="1" u="sng" dirty="0">
              <a:solidFill>
                <a:srgbClr val="172B4D"/>
              </a:solidFill>
              <a:effectLst/>
              <a:latin typeface="Avenir Book" panose="02000503020000020003" pitchFamily="2" charset="0"/>
              <a:ea typeface="Arial" panose="020B0604020202020204" pitchFamily="34" charset="0"/>
            </a:endParaRPr>
          </a:p>
        </p:txBody>
      </p:sp>
    </p:spTree>
    <p:extLst>
      <p:ext uri="{BB962C8B-B14F-4D97-AF65-F5344CB8AC3E}">
        <p14:creationId xmlns:p14="http://schemas.microsoft.com/office/powerpoint/2010/main" val="1305279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F41DC-D0D4-3586-D860-8BAA15F80B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1A64DF-3058-1555-B5E6-223EDE0EBC6D}"/>
              </a:ext>
            </a:extLst>
          </p:cNvPr>
          <p:cNvSpPr>
            <a:spLocks noGrp="1"/>
          </p:cNvSpPr>
          <p:nvPr>
            <p:ph type="title"/>
          </p:nvPr>
        </p:nvSpPr>
        <p:spPr/>
        <p:txBody>
          <a:bodyPr/>
          <a:lstStyle/>
          <a:p>
            <a:pPr marL="114300">
              <a:lnSpc>
                <a:spcPct val="115000"/>
              </a:lnSpc>
            </a:pPr>
            <a:r>
              <a:rPr lang="en-US" sz="4400" u="none" strike="noStrike" dirty="0">
                <a:effectLst/>
                <a:ea typeface="Arial" panose="020B0604020202020204" pitchFamily="34" charset="0"/>
              </a:rPr>
              <a:t>Key Challenges and Dangers</a:t>
            </a:r>
          </a:p>
        </p:txBody>
      </p:sp>
      <p:sp>
        <p:nvSpPr>
          <p:cNvPr id="3" name="Content Placeholder 2">
            <a:extLst>
              <a:ext uri="{FF2B5EF4-FFF2-40B4-BE49-F238E27FC236}">
                <a16:creationId xmlns:a16="http://schemas.microsoft.com/office/drawing/2014/main" id="{B99CD4D8-6A76-729D-13E4-7287122CD40C}"/>
              </a:ext>
            </a:extLst>
          </p:cNvPr>
          <p:cNvSpPr>
            <a:spLocks noGrp="1"/>
          </p:cNvSpPr>
          <p:nvPr>
            <p:ph idx="1"/>
          </p:nvPr>
        </p:nvSpPr>
        <p:spPr>
          <a:xfrm>
            <a:off x="609600" y="1010659"/>
            <a:ext cx="10972800" cy="4787975"/>
          </a:xfrm>
        </p:spPr>
        <p:txBody>
          <a:bodyPr/>
          <a:lstStyle/>
          <a:p>
            <a:pPr marL="0" marR="0" indent="0">
              <a:lnSpc>
                <a:spcPct val="115000"/>
              </a:lnSpc>
              <a:buNone/>
            </a:pPr>
            <a:r>
              <a:rPr lang="en-US" sz="1800" spc="-5" dirty="0">
                <a:solidFill>
                  <a:srgbClr val="000000"/>
                </a:solidFill>
                <a:effectLst/>
                <a:ea typeface="Times New Roman" panose="02020603050405020304" pitchFamily="18" charset="0"/>
              </a:rPr>
              <a:t>No doubt, while significant risks and attack vectors exist today, the threats are growing rapidly due to the remarkable pace of technological advancement, in particular with and around Generative AI. </a:t>
            </a:r>
            <a:endParaRPr lang="en-US" sz="1800" dirty="0">
              <a:effectLst/>
              <a:ea typeface="Arial" panose="020B0604020202020204" pitchFamily="34" charset="0"/>
            </a:endParaRPr>
          </a:p>
          <a:p>
            <a:pPr marL="342900" marR="0" lvl="0" indent="-342900">
              <a:lnSpc>
                <a:spcPct val="115000"/>
              </a:lnSpc>
              <a:buSzPts val="1000"/>
              <a:buFont typeface="Symbol" pitchFamily="2" charset="2"/>
              <a:buChar char=""/>
              <a:tabLst>
                <a:tab pos="457200" algn="l"/>
              </a:tabLst>
            </a:pPr>
            <a:r>
              <a:rPr lang="en-US" sz="1800" b="1" spc="-5" dirty="0">
                <a:solidFill>
                  <a:srgbClr val="000000"/>
                </a:solidFill>
                <a:effectLst/>
                <a:ea typeface="Times New Roman" panose="02020603050405020304" pitchFamily="18" charset="0"/>
              </a:rPr>
              <a:t>Improved Visual and Audio Quality:</a:t>
            </a:r>
            <a:r>
              <a:rPr lang="en-US" sz="1800" spc="-5" dirty="0">
                <a:solidFill>
                  <a:srgbClr val="000000"/>
                </a:solidFill>
                <a:effectLst/>
                <a:ea typeface="Times New Roman" panose="02020603050405020304" pitchFamily="18" charset="0"/>
              </a:rPr>
              <a:t> Deepfake technology is rapidly advancing, producing increasingly realistic and convincing fake content that is harder to detect.</a:t>
            </a:r>
            <a:endParaRPr lang="en-US" sz="1800" dirty="0">
              <a:solidFill>
                <a:srgbClr val="000000"/>
              </a:solidFill>
              <a:effectLst/>
              <a:ea typeface="Arial" panose="020B0604020202020204" pitchFamily="34" charset="0"/>
            </a:endParaRPr>
          </a:p>
          <a:p>
            <a:pPr marL="342900" marR="0" lvl="0" indent="-342900">
              <a:lnSpc>
                <a:spcPct val="115000"/>
              </a:lnSpc>
              <a:buSzPts val="1000"/>
              <a:buFont typeface="Symbol" pitchFamily="2" charset="2"/>
              <a:buChar char=""/>
              <a:tabLst>
                <a:tab pos="457200" algn="l"/>
              </a:tabLst>
            </a:pPr>
            <a:r>
              <a:rPr lang="en-US" sz="1800" b="1" spc="-5" dirty="0">
                <a:solidFill>
                  <a:srgbClr val="000000"/>
                </a:solidFill>
                <a:effectLst/>
                <a:ea typeface="Times New Roman" panose="02020603050405020304" pitchFamily="18" charset="0"/>
              </a:rPr>
              <a:t>Personalization and Targeting:</a:t>
            </a:r>
            <a:r>
              <a:rPr lang="en-US" sz="1800" spc="-5" dirty="0">
                <a:solidFill>
                  <a:srgbClr val="000000"/>
                </a:solidFill>
                <a:effectLst/>
                <a:ea typeface="Times New Roman" panose="02020603050405020304" pitchFamily="18" charset="0"/>
              </a:rPr>
              <a:t> Deepfakes are becoming more sophisticated in mimicking specific individuals, making them more effective in targeted attacks.</a:t>
            </a:r>
            <a:endParaRPr lang="en-US" sz="1800" dirty="0">
              <a:solidFill>
                <a:srgbClr val="000000"/>
              </a:solidFill>
              <a:effectLst/>
              <a:ea typeface="Arial" panose="020B0604020202020204" pitchFamily="34" charset="0"/>
            </a:endParaRPr>
          </a:p>
          <a:p>
            <a:pPr marL="342900" marR="0" lvl="0" indent="-342900">
              <a:lnSpc>
                <a:spcPct val="115000"/>
              </a:lnSpc>
              <a:buSzPts val="1000"/>
              <a:buFont typeface="Symbol" pitchFamily="2" charset="2"/>
              <a:buChar char=""/>
              <a:tabLst>
                <a:tab pos="457200" algn="l"/>
              </a:tabLst>
            </a:pPr>
            <a:r>
              <a:rPr lang="en-US" sz="1800" b="1" spc="-5" dirty="0">
                <a:solidFill>
                  <a:srgbClr val="000000"/>
                </a:solidFill>
                <a:effectLst/>
                <a:ea typeface="Times New Roman" panose="02020603050405020304" pitchFamily="18" charset="0"/>
              </a:rPr>
              <a:t>Integration with Other Attack Vectors:</a:t>
            </a:r>
            <a:r>
              <a:rPr lang="en-US" sz="1800" spc="-5" dirty="0">
                <a:solidFill>
                  <a:srgbClr val="000000"/>
                </a:solidFill>
                <a:effectLst/>
                <a:ea typeface="Times New Roman" panose="02020603050405020304" pitchFamily="18" charset="0"/>
              </a:rPr>
              <a:t> Deepfakes are being combined with other cyber-attack methods, creating more complex and difficult-to-detect threats.</a:t>
            </a:r>
            <a:endParaRPr lang="en-US" sz="1800" dirty="0">
              <a:solidFill>
                <a:srgbClr val="000000"/>
              </a:solidFill>
              <a:effectLst/>
              <a:ea typeface="Arial" panose="020B0604020202020204" pitchFamily="34" charset="0"/>
            </a:endParaRPr>
          </a:p>
          <a:p>
            <a:pPr marL="342900" marR="0" lvl="0" indent="-342900">
              <a:lnSpc>
                <a:spcPct val="115000"/>
              </a:lnSpc>
              <a:buSzPts val="1000"/>
              <a:buFont typeface="Symbol" pitchFamily="2" charset="2"/>
              <a:buChar char=""/>
              <a:tabLst>
                <a:tab pos="457200" algn="l"/>
              </a:tabLst>
            </a:pPr>
            <a:r>
              <a:rPr lang="en-US" sz="1800" b="1" spc="-5" dirty="0">
                <a:solidFill>
                  <a:srgbClr val="000000"/>
                </a:solidFill>
                <a:effectLst/>
                <a:ea typeface="Times New Roman" panose="02020603050405020304" pitchFamily="18" charset="0"/>
              </a:rPr>
              <a:t>Real-Time Manipulation:</a:t>
            </a:r>
            <a:r>
              <a:rPr lang="en-US" sz="1800" spc="-5" dirty="0">
                <a:solidFill>
                  <a:srgbClr val="000000"/>
                </a:solidFill>
                <a:effectLst/>
                <a:ea typeface="Times New Roman" panose="02020603050405020304" pitchFamily="18" charset="0"/>
              </a:rPr>
              <a:t> Advancements in processing power and algorithms are enabling real-time deepfake creation and manipulation, posing new challenges for detection.</a:t>
            </a:r>
            <a:endParaRPr lang="en-US" sz="1800" dirty="0">
              <a:solidFill>
                <a:srgbClr val="000000"/>
              </a:solidFill>
              <a:effectLst/>
              <a:ea typeface="Arial" panose="020B0604020202020204" pitchFamily="34" charset="0"/>
            </a:endParaRPr>
          </a:p>
          <a:p>
            <a:pPr marL="342900" marR="0" lvl="0" indent="-342900">
              <a:lnSpc>
                <a:spcPct val="115000"/>
              </a:lnSpc>
              <a:buSzPts val="1000"/>
              <a:buFont typeface="Symbol" pitchFamily="2" charset="2"/>
              <a:buChar char=""/>
              <a:tabLst>
                <a:tab pos="457200" algn="l"/>
              </a:tabLst>
            </a:pPr>
            <a:r>
              <a:rPr lang="en-US" sz="1800" b="1" spc="-5" dirty="0">
                <a:solidFill>
                  <a:srgbClr val="000000"/>
                </a:solidFill>
                <a:effectLst/>
                <a:ea typeface="Times New Roman" panose="02020603050405020304" pitchFamily="18" charset="0"/>
              </a:rPr>
              <a:t>Scalability and Behavioral Mimicry:</a:t>
            </a:r>
            <a:r>
              <a:rPr lang="en-US" sz="1800" spc="-5" dirty="0">
                <a:solidFill>
                  <a:srgbClr val="000000"/>
                </a:solidFill>
                <a:effectLst/>
                <a:ea typeface="Times New Roman" panose="02020603050405020304" pitchFamily="18" charset="0"/>
              </a:rPr>
              <a:t> Deepfake technology is evolving to replicate not just appearance and voice, but also mannerisms and behaviors, making detection even more challenging.</a:t>
            </a:r>
            <a:endParaRPr lang="en-US" sz="1800" dirty="0">
              <a:solidFill>
                <a:srgbClr val="000000"/>
              </a:solidFill>
              <a:effectLst/>
              <a:ea typeface="Arial" panose="020B0604020202020204" pitchFamily="34" charset="0"/>
            </a:endParaRPr>
          </a:p>
          <a:p>
            <a:pPr marL="571500" indent="-457200">
              <a:lnSpc>
                <a:spcPct val="115000"/>
              </a:lnSpc>
              <a:buFont typeface="Arial" panose="020B0604020202020204" pitchFamily="34" charset="0"/>
              <a:buChar char="•"/>
            </a:pPr>
            <a:endParaRPr lang="en-US" sz="2800" u="none" strike="noStrike" dirty="0">
              <a:effectLst/>
              <a:highlight>
                <a:srgbClr val="FFFF00"/>
              </a:highlight>
              <a:ea typeface="Arial" panose="020B0604020202020204" pitchFamily="34" charset="0"/>
            </a:endParaRPr>
          </a:p>
        </p:txBody>
      </p:sp>
      <p:sp>
        <p:nvSpPr>
          <p:cNvPr id="5" name="Slide Number Placeholder 3">
            <a:extLst>
              <a:ext uri="{FF2B5EF4-FFF2-40B4-BE49-F238E27FC236}">
                <a16:creationId xmlns:a16="http://schemas.microsoft.com/office/drawing/2014/main" id="{87AFA648-579C-373D-DECE-DFE3E1DF69E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17</a:t>
            </a:fld>
            <a:endParaRPr lang="en-US" altLang="en-US" dirty="0"/>
          </a:p>
        </p:txBody>
      </p:sp>
    </p:spTree>
    <p:extLst>
      <p:ext uri="{BB962C8B-B14F-4D97-AF65-F5344CB8AC3E}">
        <p14:creationId xmlns:p14="http://schemas.microsoft.com/office/powerpoint/2010/main" val="74862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77B0F-B3B5-B929-543C-FB42FE0098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B4757-D7A5-E7E6-2E42-44D5CD2DAAB0}"/>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Role of Generative AI</a:t>
            </a:r>
          </a:p>
        </p:txBody>
      </p:sp>
      <p:sp>
        <p:nvSpPr>
          <p:cNvPr id="3" name="Content Placeholder 2">
            <a:extLst>
              <a:ext uri="{FF2B5EF4-FFF2-40B4-BE49-F238E27FC236}">
                <a16:creationId xmlns:a16="http://schemas.microsoft.com/office/drawing/2014/main" id="{A44C9DBF-5C82-BB2A-4AE7-764872F5B854}"/>
              </a:ext>
            </a:extLst>
          </p:cNvPr>
          <p:cNvSpPr>
            <a:spLocks noGrp="1"/>
          </p:cNvSpPr>
          <p:nvPr>
            <p:ph idx="1"/>
          </p:nvPr>
        </p:nvSpPr>
        <p:spPr>
          <a:xfrm>
            <a:off x="609600" y="1010659"/>
            <a:ext cx="11582400" cy="4787975"/>
          </a:xfrm>
        </p:spPr>
        <p:txBody>
          <a:bodyPr/>
          <a:lstStyle/>
          <a:p>
            <a:pPr marL="0" marR="0" indent="0">
              <a:buNone/>
            </a:pPr>
            <a:r>
              <a:rPr lang="en-US" sz="1800" kern="100" dirty="0">
                <a:effectLst/>
                <a:ea typeface="Calibri" panose="020F0502020204030204" pitchFamily="34" charset="0"/>
                <a:cs typeface="Times New Roman" panose="02020603050405020304" pitchFamily="18" charset="0"/>
              </a:rPr>
              <a:t>AI has evolved significantly, from simple statistics to the complex artificial intelligence systems we see today. Initially focused on pattern recognition and prediction through statistical methods, AI has expanded to include data science, machine learning, and deep learning. Recent advancements in computing power, data availability, and research have accelerated AI development, leading to groundbreaking applications in various fields, particularly in identity verification (IDPV).</a:t>
            </a:r>
          </a:p>
          <a:p>
            <a:pPr marL="0" marR="0" indent="0">
              <a:buNone/>
            </a:pPr>
            <a:r>
              <a:rPr lang="en-US" sz="1800" kern="100" dirty="0">
                <a:effectLst/>
                <a:ea typeface="Calibri" panose="020F0502020204030204" pitchFamily="34" charset="0"/>
                <a:cs typeface="Times New Roman" panose="02020603050405020304" pitchFamily="18" charset="0"/>
              </a:rPr>
              <a:t> </a:t>
            </a:r>
          </a:p>
          <a:p>
            <a:pPr marL="0" marR="0" indent="0">
              <a:buNone/>
            </a:pPr>
            <a:r>
              <a:rPr lang="en-US" sz="1800" kern="100" dirty="0">
                <a:effectLst/>
                <a:ea typeface="Calibri" panose="020F0502020204030204" pitchFamily="34" charset="0"/>
                <a:cs typeface="Times New Roman" panose="02020603050405020304" pitchFamily="18" charset="0"/>
              </a:rPr>
              <a:t>Two major innovations driving AI are Transformer Models and Generative Adversarial Networks (GANs). Transformer Models, such as those used in natural language processing applications like ChatGPT, utilize neural networks to understand context and process vast datasets, enabling capabilities like conversation simulation and text summarization. GANs, consisting of a generator and a discriminator, create realistic content, including images, videos, and audio, which has significant implications for generating synthetic media and deepfakes.</a:t>
            </a:r>
          </a:p>
          <a:p>
            <a:pPr marL="0" marR="0" indent="0">
              <a:buNone/>
            </a:pPr>
            <a:endParaRPr lang="en-US" sz="1800" kern="100" dirty="0">
              <a:effectLst/>
              <a:ea typeface="Calibri" panose="020F0502020204030204" pitchFamily="34" charset="0"/>
              <a:cs typeface="Times New Roman" panose="02020603050405020304" pitchFamily="18" charset="0"/>
            </a:endParaRPr>
          </a:p>
          <a:p>
            <a:pPr marL="0" marR="0" indent="0">
              <a:buNone/>
            </a:pPr>
            <a:r>
              <a:rPr lang="en-US" sz="1800" kern="100" dirty="0">
                <a:effectLst/>
                <a:ea typeface="Calibri" panose="020F0502020204030204" pitchFamily="34" charset="0"/>
                <a:cs typeface="Times New Roman" panose="02020603050405020304" pitchFamily="18" charset="0"/>
              </a:rPr>
              <a:t>In the realm of IDPV, AI technologies like computer vision, biometrics, and natural language processing are revolutionizing the field. Computer vision techniques such as optical character recognition (OCR) and object detection enhance document verification, while biometrics, including face, fingerprint, and voice recognition, provide robust identification methods. Additionally, pattern and anomaly detection, behavioral analysis, and risk scoring improve security and fraud detection. As AI continues to evolve, it is crucial to adapt and innovate to address emerging challenges and leverage new opportunities in IDPV.</a:t>
            </a:r>
          </a:p>
        </p:txBody>
      </p:sp>
      <p:sp>
        <p:nvSpPr>
          <p:cNvPr id="5" name="Slide Number Placeholder 3">
            <a:extLst>
              <a:ext uri="{FF2B5EF4-FFF2-40B4-BE49-F238E27FC236}">
                <a16:creationId xmlns:a16="http://schemas.microsoft.com/office/drawing/2014/main" id="{D47FDDC6-7427-9D0F-DFB8-FA4C38F3CFA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18</a:t>
            </a:fld>
            <a:endParaRPr lang="en-US" altLang="en-US" dirty="0"/>
          </a:p>
        </p:txBody>
      </p:sp>
    </p:spTree>
    <p:extLst>
      <p:ext uri="{BB962C8B-B14F-4D97-AF65-F5344CB8AC3E}">
        <p14:creationId xmlns:p14="http://schemas.microsoft.com/office/powerpoint/2010/main" val="25553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13506-30AD-9B83-31F4-D10ABCCF8117}"/>
              </a:ext>
            </a:extLst>
          </p:cNvPr>
          <p:cNvSpPr>
            <a:spLocks noGrp="1"/>
          </p:cNvSpPr>
          <p:nvPr>
            <p:ph type="title"/>
          </p:nvPr>
        </p:nvSpPr>
        <p:spPr>
          <a:xfrm>
            <a:off x="609600" y="-59240"/>
            <a:ext cx="10972800" cy="1143000"/>
          </a:xfrm>
        </p:spPr>
        <p:txBody>
          <a:bodyPr/>
          <a:lstStyle/>
          <a:p>
            <a:pPr algn="l"/>
            <a:r>
              <a:rPr lang="en-US" sz="4400" dirty="0"/>
              <a:t>Deepfake-IDV Discussion Group</a:t>
            </a:r>
            <a:endParaRPr lang="en-US" dirty="0"/>
          </a:p>
        </p:txBody>
      </p:sp>
      <p:sp>
        <p:nvSpPr>
          <p:cNvPr id="3" name="Content Placeholder 2">
            <a:extLst>
              <a:ext uri="{FF2B5EF4-FFF2-40B4-BE49-F238E27FC236}">
                <a16:creationId xmlns:a16="http://schemas.microsoft.com/office/drawing/2014/main" id="{297E7849-9813-C6C6-5961-6C6D1E56621F}"/>
              </a:ext>
            </a:extLst>
          </p:cNvPr>
          <p:cNvSpPr>
            <a:spLocks noGrp="1"/>
          </p:cNvSpPr>
          <p:nvPr>
            <p:ph idx="1"/>
          </p:nvPr>
        </p:nvSpPr>
        <p:spPr>
          <a:xfrm>
            <a:off x="609599" y="1156382"/>
            <a:ext cx="11305309" cy="3703294"/>
          </a:xfrm>
        </p:spPr>
        <p:txBody>
          <a:bodyPr/>
          <a:lstStyle/>
          <a:p>
            <a:pPr marL="0" indent="0">
              <a:buNone/>
            </a:pPr>
            <a:r>
              <a:rPr lang="en-US" sz="1800" dirty="0"/>
              <a:t>The Kantara Deepfake-IDV Discussion Group—</a:t>
            </a:r>
            <a:r>
              <a:rPr lang="en-US" sz="1800" i="1" dirty="0"/>
              <a:t>Deepfake Threats To Identity Verification &amp; Proofing</a:t>
            </a:r>
            <a:r>
              <a:rPr lang="en-US" sz="1800" dirty="0"/>
              <a:t>—was formed in September 2023 to explore how IDPV (Identity Proofing and Verification) systems could be subverted or fooled by “deepfakes,” “Generative AI,”</a:t>
            </a:r>
            <a:r>
              <a:rPr lang="en-US" sz="1800" b="0" i="0" u="none" strike="noStrike" dirty="0">
                <a:effectLst/>
              </a:rPr>
              <a:t> and other AI-related mechanisms. </a:t>
            </a:r>
            <a:endParaRPr lang="en-US" sz="1800" dirty="0"/>
          </a:p>
          <a:p>
            <a:pPr marL="0" indent="0">
              <a:buNone/>
            </a:pPr>
            <a:endParaRPr lang="en-US" sz="1000" dirty="0"/>
          </a:p>
          <a:p>
            <a:pPr marL="0" indent="0">
              <a:buNone/>
            </a:pPr>
            <a:r>
              <a:rPr lang="en-US" sz="1800" dirty="0"/>
              <a:t>The group primarily comprised technical experts from within the biometric and digital identity marketplace, including vendors, individual subject matter experts, and contributors from end-user organizations. </a:t>
            </a:r>
          </a:p>
          <a:p>
            <a:pPr marL="0" indent="0">
              <a:buNone/>
            </a:pPr>
            <a:endParaRPr lang="en-US" sz="1000" dirty="0"/>
          </a:p>
          <a:p>
            <a:pPr marL="0" indent="0" algn="l">
              <a:buNone/>
            </a:pPr>
            <a:r>
              <a:rPr lang="en-US" sz="1800" b="0" i="0" u="none" strike="noStrike" dirty="0">
                <a:effectLst/>
              </a:rPr>
              <a:t>The anticipated output of the discussion group was a report describing the nature of the threats, vulnerabilities, and potential countermeasures designed to </a:t>
            </a:r>
          </a:p>
          <a:p>
            <a:r>
              <a:rPr lang="en-US" sz="1800" b="0" i="0" u="none" strike="noStrike" dirty="0">
                <a:effectLst/>
              </a:rPr>
              <a:t>Inform purchasers of IDPV services about AI-related techniques that may decrease their effectiveness and </a:t>
            </a:r>
          </a:p>
          <a:p>
            <a:r>
              <a:rPr lang="en-US" sz="1800" dirty="0"/>
              <a:t>E</a:t>
            </a:r>
            <a:r>
              <a:rPr lang="en-US" sz="1800" b="0" i="0" u="none" strike="noStrike" dirty="0">
                <a:effectLst/>
              </a:rPr>
              <a:t>nable readers to discuss the topic and potential risk mitigation actions within their organization and with IDPV service providers.</a:t>
            </a:r>
          </a:p>
          <a:p>
            <a:pPr marL="0" indent="0">
              <a:buNone/>
            </a:pPr>
            <a:endParaRPr lang="en-US" sz="1000" b="1" i="1" dirty="0"/>
          </a:p>
          <a:p>
            <a:pPr marL="0" indent="0">
              <a:buNone/>
            </a:pPr>
            <a:endParaRPr lang="en-US" sz="2000" dirty="0"/>
          </a:p>
        </p:txBody>
      </p:sp>
      <p:sp>
        <p:nvSpPr>
          <p:cNvPr id="4" name="Slide Number Placeholder 3">
            <a:extLst>
              <a:ext uri="{FF2B5EF4-FFF2-40B4-BE49-F238E27FC236}">
                <a16:creationId xmlns:a16="http://schemas.microsoft.com/office/drawing/2014/main" id="{EC4C8004-2F36-86D4-D1E2-88FE091E3C0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a:t>
            </a:fld>
            <a:endParaRPr lang="en-US" altLang="en-US" dirty="0"/>
          </a:p>
        </p:txBody>
      </p:sp>
      <p:sp>
        <p:nvSpPr>
          <p:cNvPr id="6" name="TextBox 5">
            <a:extLst>
              <a:ext uri="{FF2B5EF4-FFF2-40B4-BE49-F238E27FC236}">
                <a16:creationId xmlns:a16="http://schemas.microsoft.com/office/drawing/2014/main" id="{60AB7449-C455-7332-9EE3-882BC63EEEB5}"/>
              </a:ext>
            </a:extLst>
          </p:cNvPr>
          <p:cNvSpPr txBox="1"/>
          <p:nvPr/>
        </p:nvSpPr>
        <p:spPr>
          <a:xfrm>
            <a:off x="138546" y="5004920"/>
            <a:ext cx="11914908" cy="707886"/>
          </a:xfrm>
          <a:prstGeom prst="rect">
            <a:avLst/>
          </a:prstGeom>
          <a:noFill/>
        </p:spPr>
        <p:txBody>
          <a:bodyPr wrap="square">
            <a:spAutoFit/>
          </a:bodyPr>
          <a:lstStyle/>
          <a:p>
            <a:pPr marL="0" indent="0" algn="ctr">
              <a:buNone/>
            </a:pPr>
            <a:r>
              <a:rPr lang="en-US" sz="2000" b="1" i="1" dirty="0">
                <a:solidFill>
                  <a:srgbClr val="262673"/>
                </a:solidFill>
                <a:latin typeface="Avenir Book" panose="02000503020000020003" pitchFamily="2" charset="0"/>
              </a:rPr>
              <a:t>This document represents the group’s output and reflects the group’s consensus thinking about d</a:t>
            </a:r>
            <a:r>
              <a:rPr lang="en-US" sz="2000" b="1" i="1" dirty="0">
                <a:solidFill>
                  <a:srgbClr val="262673"/>
                </a:solidFill>
                <a:effectLst/>
                <a:latin typeface="Avenir Book" panose="02000503020000020003" pitchFamily="2" charset="0"/>
                <a:ea typeface="Arial" panose="020B0604020202020204" pitchFamily="34" charset="0"/>
              </a:rPr>
              <a:t>eepfake detection, protection, and countermeasures for Remote Identity Verification (RIDV). </a:t>
            </a:r>
            <a:endParaRPr lang="en-US" sz="2000" b="1" i="1" dirty="0">
              <a:solidFill>
                <a:srgbClr val="262673"/>
              </a:solidFill>
              <a:latin typeface="Avenir Book" panose="02000503020000020003" pitchFamily="2" charset="0"/>
            </a:endParaRPr>
          </a:p>
        </p:txBody>
      </p:sp>
    </p:spTree>
    <p:extLst>
      <p:ext uri="{BB962C8B-B14F-4D97-AF65-F5344CB8AC3E}">
        <p14:creationId xmlns:p14="http://schemas.microsoft.com/office/powerpoint/2010/main" val="2157512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069D8-D2C2-8D4C-2176-5857842505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F6EFD5-BA13-1632-6E10-6DCC0E228C75}"/>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Regulatory Environment </a:t>
            </a:r>
            <a:r>
              <a:rPr lang="en-US" b="1" dirty="0">
                <a:solidFill>
                  <a:srgbClr val="FF0000"/>
                </a:solidFill>
              </a:rPr>
              <a:t>FILLED IN</a:t>
            </a:r>
            <a:endParaRPr lang="en-US" sz="4400"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BC3B6FD3-0B67-1297-0262-DE151683CF86}"/>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highlight>
                  <a:srgbClr val="FFFF00"/>
                </a:highlight>
                <a:ea typeface="Arial" panose="020B0604020202020204" pitchFamily="34" charset="0"/>
              </a:rPr>
              <a:t>High level comments on Regulations, link to Appendix Regulations</a:t>
            </a:r>
          </a:p>
        </p:txBody>
      </p:sp>
      <p:sp>
        <p:nvSpPr>
          <p:cNvPr id="5" name="Slide Number Placeholder 3">
            <a:extLst>
              <a:ext uri="{FF2B5EF4-FFF2-40B4-BE49-F238E27FC236}">
                <a16:creationId xmlns:a16="http://schemas.microsoft.com/office/drawing/2014/main" id="{01FFC4A3-6343-413B-74E7-10B4576620C8}"/>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19</a:t>
            </a:fld>
            <a:endParaRPr lang="en-US" altLang="en-US" dirty="0"/>
          </a:p>
        </p:txBody>
      </p:sp>
    </p:spTree>
    <p:extLst>
      <p:ext uri="{BB962C8B-B14F-4D97-AF65-F5344CB8AC3E}">
        <p14:creationId xmlns:p14="http://schemas.microsoft.com/office/powerpoint/2010/main" val="469169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76D33-14C3-5925-A9C1-0EEE535A90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CDB3CA-9680-E60E-A49C-17BCDDF3FF30}"/>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Standards </a:t>
            </a:r>
            <a:r>
              <a:rPr lang="en-US" b="1" dirty="0">
                <a:solidFill>
                  <a:srgbClr val="FF0000"/>
                </a:solidFill>
              </a:rPr>
              <a:t>FILLED IN</a:t>
            </a:r>
            <a:endParaRPr lang="en-US" sz="4400"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66C5AD9A-09F2-5F6D-CAB5-BE8316D2FDDD}"/>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highlight>
                  <a:srgbClr val="FFFF00"/>
                </a:highlight>
                <a:ea typeface="Arial" panose="020B0604020202020204" pitchFamily="34" charset="0"/>
              </a:rPr>
              <a:t>High Level comments on Relevant Standards, </a:t>
            </a:r>
            <a:r>
              <a:rPr lang="en-US" sz="2400" u="none" strike="noStrike" dirty="0">
                <a:effectLst/>
                <a:highlight>
                  <a:srgbClr val="FFFF00"/>
                </a:highlight>
                <a:ea typeface="Arial" panose="020B0604020202020204" pitchFamily="34" charset="0"/>
              </a:rPr>
              <a:t>link to Appendix: </a:t>
            </a:r>
          </a:p>
        </p:txBody>
      </p:sp>
      <p:sp>
        <p:nvSpPr>
          <p:cNvPr id="5" name="Slide Number Placeholder 3">
            <a:extLst>
              <a:ext uri="{FF2B5EF4-FFF2-40B4-BE49-F238E27FC236}">
                <a16:creationId xmlns:a16="http://schemas.microsoft.com/office/drawing/2014/main" id="{6C52EDBF-4279-3EF4-82C3-93C5F4908C93}"/>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20</a:t>
            </a:fld>
            <a:endParaRPr lang="en-US" altLang="en-US" dirty="0"/>
          </a:p>
        </p:txBody>
      </p:sp>
    </p:spTree>
    <p:extLst>
      <p:ext uri="{BB962C8B-B14F-4D97-AF65-F5344CB8AC3E}">
        <p14:creationId xmlns:p14="http://schemas.microsoft.com/office/powerpoint/2010/main" val="2401842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0A37F-182A-0BBE-ECB5-3B8E12C05D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C045E5-5AD6-BA59-3690-F1DA08829FB7}"/>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Audience for this Report </a:t>
            </a:r>
            <a:r>
              <a:rPr lang="en-US" b="1" dirty="0">
                <a:solidFill>
                  <a:srgbClr val="FF0000"/>
                </a:solidFill>
              </a:rPr>
              <a:t>FILLED IN</a:t>
            </a:r>
            <a:endParaRPr lang="en-US" sz="4400" u="none" strike="noStrike"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9A7B25DE-8786-EBED-1E13-90828321CC2F}"/>
              </a:ext>
            </a:extLst>
          </p:cNvPr>
          <p:cNvSpPr>
            <a:spLocks noGrp="1"/>
          </p:cNvSpPr>
          <p:nvPr>
            <p:ph idx="1"/>
          </p:nvPr>
        </p:nvSpPr>
        <p:spPr>
          <a:xfrm>
            <a:off x="609600" y="1010659"/>
            <a:ext cx="10972800" cy="4787975"/>
          </a:xfrm>
        </p:spPr>
        <p:txBody>
          <a:bodyPr/>
          <a:lstStyle/>
          <a:p>
            <a:pPr>
              <a:lnSpc>
                <a:spcPct val="115000"/>
              </a:lnSpc>
              <a:buFont typeface="Arial" panose="020B0604020202020204" pitchFamily="34" charset="0"/>
              <a:buChar char="•"/>
            </a:pPr>
            <a:r>
              <a:rPr lang="en-US" sz="2800" u="none" strike="noStrike" dirty="0">
                <a:effectLst/>
                <a:ea typeface="Arial" panose="020B0604020202020204" pitchFamily="34" charset="0"/>
              </a:rPr>
              <a:t>Key constituencies:     </a:t>
            </a:r>
            <a:r>
              <a:rPr lang="en-US" sz="2800" u="none" strike="noStrike" dirty="0">
                <a:effectLst/>
                <a:highlight>
                  <a:srgbClr val="FFFF00"/>
                </a:highlight>
                <a:ea typeface="Arial" panose="020B0604020202020204" pitchFamily="34" charset="0"/>
              </a:rPr>
              <a:t>DESCROPTIONS</a:t>
            </a:r>
          </a:p>
          <a:p>
            <a:pPr lvl="1" indent="-342900">
              <a:lnSpc>
                <a:spcPct val="115000"/>
              </a:lnSpc>
              <a:buFont typeface="Courier New" panose="02070309020205020404" pitchFamily="49" charset="0"/>
              <a:buChar char="o"/>
            </a:pPr>
            <a:r>
              <a:rPr lang="en-US" sz="2000" u="none" strike="noStrike" dirty="0">
                <a:effectLst/>
                <a:highlight>
                  <a:srgbClr val="FFFF00"/>
                </a:highlight>
                <a:ea typeface="Arial" panose="020B0604020202020204" pitchFamily="34" charset="0"/>
              </a:rPr>
              <a:t>Enterprise: IT, Security, Cybersecurity</a:t>
            </a:r>
          </a:p>
          <a:p>
            <a:pPr lvl="1" indent="-342900">
              <a:lnSpc>
                <a:spcPct val="115000"/>
              </a:lnSpc>
              <a:buFont typeface="Courier New" panose="02070309020205020404" pitchFamily="49" charset="0"/>
              <a:buChar char="o"/>
            </a:pPr>
            <a:r>
              <a:rPr lang="en-US" sz="2000" u="none" strike="noStrike" dirty="0">
                <a:effectLst/>
                <a:highlight>
                  <a:srgbClr val="FFFF00"/>
                </a:highlight>
                <a:ea typeface="Arial" panose="020B0604020202020204" pitchFamily="34" charset="0"/>
              </a:rPr>
              <a:t>Vendors: Biometric, IAM, CIAM, Fraud, Cyber3eecurity, </a:t>
            </a:r>
          </a:p>
          <a:p>
            <a:pPr lvl="1" indent="-342900">
              <a:lnSpc>
                <a:spcPct val="115000"/>
              </a:lnSpc>
              <a:buFont typeface="Courier New" panose="02070309020205020404" pitchFamily="49" charset="0"/>
              <a:buChar char="o"/>
            </a:pPr>
            <a:r>
              <a:rPr lang="en-US" sz="2000" u="none" strike="noStrike" dirty="0">
                <a:effectLst/>
                <a:highlight>
                  <a:srgbClr val="FFFF00"/>
                </a:highlight>
                <a:ea typeface="Arial" panose="020B0604020202020204" pitchFamily="34" charset="0"/>
              </a:rPr>
              <a:t>Policy Makers: Government and NGO’s in Privacy, Cybersecurity, </a:t>
            </a:r>
          </a:p>
          <a:p>
            <a:pPr lvl="1" indent="-342900">
              <a:lnSpc>
                <a:spcPct val="115000"/>
              </a:lnSpc>
              <a:buFont typeface="Courier New" panose="02070309020205020404" pitchFamily="49" charset="0"/>
              <a:buChar char="o"/>
            </a:pPr>
            <a:r>
              <a:rPr lang="en-US" sz="2000" u="none" strike="noStrike" dirty="0">
                <a:effectLst/>
                <a:highlight>
                  <a:srgbClr val="FFFF00"/>
                </a:highlight>
                <a:ea typeface="Arial" panose="020B0604020202020204" pitchFamily="34" charset="0"/>
              </a:rPr>
              <a:t>Standards/testing/certifications bodies</a:t>
            </a:r>
          </a:p>
        </p:txBody>
      </p:sp>
      <p:sp>
        <p:nvSpPr>
          <p:cNvPr id="5" name="Slide Number Placeholder 3">
            <a:extLst>
              <a:ext uri="{FF2B5EF4-FFF2-40B4-BE49-F238E27FC236}">
                <a16:creationId xmlns:a16="http://schemas.microsoft.com/office/drawing/2014/main" id="{7ECCA813-B250-7B63-6B53-AE03BD25B7F3}"/>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21</a:t>
            </a:fld>
            <a:endParaRPr lang="en-US" altLang="en-US" dirty="0"/>
          </a:p>
        </p:txBody>
      </p:sp>
    </p:spTree>
    <p:extLst>
      <p:ext uri="{BB962C8B-B14F-4D97-AF65-F5344CB8AC3E}">
        <p14:creationId xmlns:p14="http://schemas.microsoft.com/office/powerpoint/2010/main" val="1425404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2B072-89AA-F4A0-9A17-162495A40E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3B0213-1F72-B840-5B3B-86D456ADB770}"/>
              </a:ext>
            </a:extLst>
          </p:cNvPr>
          <p:cNvSpPr>
            <a:spLocks noGrp="1"/>
          </p:cNvSpPr>
          <p:nvPr>
            <p:ph type="title"/>
          </p:nvPr>
        </p:nvSpPr>
        <p:spPr/>
        <p:txBody>
          <a:bodyPr/>
          <a:lstStyle/>
          <a:p>
            <a:r>
              <a:rPr lang="en-US" dirty="0"/>
              <a:t>Project Scope</a:t>
            </a:r>
          </a:p>
        </p:txBody>
      </p:sp>
      <p:sp>
        <p:nvSpPr>
          <p:cNvPr id="3" name="Content Placeholder 2">
            <a:extLst>
              <a:ext uri="{FF2B5EF4-FFF2-40B4-BE49-F238E27FC236}">
                <a16:creationId xmlns:a16="http://schemas.microsoft.com/office/drawing/2014/main" id="{A2320D0B-A97C-6BA9-3094-5CB911FC3BE3}"/>
              </a:ext>
            </a:extLst>
          </p:cNvPr>
          <p:cNvSpPr>
            <a:spLocks noGrp="1"/>
          </p:cNvSpPr>
          <p:nvPr>
            <p:ph idx="1"/>
          </p:nvPr>
        </p:nvSpPr>
        <p:spPr>
          <a:xfrm>
            <a:off x="609600" y="1156382"/>
            <a:ext cx="10972800" cy="4525963"/>
          </a:xfrm>
        </p:spPr>
        <p:txBody>
          <a:bodyPr/>
          <a:lstStyle/>
          <a:p>
            <a:pPr marL="342900" marR="0" lvl="0" indent="-342900">
              <a:lnSpc>
                <a:spcPct val="115000"/>
              </a:lnSpc>
              <a:buFont typeface="Symbol" pitchFamily="2" charset="2"/>
              <a:buChar char=""/>
            </a:pPr>
            <a:r>
              <a:rPr lang="en-US" sz="2400" u="none" strike="noStrike" dirty="0">
                <a:effectLst/>
                <a:ea typeface="Arial" panose="020B0604020202020204" pitchFamily="34" charset="0"/>
              </a:rPr>
              <a:t>OBJECTIVE: Identify key deepfake threats and vulnerabilities and present prevention, detection, and countermeasure capabilities. </a:t>
            </a:r>
          </a:p>
          <a:p>
            <a:pPr marL="342900" marR="0" lvl="0" indent="-342900">
              <a:lnSpc>
                <a:spcPct val="115000"/>
              </a:lnSpc>
              <a:buFont typeface="Symbol" pitchFamily="2" charset="2"/>
              <a:buChar char=""/>
            </a:pPr>
            <a:r>
              <a:rPr lang="en-US" sz="2400" u="none" strike="noStrike" dirty="0">
                <a:effectLst/>
                <a:ea typeface="Arial" panose="020B0604020202020204" pitchFamily="34" charset="0"/>
              </a:rPr>
              <a:t>USE:  Educate and provide best practice recommendations to address the threats posed by deepfakes.  </a:t>
            </a:r>
          </a:p>
          <a:p>
            <a:pPr marL="342900" marR="0" lvl="0" indent="-342900">
              <a:lnSpc>
                <a:spcPct val="115000"/>
              </a:lnSpc>
              <a:buFont typeface="Symbol" pitchFamily="2" charset="2"/>
              <a:buChar char=""/>
            </a:pPr>
            <a:r>
              <a:rPr lang="en-US" sz="2400" dirty="0">
                <a:effectLst/>
                <a:ea typeface="Arial" panose="020B0604020202020204" pitchFamily="34" charset="0"/>
              </a:rPr>
              <a:t>FOCUS: </a:t>
            </a:r>
            <a:r>
              <a:rPr lang="en-US" sz="2400" b="0" i="0" u="none" strike="noStrike" dirty="0">
                <a:effectLst/>
              </a:rPr>
              <a:t>Deepfake attacks threaten a wide range of services, systems, and domains, from social and traditional media to national security and human rights to banking and access to digital systems. In this document , we focus specifically on deepfake threats and attack vectors within the scope of remote identity verification.  </a:t>
            </a:r>
            <a:endParaRPr lang="en-US" sz="2400"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AA0636A9-1004-C069-8BFB-54C6F6B2E47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22</a:t>
            </a:fld>
            <a:endParaRPr lang="en-US" altLang="en-US" dirty="0"/>
          </a:p>
        </p:txBody>
      </p:sp>
    </p:spTree>
    <p:extLst>
      <p:ext uri="{BB962C8B-B14F-4D97-AF65-F5344CB8AC3E}">
        <p14:creationId xmlns:p14="http://schemas.microsoft.com/office/powerpoint/2010/main" val="2126949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07349-EABA-3CD7-A152-ACE3EE57E2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39563D-3F02-10C2-744B-B654D3076B0A}"/>
              </a:ext>
            </a:extLst>
          </p:cNvPr>
          <p:cNvSpPr>
            <a:spLocks noGrp="1"/>
          </p:cNvSpPr>
          <p:nvPr>
            <p:ph type="title"/>
          </p:nvPr>
        </p:nvSpPr>
        <p:spPr/>
        <p:txBody>
          <a:bodyPr/>
          <a:lstStyle/>
          <a:p>
            <a:r>
              <a:rPr lang="en-US" dirty="0"/>
              <a:t>Introduction to </a:t>
            </a:r>
            <a:r>
              <a:rPr lang="en-US" dirty="0">
                <a:solidFill>
                  <a:srgbClr val="262673"/>
                </a:solidFill>
              </a:rPr>
              <a:t>the</a:t>
            </a:r>
            <a:r>
              <a:rPr lang="en-US" dirty="0"/>
              <a:t> RIDV Diagrams </a:t>
            </a:r>
          </a:p>
        </p:txBody>
      </p:sp>
      <p:sp>
        <p:nvSpPr>
          <p:cNvPr id="3" name="Content Placeholder 2">
            <a:extLst>
              <a:ext uri="{FF2B5EF4-FFF2-40B4-BE49-F238E27FC236}">
                <a16:creationId xmlns:a16="http://schemas.microsoft.com/office/drawing/2014/main" id="{D49BEAAA-E828-EA76-8388-DC047A6ADDD8}"/>
              </a:ext>
            </a:extLst>
          </p:cNvPr>
          <p:cNvSpPr>
            <a:spLocks noGrp="1"/>
          </p:cNvSpPr>
          <p:nvPr>
            <p:ph idx="1"/>
          </p:nvPr>
        </p:nvSpPr>
        <p:spPr>
          <a:xfrm>
            <a:off x="609600" y="845537"/>
            <a:ext cx="10972800" cy="4041773"/>
          </a:xfrm>
        </p:spPr>
        <p:txBody>
          <a:bodyPr/>
          <a:lstStyle/>
          <a:p>
            <a:pPr>
              <a:lnSpc>
                <a:spcPct val="115000"/>
              </a:lnSpc>
            </a:pPr>
            <a:r>
              <a:rPr lang="en-US" sz="1800" u="none" strike="noStrike" dirty="0">
                <a:effectLst/>
                <a:ea typeface="Arial" panose="020B0604020202020204" pitchFamily="34" charset="0"/>
              </a:rPr>
              <a:t>The following diagrams illustrate the RIDV Process at a high level. They are intended to provide a concept framework only and not to illustrate the detailed complexity of the technical process. The diagrams identify four (4) channels of input into an RIDV system:</a:t>
            </a:r>
          </a:p>
          <a:p>
            <a:pPr lvl="1">
              <a:lnSpc>
                <a:spcPct val="115000"/>
              </a:lnSpc>
            </a:pPr>
            <a:r>
              <a:rPr lang="en-US" sz="1600" u="none" strike="noStrike" dirty="0">
                <a:effectLst/>
                <a:ea typeface="Arial" panose="020B0604020202020204" pitchFamily="34" charset="0"/>
              </a:rPr>
              <a:t>Live Biometric Capture Channel</a:t>
            </a:r>
          </a:p>
          <a:p>
            <a:pPr lvl="1">
              <a:lnSpc>
                <a:spcPct val="115000"/>
              </a:lnSpc>
            </a:pPr>
            <a:r>
              <a:rPr lang="en-US" sz="1600" dirty="0">
                <a:ea typeface="Arial" panose="020B0604020202020204" pitchFamily="34" charset="0"/>
              </a:rPr>
              <a:t>Ideneii4ty Document Capture Channel</a:t>
            </a:r>
          </a:p>
          <a:p>
            <a:pPr lvl="1">
              <a:lnSpc>
                <a:spcPct val="115000"/>
              </a:lnSpc>
            </a:pPr>
            <a:r>
              <a:rPr lang="en-US" sz="1600" dirty="0">
                <a:ea typeface="Arial" panose="020B0604020202020204" pitchFamily="34" charset="0"/>
              </a:rPr>
              <a:t>Environment Risk Factors Channel</a:t>
            </a:r>
          </a:p>
          <a:p>
            <a:pPr lvl="1">
              <a:lnSpc>
                <a:spcPct val="115000"/>
              </a:lnSpc>
            </a:pPr>
            <a:r>
              <a:rPr lang="en-US" sz="1600" dirty="0">
                <a:ea typeface="Arial" panose="020B0604020202020204" pitchFamily="34" charset="0"/>
              </a:rPr>
              <a:t>Manual Workflow for edge cases that require adjudication based on the inability of the automated process to accept or reject them. </a:t>
            </a:r>
          </a:p>
          <a:p>
            <a:pPr marL="400050">
              <a:lnSpc>
                <a:spcPct val="115000"/>
              </a:lnSpc>
            </a:pPr>
            <a:r>
              <a:rPr lang="en-US" sz="1800" dirty="0">
                <a:ea typeface="Arial" panose="020B0604020202020204" pitchFamily="34" charset="0"/>
              </a:rPr>
              <a:t>The initial RIDV Process diagram illustrates the foundational workflow.</a:t>
            </a:r>
          </a:p>
          <a:p>
            <a:pPr marL="400050">
              <a:lnSpc>
                <a:spcPct val="115000"/>
              </a:lnSpc>
            </a:pPr>
            <a:r>
              <a:rPr lang="en-US" sz="1800" dirty="0">
                <a:ea typeface="Arial" panose="020B0604020202020204" pitchFamily="34" charset="0"/>
              </a:rPr>
              <a:t>The RIDV Attack Vector diagram layers Deepfake Attack Vectors identifying workflow vulnerabilities.</a:t>
            </a:r>
          </a:p>
          <a:p>
            <a:pPr marL="400050">
              <a:lnSpc>
                <a:spcPct val="115000"/>
              </a:lnSpc>
            </a:pPr>
            <a:r>
              <a:rPr lang="en-US" sz="1800" dirty="0">
                <a:ea typeface="Arial" panose="020B0604020202020204" pitchFamily="34" charset="0"/>
              </a:rPr>
              <a:t>The IRDV Countermeasures diagram layers prevention, detection, and responses on the identified workflow vulnerabilities.</a:t>
            </a:r>
          </a:p>
          <a:p>
            <a:pPr marL="57150" indent="0">
              <a:lnSpc>
                <a:spcPct val="115000"/>
              </a:lnSpc>
              <a:buNone/>
            </a:pPr>
            <a:endParaRPr lang="en-US" sz="1600" u="none" strike="noStrike" dirty="0">
              <a:effectLst/>
              <a:ea typeface="Arial" panose="020B0604020202020204" pitchFamily="34" charset="0"/>
            </a:endParaRPr>
          </a:p>
          <a:p>
            <a:pPr marL="57150" indent="0">
              <a:lnSpc>
                <a:spcPct val="115000"/>
              </a:lnSpc>
              <a:buNone/>
            </a:pPr>
            <a:r>
              <a:rPr lang="en-US" sz="1800" b="1" i="1" spc="-5" dirty="0">
                <a:solidFill>
                  <a:srgbClr val="172B4D"/>
                </a:solidFill>
                <a:ea typeface="Times New Roman" panose="02020603050405020304" pitchFamily="18" charset="0"/>
              </a:rPr>
              <a:t>The diagrams follow from earlier work on codifying possible presentation attack points in biometric systems as included in ISO/IEC 30107-1:2016 and other industry research, such as that done by Stephanie </a:t>
            </a:r>
            <a:r>
              <a:rPr lang="en-US" sz="1800" b="1" i="1" spc="-5" dirty="0" err="1">
                <a:solidFill>
                  <a:srgbClr val="172B4D"/>
                </a:solidFill>
                <a:ea typeface="Times New Roman" panose="02020603050405020304" pitchFamily="18" charset="0"/>
              </a:rPr>
              <a:t>Schuckers</a:t>
            </a:r>
            <a:r>
              <a:rPr lang="en-US" sz="1800" b="1" i="1" spc="-5" dirty="0">
                <a:solidFill>
                  <a:srgbClr val="172B4D"/>
                </a:solidFill>
                <a:ea typeface="Times New Roman" panose="02020603050405020304" pitchFamily="18" charset="0"/>
              </a:rPr>
              <a:t> at </a:t>
            </a:r>
            <a:r>
              <a:rPr lang="en-US" sz="1800" b="1" i="1" spc="-5" dirty="0" err="1">
                <a:solidFill>
                  <a:srgbClr val="172B4D"/>
                </a:solidFill>
                <a:ea typeface="Times New Roman" panose="02020603050405020304" pitchFamily="18" charset="0"/>
              </a:rPr>
              <a:t>CITeR</a:t>
            </a:r>
            <a:r>
              <a:rPr lang="en-US" sz="1800" b="1" i="1" spc="-5" dirty="0">
                <a:solidFill>
                  <a:srgbClr val="172B4D"/>
                </a:solidFill>
                <a:ea typeface="Times New Roman" panose="02020603050405020304" pitchFamily="18" charset="0"/>
              </a:rPr>
              <a:t>.</a:t>
            </a:r>
            <a:endParaRPr lang="en-US" sz="1800" b="1" i="1" dirty="0">
              <a:solidFill>
                <a:srgbClr val="172B4D"/>
              </a:solidFill>
              <a:ea typeface="Arial" panose="020B0604020202020204" pitchFamily="34" charset="0"/>
            </a:endParaRPr>
          </a:p>
          <a:p>
            <a:pPr marL="57150" indent="0">
              <a:lnSpc>
                <a:spcPct val="115000"/>
              </a:lnSpc>
              <a:buNone/>
            </a:pPr>
            <a:endParaRPr lang="en-US" sz="1600" u="none" strike="noStrike" dirty="0">
              <a:effectLst/>
              <a:ea typeface="Arial" panose="020B0604020202020204" pitchFamily="34" charset="0"/>
            </a:endParaRPr>
          </a:p>
          <a:p>
            <a:pPr lvl="1">
              <a:lnSpc>
                <a:spcPct val="115000"/>
              </a:lnSpc>
            </a:pPr>
            <a:endParaRPr lang="en-US" sz="1600" u="none" strike="noStrike" dirty="0">
              <a:effectLst/>
              <a:ea typeface="Arial" panose="020B0604020202020204" pitchFamily="34" charset="0"/>
            </a:endParaRPr>
          </a:p>
          <a:p>
            <a:pPr marL="0" marR="0" lvl="0" indent="0">
              <a:lnSpc>
                <a:spcPct val="115000"/>
              </a:lnSpc>
              <a:buNone/>
            </a:pPr>
            <a:r>
              <a:rPr lang="en-US" sz="1600" dirty="0">
                <a:ea typeface="Arial" panose="020B0604020202020204" pitchFamily="34" charset="0"/>
              </a:rPr>
              <a:t>	</a:t>
            </a:r>
            <a:endParaRPr lang="en-US" sz="1600" u="none" strike="noStrike" dirty="0">
              <a:effectLst/>
              <a:ea typeface="Arial" panose="020B0604020202020204" pitchFamily="34" charset="0"/>
            </a:endParaRPr>
          </a:p>
          <a:p>
            <a:pPr marL="0" marR="0" lvl="0" indent="0">
              <a:lnSpc>
                <a:spcPct val="115000"/>
              </a:lnSpc>
              <a:buNone/>
            </a:pPr>
            <a:endParaRPr lang="en-US" sz="2000" dirty="0">
              <a:ea typeface="Arial" panose="020B0604020202020204" pitchFamily="34" charset="0"/>
            </a:endParaRPr>
          </a:p>
          <a:p>
            <a:pPr marL="0" marR="0" lvl="0" indent="0">
              <a:lnSpc>
                <a:spcPct val="115000"/>
              </a:lnSpc>
              <a:buNone/>
            </a:pPr>
            <a:endParaRPr lang="en-US" sz="2000"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9D7D7208-8E55-8D70-921A-12A891830C36}"/>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23</a:t>
            </a:fld>
            <a:endParaRPr lang="en-US" altLang="en-US" dirty="0"/>
          </a:p>
        </p:txBody>
      </p:sp>
    </p:spTree>
    <p:extLst>
      <p:ext uri="{BB962C8B-B14F-4D97-AF65-F5344CB8AC3E}">
        <p14:creationId xmlns:p14="http://schemas.microsoft.com/office/powerpoint/2010/main" val="1063489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D980CD-36CF-817C-9A3F-A26BF28FC5F2}"/>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F487A743-0C56-04FA-A273-A9B1D5879A38}"/>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9472EEAD-4BE6-CF09-B91A-2AFE9B32CAE0}"/>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E568E9BE-FDB2-C9F8-3090-8BE8A60699B6}"/>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CAE3D744-5D92-BE58-46CE-B15B66A13967}"/>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2C98BCF2-AA68-EF0D-D227-C02EEE086171}"/>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F83F5BFF-90F4-5619-A317-DEFDEECCFB05}"/>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8F5A065E-3372-D83F-D582-B886F3BABB5E}"/>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F1253E4E-3858-5186-E441-27F54CCF4A60}"/>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11D104EE-A828-BCE5-A765-8D0C3BC834FF}"/>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855957A6-B379-785E-7D49-2644FD275246}"/>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B150B620-F495-CBCF-B162-4431CBAFEE0C}"/>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78A5BBE8-6A79-19FA-0CEB-A9CC3963B1CB}"/>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280D0EA9-B9DA-09D3-CA8F-E23E93A72FAF}"/>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8B662FBE-0FC6-C01C-B703-A04FAFD10BAA}"/>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33242A6A-9C38-74E1-9A09-251C0D5127A9}"/>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A3A2805F-E78F-3994-8A83-A3DB71BF671B}"/>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74BA97DA-E2EF-F296-1D93-94F244CFE119}"/>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2939BD16-C7A0-BA52-6A59-DFAB55827D3E}"/>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9C070A5F-C847-9310-E317-3E0D8D2DB231}"/>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F1BDF7F2-84EB-4569-EA6E-F1D885306D11}"/>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D17D6AA9-2622-16A4-FA80-9086FB3DEB18}"/>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95CCD153-C050-693A-FE76-D7DD1746B362}"/>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32003715-10C2-6D7F-D2B0-06991802073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22E96A02-379F-E50A-0A15-0CA9327F1118}"/>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28A65E4C-6F95-4982-423D-3EE49EF5AFD9}"/>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61EAF305-D4EC-356D-1703-4DE942097CB7}"/>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FE669744-CD3A-FA1E-A5FE-FF0161AABDFA}"/>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D6BC2B3E-BB2E-C91A-114A-72448D9D92E3}"/>
              </a:ext>
            </a:extLst>
          </p:cNvPr>
          <p:cNvSpPr txBox="1"/>
          <p:nvPr/>
        </p:nvSpPr>
        <p:spPr>
          <a:xfrm>
            <a:off x="9460625" y="2145672"/>
            <a:ext cx="1437299" cy="4826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EAFFA96C-0B23-EFFF-9F9B-C9959911C5E2}"/>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D8FEC181-4DB4-7A0F-0ED3-4928448C141D}"/>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495D0312-84BA-2754-779E-39219F991E86}"/>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B3E27148-1394-2EA2-A62D-CD73C9D85ACE}"/>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4187049B-6EED-01D0-04C7-43BBAA00C252}"/>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71208E8F-6FD4-3BC8-4064-E40B67168833}"/>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9AB8D815-F57A-7CB1-6D8E-B6FA9AD3B888}"/>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B004E165-1B03-3FC4-44C3-9F03C2210ED4}"/>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ED7438C2-FFFF-9FC1-E8D3-214188E167CF}"/>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C9360C0E-34D2-F8D0-3ACA-EA08BAF4875E}"/>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03E05DDC-DCF7-1A0E-046A-76E7C06010E3}"/>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5A5DABBE-AD99-6E49-B8BD-EC62D4B94A16}"/>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A4CBACC3-D4DD-77D4-2B6B-DBDB50CB268E}"/>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F764C580-1136-CC65-C508-CFE4E3692324}"/>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70ABE065-3F1A-3600-2EA1-B847A34FD223}"/>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395C5613-50F5-4F5A-A976-770C2BC21088}"/>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4C51C013-ED31-A62E-A3FC-584EFEC86ECD}"/>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52E56F35-D08F-0A50-5378-9A688F9709DD}"/>
              </a:ext>
            </a:extLst>
          </p:cNvPr>
          <p:cNvSpPr txBox="1"/>
          <p:nvPr/>
        </p:nvSpPr>
        <p:spPr>
          <a:xfrm>
            <a:off x="3005634" y="3222934"/>
            <a:ext cx="896737" cy="4244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B5C8E095-0C55-298D-CC06-AE785516B2DF}"/>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E30A08D0-2713-925F-DC2C-2C832276330E}"/>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C7CAE07A-29B0-BE4C-57FA-44E236A6A03E}"/>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C7E8678E-BCCF-BAE2-2169-965ABD2743F1}"/>
              </a:ext>
            </a:extLst>
          </p:cNvPr>
          <p:cNvSpPr txBox="1"/>
          <p:nvPr/>
        </p:nvSpPr>
        <p:spPr>
          <a:xfrm>
            <a:off x="3066672" y="4481283"/>
            <a:ext cx="713699" cy="35959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D52DBD59-85A5-9D71-5F3B-D7AA282E51BE}"/>
              </a:ext>
            </a:extLst>
          </p:cNvPr>
          <p:cNvSpPr txBox="1"/>
          <p:nvPr/>
        </p:nvSpPr>
        <p:spPr>
          <a:xfrm>
            <a:off x="4796867" y="4481283"/>
            <a:ext cx="804275" cy="3959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0B5DA46C-811E-30FF-C29E-B910EDD4A11B}"/>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56F1AAC5-3895-7AD9-6576-443FE75BA8BD}"/>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4069398"/>
            <a:ext cx="546097" cy="546097"/>
          </a:xfrm>
          <a:prstGeom prst="rect">
            <a:avLst/>
          </a:prstGeom>
        </p:spPr>
      </p:pic>
      <p:sp>
        <p:nvSpPr>
          <p:cNvPr id="59" name="Title 1">
            <a:extLst>
              <a:ext uri="{FF2B5EF4-FFF2-40B4-BE49-F238E27FC236}">
                <a16:creationId xmlns:a16="http://schemas.microsoft.com/office/drawing/2014/main" id="{AFF53D86-E4FE-8B8B-1A6D-29834A581A0B}"/>
              </a:ext>
            </a:extLst>
          </p:cNvPr>
          <p:cNvSpPr>
            <a:spLocks noGrp="1"/>
          </p:cNvSpPr>
          <p:nvPr>
            <p:ph type="title"/>
          </p:nvPr>
        </p:nvSpPr>
        <p:spPr>
          <a:xfrm>
            <a:off x="609600" y="13382"/>
            <a:ext cx="4494422" cy="1143000"/>
          </a:xfrm>
        </p:spPr>
        <p:txBody>
          <a:bodyPr/>
          <a:lstStyle/>
          <a:p>
            <a:r>
              <a:rPr lang="en-US" dirty="0"/>
              <a:t>RIDV Process</a:t>
            </a:r>
          </a:p>
        </p:txBody>
      </p:sp>
      <p:sp>
        <p:nvSpPr>
          <p:cNvPr id="61" name="Text Box 227">
            <a:extLst>
              <a:ext uri="{FF2B5EF4-FFF2-40B4-BE49-F238E27FC236}">
                <a16:creationId xmlns:a16="http://schemas.microsoft.com/office/drawing/2014/main" id="{35820D4F-FB69-ED2F-9A9A-5BB16C31F634}"/>
              </a:ext>
            </a:extLst>
          </p:cNvPr>
          <p:cNvSpPr txBox="1"/>
          <p:nvPr/>
        </p:nvSpPr>
        <p:spPr>
          <a:xfrm>
            <a:off x="4660038" y="3222934"/>
            <a:ext cx="1044742" cy="3760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EC7D96D0-90F9-0141-7697-C9103DE451A3}"/>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18B724BA-5891-AA1B-802A-75FB77BA4A21}"/>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FD03A9BE-10C6-DBC2-84AE-225D6FE09971}"/>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C77B7B24-6D5D-AB23-DAB3-E0B0EBD9C8C0}"/>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A91A29FE-B701-3E64-F74B-0A7FABAA5B83}"/>
              </a:ext>
            </a:extLst>
          </p:cNvPr>
          <p:cNvPicPr>
            <a:picLocks noChangeAspect="1"/>
          </p:cNvPicPr>
          <p:nvPr/>
        </p:nvPicPr>
        <p:blipFill>
          <a:blip r:embed="rId20"/>
          <a:srcRect/>
          <a:stretch/>
        </p:blipFill>
        <p:spPr>
          <a:xfrm>
            <a:off x="4901849" y="2742959"/>
            <a:ext cx="538905" cy="544763"/>
          </a:xfrm>
          <a:prstGeom prst="rect">
            <a:avLst/>
          </a:prstGeom>
        </p:spPr>
      </p:pic>
      <p:pic>
        <p:nvPicPr>
          <p:cNvPr id="67" name="Graphic 64">
            <a:extLst>
              <a:ext uri="{FF2B5EF4-FFF2-40B4-BE49-F238E27FC236}">
                <a16:creationId xmlns:a16="http://schemas.microsoft.com/office/drawing/2014/main" id="{07FBC7EC-23BD-BBA8-A595-501EBBA97CFF}"/>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874174B5-D620-7171-7445-3C49CC8BA4FD}"/>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41F1838F-0DC2-244D-37F7-62EAAF1BE1FD}"/>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2E4EA87E-9BA2-CA0C-8D59-92E9ED0A42A5}"/>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CFE0F21E-8F43-EDF2-9FCB-23C8BE475B99}"/>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4376EBBD-10C6-DD16-7C70-B5B09AADB20A}"/>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D15915E4-BE30-7A64-BB5F-7ED042784C77}"/>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D2EA8939-E5C0-6BF9-7995-53FA59BE2F79}"/>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EA64676B-5029-0D6F-D008-2F272A10BE4E}"/>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AC21166C-37A3-C054-3069-66E24BE32183}"/>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F8DD6B13-68AF-1ACF-D48C-9D832EFC6C72}"/>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6DF8079F-76BB-1CB1-99A2-4099F480E9F0}"/>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3BFD6198-BD12-91B3-E6FC-02ACA9C9821E}"/>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E039303F-630E-D640-A027-9AC365E6099D}"/>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87957A4F-1D2B-3926-BEE4-969A4237D6B4}"/>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9" name="Slide Number Placeholder 3">
            <a:extLst>
              <a:ext uri="{FF2B5EF4-FFF2-40B4-BE49-F238E27FC236}">
                <a16:creationId xmlns:a16="http://schemas.microsoft.com/office/drawing/2014/main" id="{E8407B27-E1C3-3A42-DE7A-304774B83AA7}"/>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24</a:t>
            </a:fld>
            <a:endParaRPr lang="en-US" altLang="en-US" sz="1400" dirty="0">
              <a:latin typeface="Avenir Book" panose="02000503020000020003" pitchFamily="2" charset="0"/>
            </a:endParaRPr>
          </a:p>
        </p:txBody>
      </p:sp>
      <p:sp>
        <p:nvSpPr>
          <p:cNvPr id="90" name="Rectangle 89">
            <a:extLst>
              <a:ext uri="{FF2B5EF4-FFF2-40B4-BE49-F238E27FC236}">
                <a16:creationId xmlns:a16="http://schemas.microsoft.com/office/drawing/2014/main" id="{2A73B56D-2092-8757-8188-A03C4CCB553D}"/>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Tree>
    <p:extLst>
      <p:ext uri="{BB962C8B-B14F-4D97-AF65-F5344CB8AC3E}">
        <p14:creationId xmlns:p14="http://schemas.microsoft.com/office/powerpoint/2010/main" val="339385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F534-0129-9201-D2EE-9389B95D26FC}"/>
              </a:ext>
            </a:extLst>
          </p:cNvPr>
          <p:cNvSpPr>
            <a:spLocks noGrp="1"/>
          </p:cNvSpPr>
          <p:nvPr>
            <p:ph type="title"/>
          </p:nvPr>
        </p:nvSpPr>
        <p:spPr/>
        <p:txBody>
          <a:bodyPr/>
          <a:lstStyle/>
          <a:p>
            <a:r>
              <a:rPr lang="en-US" dirty="0"/>
              <a:t>RIDV Process Definitions   </a:t>
            </a:r>
            <a:r>
              <a:rPr lang="en-US" b="1" dirty="0">
                <a:solidFill>
                  <a:srgbClr val="FF0000"/>
                </a:solidFill>
              </a:rPr>
              <a:t>FILLED IN</a:t>
            </a:r>
          </a:p>
        </p:txBody>
      </p:sp>
      <p:sp>
        <p:nvSpPr>
          <p:cNvPr id="5" name="Content Placeholder 2">
            <a:extLst>
              <a:ext uri="{FF2B5EF4-FFF2-40B4-BE49-F238E27FC236}">
                <a16:creationId xmlns:a16="http://schemas.microsoft.com/office/drawing/2014/main" id="{A7E99A5E-E992-942B-3947-DE4C38160690}"/>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endParaRPr lang="en-US" sz="2000" dirty="0">
              <a:solidFill>
                <a:srgbClr val="404040"/>
              </a:solidFill>
              <a:effectLst/>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highlight>
                <a:srgbClr val="FFFF00"/>
              </a:highligh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Comparison</a:t>
            </a: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endParaRPr lang="en-US" sz="2000" dirty="0">
              <a:solidFill>
                <a:srgbClr val="404040"/>
              </a:solidFill>
              <a:effectLst/>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highlight>
                <a:srgbClr val="FFFF00"/>
              </a:highligh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IDV Decision Engine</a:t>
            </a:r>
          </a:p>
          <a:p>
            <a:pPr marL="0" marR="0" indent="0">
              <a:spcBef>
                <a:spcPts val="0"/>
              </a:spcBef>
              <a:spcAft>
                <a:spcPts val="0"/>
              </a:spcAft>
              <a:buNone/>
            </a:pPr>
            <a:r>
              <a:rPr lang="en-US" sz="2000" dirty="0">
                <a:solidFill>
                  <a:srgbClr val="404040"/>
                </a:solidFill>
                <a:highlight>
                  <a:srgbClr val="FFFF00"/>
                </a:highlight>
                <a:ea typeface="Times New Roman" panose="02020603050405020304" pitchFamily="18" charset="0"/>
                <a:cs typeface="Times New Roman" panose="02020603050405020304" pitchFamily="18" charset="0"/>
              </a:rPr>
              <a:t>D</a:t>
            </a: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efinition</a:t>
            </a:r>
            <a:endParaRPr lang="en-US" sz="2000" dirty="0">
              <a:solidFill>
                <a:srgbClr val="404040"/>
              </a:solidFill>
              <a:effectLst/>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7" name="Slide Number Placeholder 3">
            <a:extLst>
              <a:ext uri="{FF2B5EF4-FFF2-40B4-BE49-F238E27FC236}">
                <a16:creationId xmlns:a16="http://schemas.microsoft.com/office/drawing/2014/main" id="{55BA2C03-E99D-C27A-A8EE-9EBE2471B85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25</a:t>
            </a:fld>
            <a:endParaRPr lang="en-US" altLang="en-US" dirty="0"/>
          </a:p>
        </p:txBody>
      </p:sp>
    </p:spTree>
    <p:extLst>
      <p:ext uri="{BB962C8B-B14F-4D97-AF65-F5344CB8AC3E}">
        <p14:creationId xmlns:p14="http://schemas.microsoft.com/office/powerpoint/2010/main" val="4223289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4BC78-3F0D-990A-7D28-8399274801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B5ED4B-0411-29D1-ED83-B4A7F9AB3084}"/>
              </a:ext>
            </a:extLst>
          </p:cNvPr>
          <p:cNvSpPr>
            <a:spLocks noGrp="1"/>
          </p:cNvSpPr>
          <p:nvPr>
            <p:ph type="title"/>
          </p:nvPr>
        </p:nvSpPr>
        <p:spPr/>
        <p:txBody>
          <a:bodyPr/>
          <a:lstStyle/>
          <a:p>
            <a:r>
              <a:rPr lang="en-US" dirty="0"/>
              <a:t>RIDV Process Definitions </a:t>
            </a:r>
            <a:r>
              <a:rPr lang="en-US" b="1" dirty="0">
                <a:solidFill>
                  <a:srgbClr val="FF0000"/>
                </a:solidFill>
              </a:rPr>
              <a:t>FILLED IN</a:t>
            </a:r>
            <a:endParaRPr lang="en-US" dirty="0"/>
          </a:p>
        </p:txBody>
      </p:sp>
      <p:sp>
        <p:nvSpPr>
          <p:cNvPr id="5" name="Content Placeholder 2">
            <a:extLst>
              <a:ext uri="{FF2B5EF4-FFF2-40B4-BE49-F238E27FC236}">
                <a16:creationId xmlns:a16="http://schemas.microsoft.com/office/drawing/2014/main" id="{39000022-BBC5-4E65-AC48-2B7B74DE7C29}"/>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Live Capture</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Document Review</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endParaRPr lang="en-US" sz="2000" dirty="0">
              <a:solidFill>
                <a:srgbClr val="404040"/>
              </a:solidFill>
              <a:effectLst/>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highlight>
                <a:srgbClr val="FFFF00"/>
              </a:highligh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IDV Decision Engine</a:t>
            </a: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HOST SYSTEM</a:t>
            </a: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Reference Data</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effectLst/>
                <a:highlight>
                  <a:srgbClr val="FFFF00"/>
                </a:highligh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2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7" name="Slide Number Placeholder 3">
            <a:extLst>
              <a:ext uri="{FF2B5EF4-FFF2-40B4-BE49-F238E27FC236}">
                <a16:creationId xmlns:a16="http://schemas.microsoft.com/office/drawing/2014/main" id="{8496FE03-F464-EB1E-014E-65583EE2F84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26</a:t>
            </a:fld>
            <a:endParaRPr lang="en-US" altLang="en-US" dirty="0"/>
          </a:p>
        </p:txBody>
      </p:sp>
    </p:spTree>
    <p:extLst>
      <p:ext uri="{BB962C8B-B14F-4D97-AF65-F5344CB8AC3E}">
        <p14:creationId xmlns:p14="http://schemas.microsoft.com/office/powerpoint/2010/main" val="1706417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01192-88D9-0433-D0CD-603B47346E26}"/>
            </a:ext>
          </a:extLst>
        </p:cNvPr>
        <p:cNvGrpSpPr/>
        <p:nvPr/>
      </p:nvGrpSpPr>
      <p:grpSpPr>
        <a:xfrm>
          <a:off x="0" y="0"/>
          <a:ext cx="0" cy="0"/>
          <a:chOff x="0" y="0"/>
          <a:chExt cx="0" cy="0"/>
        </a:xfrm>
      </p:grpSpPr>
      <p:sp>
        <p:nvSpPr>
          <p:cNvPr id="118" name="Rectangle 117">
            <a:extLst>
              <a:ext uri="{FF2B5EF4-FFF2-40B4-BE49-F238E27FC236}">
                <a16:creationId xmlns:a16="http://schemas.microsoft.com/office/drawing/2014/main" id="{925C6D1E-3485-DC84-0765-D37A11C182B7}"/>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8" name="Rectangle 87">
            <a:extLst>
              <a:ext uri="{FF2B5EF4-FFF2-40B4-BE49-F238E27FC236}">
                <a16:creationId xmlns:a16="http://schemas.microsoft.com/office/drawing/2014/main" id="{E251A671-F5C7-9345-D9C7-47A1E63A0FB9}"/>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5DED9A69-7F24-991E-2E2D-E8DE69045780}"/>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1919B34F-595D-E077-0B55-93B1C4A25025}"/>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8886D0E2-DC9B-4987-EE28-248FC3B9F7B5}"/>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F5A46D7A-DFFD-4CC2-1A5E-32672B2C3015}"/>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8CE33A4C-3BA0-5424-0C31-8D23481835EC}"/>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3DDD1419-3498-1C9D-F4BB-9BED61CDC4C6}"/>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AD2E012F-91E0-3D05-C061-C17CBB2200F1}"/>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95FEE317-26DD-429F-CF87-C746D6462A2E}"/>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D0C44ECD-3186-7B73-BC71-E15A9FC5D3F8}"/>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96AA7A96-6CAD-173D-E5ED-96D198622C47}"/>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33E1F315-CFEE-8C5B-EC46-0BA88FD71059}"/>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BAA4637C-6B1C-E115-FC6E-7E7950C79972}"/>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67A59D62-F4A7-AB1F-05AC-7030722F0009}"/>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7A56015A-542E-7C31-47E5-1E21312A2F34}"/>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68E998F9-7573-2685-9899-C24D561CFBB0}"/>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4D6EEBF3-928C-BD42-156A-CF66D83E1B13}"/>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1B3DF713-54AA-5921-DAB2-13FFA321E8CC}"/>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74FDF3E7-D8F1-0EF0-38A4-7D0330CEA6B8}"/>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A0DC0845-FEC6-3E49-9E13-2803C7BF249F}"/>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A3D10999-5249-E712-3444-2E60E6E09B11}"/>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6B5B95AD-A90F-1C31-4589-2C0E1728AC7B}"/>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62DE056A-4DAF-01FC-5C8E-0620F1E6368D}"/>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222C6715-0841-7FEB-4D93-63EEEAB0371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5923F294-D1E1-173A-1836-B7D6BC7C3C5E}"/>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3255E4C1-8276-EDCA-F786-453516251E0A}"/>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730DAFB8-E1C9-E725-57BF-97069026CE7A}"/>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84C0F8A7-E2CC-7003-377A-6988A6C3D4E3}"/>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0B4F2468-3FBB-89AF-75B8-1D0D1094ECEB}"/>
              </a:ext>
            </a:extLst>
          </p:cNvPr>
          <p:cNvSpPr txBox="1"/>
          <p:nvPr/>
        </p:nvSpPr>
        <p:spPr>
          <a:xfrm>
            <a:off x="9487362" y="2075966"/>
            <a:ext cx="1437299" cy="2495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A5F9CAA0-216E-E236-0D3F-E4B89EF92AB0}"/>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CF6F56F1-B620-9F4E-BC02-10C64F4ECC34}"/>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165EBECF-5D63-7832-831E-54CC4F8E0A9D}"/>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09DA14CE-6B54-0B34-5A7E-0C936425D145}"/>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ECD872C7-1D4F-5F63-7327-2574990399BD}"/>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28113222-CBB5-D89D-9D98-F8FD946464D7}"/>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945C3865-A7C7-9B4B-181D-8EB3DC96A0A0}"/>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06DA166F-AD82-1867-6108-CD2E8405EBC3}"/>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80252F9D-3DDE-F356-4E5C-1633A2699EC7}"/>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3C99C0F7-467C-580D-9AFD-41585C188AD7}"/>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C8FF4B8F-46E7-10D7-EA97-81C2EFE50CBF}"/>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DEBF213A-83DA-DF64-76C6-0BA838225F97}"/>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48959E74-A810-12C4-D508-C0979B9F7667}"/>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39CC6887-A94C-8E43-D571-B198526FE0E2}"/>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A718D3BF-CB5F-C488-7A70-BA2F0B29426C}"/>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38325A9C-DAC8-921E-98DD-45D86E643721}"/>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A33091C6-D535-0F88-43AA-7E07E3A12DC3}"/>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21E896E9-3922-AF34-3A8B-0C85363D5351}"/>
              </a:ext>
            </a:extLst>
          </p:cNvPr>
          <p:cNvSpPr txBox="1"/>
          <p:nvPr/>
        </p:nvSpPr>
        <p:spPr>
          <a:xfrm>
            <a:off x="3005634" y="3222934"/>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7FC584F0-A2B3-E9FA-9CB6-C5B701A51A9F}"/>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7F60A93E-149E-2444-6848-69FFF762269E}"/>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1F7E0696-EA35-BA85-178B-D611684EB6C2}"/>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C2954364-11BB-4B8A-9561-CAE9E589CFD3}"/>
              </a:ext>
            </a:extLst>
          </p:cNvPr>
          <p:cNvSpPr txBox="1"/>
          <p:nvPr/>
        </p:nvSpPr>
        <p:spPr>
          <a:xfrm>
            <a:off x="3066672" y="4513351"/>
            <a:ext cx="713699"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CB51DE79-3BB2-C119-238F-93DA7F15A1CD}"/>
              </a:ext>
            </a:extLst>
          </p:cNvPr>
          <p:cNvSpPr txBox="1"/>
          <p:nvPr/>
        </p:nvSpPr>
        <p:spPr>
          <a:xfrm>
            <a:off x="4796867" y="4481283"/>
            <a:ext cx="804275"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C90E1799-363A-F3A1-5BAE-668A51F9358B}"/>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D51CB558-3C97-6DEE-FC32-AD37D1CC78EC}"/>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3999058"/>
            <a:ext cx="546097" cy="546097"/>
          </a:xfrm>
          <a:prstGeom prst="rect">
            <a:avLst/>
          </a:prstGeom>
        </p:spPr>
      </p:pic>
      <p:sp>
        <p:nvSpPr>
          <p:cNvPr id="59" name="Title 1">
            <a:extLst>
              <a:ext uri="{FF2B5EF4-FFF2-40B4-BE49-F238E27FC236}">
                <a16:creationId xmlns:a16="http://schemas.microsoft.com/office/drawing/2014/main" id="{7D12B1E0-1BDD-A8FA-B95F-9BD789590857}"/>
              </a:ext>
            </a:extLst>
          </p:cNvPr>
          <p:cNvSpPr>
            <a:spLocks noGrp="1"/>
          </p:cNvSpPr>
          <p:nvPr>
            <p:ph type="title"/>
          </p:nvPr>
        </p:nvSpPr>
        <p:spPr>
          <a:xfrm>
            <a:off x="609599" y="13382"/>
            <a:ext cx="6002529" cy="1143000"/>
          </a:xfrm>
        </p:spPr>
        <p:txBody>
          <a:bodyPr/>
          <a:lstStyle/>
          <a:p>
            <a:r>
              <a:rPr lang="en-US" dirty="0"/>
              <a:t>RIDV Attack Vectors</a:t>
            </a:r>
          </a:p>
        </p:txBody>
      </p:sp>
      <p:sp>
        <p:nvSpPr>
          <p:cNvPr id="61" name="Text Box 227">
            <a:extLst>
              <a:ext uri="{FF2B5EF4-FFF2-40B4-BE49-F238E27FC236}">
                <a16:creationId xmlns:a16="http://schemas.microsoft.com/office/drawing/2014/main" id="{D93E9D9A-2F29-9C67-9753-CCBD10CF155E}"/>
              </a:ext>
            </a:extLst>
          </p:cNvPr>
          <p:cNvSpPr txBox="1"/>
          <p:nvPr/>
        </p:nvSpPr>
        <p:spPr>
          <a:xfrm>
            <a:off x="4660038" y="324055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857D9AE1-A05D-3A73-3D12-F72058CEE8A2}"/>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28AC2C53-D97E-1C96-162A-8A6C5D22C080}"/>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D4408A91-9A02-7542-450D-B75FDDEDF68F}"/>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F1560601-1B0A-C647-7AB6-CA24BDE6D9AD}"/>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0F1378DE-C4BE-6C8A-AC08-CD12C09E03D8}"/>
              </a:ext>
            </a:extLst>
          </p:cNvPr>
          <p:cNvPicPr>
            <a:picLocks noChangeAspect="1"/>
          </p:cNvPicPr>
          <p:nvPr/>
        </p:nvPicPr>
        <p:blipFill>
          <a:blip r:embed="rId20"/>
          <a:srcRect/>
          <a:stretch/>
        </p:blipFill>
        <p:spPr>
          <a:xfrm>
            <a:off x="4901849" y="2757027"/>
            <a:ext cx="538905" cy="544763"/>
          </a:xfrm>
          <a:prstGeom prst="rect">
            <a:avLst/>
          </a:prstGeom>
        </p:spPr>
      </p:pic>
      <p:pic>
        <p:nvPicPr>
          <p:cNvPr id="67" name="Graphic 64">
            <a:extLst>
              <a:ext uri="{FF2B5EF4-FFF2-40B4-BE49-F238E27FC236}">
                <a16:creationId xmlns:a16="http://schemas.microsoft.com/office/drawing/2014/main" id="{70957C79-570B-8CBF-1ED1-EBB38392123B}"/>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5E9DA645-A635-C51B-F616-0E211F5CDF37}"/>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FF5BDE17-1C55-1AE3-BC4E-D7DC225F45E8}"/>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F071B3C4-834E-52B9-1965-118B4C86099E}"/>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77134025-CBAE-43C9-AC6F-4CDD5715F6AA}"/>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070D8B5C-9EF2-F97F-1529-F6C0E944C77F}"/>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B037875A-CBDF-545B-753A-B151EA154AA4}"/>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BEF0EF5A-B86F-0478-16C0-79DD6399E57D}"/>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AFAB99F-D616-BD98-C691-0CECA34AD65A}"/>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15838CCF-378B-F642-4ECB-0B6231D7EAED}"/>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BDCD44D0-9DD3-EA06-C498-1F18A84E1273}"/>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DBC603F2-B005-B012-3170-566BBFC263E9}"/>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8B9AEE51-45A8-FF6A-4463-6C8932542E91}"/>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99C0C7E2-C801-1DDD-BE14-C7606D2550B3}"/>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E10207DF-D07D-946D-1BA6-6B478DBBF4ED}"/>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pic>
        <p:nvPicPr>
          <p:cNvPr id="83" name="Picture 82">
            <a:extLst>
              <a:ext uri="{FF2B5EF4-FFF2-40B4-BE49-F238E27FC236}">
                <a16:creationId xmlns:a16="http://schemas.microsoft.com/office/drawing/2014/main" id="{B8A1DFF0-BD46-32D3-23F5-579838F1F2EA}"/>
              </a:ext>
            </a:extLst>
          </p:cNvPr>
          <p:cNvPicPr>
            <a:picLocks noChangeAspect="1"/>
          </p:cNvPicPr>
          <p:nvPr/>
        </p:nvPicPr>
        <p:blipFill>
          <a:blip r:embed="rId23"/>
          <a:stretch>
            <a:fillRect/>
          </a:stretch>
        </p:blipFill>
        <p:spPr>
          <a:xfrm>
            <a:off x="7264026" y="655353"/>
            <a:ext cx="391587" cy="413963"/>
          </a:xfrm>
          <a:prstGeom prst="rect">
            <a:avLst/>
          </a:prstGeom>
        </p:spPr>
      </p:pic>
      <p:pic>
        <p:nvPicPr>
          <p:cNvPr id="84" name="Picture 83">
            <a:extLst>
              <a:ext uri="{FF2B5EF4-FFF2-40B4-BE49-F238E27FC236}">
                <a16:creationId xmlns:a16="http://schemas.microsoft.com/office/drawing/2014/main" id="{E48F7938-91F8-13D1-52F7-3C8E2ADF55FB}"/>
              </a:ext>
            </a:extLst>
          </p:cNvPr>
          <p:cNvPicPr>
            <a:picLocks noChangeAspect="1"/>
          </p:cNvPicPr>
          <p:nvPr/>
        </p:nvPicPr>
        <p:blipFill>
          <a:blip r:embed="rId24"/>
          <a:srcRect l="5407" t="5223" r="18489" b="10070"/>
          <a:stretch/>
        </p:blipFill>
        <p:spPr>
          <a:xfrm>
            <a:off x="7745060" y="691566"/>
            <a:ext cx="241658" cy="329498"/>
          </a:xfrm>
          <a:prstGeom prst="rect">
            <a:avLst/>
          </a:prstGeom>
        </p:spPr>
      </p:pic>
      <p:sp>
        <p:nvSpPr>
          <p:cNvPr id="85" name="TextBox 84">
            <a:extLst>
              <a:ext uri="{FF2B5EF4-FFF2-40B4-BE49-F238E27FC236}">
                <a16:creationId xmlns:a16="http://schemas.microsoft.com/office/drawing/2014/main" id="{CD6CF20E-B1D5-7AD3-4709-033BA08883A2}"/>
              </a:ext>
            </a:extLst>
          </p:cNvPr>
          <p:cNvSpPr txBox="1"/>
          <p:nvPr/>
        </p:nvSpPr>
        <p:spPr>
          <a:xfrm>
            <a:off x="7305891" y="483732"/>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8</a:t>
            </a:r>
          </a:p>
        </p:txBody>
      </p:sp>
      <p:pic>
        <p:nvPicPr>
          <p:cNvPr id="86" name="Graphic 85" descr="Wireless router outline">
            <a:extLst>
              <a:ext uri="{FF2B5EF4-FFF2-40B4-BE49-F238E27FC236}">
                <a16:creationId xmlns:a16="http://schemas.microsoft.com/office/drawing/2014/main" id="{9658BC05-6D0E-AFE7-0C20-A4936FF48C6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8098405" y="709384"/>
            <a:ext cx="395173" cy="395173"/>
          </a:xfrm>
          <a:prstGeom prst="rect">
            <a:avLst/>
          </a:prstGeom>
        </p:spPr>
      </p:pic>
      <p:sp>
        <p:nvSpPr>
          <p:cNvPr id="2" name="Slide Number Placeholder 3">
            <a:extLst>
              <a:ext uri="{FF2B5EF4-FFF2-40B4-BE49-F238E27FC236}">
                <a16:creationId xmlns:a16="http://schemas.microsoft.com/office/drawing/2014/main" id="{83E9F053-0830-9F3B-9068-082EA0D6DDDF}"/>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27</a:t>
            </a:fld>
            <a:endParaRPr lang="en-US" altLang="en-US" sz="1400" dirty="0">
              <a:latin typeface="Avenir Book" panose="02000503020000020003" pitchFamily="2" charset="0"/>
            </a:endParaRPr>
          </a:p>
        </p:txBody>
      </p:sp>
      <p:sp>
        <p:nvSpPr>
          <p:cNvPr id="4" name="TextBox 3">
            <a:extLst>
              <a:ext uri="{FF2B5EF4-FFF2-40B4-BE49-F238E27FC236}">
                <a16:creationId xmlns:a16="http://schemas.microsoft.com/office/drawing/2014/main" id="{E1936F86-8651-CBB4-5F9A-80725C19084E}"/>
              </a:ext>
            </a:extLst>
          </p:cNvPr>
          <p:cNvSpPr txBox="1"/>
          <p:nvPr/>
        </p:nvSpPr>
        <p:spPr>
          <a:xfrm>
            <a:off x="0" y="4658487"/>
            <a:ext cx="4004033" cy="18620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Attack Vectors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Physical Presentation Attack </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Injection Attack </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DF/Modified document; Synthetic ID document</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DF/Synthetic Document Injection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Data Attack</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Injection Data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 Live Video Chat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Reference Data Injection</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Insider threats</a:t>
            </a:r>
            <a:endParaRPr lang="en-US" sz="1100" dirty="0">
              <a:latin typeface="Avenir Book" panose="02000503020000020003" pitchFamily="2" charset="0"/>
            </a:endParaRPr>
          </a:p>
        </p:txBody>
      </p:sp>
      <p:grpSp>
        <p:nvGrpSpPr>
          <p:cNvPr id="82" name="Group 81">
            <a:extLst>
              <a:ext uri="{FF2B5EF4-FFF2-40B4-BE49-F238E27FC236}">
                <a16:creationId xmlns:a16="http://schemas.microsoft.com/office/drawing/2014/main" id="{775C856A-37AD-87B0-5AE3-9BAF6BFC11A8}"/>
              </a:ext>
            </a:extLst>
          </p:cNvPr>
          <p:cNvGrpSpPr/>
          <p:nvPr/>
        </p:nvGrpSpPr>
        <p:grpSpPr>
          <a:xfrm>
            <a:off x="101898" y="3356672"/>
            <a:ext cx="1880205" cy="1103342"/>
            <a:chOff x="68866" y="2767486"/>
            <a:chExt cx="1880205" cy="1103342"/>
          </a:xfrm>
        </p:grpSpPr>
        <p:pic>
          <p:nvPicPr>
            <p:cNvPr id="87" name="Picture 86">
              <a:extLst>
                <a:ext uri="{FF2B5EF4-FFF2-40B4-BE49-F238E27FC236}">
                  <a16:creationId xmlns:a16="http://schemas.microsoft.com/office/drawing/2014/main" id="{D2C61A3A-07F3-27F5-F2F8-297270CCD07C}"/>
                </a:ext>
              </a:extLst>
            </p:cNvPr>
            <p:cNvPicPr>
              <a:picLocks noChangeAspect="1"/>
            </p:cNvPicPr>
            <p:nvPr/>
          </p:nvPicPr>
          <p:blipFill>
            <a:blip r:embed="rId24"/>
            <a:srcRect l="5407" t="5223" r="18489" b="10070"/>
            <a:stretch/>
          </p:blipFill>
          <p:spPr>
            <a:xfrm>
              <a:off x="225610" y="3076456"/>
              <a:ext cx="188751" cy="257360"/>
            </a:xfrm>
            <a:prstGeom prst="rect">
              <a:avLst/>
            </a:prstGeom>
          </p:spPr>
        </p:pic>
        <p:pic>
          <p:nvPicPr>
            <p:cNvPr id="89" name="Picture 88">
              <a:extLst>
                <a:ext uri="{FF2B5EF4-FFF2-40B4-BE49-F238E27FC236}">
                  <a16:creationId xmlns:a16="http://schemas.microsoft.com/office/drawing/2014/main" id="{024F95BC-19AD-8341-6B2B-EFEA16A5447E}"/>
                </a:ext>
              </a:extLst>
            </p:cNvPr>
            <p:cNvPicPr>
              <a:picLocks noChangeAspect="1"/>
            </p:cNvPicPr>
            <p:nvPr/>
          </p:nvPicPr>
          <p:blipFill>
            <a:blip r:embed="rId23"/>
            <a:stretch>
              <a:fillRect/>
            </a:stretch>
          </p:blipFill>
          <p:spPr>
            <a:xfrm>
              <a:off x="186490" y="3329804"/>
              <a:ext cx="266992" cy="282248"/>
            </a:xfrm>
            <a:prstGeom prst="rect">
              <a:avLst/>
            </a:prstGeom>
          </p:spPr>
        </p:pic>
        <p:sp>
          <p:nvSpPr>
            <p:cNvPr id="90" name="Text Box 227">
              <a:extLst>
                <a:ext uri="{FF2B5EF4-FFF2-40B4-BE49-F238E27FC236}">
                  <a16:creationId xmlns:a16="http://schemas.microsoft.com/office/drawing/2014/main" id="{E4C1C7E6-AF05-9275-3BD8-2431FC9A24F3}"/>
                </a:ext>
              </a:extLst>
            </p:cNvPr>
            <p:cNvSpPr txBox="1"/>
            <p:nvPr/>
          </p:nvSpPr>
          <p:spPr>
            <a:xfrm>
              <a:off x="386431" y="3092379"/>
              <a:ext cx="111955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p:txBody>
        </p:sp>
        <p:sp>
          <p:nvSpPr>
            <p:cNvPr id="91" name="Text Box 227">
              <a:extLst>
                <a:ext uri="{FF2B5EF4-FFF2-40B4-BE49-F238E27FC236}">
                  <a16:creationId xmlns:a16="http://schemas.microsoft.com/office/drawing/2014/main" id="{96456D48-6E07-0034-742F-44ADC8F32C03}"/>
                </a:ext>
              </a:extLst>
            </p:cNvPr>
            <p:cNvSpPr txBox="1"/>
            <p:nvPr/>
          </p:nvSpPr>
          <p:spPr>
            <a:xfrm>
              <a:off x="386431" y="3369037"/>
              <a:ext cx="123637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p:txBody>
        </p:sp>
        <p:sp>
          <p:nvSpPr>
            <p:cNvPr id="92" name="Text Box 227">
              <a:extLst>
                <a:ext uri="{FF2B5EF4-FFF2-40B4-BE49-F238E27FC236}">
                  <a16:creationId xmlns:a16="http://schemas.microsoft.com/office/drawing/2014/main" id="{5AE19A5B-E303-CCAA-B4BF-C13CF9F369B4}"/>
                </a:ext>
              </a:extLst>
            </p:cNvPr>
            <p:cNvSpPr txBox="1"/>
            <p:nvPr/>
          </p:nvSpPr>
          <p:spPr>
            <a:xfrm>
              <a:off x="386431" y="3633050"/>
              <a:ext cx="1318330" cy="23777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Other Data/Signals</a:t>
              </a:r>
            </a:p>
          </p:txBody>
        </p:sp>
        <p:pic>
          <p:nvPicPr>
            <p:cNvPr id="93" name="Graphic 92" descr="Wireless router outline">
              <a:extLst>
                <a:ext uri="{FF2B5EF4-FFF2-40B4-BE49-F238E27FC236}">
                  <a16:creationId xmlns:a16="http://schemas.microsoft.com/office/drawing/2014/main" id="{6284531A-A6C4-F299-CCF3-7D968D3513DD}"/>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62835" y="3566442"/>
              <a:ext cx="289009" cy="289009"/>
            </a:xfrm>
            <a:prstGeom prst="rect">
              <a:avLst/>
            </a:prstGeom>
          </p:spPr>
        </p:pic>
        <p:sp>
          <p:nvSpPr>
            <p:cNvPr id="94" name="TextBox 93">
              <a:extLst>
                <a:ext uri="{FF2B5EF4-FFF2-40B4-BE49-F238E27FC236}">
                  <a16:creationId xmlns:a16="http://schemas.microsoft.com/office/drawing/2014/main" id="{08C95B44-9E8A-4894-0F67-4BFA9E4CDF82}"/>
                </a:ext>
              </a:extLst>
            </p:cNvPr>
            <p:cNvSpPr txBox="1"/>
            <p:nvPr/>
          </p:nvSpPr>
          <p:spPr>
            <a:xfrm>
              <a:off x="68866" y="2767486"/>
              <a:ext cx="1880205" cy="369332"/>
            </a:xfrm>
            <a:prstGeom prst="rect">
              <a:avLst/>
            </a:prstGeom>
            <a:noFill/>
          </p:spPr>
          <p:txBody>
            <a:bodyPr wrap="square">
              <a:spAutoFit/>
            </a:bodyPr>
            <a:lstStyle/>
            <a:p>
              <a:r>
                <a:rPr lang="en-US" sz="1800" b="1" i="0" u="none" strike="noStrike" dirty="0">
                  <a:solidFill>
                    <a:srgbClr val="E81313"/>
                  </a:solidFill>
                  <a:effectLst/>
                  <a:latin typeface="Avenir Book" panose="02000503020000020003" pitchFamily="2" charset="0"/>
                </a:rPr>
                <a:t>Attack Types</a:t>
              </a:r>
              <a:endParaRPr lang="en-US" sz="1800" dirty="0">
                <a:solidFill>
                  <a:srgbClr val="E81313"/>
                </a:solidFill>
                <a:latin typeface="Avenir Book" panose="02000503020000020003" pitchFamily="2" charset="0"/>
              </a:endParaRPr>
            </a:p>
          </p:txBody>
        </p:sp>
      </p:grpSp>
      <p:sp>
        <p:nvSpPr>
          <p:cNvPr id="95" name="TextBox 94">
            <a:extLst>
              <a:ext uri="{FF2B5EF4-FFF2-40B4-BE49-F238E27FC236}">
                <a16:creationId xmlns:a16="http://schemas.microsoft.com/office/drawing/2014/main" id="{34FDE0BA-790D-9380-6829-F4C36DAADF5F}"/>
              </a:ext>
            </a:extLst>
          </p:cNvPr>
          <p:cNvSpPr txBox="1"/>
          <p:nvPr/>
        </p:nvSpPr>
        <p:spPr>
          <a:xfrm>
            <a:off x="0" y="4658487"/>
            <a:ext cx="4004033" cy="18620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Attack Vectors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Physical Presentation Attack </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Injection Attack </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DF/Modified document; Synthetic ID document</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DF/Synthetic Document Injection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Data Attack</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Injection Data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 Live Video Chat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Reference Data Injection</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Insider threats</a:t>
            </a:r>
            <a:endParaRPr lang="en-US" sz="1100" dirty="0">
              <a:latin typeface="Avenir Book" panose="02000503020000020003" pitchFamily="2" charset="0"/>
            </a:endParaRPr>
          </a:p>
        </p:txBody>
      </p:sp>
      <p:pic>
        <p:nvPicPr>
          <p:cNvPr id="96" name="Picture 95">
            <a:extLst>
              <a:ext uri="{FF2B5EF4-FFF2-40B4-BE49-F238E27FC236}">
                <a16:creationId xmlns:a16="http://schemas.microsoft.com/office/drawing/2014/main" id="{11ECDD86-F5B4-1656-7E32-85310927CBE6}"/>
              </a:ext>
            </a:extLst>
          </p:cNvPr>
          <p:cNvPicPr>
            <a:picLocks noChangeAspect="1"/>
          </p:cNvPicPr>
          <p:nvPr/>
        </p:nvPicPr>
        <p:blipFill>
          <a:blip r:embed="rId23"/>
          <a:stretch>
            <a:fillRect/>
          </a:stretch>
        </p:blipFill>
        <p:spPr>
          <a:xfrm>
            <a:off x="2791547" y="3204104"/>
            <a:ext cx="391587" cy="413963"/>
          </a:xfrm>
          <a:prstGeom prst="rect">
            <a:avLst/>
          </a:prstGeom>
        </p:spPr>
      </p:pic>
      <p:pic>
        <p:nvPicPr>
          <p:cNvPr id="97" name="Picture 96">
            <a:extLst>
              <a:ext uri="{FF2B5EF4-FFF2-40B4-BE49-F238E27FC236}">
                <a16:creationId xmlns:a16="http://schemas.microsoft.com/office/drawing/2014/main" id="{4BC89710-AC87-7695-0471-DB5CD07A4A97}"/>
              </a:ext>
            </a:extLst>
          </p:cNvPr>
          <p:cNvPicPr>
            <a:picLocks noChangeAspect="1"/>
          </p:cNvPicPr>
          <p:nvPr/>
        </p:nvPicPr>
        <p:blipFill>
          <a:blip r:embed="rId23"/>
          <a:stretch>
            <a:fillRect/>
          </a:stretch>
        </p:blipFill>
        <p:spPr>
          <a:xfrm>
            <a:off x="4401480" y="3219446"/>
            <a:ext cx="391587" cy="413963"/>
          </a:xfrm>
          <a:prstGeom prst="rect">
            <a:avLst/>
          </a:prstGeom>
        </p:spPr>
      </p:pic>
      <p:pic>
        <p:nvPicPr>
          <p:cNvPr id="98" name="Picture 97">
            <a:extLst>
              <a:ext uri="{FF2B5EF4-FFF2-40B4-BE49-F238E27FC236}">
                <a16:creationId xmlns:a16="http://schemas.microsoft.com/office/drawing/2014/main" id="{619EC085-7CA5-7922-EE08-AB506760A0EE}"/>
              </a:ext>
            </a:extLst>
          </p:cNvPr>
          <p:cNvPicPr>
            <a:picLocks noChangeAspect="1"/>
          </p:cNvPicPr>
          <p:nvPr/>
        </p:nvPicPr>
        <p:blipFill>
          <a:blip r:embed="rId23"/>
          <a:stretch>
            <a:fillRect/>
          </a:stretch>
        </p:blipFill>
        <p:spPr>
          <a:xfrm>
            <a:off x="2731847" y="1954502"/>
            <a:ext cx="391587" cy="413963"/>
          </a:xfrm>
          <a:prstGeom prst="rect">
            <a:avLst/>
          </a:prstGeom>
        </p:spPr>
      </p:pic>
      <p:pic>
        <p:nvPicPr>
          <p:cNvPr id="99" name="Picture 98">
            <a:extLst>
              <a:ext uri="{FF2B5EF4-FFF2-40B4-BE49-F238E27FC236}">
                <a16:creationId xmlns:a16="http://schemas.microsoft.com/office/drawing/2014/main" id="{6C4596F6-1581-23ED-3956-4BBDD7566117}"/>
              </a:ext>
            </a:extLst>
          </p:cNvPr>
          <p:cNvPicPr>
            <a:picLocks noChangeAspect="1"/>
          </p:cNvPicPr>
          <p:nvPr/>
        </p:nvPicPr>
        <p:blipFill>
          <a:blip r:embed="rId23"/>
          <a:stretch>
            <a:fillRect/>
          </a:stretch>
        </p:blipFill>
        <p:spPr>
          <a:xfrm>
            <a:off x="4466446" y="1926989"/>
            <a:ext cx="391587" cy="413963"/>
          </a:xfrm>
          <a:prstGeom prst="rect">
            <a:avLst/>
          </a:prstGeom>
        </p:spPr>
      </p:pic>
      <p:pic>
        <p:nvPicPr>
          <p:cNvPr id="100" name="Picture 99">
            <a:extLst>
              <a:ext uri="{FF2B5EF4-FFF2-40B4-BE49-F238E27FC236}">
                <a16:creationId xmlns:a16="http://schemas.microsoft.com/office/drawing/2014/main" id="{552846E9-E382-98D4-B2DF-8DF29551D277}"/>
              </a:ext>
            </a:extLst>
          </p:cNvPr>
          <p:cNvPicPr>
            <a:picLocks noChangeAspect="1"/>
          </p:cNvPicPr>
          <p:nvPr/>
        </p:nvPicPr>
        <p:blipFill>
          <a:blip r:embed="rId24"/>
          <a:srcRect l="5407" t="5223" r="18489" b="10070"/>
          <a:stretch/>
        </p:blipFill>
        <p:spPr>
          <a:xfrm>
            <a:off x="2522663" y="3257359"/>
            <a:ext cx="241658" cy="329498"/>
          </a:xfrm>
          <a:prstGeom prst="rect">
            <a:avLst/>
          </a:prstGeom>
        </p:spPr>
      </p:pic>
      <p:pic>
        <p:nvPicPr>
          <p:cNvPr id="101" name="Picture 100">
            <a:extLst>
              <a:ext uri="{FF2B5EF4-FFF2-40B4-BE49-F238E27FC236}">
                <a16:creationId xmlns:a16="http://schemas.microsoft.com/office/drawing/2014/main" id="{2ED45573-B26F-FD86-868C-52C331AE9D31}"/>
              </a:ext>
            </a:extLst>
          </p:cNvPr>
          <p:cNvPicPr>
            <a:picLocks noChangeAspect="1"/>
          </p:cNvPicPr>
          <p:nvPr/>
        </p:nvPicPr>
        <p:blipFill>
          <a:blip r:embed="rId24"/>
          <a:srcRect l="5407" t="5223" r="18489" b="10070"/>
          <a:stretch/>
        </p:blipFill>
        <p:spPr>
          <a:xfrm>
            <a:off x="4156167" y="3245029"/>
            <a:ext cx="241658" cy="329498"/>
          </a:xfrm>
          <a:prstGeom prst="rect">
            <a:avLst/>
          </a:prstGeom>
        </p:spPr>
      </p:pic>
      <p:sp>
        <p:nvSpPr>
          <p:cNvPr id="102" name="TextBox 101">
            <a:extLst>
              <a:ext uri="{FF2B5EF4-FFF2-40B4-BE49-F238E27FC236}">
                <a16:creationId xmlns:a16="http://schemas.microsoft.com/office/drawing/2014/main" id="{71369B15-A9F3-B34E-375F-0F5709C724AB}"/>
              </a:ext>
            </a:extLst>
          </p:cNvPr>
          <p:cNvSpPr txBox="1"/>
          <p:nvPr/>
        </p:nvSpPr>
        <p:spPr>
          <a:xfrm>
            <a:off x="3032462" y="312172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3</a:t>
            </a:r>
          </a:p>
        </p:txBody>
      </p:sp>
      <p:sp>
        <p:nvSpPr>
          <p:cNvPr id="103" name="TextBox 102">
            <a:extLst>
              <a:ext uri="{FF2B5EF4-FFF2-40B4-BE49-F238E27FC236}">
                <a16:creationId xmlns:a16="http://schemas.microsoft.com/office/drawing/2014/main" id="{D6E34804-0214-F96F-CF36-73A7135CCD37}"/>
              </a:ext>
            </a:extLst>
          </p:cNvPr>
          <p:cNvSpPr txBox="1"/>
          <p:nvPr/>
        </p:nvSpPr>
        <p:spPr>
          <a:xfrm>
            <a:off x="4672465" y="314829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4</a:t>
            </a:r>
          </a:p>
        </p:txBody>
      </p:sp>
      <p:sp>
        <p:nvSpPr>
          <p:cNvPr id="104" name="TextBox 103">
            <a:extLst>
              <a:ext uri="{FF2B5EF4-FFF2-40B4-BE49-F238E27FC236}">
                <a16:creationId xmlns:a16="http://schemas.microsoft.com/office/drawing/2014/main" id="{99D76958-9D8D-2AEA-E6CD-E7EBBA7D3696}"/>
              </a:ext>
            </a:extLst>
          </p:cNvPr>
          <p:cNvSpPr txBox="1"/>
          <p:nvPr/>
        </p:nvSpPr>
        <p:spPr>
          <a:xfrm>
            <a:off x="2931406" y="447987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5</a:t>
            </a:r>
          </a:p>
        </p:txBody>
      </p:sp>
      <p:sp>
        <p:nvSpPr>
          <p:cNvPr id="105" name="TextBox 104">
            <a:extLst>
              <a:ext uri="{FF2B5EF4-FFF2-40B4-BE49-F238E27FC236}">
                <a16:creationId xmlns:a16="http://schemas.microsoft.com/office/drawing/2014/main" id="{8747AF70-6052-36CB-40DE-CF98000559A6}"/>
              </a:ext>
            </a:extLst>
          </p:cNvPr>
          <p:cNvSpPr txBox="1"/>
          <p:nvPr/>
        </p:nvSpPr>
        <p:spPr>
          <a:xfrm>
            <a:off x="4662027" y="444054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6</a:t>
            </a:r>
          </a:p>
        </p:txBody>
      </p:sp>
      <p:sp>
        <p:nvSpPr>
          <p:cNvPr id="106" name="TextBox 105">
            <a:extLst>
              <a:ext uri="{FF2B5EF4-FFF2-40B4-BE49-F238E27FC236}">
                <a16:creationId xmlns:a16="http://schemas.microsoft.com/office/drawing/2014/main" id="{DA77E5C9-31C7-5A95-1AA9-DBFD90A55800}"/>
              </a:ext>
            </a:extLst>
          </p:cNvPr>
          <p:cNvSpPr txBox="1"/>
          <p:nvPr/>
        </p:nvSpPr>
        <p:spPr>
          <a:xfrm>
            <a:off x="2961697" y="189626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         </a:t>
            </a:r>
          </a:p>
        </p:txBody>
      </p:sp>
      <p:sp>
        <p:nvSpPr>
          <p:cNvPr id="107" name="TextBox 106">
            <a:extLst>
              <a:ext uri="{FF2B5EF4-FFF2-40B4-BE49-F238E27FC236}">
                <a16:creationId xmlns:a16="http://schemas.microsoft.com/office/drawing/2014/main" id="{B0CAABEB-5F11-ECAD-2572-7BD0532CEB88}"/>
              </a:ext>
            </a:extLst>
          </p:cNvPr>
          <p:cNvSpPr txBox="1"/>
          <p:nvPr/>
        </p:nvSpPr>
        <p:spPr>
          <a:xfrm>
            <a:off x="4702421" y="185188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2</a:t>
            </a:r>
          </a:p>
        </p:txBody>
      </p:sp>
      <p:pic>
        <p:nvPicPr>
          <p:cNvPr id="108" name="Picture 107">
            <a:extLst>
              <a:ext uri="{FF2B5EF4-FFF2-40B4-BE49-F238E27FC236}">
                <a16:creationId xmlns:a16="http://schemas.microsoft.com/office/drawing/2014/main" id="{3B897563-3ED1-3194-D851-6D93881F023E}"/>
              </a:ext>
            </a:extLst>
          </p:cNvPr>
          <p:cNvPicPr>
            <a:picLocks noChangeAspect="1"/>
          </p:cNvPicPr>
          <p:nvPr/>
        </p:nvPicPr>
        <p:blipFill>
          <a:blip r:embed="rId23"/>
          <a:stretch>
            <a:fillRect/>
          </a:stretch>
        </p:blipFill>
        <p:spPr>
          <a:xfrm>
            <a:off x="5207508" y="6082215"/>
            <a:ext cx="391587" cy="413963"/>
          </a:xfrm>
          <a:prstGeom prst="rect">
            <a:avLst/>
          </a:prstGeom>
        </p:spPr>
      </p:pic>
      <p:pic>
        <p:nvPicPr>
          <p:cNvPr id="109" name="Picture 108">
            <a:extLst>
              <a:ext uri="{FF2B5EF4-FFF2-40B4-BE49-F238E27FC236}">
                <a16:creationId xmlns:a16="http://schemas.microsoft.com/office/drawing/2014/main" id="{E2D5054D-6DC8-866D-76CE-314E97991AB5}"/>
              </a:ext>
            </a:extLst>
          </p:cNvPr>
          <p:cNvPicPr>
            <a:picLocks noChangeAspect="1"/>
          </p:cNvPicPr>
          <p:nvPr/>
        </p:nvPicPr>
        <p:blipFill>
          <a:blip r:embed="rId24"/>
          <a:srcRect l="5407" t="5223" r="18489" b="10070"/>
          <a:stretch/>
        </p:blipFill>
        <p:spPr>
          <a:xfrm>
            <a:off x="5280570" y="5777183"/>
            <a:ext cx="241658" cy="329498"/>
          </a:xfrm>
          <a:prstGeom prst="rect">
            <a:avLst/>
          </a:prstGeom>
        </p:spPr>
      </p:pic>
      <p:pic>
        <p:nvPicPr>
          <p:cNvPr id="110" name="Picture 109">
            <a:extLst>
              <a:ext uri="{FF2B5EF4-FFF2-40B4-BE49-F238E27FC236}">
                <a16:creationId xmlns:a16="http://schemas.microsoft.com/office/drawing/2014/main" id="{CB10F9DA-3906-F1F3-A346-A5008C8E3DEA}"/>
              </a:ext>
            </a:extLst>
          </p:cNvPr>
          <p:cNvPicPr>
            <a:picLocks noChangeAspect="1"/>
          </p:cNvPicPr>
          <p:nvPr/>
        </p:nvPicPr>
        <p:blipFill>
          <a:blip r:embed="rId23"/>
          <a:stretch>
            <a:fillRect/>
          </a:stretch>
        </p:blipFill>
        <p:spPr>
          <a:xfrm>
            <a:off x="11460878" y="942327"/>
            <a:ext cx="391587" cy="413963"/>
          </a:xfrm>
          <a:prstGeom prst="rect">
            <a:avLst/>
          </a:prstGeom>
        </p:spPr>
      </p:pic>
      <p:pic>
        <p:nvPicPr>
          <p:cNvPr id="111" name="Picture 110">
            <a:extLst>
              <a:ext uri="{FF2B5EF4-FFF2-40B4-BE49-F238E27FC236}">
                <a16:creationId xmlns:a16="http://schemas.microsoft.com/office/drawing/2014/main" id="{D3B4133D-478A-82F0-F75F-488FFF84A046}"/>
              </a:ext>
            </a:extLst>
          </p:cNvPr>
          <p:cNvPicPr>
            <a:picLocks noChangeAspect="1"/>
          </p:cNvPicPr>
          <p:nvPr/>
        </p:nvPicPr>
        <p:blipFill>
          <a:blip r:embed="rId24"/>
          <a:srcRect l="5407" t="5223" r="18489" b="10070"/>
          <a:stretch/>
        </p:blipFill>
        <p:spPr>
          <a:xfrm>
            <a:off x="11510972" y="632976"/>
            <a:ext cx="241658" cy="329498"/>
          </a:xfrm>
          <a:prstGeom prst="rect">
            <a:avLst/>
          </a:prstGeom>
        </p:spPr>
      </p:pic>
      <p:pic>
        <p:nvPicPr>
          <p:cNvPr id="112" name="Graphic 111" descr="Wireless router outline">
            <a:extLst>
              <a:ext uri="{FF2B5EF4-FFF2-40B4-BE49-F238E27FC236}">
                <a16:creationId xmlns:a16="http://schemas.microsoft.com/office/drawing/2014/main" id="{28D1C74F-1FC2-61AB-65A6-44D568B18910}"/>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1440484" y="272058"/>
            <a:ext cx="395173" cy="395173"/>
          </a:xfrm>
          <a:prstGeom prst="rect">
            <a:avLst/>
          </a:prstGeom>
        </p:spPr>
      </p:pic>
      <p:sp>
        <p:nvSpPr>
          <p:cNvPr id="113" name="TextBox 112">
            <a:extLst>
              <a:ext uri="{FF2B5EF4-FFF2-40B4-BE49-F238E27FC236}">
                <a16:creationId xmlns:a16="http://schemas.microsoft.com/office/drawing/2014/main" id="{451ED252-0235-B6C9-FE32-C2C3E3DB1ED0}"/>
              </a:ext>
            </a:extLst>
          </p:cNvPr>
          <p:cNvSpPr txBox="1"/>
          <p:nvPr/>
        </p:nvSpPr>
        <p:spPr>
          <a:xfrm>
            <a:off x="11218080" y="307883"/>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9</a:t>
            </a:r>
          </a:p>
        </p:txBody>
      </p:sp>
      <p:sp>
        <p:nvSpPr>
          <p:cNvPr id="114" name="TextBox 113">
            <a:extLst>
              <a:ext uri="{FF2B5EF4-FFF2-40B4-BE49-F238E27FC236}">
                <a16:creationId xmlns:a16="http://schemas.microsoft.com/office/drawing/2014/main" id="{06A3379C-523B-6293-CA3B-E0E8A9AEB88C}"/>
              </a:ext>
            </a:extLst>
          </p:cNvPr>
          <p:cNvSpPr txBox="1"/>
          <p:nvPr/>
        </p:nvSpPr>
        <p:spPr>
          <a:xfrm>
            <a:off x="5491772" y="601861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7       </a:t>
            </a:r>
          </a:p>
        </p:txBody>
      </p:sp>
      <p:pic>
        <p:nvPicPr>
          <p:cNvPr id="115" name="Graphic 114" descr="Wireless router outline">
            <a:extLst>
              <a:ext uri="{FF2B5EF4-FFF2-40B4-BE49-F238E27FC236}">
                <a16:creationId xmlns:a16="http://schemas.microsoft.com/office/drawing/2014/main" id="{DCB7D6A5-CA30-F9B6-9D5D-18E86CF07CA3}"/>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4371353" y="4469416"/>
            <a:ext cx="395173" cy="395173"/>
          </a:xfrm>
          <a:prstGeom prst="rect">
            <a:avLst/>
          </a:prstGeom>
        </p:spPr>
      </p:pic>
      <p:pic>
        <p:nvPicPr>
          <p:cNvPr id="116" name="Graphic 115" descr="Wireless router outline">
            <a:extLst>
              <a:ext uri="{FF2B5EF4-FFF2-40B4-BE49-F238E27FC236}">
                <a16:creationId xmlns:a16="http://schemas.microsoft.com/office/drawing/2014/main" id="{C8FCD963-904A-E5C4-DA69-AE83A526DE9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637289" y="4457062"/>
            <a:ext cx="395173" cy="395173"/>
          </a:xfrm>
          <a:prstGeom prst="rect">
            <a:avLst/>
          </a:prstGeom>
        </p:spPr>
      </p:pic>
    </p:spTree>
    <p:extLst>
      <p:ext uri="{BB962C8B-B14F-4D97-AF65-F5344CB8AC3E}">
        <p14:creationId xmlns:p14="http://schemas.microsoft.com/office/powerpoint/2010/main" val="3652530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9A798-86D9-B5A8-6C19-1D372DA333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D57098-17F0-643B-8B47-7BCA6EF8104D}"/>
              </a:ext>
            </a:extLst>
          </p:cNvPr>
          <p:cNvSpPr>
            <a:spLocks noGrp="1"/>
          </p:cNvSpPr>
          <p:nvPr>
            <p:ph type="title"/>
          </p:nvPr>
        </p:nvSpPr>
        <p:spPr/>
        <p:txBody>
          <a:bodyPr/>
          <a:lstStyle/>
          <a:p>
            <a:r>
              <a:rPr lang="en-US" dirty="0"/>
              <a:t>RIDV Attack Vectors Defined </a:t>
            </a:r>
            <a:r>
              <a:rPr lang="en-US" b="1" dirty="0">
                <a:solidFill>
                  <a:srgbClr val="FF0000"/>
                </a:solidFill>
              </a:rPr>
              <a:t>FILLED IN</a:t>
            </a:r>
            <a:endParaRPr lang="en-US" dirty="0"/>
          </a:p>
        </p:txBody>
      </p:sp>
      <p:sp>
        <p:nvSpPr>
          <p:cNvPr id="18" name="Content Placeholder 2">
            <a:extLst>
              <a:ext uri="{FF2B5EF4-FFF2-40B4-BE49-F238E27FC236}">
                <a16:creationId xmlns:a16="http://schemas.microsoft.com/office/drawing/2014/main" id="{10D78FF5-DF47-06C0-8D50-5A5D71EE0112}"/>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Live Biometric Capture Channel</a:t>
            </a:r>
          </a:p>
          <a:p>
            <a:pPr marL="0" marR="0" indent="0">
              <a:spcBef>
                <a:spcPts val="0"/>
              </a:spcBef>
              <a:spcAft>
                <a:spcPts val="0"/>
              </a:spcAft>
              <a:buNone/>
            </a:pP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1) Data Capture -  </a:t>
            </a:r>
            <a:r>
              <a:rPr lang="en-US" sz="2000" b="1" i="0" u="none" strike="noStrike" dirty="0">
                <a:solidFill>
                  <a:srgbClr val="E81313"/>
                </a:solidFill>
                <a:effectLst/>
                <a:highlight>
                  <a:srgbClr val="FFFF00"/>
                </a:highlight>
                <a:latin typeface="Avenir Book" panose="02000503020000020003" pitchFamily="2" charset="0"/>
              </a:rPr>
              <a:t>Deepfake Physical Presentation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i="0" u="none" strike="noStrike" dirty="0">
                <a:effectLst/>
                <a:highlight>
                  <a:srgbClr val="FFFF00"/>
                </a:highlight>
                <a:latin typeface="Avenir Book" panose="02000503020000020003" pitchFamily="2" charset="0"/>
              </a:rPr>
              <a:t>2) Signal Processing - </a:t>
            </a:r>
            <a:r>
              <a:rPr lang="en-US" sz="2000" b="1" i="0" u="none" strike="noStrike" dirty="0">
                <a:solidFill>
                  <a:srgbClr val="E81313"/>
                </a:solidFill>
                <a:effectLst/>
                <a:highlight>
                  <a:srgbClr val="FFFF00"/>
                </a:highlight>
                <a:latin typeface="Avenir Book" panose="02000503020000020003" pitchFamily="2" charset="0"/>
              </a:rPr>
              <a:t>Deepfake Injection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b="1" i="0" u="none" strike="noStrike" dirty="0">
              <a:solidFill>
                <a:srgbClr val="E81313"/>
              </a:solidFill>
              <a:effectLst/>
              <a:highlight>
                <a:srgbClr val="FFFF00"/>
              </a:highlight>
              <a:latin typeface="Avenir Book" panose="02000503020000020003" pitchFamily="2" charset="0"/>
            </a:endParaRP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3) Data Capture -  </a:t>
            </a:r>
            <a:r>
              <a:rPr lang="en-US" sz="2000" b="1" i="0" u="none" strike="noStrike" dirty="0">
                <a:solidFill>
                  <a:srgbClr val="E81313"/>
                </a:solidFill>
                <a:effectLst/>
                <a:highlight>
                  <a:srgbClr val="FFFF00"/>
                </a:highlight>
                <a:latin typeface="Avenir Book" panose="02000503020000020003" pitchFamily="2" charset="0"/>
              </a:rPr>
              <a:t>Deepfake /Modified document; Synthetic ID document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i="0" u="none" strike="noStrike" dirty="0">
                <a:effectLst/>
                <a:highlight>
                  <a:srgbClr val="FFFF00"/>
                </a:highlight>
                <a:latin typeface="Avenir Book" panose="02000503020000020003" pitchFamily="2" charset="0"/>
              </a:rPr>
              <a:t>4) Signal Processing - </a:t>
            </a:r>
            <a:r>
              <a:rPr lang="en-US" sz="2000" b="1" i="0" u="none" strike="noStrike" dirty="0">
                <a:solidFill>
                  <a:srgbClr val="E81313"/>
                </a:solidFill>
                <a:effectLst/>
                <a:highlight>
                  <a:srgbClr val="FFFF00"/>
                </a:highlight>
                <a:latin typeface="Avenir Book" panose="02000503020000020003" pitchFamily="2" charset="0"/>
              </a:rPr>
              <a:t>Deepfake Synthetic Document Injection Attack </a:t>
            </a:r>
            <a:r>
              <a:rPr lang="en-US" sz="2000" dirty="0">
                <a:highlight>
                  <a:srgbClr val="FFFF00"/>
                </a:highlight>
                <a:ea typeface="Times New Roman" panose="02020603050405020304" pitchFamily="18" charset="0"/>
                <a:cs typeface="Times New Roman" panose="02020603050405020304" pitchFamily="18" charset="0"/>
              </a:rPr>
              <a:t>Explanation</a:t>
            </a:r>
          </a:p>
          <a:p>
            <a:pPr marL="0" marR="0" indent="0">
              <a:spcBef>
                <a:spcPts val="0"/>
              </a:spcBef>
              <a:spcAft>
                <a:spcPts val="0"/>
              </a:spcAft>
              <a:buNone/>
            </a:pP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5) Data Capture - </a:t>
            </a:r>
            <a:r>
              <a:rPr lang="en-US" sz="2000" b="1" i="0" u="none" strike="noStrike" dirty="0">
                <a:solidFill>
                  <a:srgbClr val="E81313"/>
                </a:solidFill>
                <a:effectLst/>
                <a:highlight>
                  <a:srgbClr val="FFFF00"/>
                </a:highlight>
                <a:latin typeface="Avenir Book" panose="02000503020000020003" pitchFamily="2" charset="0"/>
              </a:rPr>
              <a:t>Modified or Synthetic Data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i="0" u="none" strike="noStrike" dirty="0">
                <a:effectLst/>
                <a:highlight>
                  <a:srgbClr val="FFFF00"/>
                </a:highlight>
                <a:latin typeface="Avenir Book" panose="02000503020000020003" pitchFamily="2" charset="0"/>
              </a:rPr>
              <a:t>6) Signal Processing - </a:t>
            </a:r>
            <a:r>
              <a:rPr lang="en-US" sz="2000" b="1" i="0" u="none" strike="noStrike" dirty="0">
                <a:solidFill>
                  <a:srgbClr val="E81313"/>
                </a:solidFill>
                <a:effectLst/>
                <a:highlight>
                  <a:srgbClr val="FFFF00"/>
                </a:highlight>
                <a:latin typeface="Avenir Book" panose="02000503020000020003" pitchFamily="2" charset="0"/>
              </a:rPr>
              <a:t>Modified or Synthetic Data Injection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b="1" i="0" u="none" strike="noStrike" dirty="0">
              <a:solidFill>
                <a:srgbClr val="E81313"/>
              </a:solidFill>
              <a:effectLst/>
              <a:highlight>
                <a:srgbClr val="FFFF00"/>
              </a:highlight>
              <a:latin typeface="Avenir Book" panose="02000503020000020003" pitchFamily="2" charset="0"/>
            </a:endParaRPr>
          </a:p>
          <a:p>
            <a:pPr marL="0" marR="0" indent="0">
              <a:spcBef>
                <a:spcPts val="0"/>
              </a:spcBef>
              <a:spcAft>
                <a:spcPts val="0"/>
              </a:spcAft>
              <a:buNone/>
            </a:pPr>
            <a:endParaRPr lang="en-US" sz="20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Slide Number Placeholder 3">
            <a:extLst>
              <a:ext uri="{FF2B5EF4-FFF2-40B4-BE49-F238E27FC236}">
                <a16:creationId xmlns:a16="http://schemas.microsoft.com/office/drawing/2014/main" id="{F4A6448B-B9F8-E271-BC4C-409950963D15}"/>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28</a:t>
            </a:fld>
            <a:endParaRPr lang="en-US" altLang="en-US" dirty="0"/>
          </a:p>
        </p:txBody>
      </p:sp>
    </p:spTree>
    <p:extLst>
      <p:ext uri="{BB962C8B-B14F-4D97-AF65-F5344CB8AC3E}">
        <p14:creationId xmlns:p14="http://schemas.microsoft.com/office/powerpoint/2010/main" val="1707205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C0F85-F20E-F92A-D94A-EA6D313114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76AB00-0DFD-6BC1-C32D-9A13B682E9BC}"/>
              </a:ext>
            </a:extLst>
          </p:cNvPr>
          <p:cNvSpPr>
            <a:spLocks noGrp="1"/>
          </p:cNvSpPr>
          <p:nvPr>
            <p:ph type="title"/>
          </p:nvPr>
        </p:nvSpPr>
        <p:spPr/>
        <p:txBody>
          <a:bodyPr/>
          <a:lstStyle/>
          <a:p>
            <a:pPr algn="l"/>
            <a:r>
              <a:rPr lang="en-US" dirty="0"/>
              <a:t>Executive Summary  </a:t>
            </a:r>
            <a:r>
              <a:rPr lang="en-US" b="1" dirty="0">
                <a:solidFill>
                  <a:srgbClr val="FF0000"/>
                </a:solidFill>
              </a:rPr>
              <a:t>FILLED IN</a:t>
            </a:r>
          </a:p>
        </p:txBody>
      </p:sp>
      <p:sp>
        <p:nvSpPr>
          <p:cNvPr id="3" name="Content Placeholder 2">
            <a:extLst>
              <a:ext uri="{FF2B5EF4-FFF2-40B4-BE49-F238E27FC236}">
                <a16:creationId xmlns:a16="http://schemas.microsoft.com/office/drawing/2014/main" id="{DAA172BC-5C4A-3E44-5F6C-D13E521265E8}"/>
              </a:ext>
            </a:extLst>
          </p:cNvPr>
          <p:cNvSpPr>
            <a:spLocks noGrp="1"/>
          </p:cNvSpPr>
          <p:nvPr>
            <p:ph idx="1"/>
          </p:nvPr>
        </p:nvSpPr>
        <p:spPr>
          <a:xfrm>
            <a:off x="609600" y="1156382"/>
            <a:ext cx="10972800" cy="4525963"/>
          </a:xfrm>
        </p:spPr>
        <p:txBody>
          <a:bodyPr/>
          <a:lstStyle/>
          <a:p>
            <a:pPr marL="0" indent="0">
              <a:buNone/>
            </a:pPr>
            <a:r>
              <a:rPr lang="en-US" sz="2400" dirty="0">
                <a:highlight>
                  <a:srgbClr val="FFFF00"/>
                </a:highlight>
              </a:rPr>
              <a:t>20,000 - foot view of what we did, what we found,  and why it matters </a:t>
            </a:r>
            <a:endParaRPr lang="en-US" sz="2400" dirty="0"/>
          </a:p>
          <a:p>
            <a:pPr marL="0" indent="0">
              <a:buNone/>
            </a:pPr>
            <a:endParaRPr lang="en-US" sz="1800" dirty="0"/>
          </a:p>
        </p:txBody>
      </p:sp>
      <p:sp>
        <p:nvSpPr>
          <p:cNvPr id="4" name="Slide Number Placeholder 3">
            <a:extLst>
              <a:ext uri="{FF2B5EF4-FFF2-40B4-BE49-F238E27FC236}">
                <a16:creationId xmlns:a16="http://schemas.microsoft.com/office/drawing/2014/main" id="{1EDE01F0-AD2A-7AF3-FA62-6A7BCDE1A05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a:t>
            </a:fld>
            <a:endParaRPr lang="en-US" altLang="en-US" dirty="0"/>
          </a:p>
        </p:txBody>
      </p:sp>
    </p:spTree>
    <p:extLst>
      <p:ext uri="{BB962C8B-B14F-4D97-AF65-F5344CB8AC3E}">
        <p14:creationId xmlns:p14="http://schemas.microsoft.com/office/powerpoint/2010/main" val="1855972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FF922-F240-01DE-47C9-EADFF4C0BA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D26491-8C18-1A8B-5AFD-2FA2F7E77541}"/>
              </a:ext>
            </a:extLst>
          </p:cNvPr>
          <p:cNvSpPr>
            <a:spLocks noGrp="1"/>
          </p:cNvSpPr>
          <p:nvPr>
            <p:ph type="title"/>
          </p:nvPr>
        </p:nvSpPr>
        <p:spPr/>
        <p:txBody>
          <a:bodyPr/>
          <a:lstStyle/>
          <a:p>
            <a:r>
              <a:rPr lang="en-US" dirty="0"/>
              <a:t>RIDV Attack Vectors Defined </a:t>
            </a:r>
            <a:r>
              <a:rPr lang="en-US" b="1" dirty="0">
                <a:solidFill>
                  <a:srgbClr val="FF0000"/>
                </a:solidFill>
              </a:rPr>
              <a:t>FILLED IN</a:t>
            </a:r>
            <a:endParaRPr lang="en-US" dirty="0"/>
          </a:p>
        </p:txBody>
      </p:sp>
      <p:sp>
        <p:nvSpPr>
          <p:cNvPr id="18" name="Content Placeholder 2">
            <a:extLst>
              <a:ext uri="{FF2B5EF4-FFF2-40B4-BE49-F238E27FC236}">
                <a16:creationId xmlns:a16="http://schemas.microsoft.com/office/drawing/2014/main" id="{1CE99C00-2936-B9CB-FB0F-79E030BB88FA}"/>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MANUAL WORKFLOW</a:t>
            </a:r>
          </a:p>
          <a:p>
            <a:pPr marL="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7) Live Capture</a:t>
            </a: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highlight>
                  <a:srgbClr val="FFFF00"/>
                </a:highlight>
                <a:latin typeface="Avenir Book" panose="02000503020000020003" pitchFamily="2" charset="0"/>
              </a:rPr>
              <a:t>Deepfake in Live Video Chat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highlight>
                <a:srgbClr val="FFFF00"/>
              </a:highligh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u="sng"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HOST SYSTEM</a:t>
            </a:r>
          </a:p>
          <a:p>
            <a:pPr marL="0" indent="0">
              <a:spcBef>
                <a:spcPts val="0"/>
              </a:spcBef>
              <a:spcAft>
                <a:spcPts val="0"/>
              </a:spcAft>
              <a:buNone/>
            </a:pPr>
            <a:r>
              <a:rPr lang="en-US" sz="2000" b="1"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8) Reference Data</a:t>
            </a: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highlight>
                  <a:srgbClr val="FFFF00"/>
                </a:highlight>
                <a:latin typeface="Avenir Book" panose="02000503020000020003" pitchFamily="2" charset="0"/>
              </a:rPr>
              <a:t>Reference Data Injection Attack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b="1" dirty="0">
                <a:solidFill>
                  <a:srgbClr val="404040"/>
                </a:solidFill>
                <a:highlight>
                  <a:srgbClr val="FFFF00"/>
                </a:highlight>
                <a:ea typeface="Times New Roman" panose="02020603050405020304" pitchFamily="18" charset="0"/>
                <a:cs typeface="Times New Roman" panose="02020603050405020304" pitchFamily="18" charset="0"/>
              </a:rPr>
              <a:t>9) General System</a:t>
            </a:r>
            <a:r>
              <a:rPr lang="en-US" sz="2000" dirty="0">
                <a:solidFill>
                  <a:srgbClr val="404040"/>
                </a:solidFill>
                <a:highlight>
                  <a:srgbClr val="FFFF00"/>
                </a:highlight>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highlight>
                  <a:srgbClr val="FFFF00"/>
                </a:highlight>
                <a:latin typeface="Avenir Book" panose="02000503020000020003" pitchFamily="2" charset="0"/>
              </a:rPr>
              <a:t>Insider Threats </a:t>
            </a:r>
            <a:r>
              <a:rPr lang="en-US" sz="2000" dirty="0">
                <a:highlight>
                  <a:srgbClr val="FFFF00"/>
                </a:highlight>
                <a:ea typeface="Times New Roman" panose="02020603050405020304" pitchFamily="18" charset="0"/>
                <a:cs typeface="Times New Roman" panose="02020603050405020304" pitchFamily="18" charset="0"/>
              </a:rPr>
              <a:t>Explanation</a:t>
            </a:r>
            <a:endParaRPr lang="en-US" sz="2000" dirty="0">
              <a:highlight>
                <a:srgbClr val="FFFF00"/>
              </a:highligh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6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Slide Number Placeholder 3">
            <a:extLst>
              <a:ext uri="{FF2B5EF4-FFF2-40B4-BE49-F238E27FC236}">
                <a16:creationId xmlns:a16="http://schemas.microsoft.com/office/drawing/2014/main" id="{53F7499A-5658-F0BB-D57C-69AEC0DFD05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29</a:t>
            </a:fld>
            <a:endParaRPr lang="en-US" altLang="en-US" dirty="0"/>
          </a:p>
        </p:txBody>
      </p:sp>
    </p:spTree>
    <p:extLst>
      <p:ext uri="{BB962C8B-B14F-4D97-AF65-F5344CB8AC3E}">
        <p14:creationId xmlns:p14="http://schemas.microsoft.com/office/powerpoint/2010/main" val="2534551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7EB9E-F806-9689-19B7-B098746EA7F4}"/>
            </a:ext>
          </a:extLst>
        </p:cNvPr>
        <p:cNvGrpSpPr/>
        <p:nvPr/>
      </p:nvGrpSpPr>
      <p:grpSpPr>
        <a:xfrm>
          <a:off x="0" y="0"/>
          <a:ext cx="0" cy="0"/>
          <a:chOff x="0" y="0"/>
          <a:chExt cx="0" cy="0"/>
        </a:xfrm>
      </p:grpSpPr>
      <p:sp>
        <p:nvSpPr>
          <p:cNvPr id="88" name="Rectangle 87">
            <a:extLst>
              <a:ext uri="{FF2B5EF4-FFF2-40B4-BE49-F238E27FC236}">
                <a16:creationId xmlns:a16="http://schemas.microsoft.com/office/drawing/2014/main" id="{66D4997F-3754-0E04-ED81-0189CF6281CD}"/>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D54BD702-D781-46F8-908C-EEAF9943A8EA}"/>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36552666-2337-C37B-C0AB-57672C091FA3}"/>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0B1398EA-1C62-AC3F-EFCC-400106A6BC27}"/>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9DC50C0F-AEEE-AD1C-42C1-371864DB3E29}"/>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8262E66E-41DA-6A7E-7023-16F05A4579BF}"/>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0113C319-C87F-329B-7BE0-DB54562C9C23}"/>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CC9B913F-F8D5-857E-856A-F676F90AD399}"/>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4BF731DF-4740-AD0F-BF50-5C1397A04FAC}"/>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3E286C7A-4EBF-4DB9-2219-1965ED9C17A6}"/>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44532E50-AC6B-54DD-CBCC-9A01FE0107E0}"/>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57FFDE6A-B662-4B0F-F1B3-3B56AF288710}"/>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0A403640-19FD-DDFB-DC13-17421B3A6563}"/>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A548DA90-5F4B-FF9E-BA21-AA40C1E7A415}"/>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C4249BCD-A732-604F-8B1F-8503A4813D62}"/>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1DF673F5-4535-894B-3005-130D47051F2B}"/>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D6F93FB6-CA45-4515-2322-5A11A747AA24}"/>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ED0DED9B-F3BB-7155-399F-0FE1EDB2BFD4}"/>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A3A3FF20-C7FF-19B0-33B0-AEC7B7728372}"/>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C5E94FF2-620F-0ADC-4F09-17CD8FE6FC40}"/>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03A7129D-9C6F-FEB9-016D-35B0C4A22A36}"/>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F5D8CAF6-B444-A4B9-3EAC-52C06ABBBDFB}"/>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6665F70B-F67E-74B1-A8E3-4C9410855147}"/>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38C32F5B-7DC5-3A44-608D-74DED0E2B3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AD68AFE8-B8E7-F196-F676-3FD7EB22513B}"/>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02AC34A6-F36C-10BC-AA81-AE229F31FEA3}"/>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CF7EDC19-A8A3-FDB2-10AC-8400F39F3137}"/>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840D76B4-2DC2-97A0-1225-40219DED79F9}"/>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D799E9F6-11AD-82B9-6072-82405ACDF74E}"/>
              </a:ext>
            </a:extLst>
          </p:cNvPr>
          <p:cNvSpPr txBox="1"/>
          <p:nvPr/>
        </p:nvSpPr>
        <p:spPr>
          <a:xfrm>
            <a:off x="9487362" y="2075966"/>
            <a:ext cx="1437299" cy="2495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816254A5-3681-629A-E95A-BC445A151EFE}"/>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7365F622-4FDB-F522-3B4C-DA27C7FB4912}"/>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06C85458-8BE5-5CEA-09DF-2DF9B4F8313E}"/>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C7F4BCF3-46C3-7565-3F81-D6CC1BAE4CDD}"/>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CC75135E-8BF3-C30A-9FB7-F4CC43B1D4C3}"/>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3AF81557-C3C2-FD8B-9378-681378A86F01}"/>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3544F78F-7D23-085B-753A-C1714F027BDB}"/>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649518FE-FBB3-6561-F8ED-D1F0977F4D41}"/>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D1221FDF-FB85-A6E9-5B07-67866FEE2FEF}"/>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3CB3B2AF-6C35-C078-6953-760628968FD8}"/>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40559CA8-6BE4-585F-E5C4-AC5B46449EFD}"/>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92189D8A-0AB7-E448-1732-C8B8BA5EE458}"/>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7866AE89-9472-A203-68DE-6DAB7D119DAD}"/>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60482108-B9AE-5968-4616-05F0835CC1AE}"/>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D49C11D2-F97D-7F77-7447-C4A3CD8F542A}"/>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117E3EC7-01C9-6E69-0066-7570CBE4BB2C}"/>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2401A9FD-3B99-69AF-6A43-2F5492387359}"/>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8F4A8186-CE51-6A8E-8309-D68B560E74A8}"/>
              </a:ext>
            </a:extLst>
          </p:cNvPr>
          <p:cNvSpPr txBox="1"/>
          <p:nvPr/>
        </p:nvSpPr>
        <p:spPr>
          <a:xfrm>
            <a:off x="3005634" y="3222934"/>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72800ADA-7875-8534-3953-39C2F40BA218}"/>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755442B3-5C8E-2981-B45F-D3AD2489BEF6}"/>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2EFABFF0-CE43-50CD-5A20-A2B316A5FFE2}"/>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9786CC6E-D55D-FF48-B9D0-3CEC2ABE5FC0}"/>
              </a:ext>
            </a:extLst>
          </p:cNvPr>
          <p:cNvSpPr txBox="1"/>
          <p:nvPr/>
        </p:nvSpPr>
        <p:spPr>
          <a:xfrm>
            <a:off x="3066672" y="4513351"/>
            <a:ext cx="713699"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F22D1B9C-604F-F398-6F68-A7112C57872F}"/>
              </a:ext>
            </a:extLst>
          </p:cNvPr>
          <p:cNvSpPr txBox="1"/>
          <p:nvPr/>
        </p:nvSpPr>
        <p:spPr>
          <a:xfrm>
            <a:off x="4796867" y="4481283"/>
            <a:ext cx="804275"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465B89A4-1F7E-E42C-1FE6-7E787BAA54F1}"/>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75BAA15A-47EF-AE3B-6C24-B86766246EAA}"/>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3999058"/>
            <a:ext cx="546097" cy="546097"/>
          </a:xfrm>
          <a:prstGeom prst="rect">
            <a:avLst/>
          </a:prstGeom>
        </p:spPr>
      </p:pic>
      <p:sp>
        <p:nvSpPr>
          <p:cNvPr id="59" name="Title 1">
            <a:extLst>
              <a:ext uri="{FF2B5EF4-FFF2-40B4-BE49-F238E27FC236}">
                <a16:creationId xmlns:a16="http://schemas.microsoft.com/office/drawing/2014/main" id="{12E1B4B8-1C02-513A-7322-96DC0426A17C}"/>
              </a:ext>
            </a:extLst>
          </p:cNvPr>
          <p:cNvSpPr>
            <a:spLocks noGrp="1"/>
          </p:cNvSpPr>
          <p:nvPr>
            <p:ph type="title"/>
          </p:nvPr>
        </p:nvSpPr>
        <p:spPr>
          <a:xfrm>
            <a:off x="609599" y="13382"/>
            <a:ext cx="6002529" cy="1143000"/>
          </a:xfrm>
        </p:spPr>
        <p:txBody>
          <a:bodyPr/>
          <a:lstStyle/>
          <a:p>
            <a:r>
              <a:rPr lang="en-US" dirty="0">
                <a:highlight>
                  <a:srgbClr val="FFFF00"/>
                </a:highlight>
              </a:rPr>
              <a:t>RIDV Countermeasures</a:t>
            </a:r>
          </a:p>
        </p:txBody>
      </p:sp>
      <p:sp>
        <p:nvSpPr>
          <p:cNvPr id="61" name="Text Box 227">
            <a:extLst>
              <a:ext uri="{FF2B5EF4-FFF2-40B4-BE49-F238E27FC236}">
                <a16:creationId xmlns:a16="http://schemas.microsoft.com/office/drawing/2014/main" id="{5DDE4F42-2D7F-2312-F08E-725B0004A030}"/>
              </a:ext>
            </a:extLst>
          </p:cNvPr>
          <p:cNvSpPr txBox="1"/>
          <p:nvPr/>
        </p:nvSpPr>
        <p:spPr>
          <a:xfrm>
            <a:off x="4660038" y="324055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CD869630-0749-E2BE-0F4E-C181D6373D57}"/>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4A5C4CE9-2309-9F00-28E2-A07E9054E1DB}"/>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28B03F1D-3629-FC31-6D2B-BE48C118E644}"/>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DCCBB309-C3E1-E191-67F6-366B9B3B57D8}"/>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DB745BF1-3C10-1746-66D0-5ED5EAEC7D50}"/>
              </a:ext>
            </a:extLst>
          </p:cNvPr>
          <p:cNvPicPr>
            <a:picLocks noChangeAspect="1"/>
          </p:cNvPicPr>
          <p:nvPr/>
        </p:nvPicPr>
        <p:blipFill>
          <a:blip r:embed="rId20"/>
          <a:srcRect/>
          <a:stretch/>
        </p:blipFill>
        <p:spPr>
          <a:xfrm>
            <a:off x="4901849" y="2757027"/>
            <a:ext cx="538905" cy="544763"/>
          </a:xfrm>
          <a:prstGeom prst="rect">
            <a:avLst/>
          </a:prstGeom>
        </p:spPr>
      </p:pic>
      <p:pic>
        <p:nvPicPr>
          <p:cNvPr id="67" name="Graphic 64">
            <a:extLst>
              <a:ext uri="{FF2B5EF4-FFF2-40B4-BE49-F238E27FC236}">
                <a16:creationId xmlns:a16="http://schemas.microsoft.com/office/drawing/2014/main" id="{09BA5509-2971-2042-A84C-F44FE8831C0A}"/>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AF574484-B957-2832-CFC2-5517CDF2F039}"/>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35B2F285-AE56-5CC7-6670-614B1890DC6E}"/>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A55E6447-C56E-91CC-3C39-3A15939F61B1}"/>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19F8259E-3110-D200-00E8-4731B9DE8389}"/>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6D9512EC-35F0-A2CC-6AE2-964CF00B504F}"/>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C8E99DEE-AF0C-10EB-C2C5-A3E5E9D88942}"/>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1E680FE7-96B0-1CCF-59F1-6B2F0FD610FE}"/>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63B8B64E-2136-2E7A-FF3F-31E78DEFB2EA}"/>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3D97B28C-FD58-C59F-6C4B-542DA7F39524}"/>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5B282AA1-BB18-372C-AE8E-C945EC646549}"/>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0B70AFC2-E8DF-BCC5-B79B-C375590FA5DA}"/>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91E236B5-0895-42CC-D57C-DC8B06655739}"/>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210DF1AF-DA01-5D4A-0D08-D0A9D01385DE}"/>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37E9C7BF-A149-5D2C-DA77-18348E761AEE}"/>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pic>
        <p:nvPicPr>
          <p:cNvPr id="83" name="Picture 82">
            <a:extLst>
              <a:ext uri="{FF2B5EF4-FFF2-40B4-BE49-F238E27FC236}">
                <a16:creationId xmlns:a16="http://schemas.microsoft.com/office/drawing/2014/main" id="{28EA0513-1D40-26E2-E0EF-630D2C0907DC}"/>
              </a:ext>
            </a:extLst>
          </p:cNvPr>
          <p:cNvPicPr>
            <a:picLocks noChangeAspect="1"/>
          </p:cNvPicPr>
          <p:nvPr/>
        </p:nvPicPr>
        <p:blipFill>
          <a:blip r:embed="rId23"/>
          <a:stretch>
            <a:fillRect/>
          </a:stretch>
        </p:blipFill>
        <p:spPr>
          <a:xfrm>
            <a:off x="7264026" y="655353"/>
            <a:ext cx="391587" cy="413963"/>
          </a:xfrm>
          <a:prstGeom prst="rect">
            <a:avLst/>
          </a:prstGeom>
        </p:spPr>
      </p:pic>
      <p:pic>
        <p:nvPicPr>
          <p:cNvPr id="84" name="Picture 83">
            <a:extLst>
              <a:ext uri="{FF2B5EF4-FFF2-40B4-BE49-F238E27FC236}">
                <a16:creationId xmlns:a16="http://schemas.microsoft.com/office/drawing/2014/main" id="{C9E85A4A-43B1-B7B1-835C-B35745D6B775}"/>
              </a:ext>
            </a:extLst>
          </p:cNvPr>
          <p:cNvPicPr>
            <a:picLocks noChangeAspect="1"/>
          </p:cNvPicPr>
          <p:nvPr/>
        </p:nvPicPr>
        <p:blipFill>
          <a:blip r:embed="rId24"/>
          <a:srcRect l="5407" t="5223" r="18489" b="10070"/>
          <a:stretch/>
        </p:blipFill>
        <p:spPr>
          <a:xfrm>
            <a:off x="7745060" y="691566"/>
            <a:ext cx="241658" cy="329498"/>
          </a:xfrm>
          <a:prstGeom prst="rect">
            <a:avLst/>
          </a:prstGeom>
        </p:spPr>
      </p:pic>
      <p:sp>
        <p:nvSpPr>
          <p:cNvPr id="85" name="TextBox 84">
            <a:extLst>
              <a:ext uri="{FF2B5EF4-FFF2-40B4-BE49-F238E27FC236}">
                <a16:creationId xmlns:a16="http://schemas.microsoft.com/office/drawing/2014/main" id="{B1494DF7-5F61-E9D2-DB93-02965ECEA286}"/>
              </a:ext>
            </a:extLst>
          </p:cNvPr>
          <p:cNvSpPr txBox="1"/>
          <p:nvPr/>
        </p:nvSpPr>
        <p:spPr>
          <a:xfrm>
            <a:off x="7305891" y="483732"/>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8</a:t>
            </a:r>
          </a:p>
        </p:txBody>
      </p:sp>
      <p:pic>
        <p:nvPicPr>
          <p:cNvPr id="86" name="Graphic 85" descr="Wireless router outline">
            <a:extLst>
              <a:ext uri="{FF2B5EF4-FFF2-40B4-BE49-F238E27FC236}">
                <a16:creationId xmlns:a16="http://schemas.microsoft.com/office/drawing/2014/main" id="{F6B99E86-FCC8-3F37-A0AA-973D2E98073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8098405" y="709384"/>
            <a:ext cx="395173" cy="395173"/>
          </a:xfrm>
          <a:prstGeom prst="rect">
            <a:avLst/>
          </a:prstGeom>
        </p:spPr>
      </p:pic>
      <p:sp>
        <p:nvSpPr>
          <p:cNvPr id="2" name="Slide Number Placeholder 3">
            <a:extLst>
              <a:ext uri="{FF2B5EF4-FFF2-40B4-BE49-F238E27FC236}">
                <a16:creationId xmlns:a16="http://schemas.microsoft.com/office/drawing/2014/main" id="{2C96C091-6437-3CC0-EC60-91C27EF749E1}"/>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30</a:t>
            </a:fld>
            <a:endParaRPr lang="en-US" altLang="en-US" sz="1400" dirty="0">
              <a:latin typeface="Avenir Book" panose="02000503020000020003" pitchFamily="2" charset="0"/>
            </a:endParaRPr>
          </a:p>
        </p:txBody>
      </p:sp>
      <p:grpSp>
        <p:nvGrpSpPr>
          <p:cNvPr id="82" name="Group 81">
            <a:extLst>
              <a:ext uri="{FF2B5EF4-FFF2-40B4-BE49-F238E27FC236}">
                <a16:creationId xmlns:a16="http://schemas.microsoft.com/office/drawing/2014/main" id="{F4B0CA8D-11FB-7EE4-9CCC-152B175311C1}"/>
              </a:ext>
            </a:extLst>
          </p:cNvPr>
          <p:cNvGrpSpPr/>
          <p:nvPr/>
        </p:nvGrpSpPr>
        <p:grpSpPr>
          <a:xfrm>
            <a:off x="101898" y="3356672"/>
            <a:ext cx="1880205" cy="1103342"/>
            <a:chOff x="68866" y="2767486"/>
            <a:chExt cx="1880205" cy="1103342"/>
          </a:xfrm>
        </p:grpSpPr>
        <p:pic>
          <p:nvPicPr>
            <p:cNvPr id="87" name="Picture 86">
              <a:extLst>
                <a:ext uri="{FF2B5EF4-FFF2-40B4-BE49-F238E27FC236}">
                  <a16:creationId xmlns:a16="http://schemas.microsoft.com/office/drawing/2014/main" id="{5DF327F7-847C-68F0-9CB5-144F0C38B7A8}"/>
                </a:ext>
              </a:extLst>
            </p:cNvPr>
            <p:cNvPicPr>
              <a:picLocks noChangeAspect="1"/>
            </p:cNvPicPr>
            <p:nvPr/>
          </p:nvPicPr>
          <p:blipFill>
            <a:blip r:embed="rId24"/>
            <a:srcRect l="5407" t="5223" r="18489" b="10070"/>
            <a:stretch/>
          </p:blipFill>
          <p:spPr>
            <a:xfrm>
              <a:off x="225610" y="3076456"/>
              <a:ext cx="188751" cy="257360"/>
            </a:xfrm>
            <a:prstGeom prst="rect">
              <a:avLst/>
            </a:prstGeom>
          </p:spPr>
        </p:pic>
        <p:pic>
          <p:nvPicPr>
            <p:cNvPr id="89" name="Picture 88">
              <a:extLst>
                <a:ext uri="{FF2B5EF4-FFF2-40B4-BE49-F238E27FC236}">
                  <a16:creationId xmlns:a16="http://schemas.microsoft.com/office/drawing/2014/main" id="{2FBCB499-EB98-5FFD-09C4-1870053C4D9F}"/>
                </a:ext>
              </a:extLst>
            </p:cNvPr>
            <p:cNvPicPr>
              <a:picLocks noChangeAspect="1"/>
            </p:cNvPicPr>
            <p:nvPr/>
          </p:nvPicPr>
          <p:blipFill>
            <a:blip r:embed="rId23"/>
            <a:stretch>
              <a:fillRect/>
            </a:stretch>
          </p:blipFill>
          <p:spPr>
            <a:xfrm>
              <a:off x="186490" y="3329804"/>
              <a:ext cx="266992" cy="282248"/>
            </a:xfrm>
            <a:prstGeom prst="rect">
              <a:avLst/>
            </a:prstGeom>
          </p:spPr>
        </p:pic>
        <p:sp>
          <p:nvSpPr>
            <p:cNvPr id="90" name="Text Box 227">
              <a:extLst>
                <a:ext uri="{FF2B5EF4-FFF2-40B4-BE49-F238E27FC236}">
                  <a16:creationId xmlns:a16="http://schemas.microsoft.com/office/drawing/2014/main" id="{926A9186-C4EE-2D12-F6E1-6ED1E67C7411}"/>
                </a:ext>
              </a:extLst>
            </p:cNvPr>
            <p:cNvSpPr txBox="1"/>
            <p:nvPr/>
          </p:nvSpPr>
          <p:spPr>
            <a:xfrm>
              <a:off x="386431" y="3092379"/>
              <a:ext cx="111955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p:txBody>
        </p:sp>
        <p:sp>
          <p:nvSpPr>
            <p:cNvPr id="91" name="Text Box 227">
              <a:extLst>
                <a:ext uri="{FF2B5EF4-FFF2-40B4-BE49-F238E27FC236}">
                  <a16:creationId xmlns:a16="http://schemas.microsoft.com/office/drawing/2014/main" id="{6C4697B2-2159-4F2E-8FF4-037D39C35E5A}"/>
                </a:ext>
              </a:extLst>
            </p:cNvPr>
            <p:cNvSpPr txBox="1"/>
            <p:nvPr/>
          </p:nvSpPr>
          <p:spPr>
            <a:xfrm>
              <a:off x="386431" y="3369037"/>
              <a:ext cx="123637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p:txBody>
        </p:sp>
        <p:sp>
          <p:nvSpPr>
            <p:cNvPr id="92" name="Text Box 227">
              <a:extLst>
                <a:ext uri="{FF2B5EF4-FFF2-40B4-BE49-F238E27FC236}">
                  <a16:creationId xmlns:a16="http://schemas.microsoft.com/office/drawing/2014/main" id="{821F0F87-601E-C520-458C-0E4629250A16}"/>
                </a:ext>
              </a:extLst>
            </p:cNvPr>
            <p:cNvSpPr txBox="1"/>
            <p:nvPr/>
          </p:nvSpPr>
          <p:spPr>
            <a:xfrm>
              <a:off x="386431" y="3633050"/>
              <a:ext cx="1344332" cy="23777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Other Data/Signals</a:t>
              </a:r>
            </a:p>
          </p:txBody>
        </p:sp>
        <p:pic>
          <p:nvPicPr>
            <p:cNvPr id="93" name="Graphic 92" descr="Wireless router outline">
              <a:extLst>
                <a:ext uri="{FF2B5EF4-FFF2-40B4-BE49-F238E27FC236}">
                  <a16:creationId xmlns:a16="http://schemas.microsoft.com/office/drawing/2014/main" id="{ADC9BA98-C21D-6BB5-5770-F308E134A916}"/>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62835" y="3566442"/>
              <a:ext cx="289009" cy="289009"/>
            </a:xfrm>
            <a:prstGeom prst="rect">
              <a:avLst/>
            </a:prstGeom>
          </p:spPr>
        </p:pic>
        <p:sp>
          <p:nvSpPr>
            <p:cNvPr id="94" name="TextBox 93">
              <a:extLst>
                <a:ext uri="{FF2B5EF4-FFF2-40B4-BE49-F238E27FC236}">
                  <a16:creationId xmlns:a16="http://schemas.microsoft.com/office/drawing/2014/main" id="{3E7C724F-C314-5D12-955C-66C9B56C39DA}"/>
                </a:ext>
              </a:extLst>
            </p:cNvPr>
            <p:cNvSpPr txBox="1"/>
            <p:nvPr/>
          </p:nvSpPr>
          <p:spPr>
            <a:xfrm>
              <a:off x="68866" y="2767486"/>
              <a:ext cx="1880205" cy="369332"/>
            </a:xfrm>
            <a:prstGeom prst="rect">
              <a:avLst/>
            </a:prstGeom>
            <a:noFill/>
          </p:spPr>
          <p:txBody>
            <a:bodyPr wrap="square">
              <a:spAutoFit/>
            </a:bodyPr>
            <a:lstStyle/>
            <a:p>
              <a:r>
                <a:rPr lang="en-US" sz="1800" b="1" i="0" u="none" strike="noStrike" dirty="0">
                  <a:solidFill>
                    <a:srgbClr val="E81313"/>
                  </a:solidFill>
                  <a:effectLst/>
                  <a:latin typeface="Avenir Book" panose="02000503020000020003" pitchFamily="2" charset="0"/>
                </a:rPr>
                <a:t>Attack Types</a:t>
              </a:r>
              <a:endParaRPr lang="en-US" sz="1800" dirty="0">
                <a:solidFill>
                  <a:srgbClr val="E81313"/>
                </a:solidFill>
                <a:latin typeface="Avenir Book" panose="02000503020000020003" pitchFamily="2" charset="0"/>
              </a:endParaRPr>
            </a:p>
          </p:txBody>
        </p:sp>
      </p:grpSp>
      <p:pic>
        <p:nvPicPr>
          <p:cNvPr id="96" name="Picture 95">
            <a:extLst>
              <a:ext uri="{FF2B5EF4-FFF2-40B4-BE49-F238E27FC236}">
                <a16:creationId xmlns:a16="http://schemas.microsoft.com/office/drawing/2014/main" id="{E839CD14-616A-877F-9E45-086AD032E903}"/>
              </a:ext>
            </a:extLst>
          </p:cNvPr>
          <p:cNvPicPr>
            <a:picLocks noChangeAspect="1"/>
          </p:cNvPicPr>
          <p:nvPr/>
        </p:nvPicPr>
        <p:blipFill>
          <a:blip r:embed="rId23"/>
          <a:stretch>
            <a:fillRect/>
          </a:stretch>
        </p:blipFill>
        <p:spPr>
          <a:xfrm>
            <a:off x="2791547" y="3204104"/>
            <a:ext cx="391587" cy="413963"/>
          </a:xfrm>
          <a:prstGeom prst="rect">
            <a:avLst/>
          </a:prstGeom>
        </p:spPr>
      </p:pic>
      <p:pic>
        <p:nvPicPr>
          <p:cNvPr id="97" name="Picture 96">
            <a:extLst>
              <a:ext uri="{FF2B5EF4-FFF2-40B4-BE49-F238E27FC236}">
                <a16:creationId xmlns:a16="http://schemas.microsoft.com/office/drawing/2014/main" id="{748E3762-8C87-D988-4E0F-AEE9777EAF28}"/>
              </a:ext>
            </a:extLst>
          </p:cNvPr>
          <p:cNvPicPr>
            <a:picLocks noChangeAspect="1"/>
          </p:cNvPicPr>
          <p:nvPr/>
        </p:nvPicPr>
        <p:blipFill>
          <a:blip r:embed="rId23"/>
          <a:stretch>
            <a:fillRect/>
          </a:stretch>
        </p:blipFill>
        <p:spPr>
          <a:xfrm>
            <a:off x="4401480" y="3219446"/>
            <a:ext cx="391587" cy="413963"/>
          </a:xfrm>
          <a:prstGeom prst="rect">
            <a:avLst/>
          </a:prstGeom>
        </p:spPr>
      </p:pic>
      <p:pic>
        <p:nvPicPr>
          <p:cNvPr id="98" name="Picture 97">
            <a:extLst>
              <a:ext uri="{FF2B5EF4-FFF2-40B4-BE49-F238E27FC236}">
                <a16:creationId xmlns:a16="http://schemas.microsoft.com/office/drawing/2014/main" id="{37E4F57F-96AF-5310-A56A-CFF88AD44E41}"/>
              </a:ext>
            </a:extLst>
          </p:cNvPr>
          <p:cNvPicPr>
            <a:picLocks noChangeAspect="1"/>
          </p:cNvPicPr>
          <p:nvPr/>
        </p:nvPicPr>
        <p:blipFill>
          <a:blip r:embed="rId23"/>
          <a:stretch>
            <a:fillRect/>
          </a:stretch>
        </p:blipFill>
        <p:spPr>
          <a:xfrm>
            <a:off x="2731847" y="1954502"/>
            <a:ext cx="391587" cy="413963"/>
          </a:xfrm>
          <a:prstGeom prst="rect">
            <a:avLst/>
          </a:prstGeom>
        </p:spPr>
      </p:pic>
      <p:pic>
        <p:nvPicPr>
          <p:cNvPr id="99" name="Picture 98">
            <a:extLst>
              <a:ext uri="{FF2B5EF4-FFF2-40B4-BE49-F238E27FC236}">
                <a16:creationId xmlns:a16="http://schemas.microsoft.com/office/drawing/2014/main" id="{B5C87A3E-A1A9-CDAD-C422-B74571F90685}"/>
              </a:ext>
            </a:extLst>
          </p:cNvPr>
          <p:cNvPicPr>
            <a:picLocks noChangeAspect="1"/>
          </p:cNvPicPr>
          <p:nvPr/>
        </p:nvPicPr>
        <p:blipFill>
          <a:blip r:embed="rId23"/>
          <a:stretch>
            <a:fillRect/>
          </a:stretch>
        </p:blipFill>
        <p:spPr>
          <a:xfrm>
            <a:off x="4466446" y="1926989"/>
            <a:ext cx="391587" cy="413963"/>
          </a:xfrm>
          <a:prstGeom prst="rect">
            <a:avLst/>
          </a:prstGeom>
        </p:spPr>
      </p:pic>
      <p:pic>
        <p:nvPicPr>
          <p:cNvPr id="100" name="Picture 99">
            <a:extLst>
              <a:ext uri="{FF2B5EF4-FFF2-40B4-BE49-F238E27FC236}">
                <a16:creationId xmlns:a16="http://schemas.microsoft.com/office/drawing/2014/main" id="{D3DB8D11-BDD0-411F-8534-AD45D648EE65}"/>
              </a:ext>
            </a:extLst>
          </p:cNvPr>
          <p:cNvPicPr>
            <a:picLocks noChangeAspect="1"/>
          </p:cNvPicPr>
          <p:nvPr/>
        </p:nvPicPr>
        <p:blipFill>
          <a:blip r:embed="rId24"/>
          <a:srcRect l="5407" t="5223" r="18489" b="10070"/>
          <a:stretch/>
        </p:blipFill>
        <p:spPr>
          <a:xfrm>
            <a:off x="2522663" y="3257359"/>
            <a:ext cx="241658" cy="329498"/>
          </a:xfrm>
          <a:prstGeom prst="rect">
            <a:avLst/>
          </a:prstGeom>
        </p:spPr>
      </p:pic>
      <p:pic>
        <p:nvPicPr>
          <p:cNvPr id="101" name="Picture 100">
            <a:extLst>
              <a:ext uri="{FF2B5EF4-FFF2-40B4-BE49-F238E27FC236}">
                <a16:creationId xmlns:a16="http://schemas.microsoft.com/office/drawing/2014/main" id="{B672BB14-D76F-58E8-6B5B-8A4ABAC9F788}"/>
              </a:ext>
            </a:extLst>
          </p:cNvPr>
          <p:cNvPicPr>
            <a:picLocks noChangeAspect="1"/>
          </p:cNvPicPr>
          <p:nvPr/>
        </p:nvPicPr>
        <p:blipFill>
          <a:blip r:embed="rId24"/>
          <a:srcRect l="5407" t="5223" r="18489" b="10070"/>
          <a:stretch/>
        </p:blipFill>
        <p:spPr>
          <a:xfrm>
            <a:off x="4156167" y="3245029"/>
            <a:ext cx="241658" cy="329498"/>
          </a:xfrm>
          <a:prstGeom prst="rect">
            <a:avLst/>
          </a:prstGeom>
        </p:spPr>
      </p:pic>
      <p:sp>
        <p:nvSpPr>
          <p:cNvPr id="102" name="TextBox 101">
            <a:extLst>
              <a:ext uri="{FF2B5EF4-FFF2-40B4-BE49-F238E27FC236}">
                <a16:creationId xmlns:a16="http://schemas.microsoft.com/office/drawing/2014/main" id="{D2D1B291-6722-F56F-0417-EDDBA8ED599C}"/>
              </a:ext>
            </a:extLst>
          </p:cNvPr>
          <p:cNvSpPr txBox="1"/>
          <p:nvPr/>
        </p:nvSpPr>
        <p:spPr>
          <a:xfrm>
            <a:off x="3032462" y="312172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3</a:t>
            </a:r>
          </a:p>
        </p:txBody>
      </p:sp>
      <p:sp>
        <p:nvSpPr>
          <p:cNvPr id="103" name="TextBox 102">
            <a:extLst>
              <a:ext uri="{FF2B5EF4-FFF2-40B4-BE49-F238E27FC236}">
                <a16:creationId xmlns:a16="http://schemas.microsoft.com/office/drawing/2014/main" id="{353B3261-4AB2-125B-2B10-534C96355A5F}"/>
              </a:ext>
            </a:extLst>
          </p:cNvPr>
          <p:cNvSpPr txBox="1"/>
          <p:nvPr/>
        </p:nvSpPr>
        <p:spPr>
          <a:xfrm>
            <a:off x="4672465" y="314829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4</a:t>
            </a:r>
          </a:p>
        </p:txBody>
      </p:sp>
      <p:sp>
        <p:nvSpPr>
          <p:cNvPr id="104" name="TextBox 103">
            <a:extLst>
              <a:ext uri="{FF2B5EF4-FFF2-40B4-BE49-F238E27FC236}">
                <a16:creationId xmlns:a16="http://schemas.microsoft.com/office/drawing/2014/main" id="{E5E7D928-D609-1621-8823-1BEBBF3A62D9}"/>
              </a:ext>
            </a:extLst>
          </p:cNvPr>
          <p:cNvSpPr txBox="1"/>
          <p:nvPr/>
        </p:nvSpPr>
        <p:spPr>
          <a:xfrm>
            <a:off x="2931406" y="447987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5</a:t>
            </a:r>
          </a:p>
        </p:txBody>
      </p:sp>
      <p:sp>
        <p:nvSpPr>
          <p:cNvPr id="105" name="TextBox 104">
            <a:extLst>
              <a:ext uri="{FF2B5EF4-FFF2-40B4-BE49-F238E27FC236}">
                <a16:creationId xmlns:a16="http://schemas.microsoft.com/office/drawing/2014/main" id="{3C78D95F-A9FC-F381-44BE-25BE055CFEDE}"/>
              </a:ext>
            </a:extLst>
          </p:cNvPr>
          <p:cNvSpPr txBox="1"/>
          <p:nvPr/>
        </p:nvSpPr>
        <p:spPr>
          <a:xfrm>
            <a:off x="4662027" y="444054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6</a:t>
            </a:r>
          </a:p>
        </p:txBody>
      </p:sp>
      <p:sp>
        <p:nvSpPr>
          <p:cNvPr id="106" name="TextBox 105">
            <a:extLst>
              <a:ext uri="{FF2B5EF4-FFF2-40B4-BE49-F238E27FC236}">
                <a16:creationId xmlns:a16="http://schemas.microsoft.com/office/drawing/2014/main" id="{FE71BC0C-0618-1B0E-BE95-2A589DDDE54F}"/>
              </a:ext>
            </a:extLst>
          </p:cNvPr>
          <p:cNvSpPr txBox="1"/>
          <p:nvPr/>
        </p:nvSpPr>
        <p:spPr>
          <a:xfrm>
            <a:off x="2961697" y="189626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         </a:t>
            </a:r>
          </a:p>
        </p:txBody>
      </p:sp>
      <p:sp>
        <p:nvSpPr>
          <p:cNvPr id="107" name="TextBox 106">
            <a:extLst>
              <a:ext uri="{FF2B5EF4-FFF2-40B4-BE49-F238E27FC236}">
                <a16:creationId xmlns:a16="http://schemas.microsoft.com/office/drawing/2014/main" id="{C3EC9F05-59B1-5A26-FEC9-F4E42DA4A340}"/>
              </a:ext>
            </a:extLst>
          </p:cNvPr>
          <p:cNvSpPr txBox="1"/>
          <p:nvPr/>
        </p:nvSpPr>
        <p:spPr>
          <a:xfrm>
            <a:off x="4702421" y="185188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2</a:t>
            </a:r>
          </a:p>
        </p:txBody>
      </p:sp>
      <p:pic>
        <p:nvPicPr>
          <p:cNvPr id="108" name="Picture 107">
            <a:extLst>
              <a:ext uri="{FF2B5EF4-FFF2-40B4-BE49-F238E27FC236}">
                <a16:creationId xmlns:a16="http://schemas.microsoft.com/office/drawing/2014/main" id="{9073E656-25DD-3F1A-10A8-DAE06508D83A}"/>
              </a:ext>
            </a:extLst>
          </p:cNvPr>
          <p:cNvPicPr>
            <a:picLocks noChangeAspect="1"/>
          </p:cNvPicPr>
          <p:nvPr/>
        </p:nvPicPr>
        <p:blipFill>
          <a:blip r:embed="rId23"/>
          <a:stretch>
            <a:fillRect/>
          </a:stretch>
        </p:blipFill>
        <p:spPr>
          <a:xfrm>
            <a:off x="5207508" y="6082215"/>
            <a:ext cx="391587" cy="413963"/>
          </a:xfrm>
          <a:prstGeom prst="rect">
            <a:avLst/>
          </a:prstGeom>
        </p:spPr>
      </p:pic>
      <p:pic>
        <p:nvPicPr>
          <p:cNvPr id="109" name="Picture 108">
            <a:extLst>
              <a:ext uri="{FF2B5EF4-FFF2-40B4-BE49-F238E27FC236}">
                <a16:creationId xmlns:a16="http://schemas.microsoft.com/office/drawing/2014/main" id="{5BA60174-8A5D-42DB-6253-15B71F4191BF}"/>
              </a:ext>
            </a:extLst>
          </p:cNvPr>
          <p:cNvPicPr>
            <a:picLocks noChangeAspect="1"/>
          </p:cNvPicPr>
          <p:nvPr/>
        </p:nvPicPr>
        <p:blipFill>
          <a:blip r:embed="rId24"/>
          <a:srcRect l="5407" t="5223" r="18489" b="10070"/>
          <a:stretch/>
        </p:blipFill>
        <p:spPr>
          <a:xfrm>
            <a:off x="5280570" y="5777183"/>
            <a:ext cx="241658" cy="329498"/>
          </a:xfrm>
          <a:prstGeom prst="rect">
            <a:avLst/>
          </a:prstGeom>
        </p:spPr>
      </p:pic>
      <p:pic>
        <p:nvPicPr>
          <p:cNvPr id="110" name="Picture 109">
            <a:extLst>
              <a:ext uri="{FF2B5EF4-FFF2-40B4-BE49-F238E27FC236}">
                <a16:creationId xmlns:a16="http://schemas.microsoft.com/office/drawing/2014/main" id="{8CBF64E4-CD78-E1D9-BD7A-11DF605AF6E2}"/>
              </a:ext>
            </a:extLst>
          </p:cNvPr>
          <p:cNvPicPr>
            <a:picLocks noChangeAspect="1"/>
          </p:cNvPicPr>
          <p:nvPr/>
        </p:nvPicPr>
        <p:blipFill>
          <a:blip r:embed="rId23"/>
          <a:stretch>
            <a:fillRect/>
          </a:stretch>
        </p:blipFill>
        <p:spPr>
          <a:xfrm>
            <a:off x="11460878" y="942327"/>
            <a:ext cx="391587" cy="413963"/>
          </a:xfrm>
          <a:prstGeom prst="rect">
            <a:avLst/>
          </a:prstGeom>
        </p:spPr>
      </p:pic>
      <p:pic>
        <p:nvPicPr>
          <p:cNvPr id="111" name="Picture 110">
            <a:extLst>
              <a:ext uri="{FF2B5EF4-FFF2-40B4-BE49-F238E27FC236}">
                <a16:creationId xmlns:a16="http://schemas.microsoft.com/office/drawing/2014/main" id="{8B94EB21-4897-5EA9-4997-51E933B95B07}"/>
              </a:ext>
            </a:extLst>
          </p:cNvPr>
          <p:cNvPicPr>
            <a:picLocks noChangeAspect="1"/>
          </p:cNvPicPr>
          <p:nvPr/>
        </p:nvPicPr>
        <p:blipFill>
          <a:blip r:embed="rId24"/>
          <a:srcRect l="5407" t="5223" r="18489" b="10070"/>
          <a:stretch/>
        </p:blipFill>
        <p:spPr>
          <a:xfrm>
            <a:off x="11510972" y="632976"/>
            <a:ext cx="241658" cy="329498"/>
          </a:xfrm>
          <a:prstGeom prst="rect">
            <a:avLst/>
          </a:prstGeom>
        </p:spPr>
      </p:pic>
      <p:pic>
        <p:nvPicPr>
          <p:cNvPr id="112" name="Graphic 111" descr="Wireless router outline">
            <a:extLst>
              <a:ext uri="{FF2B5EF4-FFF2-40B4-BE49-F238E27FC236}">
                <a16:creationId xmlns:a16="http://schemas.microsoft.com/office/drawing/2014/main" id="{8B6DA2DE-1733-F808-8E6C-CE381BB5409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1440484" y="272058"/>
            <a:ext cx="395173" cy="395173"/>
          </a:xfrm>
          <a:prstGeom prst="rect">
            <a:avLst/>
          </a:prstGeom>
        </p:spPr>
      </p:pic>
      <p:sp>
        <p:nvSpPr>
          <p:cNvPr id="113" name="TextBox 112">
            <a:extLst>
              <a:ext uri="{FF2B5EF4-FFF2-40B4-BE49-F238E27FC236}">
                <a16:creationId xmlns:a16="http://schemas.microsoft.com/office/drawing/2014/main" id="{D23362B0-D18B-0AA6-0DB3-9488068922F4}"/>
              </a:ext>
            </a:extLst>
          </p:cNvPr>
          <p:cNvSpPr txBox="1"/>
          <p:nvPr/>
        </p:nvSpPr>
        <p:spPr>
          <a:xfrm>
            <a:off x="11218080" y="307883"/>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9</a:t>
            </a:r>
          </a:p>
        </p:txBody>
      </p:sp>
      <p:sp>
        <p:nvSpPr>
          <p:cNvPr id="114" name="TextBox 113">
            <a:extLst>
              <a:ext uri="{FF2B5EF4-FFF2-40B4-BE49-F238E27FC236}">
                <a16:creationId xmlns:a16="http://schemas.microsoft.com/office/drawing/2014/main" id="{3EB47686-29D2-789A-066A-190B64E36690}"/>
              </a:ext>
            </a:extLst>
          </p:cNvPr>
          <p:cNvSpPr txBox="1"/>
          <p:nvPr/>
        </p:nvSpPr>
        <p:spPr>
          <a:xfrm>
            <a:off x="5491772" y="601861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7       </a:t>
            </a:r>
          </a:p>
        </p:txBody>
      </p:sp>
      <p:pic>
        <p:nvPicPr>
          <p:cNvPr id="115" name="Graphic 114" descr="Wireless router outline">
            <a:extLst>
              <a:ext uri="{FF2B5EF4-FFF2-40B4-BE49-F238E27FC236}">
                <a16:creationId xmlns:a16="http://schemas.microsoft.com/office/drawing/2014/main" id="{152F6BA2-44A8-B1D0-83EA-F550DDC3DF8E}"/>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4371353" y="4469416"/>
            <a:ext cx="395173" cy="395173"/>
          </a:xfrm>
          <a:prstGeom prst="rect">
            <a:avLst/>
          </a:prstGeom>
        </p:spPr>
      </p:pic>
      <p:pic>
        <p:nvPicPr>
          <p:cNvPr id="116" name="Graphic 115" descr="Wireless router outline">
            <a:extLst>
              <a:ext uri="{FF2B5EF4-FFF2-40B4-BE49-F238E27FC236}">
                <a16:creationId xmlns:a16="http://schemas.microsoft.com/office/drawing/2014/main" id="{D32843C8-EB35-9532-490E-9114CAB48D4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637289" y="4457062"/>
            <a:ext cx="395173" cy="395173"/>
          </a:xfrm>
          <a:prstGeom prst="rect">
            <a:avLst/>
          </a:prstGeom>
        </p:spPr>
      </p:pic>
      <p:sp>
        <p:nvSpPr>
          <p:cNvPr id="3" name="TextBox 2">
            <a:extLst>
              <a:ext uri="{FF2B5EF4-FFF2-40B4-BE49-F238E27FC236}">
                <a16:creationId xmlns:a16="http://schemas.microsoft.com/office/drawing/2014/main" id="{E5D2BBC7-8765-18ED-AB5B-645E6E526E58}"/>
              </a:ext>
            </a:extLst>
          </p:cNvPr>
          <p:cNvSpPr txBox="1"/>
          <p:nvPr/>
        </p:nvSpPr>
        <p:spPr>
          <a:xfrm>
            <a:off x="79591" y="4681973"/>
            <a:ext cx="4004033" cy="20005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Countermeasures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endParaRPr lang="en-US" sz="1200" dirty="0">
              <a:solidFill>
                <a:srgbClr val="E81313"/>
              </a:solidFill>
              <a:latin typeface="Avenir Book" panose="02000503020000020003" pitchFamily="2" charset="0"/>
            </a:endParaRP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 </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M</a:t>
            </a:r>
            <a:r>
              <a:rPr lang="en-US" sz="1200" dirty="0">
                <a:solidFill>
                  <a:srgbClr val="E81313"/>
                </a:solidFill>
                <a:latin typeface="Avenir Book" panose="02000503020000020003" pitchFamily="2" charset="0"/>
              </a:rPr>
              <a:t>M</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M</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R</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IN</a:t>
            </a:r>
            <a:endParaRPr lang="en-US" sz="1200" dirty="0">
              <a:latin typeface="Avenir Book" panose="02000503020000020003" pitchFamily="2" charset="0"/>
            </a:endParaRPr>
          </a:p>
        </p:txBody>
      </p:sp>
      <p:sp>
        <p:nvSpPr>
          <p:cNvPr id="60" name="Rectangle 59">
            <a:extLst>
              <a:ext uri="{FF2B5EF4-FFF2-40B4-BE49-F238E27FC236}">
                <a16:creationId xmlns:a16="http://schemas.microsoft.com/office/drawing/2014/main" id="{1E9F16E9-068F-C782-C80C-50E17394DFCE}"/>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Tree>
    <p:extLst>
      <p:ext uri="{BB962C8B-B14F-4D97-AF65-F5344CB8AC3E}">
        <p14:creationId xmlns:p14="http://schemas.microsoft.com/office/powerpoint/2010/main" val="2887845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9483B-5422-6D40-85C7-6225ED8FB6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ADE86D-71B7-E272-2907-91E6C5CA30B9}"/>
              </a:ext>
            </a:extLst>
          </p:cNvPr>
          <p:cNvSpPr>
            <a:spLocks noGrp="1"/>
          </p:cNvSpPr>
          <p:nvPr>
            <p:ph type="title"/>
          </p:nvPr>
        </p:nvSpPr>
        <p:spPr/>
        <p:txBody>
          <a:bodyPr/>
          <a:lstStyle/>
          <a:p>
            <a:r>
              <a:rPr lang="en-US" dirty="0"/>
              <a:t>RIDV Countermeasures Defined </a:t>
            </a:r>
            <a:r>
              <a:rPr lang="en-US" b="1" dirty="0">
                <a:solidFill>
                  <a:srgbClr val="FF0000"/>
                </a:solidFill>
              </a:rPr>
              <a:t>FILLED IN</a:t>
            </a:r>
            <a:endParaRPr lang="en-US" dirty="0"/>
          </a:p>
        </p:txBody>
      </p:sp>
      <p:sp>
        <p:nvSpPr>
          <p:cNvPr id="8" name="Content Placeholder 2">
            <a:extLst>
              <a:ext uri="{FF2B5EF4-FFF2-40B4-BE49-F238E27FC236}">
                <a16:creationId xmlns:a16="http://schemas.microsoft.com/office/drawing/2014/main" id="{30DB7095-A1E1-EF09-40BF-C34DC659631B}"/>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20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a:t>
            </a:r>
          </a:p>
          <a:p>
            <a:pPr marL="0" marR="0" indent="0">
              <a:spcBef>
                <a:spcPts val="0"/>
              </a:spcBef>
              <a:spcAft>
                <a:spcPts val="0"/>
              </a:spcAft>
              <a:buNone/>
            </a:pP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1) Data Capture -  </a:t>
            </a:r>
            <a:r>
              <a:rPr lang="en-US" sz="2000" b="1" i="0" u="none" strike="noStrike" dirty="0">
                <a:solidFill>
                  <a:srgbClr val="E81313"/>
                </a:solidFill>
                <a:effectLst/>
                <a:latin typeface="Avenir Book" panose="02000503020000020003" pitchFamily="2" charset="0"/>
              </a:rPr>
              <a:t>Deepfake Physical Presentation Attack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i="0" u="none" strike="noStrike" dirty="0">
                <a:effectLst/>
                <a:latin typeface="Avenir Book" panose="02000503020000020003" pitchFamily="2" charset="0"/>
              </a:rPr>
              <a:t>2) Signal Processing - </a:t>
            </a:r>
            <a:r>
              <a:rPr lang="en-US" sz="2000" b="1" i="0" u="none" strike="noStrike" dirty="0">
                <a:solidFill>
                  <a:srgbClr val="E81313"/>
                </a:solidFill>
                <a:effectLst/>
                <a:latin typeface="Avenir Book" panose="02000503020000020003" pitchFamily="2" charset="0"/>
              </a:rPr>
              <a:t>Deepfake Injection Attack  </a:t>
            </a:r>
            <a:r>
              <a:rPr lang="en-US" sz="2000" dirty="0">
                <a:ea typeface="Times New Roman" panose="02020603050405020304" pitchFamily="18" charset="0"/>
                <a:cs typeface="Times New Roman" panose="02020603050405020304" pitchFamily="18" charset="0"/>
              </a:rPr>
              <a:t>Countermeasures</a:t>
            </a:r>
            <a:endParaRPr lang="en-US" sz="20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3) Data Capture -  </a:t>
            </a:r>
            <a:r>
              <a:rPr lang="en-US" sz="2000" b="1" i="0" u="none" strike="noStrike" dirty="0">
                <a:solidFill>
                  <a:srgbClr val="E81313"/>
                </a:solidFill>
                <a:effectLst/>
                <a:latin typeface="Avenir Book" panose="02000503020000020003" pitchFamily="2" charset="0"/>
              </a:rPr>
              <a:t>Deepfake /Modified document; Synthetic ID document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i="0" u="none" strike="noStrike" dirty="0">
                <a:effectLst/>
                <a:latin typeface="Avenir Book" panose="02000503020000020003" pitchFamily="2" charset="0"/>
              </a:rPr>
              <a:t>4) Signal Processing - </a:t>
            </a:r>
            <a:r>
              <a:rPr lang="en-US" sz="2000" b="1" i="0" u="none" strike="noStrike" dirty="0">
                <a:solidFill>
                  <a:srgbClr val="E81313"/>
                </a:solidFill>
                <a:effectLst/>
                <a:latin typeface="Avenir Book" panose="02000503020000020003" pitchFamily="2" charset="0"/>
              </a:rPr>
              <a:t>Deepfake Synthetic Document Injection Attack </a:t>
            </a:r>
            <a:r>
              <a:rPr lang="en-US" sz="2000" dirty="0">
                <a:ea typeface="Times New Roman" panose="02020603050405020304" pitchFamily="18" charset="0"/>
                <a:cs typeface="Times New Roman" panose="02020603050405020304" pitchFamily="18" charset="0"/>
              </a:rPr>
              <a:t>Countermeasures</a:t>
            </a:r>
          </a:p>
          <a:p>
            <a:pPr marL="0" marR="0" indent="0">
              <a:spcBef>
                <a:spcPts val="0"/>
              </a:spcBef>
              <a:spcAft>
                <a:spcPts val="0"/>
              </a:spcAft>
              <a:buNone/>
            </a:pPr>
            <a:endPar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5) Data Capture - </a:t>
            </a:r>
            <a:r>
              <a:rPr lang="en-US" sz="2000" b="1" i="0" u="none" strike="noStrike" dirty="0">
                <a:solidFill>
                  <a:srgbClr val="E81313"/>
                </a:solidFill>
                <a:effectLst/>
                <a:latin typeface="Avenir Book" panose="02000503020000020003" pitchFamily="2" charset="0"/>
              </a:rPr>
              <a:t>Modified or Synthetic Data Attack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t>6)</a:t>
            </a:r>
            <a:r>
              <a:rPr lang="en-US" sz="2000" i="0" u="none" strike="noStrike" dirty="0">
                <a:effectLst/>
                <a:latin typeface="Avenir Book" panose="02000503020000020003" pitchFamily="2" charset="0"/>
              </a:rPr>
              <a:t> Signal Processing - </a:t>
            </a:r>
            <a:r>
              <a:rPr lang="en-US" sz="2000" b="1" i="0" u="none" strike="noStrike" dirty="0">
                <a:solidFill>
                  <a:srgbClr val="E81313"/>
                </a:solidFill>
                <a:effectLst/>
                <a:latin typeface="Avenir Book" panose="02000503020000020003" pitchFamily="2" charset="0"/>
              </a:rPr>
              <a:t>Modified or Synthetic Data Injection Attack  </a:t>
            </a:r>
            <a:r>
              <a:rPr lang="en-US" sz="2000" dirty="0">
                <a:ea typeface="Times New Roman" panose="02020603050405020304" pitchFamily="18" charset="0"/>
                <a:cs typeface="Times New Roman" panose="02020603050405020304" pitchFamily="18" charset="0"/>
              </a:rPr>
              <a:t>Countermeasures</a:t>
            </a:r>
            <a:endParaRPr lang="en-US" sz="20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2000" dirty="0">
              <a:solidFill>
                <a:srgbClr val="404040"/>
              </a:solidFill>
              <a:effectLst/>
              <a:ea typeface="Times New Roman" panose="02020603050405020304" pitchFamily="18" charset="0"/>
              <a:cs typeface="Times New Roman" panose="02020603050405020304" pitchFamily="18" charset="0"/>
            </a:endParaRPr>
          </a:p>
        </p:txBody>
      </p:sp>
      <p:sp>
        <p:nvSpPr>
          <p:cNvPr id="9" name="Slide Number Placeholder 3">
            <a:extLst>
              <a:ext uri="{FF2B5EF4-FFF2-40B4-BE49-F238E27FC236}">
                <a16:creationId xmlns:a16="http://schemas.microsoft.com/office/drawing/2014/main" id="{6731B730-2D00-E0F3-F08F-C0292AFDBF2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31</a:t>
            </a:fld>
            <a:endParaRPr lang="en-US" altLang="en-US" dirty="0"/>
          </a:p>
        </p:txBody>
      </p:sp>
    </p:spTree>
    <p:extLst>
      <p:ext uri="{BB962C8B-B14F-4D97-AF65-F5344CB8AC3E}">
        <p14:creationId xmlns:p14="http://schemas.microsoft.com/office/powerpoint/2010/main" val="250293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144F9-119F-D055-3832-79CD729015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C57DA9-9AC0-05CA-7B36-4FF9F7982B3A}"/>
              </a:ext>
            </a:extLst>
          </p:cNvPr>
          <p:cNvSpPr>
            <a:spLocks noGrp="1"/>
          </p:cNvSpPr>
          <p:nvPr>
            <p:ph type="title"/>
          </p:nvPr>
        </p:nvSpPr>
        <p:spPr/>
        <p:txBody>
          <a:bodyPr/>
          <a:lstStyle/>
          <a:p>
            <a:r>
              <a:rPr lang="en-US" dirty="0"/>
              <a:t>RIDV Countermeasures Defined </a:t>
            </a:r>
            <a:r>
              <a:rPr lang="en-US" b="1" dirty="0">
                <a:solidFill>
                  <a:srgbClr val="FF0000"/>
                </a:solidFill>
              </a:rPr>
              <a:t>FILLED IN</a:t>
            </a:r>
            <a:endParaRPr lang="en-US" dirty="0"/>
          </a:p>
        </p:txBody>
      </p:sp>
      <p:sp>
        <p:nvSpPr>
          <p:cNvPr id="8" name="Content Placeholder 2">
            <a:extLst>
              <a:ext uri="{FF2B5EF4-FFF2-40B4-BE49-F238E27FC236}">
                <a16:creationId xmlns:a16="http://schemas.microsoft.com/office/drawing/2014/main" id="{C4A17C1D-D79D-B14F-82EB-2D0519A17A20}"/>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20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indent="0">
              <a:spcBef>
                <a:spcPts val="0"/>
              </a:spcBef>
              <a:spcAft>
                <a:spcPts val="0"/>
              </a:spcAft>
              <a:buNone/>
            </a:pPr>
            <a:r>
              <a:rPr lang="en-US" sz="20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7) Live Capture</a:t>
            </a: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latin typeface="Avenir Book" panose="02000503020000020003" pitchFamily="2" charset="0"/>
              </a:rPr>
              <a:t>Deepfake in Live Video Chat Attack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HOST SYSTEM</a:t>
            </a:r>
          </a:p>
          <a:p>
            <a:pPr marL="0" indent="0">
              <a:spcBef>
                <a:spcPts val="0"/>
              </a:spcBef>
              <a:spcAft>
                <a:spcPts val="0"/>
              </a:spcAft>
              <a:buNone/>
            </a:pPr>
            <a:r>
              <a:rPr lang="en-US" sz="20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8) Reference Data</a:t>
            </a: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latin typeface="Avenir Book" panose="02000503020000020003" pitchFamily="2" charset="0"/>
              </a:rPr>
              <a:t>Reference Data Injection Attack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b="1" dirty="0">
                <a:solidFill>
                  <a:srgbClr val="404040"/>
                </a:solidFill>
                <a:ea typeface="Times New Roman" panose="02020603050405020304" pitchFamily="18" charset="0"/>
                <a:cs typeface="Times New Roman" panose="02020603050405020304" pitchFamily="18" charset="0"/>
              </a:rPr>
              <a:t>9) General System</a:t>
            </a:r>
            <a:r>
              <a:rPr lang="en-US" sz="20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2000" b="1" i="0" u="none" strike="noStrike" dirty="0">
                <a:solidFill>
                  <a:srgbClr val="E81313"/>
                </a:solidFill>
                <a:effectLst/>
                <a:latin typeface="Avenir Book" panose="02000503020000020003" pitchFamily="2" charset="0"/>
              </a:rPr>
              <a:t>Insider Threats </a:t>
            </a:r>
            <a:r>
              <a:rPr lang="en-US" sz="2000" dirty="0">
                <a:ea typeface="Times New Roman" panose="02020603050405020304" pitchFamily="18" charset="0"/>
                <a:cs typeface="Times New Roman" panose="02020603050405020304" pitchFamily="18" charset="0"/>
              </a:rPr>
              <a:t>Countermeasures</a:t>
            </a:r>
            <a:endParaRPr lang="en-US" sz="20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9" name="Slide Number Placeholder 3">
            <a:extLst>
              <a:ext uri="{FF2B5EF4-FFF2-40B4-BE49-F238E27FC236}">
                <a16:creationId xmlns:a16="http://schemas.microsoft.com/office/drawing/2014/main" id="{690CE942-9BAF-BBA1-98B6-22E2DF2BD83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32</a:t>
            </a:fld>
            <a:endParaRPr lang="en-US" altLang="en-US" dirty="0"/>
          </a:p>
        </p:txBody>
      </p:sp>
    </p:spTree>
    <p:extLst>
      <p:ext uri="{BB962C8B-B14F-4D97-AF65-F5344CB8AC3E}">
        <p14:creationId xmlns:p14="http://schemas.microsoft.com/office/powerpoint/2010/main" val="1231160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DCE98-BE9E-D911-DEF6-70B05B541E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420B9-2CBB-6D29-B0EB-A710D637CA71}"/>
              </a:ext>
            </a:extLst>
          </p:cNvPr>
          <p:cNvSpPr>
            <a:spLocks noGrp="1"/>
          </p:cNvSpPr>
          <p:nvPr>
            <p:ph type="title"/>
          </p:nvPr>
        </p:nvSpPr>
        <p:spPr/>
        <p:txBody>
          <a:bodyPr/>
          <a:lstStyle/>
          <a:p>
            <a:r>
              <a:rPr lang="en-US" dirty="0">
                <a:solidFill>
                  <a:srgbClr val="262673"/>
                </a:solidFill>
              </a:rPr>
              <a:t>RIDV</a:t>
            </a:r>
            <a:r>
              <a:rPr lang="en-US" dirty="0"/>
              <a:t> Table</a:t>
            </a:r>
            <a:endParaRPr lang="en-US" dirty="0">
              <a:solidFill>
                <a:srgbClr val="262673"/>
              </a:solidFill>
            </a:endParaRPr>
          </a:p>
        </p:txBody>
      </p:sp>
      <p:sp>
        <p:nvSpPr>
          <p:cNvPr id="4" name="Content Placeholder 3">
            <a:extLst>
              <a:ext uri="{FF2B5EF4-FFF2-40B4-BE49-F238E27FC236}">
                <a16:creationId xmlns:a16="http://schemas.microsoft.com/office/drawing/2014/main" id="{2086F6E3-84C1-71DD-573A-21EBC979C896}"/>
              </a:ext>
            </a:extLst>
          </p:cNvPr>
          <p:cNvSpPr>
            <a:spLocks noGrp="1"/>
          </p:cNvSpPr>
          <p:nvPr>
            <p:ph idx="1"/>
          </p:nvPr>
        </p:nvSpPr>
        <p:spPr>
          <a:xfrm>
            <a:off x="3862137" y="338237"/>
            <a:ext cx="7315200" cy="493289"/>
          </a:xfrm>
        </p:spPr>
        <p:txBody>
          <a:bodyPr/>
          <a:lstStyle/>
          <a:p>
            <a:pPr marL="0" indent="0">
              <a:buNone/>
            </a:pPr>
            <a:r>
              <a:rPr lang="en-US" sz="2000" dirty="0">
                <a:solidFill>
                  <a:srgbClr val="262673"/>
                </a:solidFill>
              </a:rPr>
              <a:t>Process, </a:t>
            </a:r>
            <a:r>
              <a:rPr lang="en-US" sz="2000" b="1" dirty="0">
                <a:solidFill>
                  <a:srgbClr val="262673"/>
                </a:solidFill>
                <a:effectLst/>
              </a:rPr>
              <a:t>Prevention, Detection and Countermeasures</a:t>
            </a:r>
            <a:endParaRPr lang="en-US" sz="2000" dirty="0">
              <a:solidFill>
                <a:srgbClr val="262673"/>
              </a:solidFill>
            </a:endParaRPr>
          </a:p>
        </p:txBody>
      </p:sp>
      <p:graphicFrame>
        <p:nvGraphicFramePr>
          <p:cNvPr id="5" name="Content Placeholder 5">
            <a:extLst>
              <a:ext uri="{FF2B5EF4-FFF2-40B4-BE49-F238E27FC236}">
                <a16:creationId xmlns:a16="http://schemas.microsoft.com/office/drawing/2014/main" id="{22F8161E-38F9-E74C-C197-3B4ED7FBEEF2}"/>
              </a:ext>
            </a:extLst>
          </p:cNvPr>
          <p:cNvGraphicFramePr>
            <a:graphicFrameLocks/>
          </p:cNvGraphicFramePr>
          <p:nvPr>
            <p:extLst>
              <p:ext uri="{D42A27DB-BD31-4B8C-83A1-F6EECF244321}">
                <p14:modId xmlns:p14="http://schemas.microsoft.com/office/powerpoint/2010/main" val="3108850295"/>
              </p:ext>
            </p:extLst>
          </p:nvPr>
        </p:nvGraphicFramePr>
        <p:xfrm>
          <a:off x="164431" y="1012003"/>
          <a:ext cx="11992933" cy="931990"/>
        </p:xfrm>
        <a:graphic>
          <a:graphicData uri="http://schemas.openxmlformats.org/drawingml/2006/table">
            <a:tbl>
              <a:tblPr firstRow="1" firstCol="1" bandRow="1">
                <a:tableStyleId>{46F890A9-2807-4EBB-B81D-B2AA78EC7F39}</a:tableStyleId>
              </a:tblPr>
              <a:tblGrid>
                <a:gridCol w="1342251">
                  <a:extLst>
                    <a:ext uri="{9D8B030D-6E8A-4147-A177-3AD203B41FA5}">
                      <a16:colId xmlns:a16="http://schemas.microsoft.com/office/drawing/2014/main" val="976366683"/>
                    </a:ext>
                  </a:extLst>
                </a:gridCol>
                <a:gridCol w="1429023">
                  <a:extLst>
                    <a:ext uri="{9D8B030D-6E8A-4147-A177-3AD203B41FA5}">
                      <a16:colId xmlns:a16="http://schemas.microsoft.com/office/drawing/2014/main" val="3784407225"/>
                    </a:ext>
                  </a:extLst>
                </a:gridCol>
                <a:gridCol w="1572127">
                  <a:extLst>
                    <a:ext uri="{9D8B030D-6E8A-4147-A177-3AD203B41FA5}">
                      <a16:colId xmlns:a16="http://schemas.microsoft.com/office/drawing/2014/main" val="3824354849"/>
                    </a:ext>
                  </a:extLst>
                </a:gridCol>
                <a:gridCol w="1394204">
                  <a:extLst>
                    <a:ext uri="{9D8B030D-6E8A-4147-A177-3AD203B41FA5}">
                      <a16:colId xmlns:a16="http://schemas.microsoft.com/office/drawing/2014/main" val="3250144482"/>
                    </a:ext>
                  </a:extLst>
                </a:gridCol>
                <a:gridCol w="1312901">
                  <a:extLst>
                    <a:ext uri="{9D8B030D-6E8A-4147-A177-3AD203B41FA5}">
                      <a16:colId xmlns:a16="http://schemas.microsoft.com/office/drawing/2014/main" val="234510541"/>
                    </a:ext>
                  </a:extLst>
                </a:gridCol>
                <a:gridCol w="1263316">
                  <a:extLst>
                    <a:ext uri="{9D8B030D-6E8A-4147-A177-3AD203B41FA5}">
                      <a16:colId xmlns:a16="http://schemas.microsoft.com/office/drawing/2014/main" val="2984105289"/>
                    </a:ext>
                  </a:extLst>
                </a:gridCol>
                <a:gridCol w="1486629">
                  <a:extLst>
                    <a:ext uri="{9D8B030D-6E8A-4147-A177-3AD203B41FA5}">
                      <a16:colId xmlns:a16="http://schemas.microsoft.com/office/drawing/2014/main" val="2333986496"/>
                    </a:ext>
                  </a:extLst>
                </a:gridCol>
                <a:gridCol w="1091045">
                  <a:extLst>
                    <a:ext uri="{9D8B030D-6E8A-4147-A177-3AD203B41FA5}">
                      <a16:colId xmlns:a16="http://schemas.microsoft.com/office/drawing/2014/main" val="218916130"/>
                    </a:ext>
                  </a:extLst>
                </a:gridCol>
                <a:gridCol w="1101437">
                  <a:extLst>
                    <a:ext uri="{9D8B030D-6E8A-4147-A177-3AD203B41FA5}">
                      <a16:colId xmlns:a16="http://schemas.microsoft.com/office/drawing/2014/main" val="3628516508"/>
                    </a:ext>
                  </a:extLst>
                </a:gridCol>
              </a:tblGrid>
              <a:tr h="0">
                <a:tc>
                  <a:txBody>
                    <a:bodyPr/>
                    <a:lstStyle/>
                    <a:p>
                      <a:pPr marL="0" marR="0">
                        <a:lnSpc>
                          <a:spcPct val="115000"/>
                        </a:lnSpc>
                      </a:pPr>
                      <a:r>
                        <a:rPr lang="en-US" sz="1200" dirty="0">
                          <a:effectLst/>
                        </a:rPr>
                        <a:t>Step Name</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Process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Key Technologies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Attack Vectors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Prevention 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Detection 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Countermeasures/Process/Tech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Relevant Regulations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Relevant Standards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extLst>
                  <a:ext uri="{0D108BD9-81ED-4DB2-BD59-A6C34878D82A}">
                    <a16:rowId xmlns:a16="http://schemas.microsoft.com/office/drawing/2014/main" val="2351513507"/>
                  </a:ext>
                </a:extLst>
              </a:tr>
              <a:tr h="0">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316813"/>
                  </a:ext>
                </a:extLst>
              </a:tr>
              <a:tr h="0">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5316104"/>
                  </a:ext>
                </a:extLst>
              </a:tr>
              <a:tr h="0">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2825028"/>
                  </a:ext>
                </a:extLst>
              </a:tr>
            </a:tbl>
          </a:graphicData>
        </a:graphic>
      </p:graphicFrame>
      <p:sp>
        <p:nvSpPr>
          <p:cNvPr id="7" name="Slide Number Placeholder 3">
            <a:extLst>
              <a:ext uri="{FF2B5EF4-FFF2-40B4-BE49-F238E27FC236}">
                <a16:creationId xmlns:a16="http://schemas.microsoft.com/office/drawing/2014/main" id="{A10ECEB4-30E4-C801-D0EF-2885D4657FC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33</a:t>
            </a:fld>
            <a:endParaRPr lang="en-US" altLang="en-US" dirty="0"/>
          </a:p>
        </p:txBody>
      </p:sp>
    </p:spTree>
    <p:extLst>
      <p:ext uri="{BB962C8B-B14F-4D97-AF65-F5344CB8AC3E}">
        <p14:creationId xmlns:p14="http://schemas.microsoft.com/office/powerpoint/2010/main" val="2159939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9CFCD-44E7-1120-CB89-C5BA76AFAB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874653-F577-44BF-9EF3-EFE89D44298E}"/>
              </a:ext>
            </a:extLst>
          </p:cNvPr>
          <p:cNvSpPr>
            <a:spLocks noGrp="1"/>
          </p:cNvSpPr>
          <p:nvPr>
            <p:ph type="title"/>
          </p:nvPr>
        </p:nvSpPr>
        <p:spPr>
          <a:xfrm>
            <a:off x="609600" y="-79160"/>
            <a:ext cx="12114508" cy="1143000"/>
          </a:xfrm>
        </p:spPr>
        <p:txBody>
          <a:bodyPr/>
          <a:lstStyle/>
          <a:p>
            <a:r>
              <a:rPr lang="en-US" sz="4400" dirty="0"/>
              <a:t>Key Findings and Recommendations </a:t>
            </a:r>
            <a:r>
              <a:rPr lang="en-US" b="1" dirty="0">
                <a:solidFill>
                  <a:srgbClr val="FF0000"/>
                </a:solidFill>
              </a:rPr>
              <a:t>FILLED IN</a:t>
            </a:r>
            <a:endParaRPr lang="en-US" dirty="0"/>
          </a:p>
        </p:txBody>
      </p:sp>
      <p:sp>
        <p:nvSpPr>
          <p:cNvPr id="10" name="Content Placeholder 2">
            <a:extLst>
              <a:ext uri="{FF2B5EF4-FFF2-40B4-BE49-F238E27FC236}">
                <a16:creationId xmlns:a16="http://schemas.microsoft.com/office/drawing/2014/main" id="{469F5D84-AB2B-D88C-C1E8-850D0CC50518}"/>
              </a:ext>
            </a:extLst>
          </p:cNvPr>
          <p:cNvSpPr>
            <a:spLocks noGrp="1"/>
          </p:cNvSpPr>
          <p:nvPr>
            <p:ph idx="1"/>
          </p:nvPr>
        </p:nvSpPr>
        <p:spPr>
          <a:xfrm>
            <a:off x="609600" y="1156382"/>
            <a:ext cx="10972800" cy="4525963"/>
          </a:xfrm>
        </p:spPr>
        <p:txBody>
          <a:bodyPr/>
          <a:lstStyle/>
          <a:p>
            <a:pPr marL="0" marR="0" indent="0">
              <a:lnSpc>
                <a:spcPct val="115000"/>
              </a:lnSpc>
              <a:buNone/>
            </a:pPr>
            <a:r>
              <a:rPr lang="en-US" sz="1800" spc="-5" dirty="0">
                <a:solidFill>
                  <a:srgbClr val="000000"/>
                </a:solidFill>
                <a:effectLst/>
                <a:ea typeface="Times New Roman" panose="02020603050405020304" pitchFamily="18" charset="0"/>
              </a:rPr>
              <a:t>Deepfake threats present significant challenges to remote identity verification systems. The broad range of attack vectors, from audio and video to still imagery, and the specific methods employed, such as face swaps, expression swaps, synthetic imagery, and synthetic audio, underscore the sophistication and potential impact of these threats. Points of attack span physical presentation, data injection, and live interactions, highlighting the need for robust security measures and continuous advancements in detection technologies to mitigate the risks posed by deepfakes.</a:t>
            </a:r>
          </a:p>
          <a:p>
            <a:pPr marL="0" marR="0" indent="0">
              <a:lnSpc>
                <a:spcPct val="115000"/>
              </a:lnSpc>
              <a:buNone/>
            </a:pPr>
            <a:endParaRPr lang="en-US" sz="1800" dirty="0">
              <a:effectLst/>
              <a:highlight>
                <a:srgbClr val="FFFF00"/>
              </a:highlight>
              <a:ea typeface="Arial" panose="020B0604020202020204" pitchFamily="34" charset="0"/>
            </a:endParaRPr>
          </a:p>
          <a:p>
            <a:r>
              <a:rPr lang="en-US" sz="1800" dirty="0">
                <a:highlight>
                  <a:srgbClr val="FFFF00"/>
                </a:highlight>
              </a:rPr>
              <a:t>Recommendation 1</a:t>
            </a:r>
          </a:p>
          <a:p>
            <a:r>
              <a:rPr lang="en-US" sz="1800" dirty="0">
                <a:highlight>
                  <a:srgbClr val="FFFF00"/>
                </a:highlight>
              </a:rPr>
              <a:t>Recommendation 2</a:t>
            </a:r>
          </a:p>
          <a:p>
            <a:r>
              <a:rPr lang="en-US" sz="1800" dirty="0">
                <a:highlight>
                  <a:srgbClr val="FFFF00"/>
                </a:highlight>
              </a:rPr>
              <a:t>Recommendation 3</a:t>
            </a:r>
          </a:p>
          <a:p>
            <a:r>
              <a:rPr lang="en-US" sz="1800" dirty="0">
                <a:highlight>
                  <a:srgbClr val="FFFF00"/>
                </a:highlight>
              </a:rPr>
              <a:t>Recommendation </a:t>
            </a:r>
            <a:r>
              <a:rPr lang="en-US" sz="1800" dirty="0"/>
              <a:t>4</a:t>
            </a:r>
          </a:p>
          <a:p>
            <a:pPr marL="0" indent="0">
              <a:buNone/>
            </a:pPr>
            <a:r>
              <a:rPr lang="en-US" sz="1800" dirty="0"/>
              <a:t>   </a:t>
            </a:r>
          </a:p>
          <a:p>
            <a:pPr marL="0" indent="0">
              <a:buNone/>
            </a:pPr>
            <a:endParaRPr lang="en-US" sz="1800" dirty="0"/>
          </a:p>
        </p:txBody>
      </p:sp>
      <p:sp>
        <p:nvSpPr>
          <p:cNvPr id="11" name="Slide Number Placeholder 3">
            <a:extLst>
              <a:ext uri="{FF2B5EF4-FFF2-40B4-BE49-F238E27FC236}">
                <a16:creationId xmlns:a16="http://schemas.microsoft.com/office/drawing/2014/main" id="{07A9B44E-DBFD-C863-5CB8-D3339006472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34</a:t>
            </a:fld>
            <a:endParaRPr lang="en-US" altLang="en-US" dirty="0"/>
          </a:p>
        </p:txBody>
      </p:sp>
    </p:spTree>
    <p:extLst>
      <p:ext uri="{BB962C8B-B14F-4D97-AF65-F5344CB8AC3E}">
        <p14:creationId xmlns:p14="http://schemas.microsoft.com/office/powerpoint/2010/main" val="40179181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B121-F150-E9BB-9E7B-5C5562E66BC1}"/>
              </a:ext>
            </a:extLst>
          </p:cNvPr>
          <p:cNvSpPr>
            <a:spLocks noGrp="1"/>
          </p:cNvSpPr>
          <p:nvPr>
            <p:ph type="title"/>
          </p:nvPr>
        </p:nvSpPr>
        <p:spPr/>
        <p:txBody>
          <a:bodyPr/>
          <a:lstStyle/>
          <a:p>
            <a:r>
              <a:rPr lang="en-US" dirty="0"/>
              <a:t>Appendices </a:t>
            </a:r>
            <a:r>
              <a:rPr lang="en-US" b="1" dirty="0">
                <a:solidFill>
                  <a:srgbClr val="FF0000"/>
                </a:solidFill>
              </a:rPr>
              <a:t>FILLED IN</a:t>
            </a:r>
            <a:endParaRPr lang="en-US" dirty="0"/>
          </a:p>
        </p:txBody>
      </p:sp>
      <p:sp>
        <p:nvSpPr>
          <p:cNvPr id="3" name="Content Placeholder 2">
            <a:extLst>
              <a:ext uri="{FF2B5EF4-FFF2-40B4-BE49-F238E27FC236}">
                <a16:creationId xmlns:a16="http://schemas.microsoft.com/office/drawing/2014/main" id="{1C4674A5-298B-D7CE-3716-EFD2C8B5E40A}"/>
              </a:ext>
            </a:extLst>
          </p:cNvPr>
          <p:cNvSpPr>
            <a:spLocks noGrp="1"/>
          </p:cNvSpPr>
          <p:nvPr>
            <p:ph idx="1"/>
          </p:nvPr>
        </p:nvSpPr>
        <p:spPr>
          <a:xfrm>
            <a:off x="609600" y="1156382"/>
            <a:ext cx="10972800" cy="4525963"/>
          </a:xfrm>
        </p:spPr>
        <p:txBody>
          <a:bodyPr/>
          <a:lstStyle/>
          <a:p>
            <a:r>
              <a:rPr lang="en-US" sz="2000" u="none" strike="noStrike" dirty="0">
                <a:effectLst/>
                <a:highlight>
                  <a:srgbClr val="FFFF00"/>
                </a:highlight>
                <a:ea typeface="Arial" panose="020B0604020202020204" pitchFamily="34" charset="0"/>
              </a:rPr>
              <a:t>A: Glossary</a:t>
            </a:r>
            <a:endParaRPr lang="en-US" sz="2000" dirty="0">
              <a:highlight>
                <a:srgbClr val="FFFF00"/>
              </a:highlight>
              <a:ea typeface="Arial" panose="020B0604020202020204" pitchFamily="34" charset="0"/>
            </a:endParaRPr>
          </a:p>
          <a:p>
            <a:r>
              <a:rPr lang="en-US" sz="2000" u="none" strike="noStrike" dirty="0">
                <a:effectLst/>
                <a:ea typeface="Arial" panose="020B0604020202020204" pitchFamily="34" charset="0"/>
              </a:rPr>
              <a:t>B: Concepts of Remote IDV and Deepfakes  </a:t>
            </a:r>
          </a:p>
          <a:p>
            <a:r>
              <a:rPr lang="en-US" sz="2000" dirty="0">
                <a:highlight>
                  <a:srgbClr val="FFFF00"/>
                </a:highlight>
                <a:ea typeface="Arial" panose="020B0604020202020204" pitchFamily="34" charset="0"/>
              </a:rPr>
              <a:t>C:</a:t>
            </a:r>
            <a:r>
              <a:rPr lang="en-US" sz="2000" u="none" strike="noStrike" dirty="0">
                <a:effectLst/>
                <a:highlight>
                  <a:srgbClr val="FFFF00"/>
                </a:highlight>
                <a:ea typeface="Arial" panose="020B0604020202020204" pitchFamily="34" charset="0"/>
              </a:rPr>
              <a:t> Regulations</a:t>
            </a:r>
            <a:endParaRPr lang="en-US" sz="2000" dirty="0">
              <a:highlight>
                <a:srgbClr val="FFFF00"/>
              </a:highlight>
              <a:ea typeface="Arial" panose="020B0604020202020204" pitchFamily="34" charset="0"/>
            </a:endParaRPr>
          </a:p>
          <a:p>
            <a:r>
              <a:rPr lang="en-US" sz="2000" u="none" strike="noStrike" dirty="0">
                <a:effectLst/>
                <a:highlight>
                  <a:srgbClr val="FFFF00"/>
                </a:highlight>
                <a:ea typeface="Arial" panose="020B0604020202020204" pitchFamily="34" charset="0"/>
              </a:rPr>
              <a:t>D: Standards </a:t>
            </a:r>
          </a:p>
          <a:p>
            <a:r>
              <a:rPr lang="en-US" sz="2000" u="none" strike="noStrike" dirty="0">
                <a:effectLst/>
                <a:highlight>
                  <a:srgbClr val="FFFF00"/>
                </a:highlight>
                <a:ea typeface="Arial" panose="020B0604020202020204" pitchFamily="34" charset="0"/>
              </a:rPr>
              <a:t>E: Technical References</a:t>
            </a:r>
          </a:p>
          <a:p>
            <a:endParaRPr lang="en-US" dirty="0"/>
          </a:p>
          <a:p>
            <a:endParaRPr lang="en-US" dirty="0"/>
          </a:p>
        </p:txBody>
      </p:sp>
      <p:sp>
        <p:nvSpPr>
          <p:cNvPr id="5" name="Slide Number Placeholder 3">
            <a:extLst>
              <a:ext uri="{FF2B5EF4-FFF2-40B4-BE49-F238E27FC236}">
                <a16:creationId xmlns:a16="http://schemas.microsoft.com/office/drawing/2014/main" id="{A8B22EBA-C843-F077-0505-7C27A75D69F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35</a:t>
            </a:fld>
            <a:endParaRPr lang="en-US" altLang="en-US" dirty="0"/>
          </a:p>
        </p:txBody>
      </p:sp>
    </p:spTree>
    <p:extLst>
      <p:ext uri="{BB962C8B-B14F-4D97-AF65-F5344CB8AC3E}">
        <p14:creationId xmlns:p14="http://schemas.microsoft.com/office/powerpoint/2010/main" val="105187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93879-92B3-1DBA-F8F1-D3BD21DC9255}"/>
              </a:ext>
            </a:extLst>
          </p:cNvPr>
          <p:cNvSpPr>
            <a:spLocks noGrp="1"/>
          </p:cNvSpPr>
          <p:nvPr>
            <p:ph type="ctrTitle"/>
          </p:nvPr>
        </p:nvSpPr>
        <p:spPr/>
        <p:txBody>
          <a:bodyPr/>
          <a:lstStyle/>
          <a:p>
            <a:r>
              <a:rPr lang="en-US" sz="6000" u="none" strike="noStrike" dirty="0">
                <a:effectLst/>
                <a:ea typeface="Arial" panose="020B0604020202020204" pitchFamily="34" charset="0"/>
              </a:rPr>
              <a:t>Appendix A:</a:t>
            </a:r>
            <a:endParaRPr lang="en-US" dirty="0"/>
          </a:p>
        </p:txBody>
      </p:sp>
      <p:sp>
        <p:nvSpPr>
          <p:cNvPr id="3" name="Subtitle 2">
            <a:extLst>
              <a:ext uri="{FF2B5EF4-FFF2-40B4-BE49-F238E27FC236}">
                <a16:creationId xmlns:a16="http://schemas.microsoft.com/office/drawing/2014/main" id="{0BA4B49C-B085-7D11-8A88-19FA93347036}"/>
              </a:ext>
            </a:extLst>
          </p:cNvPr>
          <p:cNvSpPr>
            <a:spLocks noGrp="1"/>
          </p:cNvSpPr>
          <p:nvPr>
            <p:ph type="subTitle" idx="1"/>
          </p:nvPr>
        </p:nvSpPr>
        <p:spPr/>
        <p:txBody>
          <a:bodyPr/>
          <a:lstStyle/>
          <a:p>
            <a:r>
              <a:rPr lang="en-US" sz="4000" u="none" strike="noStrike" dirty="0">
                <a:effectLst/>
                <a:ea typeface="Arial" panose="020B0604020202020204" pitchFamily="34" charset="0"/>
              </a:rPr>
              <a:t>Glossary</a:t>
            </a:r>
            <a:endParaRPr lang="en-US" sz="4000" dirty="0"/>
          </a:p>
        </p:txBody>
      </p:sp>
    </p:spTree>
    <p:extLst>
      <p:ext uri="{BB962C8B-B14F-4D97-AF65-F5344CB8AC3E}">
        <p14:creationId xmlns:p14="http://schemas.microsoft.com/office/powerpoint/2010/main" val="179117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71041-8C6B-F267-5AAC-850875A8BC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0EA83F-B443-9655-DBD3-420DE0C266C8}"/>
              </a:ext>
            </a:extLst>
          </p:cNvPr>
          <p:cNvSpPr>
            <a:spLocks noGrp="1"/>
          </p:cNvSpPr>
          <p:nvPr>
            <p:ph type="ctrTitle"/>
          </p:nvPr>
        </p:nvSpPr>
        <p:spPr/>
        <p:txBody>
          <a:bodyPr/>
          <a:lstStyle/>
          <a:p>
            <a:r>
              <a:rPr lang="en-US" sz="6000" u="none" strike="noStrike" dirty="0">
                <a:effectLst/>
                <a:ea typeface="Arial" panose="020B0604020202020204" pitchFamily="34" charset="0"/>
              </a:rPr>
              <a:t>Appendix B:</a:t>
            </a:r>
            <a:endParaRPr lang="en-US" dirty="0"/>
          </a:p>
        </p:txBody>
      </p:sp>
      <p:sp>
        <p:nvSpPr>
          <p:cNvPr id="3" name="Subtitle 2">
            <a:extLst>
              <a:ext uri="{FF2B5EF4-FFF2-40B4-BE49-F238E27FC236}">
                <a16:creationId xmlns:a16="http://schemas.microsoft.com/office/drawing/2014/main" id="{798ADBFE-1365-BB22-5FE5-4E285DBDD65B}"/>
              </a:ext>
            </a:extLst>
          </p:cNvPr>
          <p:cNvSpPr>
            <a:spLocks noGrp="1"/>
          </p:cNvSpPr>
          <p:nvPr>
            <p:ph type="subTitle" idx="1"/>
          </p:nvPr>
        </p:nvSpPr>
        <p:spPr/>
        <p:txBody>
          <a:bodyPr/>
          <a:lstStyle/>
          <a:p>
            <a:r>
              <a:rPr lang="en-US" sz="4000" u="none" strike="noStrike" dirty="0">
                <a:effectLst/>
                <a:ea typeface="Arial" panose="020B0604020202020204" pitchFamily="34" charset="0"/>
              </a:rPr>
              <a:t>Concepts of Remote IDV and Deepfakes</a:t>
            </a:r>
            <a:endParaRPr lang="en-US" sz="4000" dirty="0"/>
          </a:p>
        </p:txBody>
      </p:sp>
    </p:spTree>
    <p:extLst>
      <p:ext uri="{BB962C8B-B14F-4D97-AF65-F5344CB8AC3E}">
        <p14:creationId xmlns:p14="http://schemas.microsoft.com/office/powerpoint/2010/main" val="1578109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4EF92-8F23-8319-E3E3-E35BED29AEFA}"/>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(1) </a:t>
            </a:r>
            <a:endParaRPr lang="en-US" dirty="0"/>
          </a:p>
        </p:txBody>
      </p:sp>
      <p:sp>
        <p:nvSpPr>
          <p:cNvPr id="3" name="Content Placeholder 2">
            <a:extLst>
              <a:ext uri="{FF2B5EF4-FFF2-40B4-BE49-F238E27FC236}">
                <a16:creationId xmlns:a16="http://schemas.microsoft.com/office/drawing/2014/main" id="{997778F5-7635-7A2A-4185-DA750360830D}"/>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Knowing that a person (the “claimant”) is who they claim to be (identity) is important when deciding whether the person should get access to entitled privileges (service or domain access) or assets.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There are different “Identities” used in different environments and interactions.</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Biological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Legal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Social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Other?</a:t>
            </a:r>
            <a:endParaRPr lang="en-US" sz="16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Identity Management Systems are used to determine an individual’s uniqueness within a group (of humans) and typically include four or five primary components:</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 human being</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An Identity for that human being</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Privileges assigned or entitled to that identity</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Credentials that bind the human to the identity and to the privileges</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Authenticators to prove a previously verified identity (optional)</a:t>
            </a:r>
            <a:endParaRPr lang="en-US" sz="1600" kern="1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8038A1D-B8FE-3CDC-7D5A-BC1442CC24BC}"/>
              </a:ext>
            </a:extLst>
          </p:cNvPr>
          <p:cNvSpPr>
            <a:spLocks noGrp="1"/>
          </p:cNvSpPr>
          <p:nvPr>
            <p:ph type="sldNum" sz="quarter" idx="4"/>
          </p:nvPr>
        </p:nvSpPr>
        <p:spPr/>
        <p:txBody>
          <a:bodyPr/>
          <a:lstStyle/>
          <a:p>
            <a:fld id="{D4163BC2-932A-D541-9F31-F345D94EF3A5}" type="slidenum">
              <a:rPr lang="en-US" altLang="en-US" smtClean="0"/>
              <a:pPr/>
              <a:t>38</a:t>
            </a:fld>
            <a:endParaRPr lang="en-US" altLang="en-US" dirty="0"/>
          </a:p>
        </p:txBody>
      </p:sp>
      <p:sp>
        <p:nvSpPr>
          <p:cNvPr id="5" name="TextBox 4">
            <a:extLst>
              <a:ext uri="{FF2B5EF4-FFF2-40B4-BE49-F238E27FC236}">
                <a16:creationId xmlns:a16="http://schemas.microsoft.com/office/drawing/2014/main" id="{194B9D90-313B-B169-DA0E-51FB41C489ED}"/>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1301860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5494-09EB-62DF-7CE5-AC1A9A352ADE}"/>
              </a:ext>
            </a:extLst>
          </p:cNvPr>
          <p:cNvSpPr>
            <a:spLocks noGrp="1"/>
          </p:cNvSpPr>
          <p:nvPr>
            <p:ph type="title"/>
          </p:nvPr>
        </p:nvSpPr>
        <p:spPr/>
        <p:txBody>
          <a:bodyPr/>
          <a:lstStyle/>
          <a:p>
            <a:pPr algn="l"/>
            <a:r>
              <a:rPr lang="en-US" dirty="0"/>
              <a:t>Content</a:t>
            </a:r>
          </a:p>
        </p:txBody>
      </p:sp>
      <p:sp>
        <p:nvSpPr>
          <p:cNvPr id="3" name="Content Placeholder 2">
            <a:extLst>
              <a:ext uri="{FF2B5EF4-FFF2-40B4-BE49-F238E27FC236}">
                <a16:creationId xmlns:a16="http://schemas.microsoft.com/office/drawing/2014/main" id="{B4E44A52-AD5A-8D9A-A37D-833C73E3786C}"/>
              </a:ext>
            </a:extLst>
          </p:cNvPr>
          <p:cNvSpPr>
            <a:spLocks noGrp="1"/>
          </p:cNvSpPr>
          <p:nvPr>
            <p:ph idx="1"/>
          </p:nvPr>
        </p:nvSpPr>
        <p:spPr>
          <a:xfrm>
            <a:off x="609600" y="1166018"/>
            <a:ext cx="10972800" cy="4525963"/>
          </a:xfrm>
        </p:spPr>
        <p:txBody>
          <a:bodyPr/>
          <a:lstStyle/>
          <a:p>
            <a:r>
              <a:rPr lang="en-US" sz="2400" dirty="0"/>
              <a:t>Introduction</a:t>
            </a:r>
          </a:p>
          <a:p>
            <a:r>
              <a:rPr lang="en-US" sz="2400" dirty="0"/>
              <a:t>Project Scope</a:t>
            </a:r>
          </a:p>
          <a:p>
            <a:r>
              <a:rPr lang="en-US" sz="2400" dirty="0"/>
              <a:t>RIDV Process </a:t>
            </a:r>
          </a:p>
          <a:p>
            <a:r>
              <a:rPr lang="en-US" sz="2400" dirty="0"/>
              <a:t>RIDV Attack Vectors</a:t>
            </a:r>
          </a:p>
          <a:p>
            <a:r>
              <a:rPr lang="en-US" sz="2400" dirty="0"/>
              <a:t>RIDV Countermeasures</a:t>
            </a:r>
          </a:p>
          <a:p>
            <a:r>
              <a:rPr lang="en-US" sz="2400" dirty="0"/>
              <a:t>TABLE: RIDV Process, Attack Vectors, Countermeasures</a:t>
            </a:r>
          </a:p>
          <a:p>
            <a:r>
              <a:rPr lang="en-US" sz="2400" dirty="0"/>
              <a:t>Key Findings and Recommendations</a:t>
            </a:r>
          </a:p>
          <a:p>
            <a:r>
              <a:rPr lang="en-US" sz="2400" dirty="0"/>
              <a:t>Appendices</a:t>
            </a:r>
          </a:p>
          <a:p>
            <a:endParaRPr lang="en-US" sz="2400" dirty="0"/>
          </a:p>
          <a:p>
            <a:endParaRPr lang="en-US" sz="2400" dirty="0"/>
          </a:p>
          <a:p>
            <a:endParaRPr lang="en-US" dirty="0"/>
          </a:p>
        </p:txBody>
      </p:sp>
      <p:sp>
        <p:nvSpPr>
          <p:cNvPr id="5" name="Slide Number Placeholder 3">
            <a:extLst>
              <a:ext uri="{FF2B5EF4-FFF2-40B4-BE49-F238E27FC236}">
                <a16:creationId xmlns:a16="http://schemas.microsoft.com/office/drawing/2014/main" id="{EF5954F1-FB21-7C8D-9E26-15637CB54B66}"/>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a:t>
            </a:fld>
            <a:endParaRPr lang="en-US" altLang="en-US" dirty="0"/>
          </a:p>
        </p:txBody>
      </p:sp>
    </p:spTree>
    <p:extLst>
      <p:ext uri="{BB962C8B-B14F-4D97-AF65-F5344CB8AC3E}">
        <p14:creationId xmlns:p14="http://schemas.microsoft.com/office/powerpoint/2010/main" val="4084679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08123-FAB2-7F9D-5D1B-44D010139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6B13A0-69EE-8817-1F06-E285D614ACC9}"/>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(2) </a:t>
            </a:r>
            <a:endParaRPr lang="en-US" dirty="0"/>
          </a:p>
        </p:txBody>
      </p:sp>
      <p:sp>
        <p:nvSpPr>
          <p:cNvPr id="3" name="Content Placeholder 2">
            <a:extLst>
              <a:ext uri="{FF2B5EF4-FFF2-40B4-BE49-F238E27FC236}">
                <a16:creationId xmlns:a16="http://schemas.microsoft.com/office/drawing/2014/main" id="{97D23B9A-973F-D05B-DA4B-9BD32BCAD4DB}"/>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ID Proofing and Verification (IDPV) and Authentication systems are used to check whether a person is who they claim to be, primarily for privilege access control negotiations. </a:t>
            </a:r>
          </a:p>
          <a:p>
            <a:r>
              <a:rPr lang="en-CA" sz="1800" kern="0" dirty="0">
                <a:effectLst/>
                <a:ea typeface="Times New Roman" panose="02020603050405020304" pitchFamily="18" charset="0"/>
                <a:cs typeface="Open Sans" panose="020B0306030504020204" pitchFamily="34" charset="0"/>
              </a:rPr>
              <a:t>IDPV core processes include:</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claimant is an actual human being; “A bot, </a:t>
            </a:r>
            <a:r>
              <a:rPr lang="en-CA" sz="1600" kern="0" dirty="0" err="1">
                <a:effectLst/>
                <a:ea typeface="Times New Roman" panose="02020603050405020304" pitchFamily="18" charset="0"/>
                <a:cs typeface="Open Sans" panose="020B0306030504020204" pitchFamily="34" charset="0"/>
              </a:rPr>
              <a:t>DeepFake</a:t>
            </a:r>
            <a:r>
              <a:rPr lang="en-CA" sz="1600" kern="0" dirty="0">
                <a:effectLst/>
                <a:ea typeface="Times New Roman" panose="02020603050405020304" pitchFamily="18" charset="0"/>
                <a:cs typeface="Open Sans" panose="020B0306030504020204" pitchFamily="34" charset="0"/>
              </a:rPr>
              <a:t>, or human?”</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In-person interaction, Biometric Liveness Check, etc.</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legitimacy of the claimed identity; “Does this identity actually exist?”.</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Document and attribute validation</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Effectively, a background check, etc.</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living human claimant is the person described by the verified identity; “We know this is a human.  We know a person named John Smith Meier exists.  But is this human actually John Smith?”</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Biometric verification, either in person or automated, against verified identity data (like a validated Passport photo)</a:t>
            </a:r>
            <a:endParaRPr lang="en-US" sz="1600" kern="100" dirty="0">
              <a:ea typeface="Times New Roman" panose="02020603050405020304" pitchFamily="18" charset="0"/>
              <a:cs typeface="Times New Roman" panose="02020603050405020304" pitchFamily="18" charset="0"/>
            </a:endParaRPr>
          </a:p>
          <a:p>
            <a:pPr lvl="3"/>
            <a:r>
              <a:rPr lang="en-CA" sz="1600" kern="0" dirty="0">
                <a:effectLst/>
                <a:ea typeface="Times New Roman" panose="02020603050405020304" pitchFamily="18" charset="0"/>
                <a:cs typeface="Open Sans" panose="020B0306030504020204" pitchFamily="34" charset="0"/>
              </a:rPr>
              <a:t>Human brains evolved to recognize faces and voices.  Voices can’t be represented in physical credentials.  So, faces are the de facto standard binder between a human, an identity and entitled privileges.</a:t>
            </a:r>
            <a:endParaRPr lang="en-US" sz="1600" kern="100" dirty="0">
              <a:effectLst/>
              <a:ea typeface="Calibri" panose="020F0502020204030204" pitchFamily="34"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4F87E3A-3B63-D9BF-9B32-EAA3C913F18C}"/>
              </a:ext>
            </a:extLst>
          </p:cNvPr>
          <p:cNvSpPr>
            <a:spLocks noGrp="1"/>
          </p:cNvSpPr>
          <p:nvPr>
            <p:ph type="sldNum" sz="quarter" idx="4"/>
          </p:nvPr>
        </p:nvSpPr>
        <p:spPr/>
        <p:txBody>
          <a:bodyPr/>
          <a:lstStyle/>
          <a:p>
            <a:fld id="{D4163BC2-932A-D541-9F31-F345D94EF3A5}" type="slidenum">
              <a:rPr lang="en-US" altLang="en-US" smtClean="0"/>
              <a:pPr/>
              <a:t>39</a:t>
            </a:fld>
            <a:endParaRPr lang="en-US" altLang="en-US" dirty="0"/>
          </a:p>
        </p:txBody>
      </p:sp>
      <p:sp>
        <p:nvSpPr>
          <p:cNvPr id="5" name="TextBox 4">
            <a:extLst>
              <a:ext uri="{FF2B5EF4-FFF2-40B4-BE49-F238E27FC236}">
                <a16:creationId xmlns:a16="http://schemas.microsoft.com/office/drawing/2014/main" id="{51453E6F-C73F-D359-6427-EC82898ECE19}"/>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1455100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55103-D141-CA2B-4D3D-7CE57B6FCF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7BE60-488D-D4A0-CE06-E30DD8AE8A4A}"/>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(3) </a:t>
            </a:r>
            <a:endParaRPr lang="en-US" dirty="0"/>
          </a:p>
        </p:txBody>
      </p:sp>
      <p:sp>
        <p:nvSpPr>
          <p:cNvPr id="3" name="Content Placeholder 2">
            <a:extLst>
              <a:ext uri="{FF2B5EF4-FFF2-40B4-BE49-F238E27FC236}">
                <a16:creationId xmlns:a16="http://schemas.microsoft.com/office/drawing/2014/main" id="{156FAACF-4DEC-6618-3347-537DDD5F88CB}"/>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IDPV systems work by gathering information, documents, identity attributes and other data, like biometric data (photos etc.), from the claimant to verify against trusted sources like government records, publicly available/social data sources, proprietary or commercial databases, others.  </a:t>
            </a:r>
          </a:p>
          <a:p>
            <a:pPr lvl="1"/>
            <a:r>
              <a:rPr lang="en-CA" sz="1600" kern="0" dirty="0">
                <a:effectLst/>
                <a:ea typeface="Times New Roman" panose="02020603050405020304" pitchFamily="18" charset="0"/>
                <a:cs typeface="Open Sans" panose="020B0306030504020204" pitchFamily="34" charset="0"/>
              </a:rPr>
              <a:t>Some data sources are more trustworthy than others. </a:t>
            </a:r>
            <a:endParaRPr lang="en-US" sz="1600" kern="100" dirty="0">
              <a:effectLst/>
              <a:ea typeface="Calibri" panose="020F0502020204030204" pitchFamily="34" charset="0"/>
              <a:cs typeface="Times New Roman" panose="02020603050405020304" pitchFamily="18" charset="0"/>
            </a:endParaRPr>
          </a:p>
          <a:p>
            <a:pPr marL="1143000" marR="0" lvl="2" indent="-228600">
              <a:buSzPts val="1000"/>
              <a:buFont typeface="Wingdings" pitchFamily="2" charset="2"/>
              <a:buChar char=""/>
              <a:tabLst>
                <a:tab pos="1371600" algn="l"/>
              </a:tabLst>
            </a:pPr>
            <a:r>
              <a:rPr lang="en-CA" sz="1600" kern="0" dirty="0">
                <a:effectLst/>
                <a:ea typeface="Times New Roman" panose="02020603050405020304" pitchFamily="18" charset="0"/>
                <a:cs typeface="Open Sans" panose="020B0306030504020204" pitchFamily="34" charset="0"/>
              </a:rPr>
              <a:t>“You are who the Government says you are.”  Government is the original issuer and arbiter of who we are in the real world</a:t>
            </a:r>
            <a:endParaRPr lang="en-US" sz="1600" kern="100" dirty="0">
              <a:effectLst/>
              <a:ea typeface="Calibri" panose="020F0502020204030204" pitchFamily="34" charset="0"/>
              <a:cs typeface="Times New Roman" panose="02020603050405020304" pitchFamily="18" charset="0"/>
            </a:endParaRPr>
          </a:p>
          <a:p>
            <a:pPr marL="1600200" marR="0" lvl="3" indent="-228600">
              <a:buSzPts val="1000"/>
              <a:buFont typeface="Wingdings" pitchFamily="2" charset="2"/>
              <a:buChar char=""/>
              <a:tabLst>
                <a:tab pos="1828800" algn="l"/>
              </a:tabLst>
            </a:pPr>
            <a:r>
              <a:rPr lang="en-CA" sz="1600" kern="0" dirty="0">
                <a:effectLst/>
                <a:ea typeface="Times New Roman" panose="02020603050405020304" pitchFamily="18" charset="0"/>
                <a:cs typeface="Open Sans" panose="020B0306030504020204" pitchFamily="34" charset="0"/>
              </a:rPr>
              <a:t>Birth Certificates, Driver Licenses, Passports, National IDs are the common identity verifiers.  However, these can be faked.  </a:t>
            </a:r>
            <a:endParaRPr lang="en-US" sz="1600" kern="100" dirty="0">
              <a:effectLst/>
              <a:ea typeface="Calibri" panose="020F0502020204030204" pitchFamily="34" charset="0"/>
              <a:cs typeface="Times New Roman" panose="02020603050405020304" pitchFamily="18" charset="0"/>
            </a:endParaRPr>
          </a:p>
          <a:p>
            <a:pPr marL="2057400" marR="0" lvl="4" indent="-228600">
              <a:buSzPts val="1000"/>
              <a:buFont typeface="Wingdings" pitchFamily="2" charset="2"/>
              <a:buChar char=""/>
              <a:tabLst>
                <a:tab pos="2286000" algn="l"/>
              </a:tabLst>
            </a:pPr>
            <a:r>
              <a:rPr lang="en-CA" sz="1600" kern="0" dirty="0">
                <a:effectLst/>
                <a:ea typeface="Times New Roman" panose="02020603050405020304" pitchFamily="18" charset="0"/>
                <a:cs typeface="Open Sans" panose="020B0306030504020204" pitchFamily="34" charset="0"/>
              </a:rPr>
              <a:t>Therefore, the source data at the government issuing authorities (like a DMV or State Department or National ID Office) are the strongest and most trustworthy identity data available.</a:t>
            </a:r>
            <a:endParaRPr lang="en-CA" sz="1800" kern="0" dirty="0">
              <a:effectLst/>
              <a:ea typeface="Times New Roman" panose="02020603050405020304" pitchFamily="18" charset="0"/>
              <a:cs typeface="Open Sans" panose="020B0306030504020204" pitchFamily="34" charset="0"/>
            </a:endParaRPr>
          </a:p>
          <a:p>
            <a:r>
              <a:rPr lang="en-CA" sz="1800" kern="0" dirty="0">
                <a:effectLst/>
                <a:latin typeface="Avenir Book" panose="02000503020000020003" pitchFamily="2" charset="0"/>
                <a:ea typeface="Times New Roman" panose="02020603050405020304" pitchFamily="18" charset="0"/>
                <a:cs typeface="Open Sans" panose="020B0306030504020204" pitchFamily="34" charset="0"/>
              </a:rPr>
              <a:t>IDPV systems may be automated or manual, use human adjudicators, cameras and other sensors, software and AI, or document validation systems, like OCR, PKI and other cryptographic systems, among others.</a:t>
            </a:r>
            <a:endParaRPr lang="en-US" sz="1800" kern="100" dirty="0">
              <a:ea typeface="Times New Roman" panose="02020603050405020304" pitchFamily="18" charset="0"/>
              <a:cs typeface="Times New Roman" panose="02020603050405020304" pitchFamily="18" charset="0"/>
            </a:endParaRPr>
          </a:p>
          <a:p>
            <a:r>
              <a:rPr lang="en-CA" sz="1800" kern="0" dirty="0">
                <a:effectLst/>
                <a:latin typeface="Avenir Book" panose="02000503020000020003" pitchFamily="2" charset="0"/>
                <a:ea typeface="Times New Roman" panose="02020603050405020304" pitchFamily="18" charset="0"/>
                <a:cs typeface="Open Sans" panose="020B0306030504020204" pitchFamily="34" charset="0"/>
              </a:rPr>
              <a:t>Identity Authenticators are derived from IDPV Systems and are typically the binding mechanism in credentials.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4F99737-B288-15E9-AF46-9AB2D392BB4E}"/>
              </a:ext>
            </a:extLst>
          </p:cNvPr>
          <p:cNvSpPr>
            <a:spLocks noGrp="1"/>
          </p:cNvSpPr>
          <p:nvPr>
            <p:ph type="sldNum" sz="quarter" idx="4"/>
          </p:nvPr>
        </p:nvSpPr>
        <p:spPr/>
        <p:txBody>
          <a:bodyPr/>
          <a:lstStyle/>
          <a:p>
            <a:fld id="{D4163BC2-932A-D541-9F31-F345D94EF3A5}" type="slidenum">
              <a:rPr lang="en-US" altLang="en-US" smtClean="0"/>
              <a:pPr/>
              <a:t>40</a:t>
            </a:fld>
            <a:endParaRPr lang="en-US" altLang="en-US" dirty="0"/>
          </a:p>
        </p:txBody>
      </p:sp>
      <p:sp>
        <p:nvSpPr>
          <p:cNvPr id="5" name="TextBox 4">
            <a:extLst>
              <a:ext uri="{FF2B5EF4-FFF2-40B4-BE49-F238E27FC236}">
                <a16:creationId xmlns:a16="http://schemas.microsoft.com/office/drawing/2014/main" id="{22C7EE6C-3AAC-F000-BE90-CC38E2622E8A}"/>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864062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AC69-A14D-F940-9DE0-4C1FE6CDB32B}"/>
              </a:ext>
            </a:extLst>
          </p:cNvPr>
          <p:cNvSpPr>
            <a:spLocks noGrp="1"/>
          </p:cNvSpPr>
          <p:nvPr>
            <p:ph type="title"/>
          </p:nvPr>
        </p:nvSpPr>
        <p:spPr>
          <a:xfrm>
            <a:off x="609600" y="-79160"/>
            <a:ext cx="11366810" cy="1143000"/>
          </a:xfrm>
        </p:spPr>
        <p:txBody>
          <a:bodyPr/>
          <a:lstStyle/>
          <a:p>
            <a:r>
              <a:rPr lang="en-US" sz="4400" dirty="0">
                <a:effectLst/>
                <a:ea typeface="Arial" panose="020B0604020202020204" pitchFamily="34" charset="0"/>
              </a:rPr>
              <a:t>Concepts of Remote IDV and Deepfakes (4) </a:t>
            </a:r>
            <a:endParaRPr lang="en-US" dirty="0"/>
          </a:p>
        </p:txBody>
      </p:sp>
      <p:sp>
        <p:nvSpPr>
          <p:cNvPr id="3" name="Content Placeholder 2">
            <a:extLst>
              <a:ext uri="{FF2B5EF4-FFF2-40B4-BE49-F238E27FC236}">
                <a16:creationId xmlns:a16="http://schemas.microsoft.com/office/drawing/2014/main" id="{AA223B95-0F22-2A3C-C483-88E8B92B8575}"/>
              </a:ext>
            </a:extLst>
          </p:cNvPr>
          <p:cNvSpPr>
            <a:spLocks noGrp="1"/>
          </p:cNvSpPr>
          <p:nvPr>
            <p:ph idx="1"/>
          </p:nvPr>
        </p:nvSpPr>
        <p:spPr>
          <a:xfrm>
            <a:off x="609600" y="1332577"/>
            <a:ext cx="10943063" cy="4945560"/>
          </a:xfrm>
        </p:spPr>
        <p:txBody>
          <a:bodyPr/>
          <a:lstStyle/>
          <a:p>
            <a:r>
              <a:rPr lang="en-CA" sz="1800" kern="0" dirty="0">
                <a:effectLst/>
                <a:ea typeface="Times New Roman" panose="02020603050405020304" pitchFamily="18" charset="0"/>
                <a:cs typeface="Open Sans" panose="020B0306030504020204" pitchFamily="34" charset="0"/>
              </a:rPr>
              <a:t>The primary attack vectors for identity-related crimes typically include:</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Submission or presentation of fraudulent/fake credentials</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Transference of legitimate credentials and/or identity authenticators.</a:t>
            </a:r>
            <a:endParaRPr lang="en-US" sz="18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IDPV systems can be vulnerable to tricking the system (human adjudicator or the other system components into believing that a fake thing (like a forged document) is real or convincing them that things match (like a passport photo and the claimant's face) when they do not. </a:t>
            </a:r>
          </a:p>
          <a:p>
            <a:r>
              <a:rPr lang="en-CA" sz="1800" kern="0" dirty="0">
                <a:effectLst/>
                <a:ea typeface="Times New Roman" panose="02020603050405020304" pitchFamily="18" charset="0"/>
                <a:cs typeface="Open Sans" panose="020B0306030504020204" pitchFamily="34" charset="0"/>
              </a:rPr>
              <a:t>Some techniques that are used to fool IDPV systems include: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Forged documents, licences, certificates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Bribing or coercing human adjudicators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Wearing prostheses such as rubber masks or gummy fingerprints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Presenting a photo instead of one's face to a camera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Presenting a video instead of oneself to a camera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Modifying a data capture device (like a camera or mobile device) to enable the substitution of images, video, or audio is commonly referred to as Injection Attack Detection (IAD).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Manipulating or replacing reference data or images in official databases</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Using generative AI tools to simulate a human in an image, video or voice sample</a:t>
            </a:r>
            <a:endParaRPr lang="en-US" sz="1800" kern="100" dirty="0">
              <a:effectLst/>
              <a:ea typeface="Calibri" panose="020F0502020204030204" pitchFamily="34" charset="0"/>
              <a:cs typeface="Times New Roman" panose="02020603050405020304" pitchFamily="18" charset="0"/>
            </a:endParaRPr>
          </a:p>
          <a:p>
            <a:pPr marL="1143000" marR="0" lvl="2" indent="-228600">
              <a:buSzPts val="1000"/>
              <a:buFont typeface="Wingdings" pitchFamily="2" charset="2"/>
              <a:buChar char=""/>
              <a:tabLst>
                <a:tab pos="1371600" algn="l"/>
              </a:tabLst>
            </a:pPr>
            <a:endParaRPr lang="en-US" sz="1800" kern="100" dirty="0">
              <a:effectLst/>
              <a:ea typeface="Calibri" panose="020F0502020204030204" pitchFamily="34" charset="0"/>
              <a:cs typeface="Times New Roman" panose="02020603050405020304" pitchFamily="18" charset="0"/>
            </a:endParaRPr>
          </a:p>
          <a:p>
            <a:pPr lvl="2"/>
            <a:endParaRPr lang="en-CA" sz="1600" kern="0" dirty="0">
              <a:effectLst/>
              <a:ea typeface="Times New Roman" panose="02020603050405020304" pitchFamily="18" charset="0"/>
              <a:cs typeface="Open Sans" panose="020B0306030504020204" pitchFamily="34" charset="0"/>
            </a:endParaRPr>
          </a:p>
          <a:p>
            <a:endParaRPr lang="en-US" dirty="0"/>
          </a:p>
        </p:txBody>
      </p:sp>
      <p:sp>
        <p:nvSpPr>
          <p:cNvPr id="4" name="Slide Number Placeholder 3">
            <a:extLst>
              <a:ext uri="{FF2B5EF4-FFF2-40B4-BE49-F238E27FC236}">
                <a16:creationId xmlns:a16="http://schemas.microsoft.com/office/drawing/2014/main" id="{341F7602-3F4E-0326-9127-B0DECB9F81E7}"/>
              </a:ext>
            </a:extLst>
          </p:cNvPr>
          <p:cNvSpPr>
            <a:spLocks noGrp="1"/>
          </p:cNvSpPr>
          <p:nvPr>
            <p:ph type="sldNum" sz="quarter" idx="4"/>
          </p:nvPr>
        </p:nvSpPr>
        <p:spPr/>
        <p:txBody>
          <a:bodyPr/>
          <a:lstStyle/>
          <a:p>
            <a:fld id="{D4163BC2-932A-D541-9F31-F345D94EF3A5}" type="slidenum">
              <a:rPr lang="en-US" altLang="en-US" smtClean="0"/>
              <a:pPr/>
              <a:t>41</a:t>
            </a:fld>
            <a:endParaRPr lang="en-US" altLang="en-US" dirty="0"/>
          </a:p>
        </p:txBody>
      </p:sp>
      <p:sp>
        <p:nvSpPr>
          <p:cNvPr id="7" name="TextBox 6">
            <a:extLst>
              <a:ext uri="{FF2B5EF4-FFF2-40B4-BE49-F238E27FC236}">
                <a16:creationId xmlns:a16="http://schemas.microsoft.com/office/drawing/2014/main" id="{2F625196-9524-982E-AD81-216805923A5B}"/>
              </a:ext>
            </a:extLst>
          </p:cNvPr>
          <p:cNvSpPr txBox="1"/>
          <p:nvPr/>
        </p:nvSpPr>
        <p:spPr>
          <a:xfrm>
            <a:off x="1682482" y="702527"/>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Attack Vectors</a:t>
            </a:r>
          </a:p>
        </p:txBody>
      </p:sp>
    </p:spTree>
    <p:extLst>
      <p:ext uri="{BB962C8B-B14F-4D97-AF65-F5344CB8AC3E}">
        <p14:creationId xmlns:p14="http://schemas.microsoft.com/office/powerpoint/2010/main" val="3228917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608B2-F2EB-B53C-926A-C39512FC48A7}"/>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2DB9649-8680-5BF6-E10E-16966B2407BE}"/>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42</a:t>
            </a:fld>
            <a:endParaRPr lang="en-US" altLang="en-US" dirty="0"/>
          </a:p>
        </p:txBody>
      </p:sp>
      <p:sp>
        <p:nvSpPr>
          <p:cNvPr id="6" name="Title 1">
            <a:extLst>
              <a:ext uri="{FF2B5EF4-FFF2-40B4-BE49-F238E27FC236}">
                <a16:creationId xmlns:a16="http://schemas.microsoft.com/office/drawing/2014/main" id="{6DF379C6-6891-C626-496E-4AE5C884FA1F}"/>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(5) </a:t>
            </a:r>
          </a:p>
        </p:txBody>
      </p:sp>
      <p:sp>
        <p:nvSpPr>
          <p:cNvPr id="7" name="TextBox 6">
            <a:extLst>
              <a:ext uri="{FF2B5EF4-FFF2-40B4-BE49-F238E27FC236}">
                <a16:creationId xmlns:a16="http://schemas.microsoft.com/office/drawing/2014/main" id="{B78AEE06-1AC4-F73C-7F5A-5F58C02B75BE}"/>
              </a:ext>
            </a:extLst>
          </p:cNvPr>
          <p:cNvSpPr txBox="1"/>
          <p:nvPr/>
        </p:nvSpPr>
        <p:spPr>
          <a:xfrm>
            <a:off x="1682482" y="685724"/>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Defenses and Countermeasures</a:t>
            </a:r>
          </a:p>
        </p:txBody>
      </p:sp>
      <p:sp>
        <p:nvSpPr>
          <p:cNvPr id="2" name="Content Placeholder 2">
            <a:extLst>
              <a:ext uri="{FF2B5EF4-FFF2-40B4-BE49-F238E27FC236}">
                <a16:creationId xmlns:a16="http://schemas.microsoft.com/office/drawing/2014/main" id="{6C517207-F038-0BA1-02E2-F1C47AAABC7F}"/>
              </a:ext>
            </a:extLst>
          </p:cNvPr>
          <p:cNvSpPr txBox="1">
            <a:spLocks/>
          </p:cNvSpPr>
          <p:nvPr/>
        </p:nvSpPr>
        <p:spPr bwMode="auto">
          <a:xfrm>
            <a:off x="609600" y="1332577"/>
            <a:ext cx="10943063"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Using devices and data that are provably untampered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Using a human supervisor to monitor the use of data collection devices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Checking information and images against official data sources that are known to have strong quality management processes in place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Using software, hardware, and other means to determine whether a claimant is an actual live human (when the IDPV system is interacting with the claimant using automated means or the IDPV system is relying on uncontrolled devices)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This is generally called "biometric liveness detection [the term originated from techniques used to detect whether a alive or deceased human was being sampled, for example fingerprints].  Advanced biometric liveness detection methods include:</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3D Geometry-Based Detection: This method analyzes a face's three-dimensional depth and geometry to produce a 3D representation, making it harder for attackers to use 2D photos or videos to spoof the system.</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Phoneme-Viseme Mismatch Detection: This technique detects inconsistencies between spoken phonemes and corresponding mouth shapes, which are common in deepfake videos</a:t>
            </a:r>
            <a:endParaRPr lang="en-US" sz="1800" kern="100" dirty="0">
              <a:effectLst/>
              <a:ea typeface="Calibri" panose="020F0502020204030204" pitchFamily="34" charset="0"/>
              <a:cs typeface="Times New Roman" panose="02020603050405020304" pitchFamily="18" charset="0"/>
            </a:endParaRPr>
          </a:p>
          <a:p>
            <a:pPr marL="514350" lvl="1" indent="0">
              <a:buSzPts val="1000"/>
              <a:buNone/>
              <a:tabLst>
                <a:tab pos="1371600" algn="l"/>
              </a:tabLst>
            </a:pPr>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9130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DFD20-F53F-43DC-20DA-58AC20B3A208}"/>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FCF51DB-3B04-1426-F093-29B0CFC97139}"/>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43</a:t>
            </a:fld>
            <a:endParaRPr lang="en-US" altLang="en-US" dirty="0"/>
          </a:p>
        </p:txBody>
      </p:sp>
      <p:sp>
        <p:nvSpPr>
          <p:cNvPr id="6" name="Title 1">
            <a:extLst>
              <a:ext uri="{FF2B5EF4-FFF2-40B4-BE49-F238E27FC236}">
                <a16:creationId xmlns:a16="http://schemas.microsoft.com/office/drawing/2014/main" id="{B0114866-A2C1-268B-E94F-681840AF1D67}"/>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(6) </a:t>
            </a:r>
          </a:p>
        </p:txBody>
      </p:sp>
      <p:sp>
        <p:nvSpPr>
          <p:cNvPr id="4" name="TextBox 3">
            <a:extLst>
              <a:ext uri="{FF2B5EF4-FFF2-40B4-BE49-F238E27FC236}">
                <a16:creationId xmlns:a16="http://schemas.microsoft.com/office/drawing/2014/main" id="{CF79BB01-2401-FAF6-E1AC-092C9B153E73}"/>
              </a:ext>
            </a:extLst>
          </p:cNvPr>
          <p:cNvSpPr txBox="1"/>
          <p:nvPr/>
        </p:nvSpPr>
        <p:spPr>
          <a:xfrm>
            <a:off x="1682482" y="685724"/>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Defenses and Countermeasures</a:t>
            </a:r>
          </a:p>
        </p:txBody>
      </p:sp>
      <p:sp>
        <p:nvSpPr>
          <p:cNvPr id="8" name="Content Placeholder 2">
            <a:extLst>
              <a:ext uri="{FF2B5EF4-FFF2-40B4-BE49-F238E27FC236}">
                <a16:creationId xmlns:a16="http://schemas.microsoft.com/office/drawing/2014/main" id="{E6BF7EE6-CF16-96A1-700E-826DDAFD774F}"/>
              </a:ext>
            </a:extLst>
          </p:cNvPr>
          <p:cNvSpPr txBox="1">
            <a:spLocks/>
          </p:cNvSpPr>
          <p:nvPr/>
        </p:nvSpPr>
        <p:spPr bwMode="auto">
          <a:xfrm>
            <a:off x="609600" y="1332577"/>
            <a:ext cx="10943063"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Injection Attack Detection (IAD) refers to a combination of software and/or hardware methods designed to detect and prevent attempts to inject fraudulent biometric data directly into a biometric recognition system. </a:t>
            </a:r>
          </a:p>
          <a:p>
            <a:r>
              <a:rPr lang="en-CA" sz="1800" kern="0" dirty="0">
                <a:effectLst/>
                <a:ea typeface="Times New Roman" panose="02020603050405020304" pitchFamily="18" charset="0"/>
                <a:cs typeface="Open Sans" panose="020B0306030504020204" pitchFamily="34" charset="0"/>
              </a:rPr>
              <a:t>Unlike presentation attacks, which involve presenting fake biometric data to the system's sensor (e.g., showing a photo to a camera), injection attacks involve manipulating the data stream between the sensor and the biometric processing system. </a:t>
            </a:r>
          </a:p>
          <a:p>
            <a:r>
              <a:rPr lang="en-CA" sz="1800" kern="0" dirty="0">
                <a:effectLst/>
                <a:ea typeface="Times New Roman" panose="02020603050405020304" pitchFamily="18" charset="0"/>
                <a:cs typeface="Open Sans" panose="020B0306030504020204" pitchFamily="34" charset="0"/>
              </a:rPr>
              <a:t>This attack entirely bypasses the sensor by injecting synthetic or pre-recorded biometric data into the system. </a:t>
            </a:r>
          </a:p>
          <a:p>
            <a:r>
              <a:rPr lang="en-CA" sz="1800" kern="0" dirty="0">
                <a:effectLst/>
                <a:ea typeface="Times New Roman" panose="02020603050405020304" pitchFamily="18" charset="0"/>
                <a:cs typeface="Open Sans" panose="020B0306030504020204" pitchFamily="34" charset="0"/>
              </a:rPr>
              <a:t>Some attack methods include:</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Virtual Camera Injection: Using software to create a virtual camera that directly feeds pre-recorded or synthetic video into the biometric system.</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Device Emulation: Emulating a mobile device to manipulate the system calls and inject fraudulent biometric data.</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Function Hooking: Altering the flow of system calls to replace legitimate biometric data with fraudulent data.</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Man-in-the-Middle (MitM) Attacks: Intercepting and altering the data stream between the biometric sensor and the processing system.</a:t>
            </a:r>
            <a:endParaRPr lang="en-US" sz="1600" kern="100" dirty="0">
              <a:effectLst/>
              <a:ea typeface="Calibri" panose="020F0502020204030204" pitchFamily="34" charset="0"/>
              <a:cs typeface="Times New Roman" panose="02020603050405020304" pitchFamily="18" charset="0"/>
            </a:endParaRPr>
          </a:p>
          <a:p>
            <a:pPr marL="0" indent="0">
              <a:buNone/>
            </a:pPr>
            <a:endParaRPr lang="en-US" sz="1600" kern="100" dirty="0">
              <a:ea typeface="Times New Roman" panose="02020603050405020304" pitchFamily="18" charset="0"/>
              <a:cs typeface="Times New Roman" panose="02020603050405020304" pitchFamily="18" charset="0"/>
            </a:endParaRPr>
          </a:p>
          <a:p>
            <a:pPr marL="514350" lvl="1" indent="0">
              <a:buSzPts val="1000"/>
              <a:buNone/>
              <a:tabLst>
                <a:tab pos="1371600" algn="l"/>
              </a:tabLst>
            </a:pPr>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58404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7F2F7-00D3-0BFD-CDC6-A4260EC42E8C}"/>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25FEC4A5-B6FB-8FFC-1731-689CA7C23D8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44</a:t>
            </a:fld>
            <a:endParaRPr lang="en-US" altLang="en-US" dirty="0"/>
          </a:p>
        </p:txBody>
      </p:sp>
      <p:sp>
        <p:nvSpPr>
          <p:cNvPr id="6" name="Title 1">
            <a:extLst>
              <a:ext uri="{FF2B5EF4-FFF2-40B4-BE49-F238E27FC236}">
                <a16:creationId xmlns:a16="http://schemas.microsoft.com/office/drawing/2014/main" id="{D253DB7E-43CA-FA3F-4046-5E825D32D60F}"/>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a:t>
            </a:r>
            <a:r>
              <a:rPr lang="en-US" dirty="0">
                <a:ea typeface="Arial" panose="020B0604020202020204" pitchFamily="34" charset="0"/>
              </a:rPr>
              <a:t>7</a:t>
            </a:r>
            <a:r>
              <a:rPr lang="en-US" sz="4400" dirty="0">
                <a:effectLst/>
                <a:ea typeface="Arial" panose="020B0604020202020204" pitchFamily="34" charset="0"/>
              </a:rPr>
              <a:t>) </a:t>
            </a:r>
          </a:p>
        </p:txBody>
      </p:sp>
      <p:sp>
        <p:nvSpPr>
          <p:cNvPr id="7" name="TextBox 6">
            <a:extLst>
              <a:ext uri="{FF2B5EF4-FFF2-40B4-BE49-F238E27FC236}">
                <a16:creationId xmlns:a16="http://schemas.microsoft.com/office/drawing/2014/main" id="{167A4784-5485-792E-35AE-44635B86B5D5}"/>
              </a:ext>
            </a:extLst>
          </p:cNvPr>
          <p:cNvSpPr txBox="1"/>
          <p:nvPr/>
        </p:nvSpPr>
        <p:spPr>
          <a:xfrm>
            <a:off x="1682482" y="718221"/>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Mitigation</a:t>
            </a:r>
          </a:p>
        </p:txBody>
      </p:sp>
      <p:sp>
        <p:nvSpPr>
          <p:cNvPr id="2" name="Content Placeholder 2">
            <a:extLst>
              <a:ext uri="{FF2B5EF4-FFF2-40B4-BE49-F238E27FC236}">
                <a16:creationId xmlns:a16="http://schemas.microsoft.com/office/drawing/2014/main" id="{E2C938D6-7265-1289-4DA5-CA8F3AF8A2B2}"/>
              </a:ext>
            </a:extLst>
          </p:cNvPr>
          <p:cNvSpPr txBox="1">
            <a:spLocks/>
          </p:cNvSpPr>
          <p:nvPr/>
        </p:nvSpPr>
        <p:spPr bwMode="auto">
          <a:xfrm>
            <a:off x="609600" y="1239856"/>
            <a:ext cx="11582400"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Session Metadata Analysis: This involves analyzing metadata like GPS, accelerometer data, and network information to detect anomalies indicative of injection attacks.</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Automated Artifact Detection: Using convolutional neural networks (CNNs) to identify video and audio data inconsistencies that suggest tampering.</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Camera Anti-Tampering Measures: Implementing cryptographic methods to ensure the authenticity of the data captured by the camera.</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Presentation Attack Detection (PAD) refers to the automated process used by biometric systems to detect and prevent presentation attacks, commonly known as "spoofs." </a:t>
            </a:r>
          </a:p>
          <a:p>
            <a:pPr lvl="1"/>
            <a:r>
              <a:rPr lang="en-CA" sz="1600" kern="0" dirty="0">
                <a:effectLst/>
                <a:ea typeface="Times New Roman" panose="02020603050405020304" pitchFamily="18" charset="0"/>
                <a:cs typeface="Open Sans" panose="020B0306030504020204" pitchFamily="34" charset="0"/>
              </a:rPr>
              <a:t>These attacks involve using fake biometric samples, such as photographs, masks, or synthetic fingerprints, to impersonate someone else and gain unauthorized access to systems or data. PAD systems utilize hardware and software technologies to determine whether the presented biometric is genuine. </a:t>
            </a:r>
          </a:p>
          <a:p>
            <a:pPr lvl="1"/>
            <a:r>
              <a:rPr lang="en-CA" sz="1600" kern="0" dirty="0">
                <a:effectLst/>
                <a:ea typeface="Times New Roman" panose="02020603050405020304" pitchFamily="18" charset="0"/>
                <a:cs typeface="Open Sans" panose="020B0306030504020204" pitchFamily="34" charset="0"/>
              </a:rPr>
              <a:t>A critical subset of PAD is liveness detection, which analyzes anatomical characteristics or involuntary and voluntary reactions to confirm that the biometric sample is being captured from a living subject present at the point of capture. There are two PAD Liveness methods: </a:t>
            </a:r>
          </a:p>
          <a:p>
            <a:pPr lvl="2"/>
            <a:r>
              <a:rPr lang="en-CA" sz="1600" kern="0" dirty="0">
                <a:effectLst/>
                <a:ea typeface="Times New Roman" panose="02020603050405020304" pitchFamily="18" charset="0"/>
                <a:cs typeface="Open Sans" panose="020B0306030504020204" pitchFamily="34" charset="0"/>
              </a:rPr>
              <a:t>Active PAD: Requires user participation through actions such as nodding, blinking, or turning their head. This method verifies the user's identity and liveness by having them respond to specific challenges.</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Passive PAD: Relies on specialized equipment to confirm identity and liveness without requiring any specific actions from the user. This method uses technologies like depth sensing, infrared, and other characteristics beyond standard visible light.</a:t>
            </a:r>
            <a:endParaRPr lang="en-US" sz="1600" kern="100" dirty="0">
              <a:effectLst/>
              <a:ea typeface="Calibri" panose="020F0502020204030204" pitchFamily="34" charset="0"/>
              <a:cs typeface="Times New Roman" panose="02020603050405020304" pitchFamily="18" charset="0"/>
            </a:endParaRPr>
          </a:p>
          <a:p>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0627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4389E-88C2-6CB7-D6E7-4C2C4B7480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A63698-A254-CF8F-04E2-42E9DDB9E307}"/>
              </a:ext>
            </a:extLst>
          </p:cNvPr>
          <p:cNvSpPr>
            <a:spLocks noGrp="1"/>
          </p:cNvSpPr>
          <p:nvPr>
            <p:ph type="ctrTitle"/>
          </p:nvPr>
        </p:nvSpPr>
        <p:spPr/>
        <p:txBody>
          <a:bodyPr/>
          <a:lstStyle/>
          <a:p>
            <a:r>
              <a:rPr lang="en-US" sz="6000" u="none" strike="noStrike" dirty="0">
                <a:effectLst/>
                <a:ea typeface="Arial" panose="020B0604020202020204" pitchFamily="34" charset="0"/>
              </a:rPr>
              <a:t>Appendix C:</a:t>
            </a:r>
            <a:endParaRPr lang="en-US" dirty="0"/>
          </a:p>
        </p:txBody>
      </p:sp>
      <p:sp>
        <p:nvSpPr>
          <p:cNvPr id="3" name="Subtitle 2">
            <a:extLst>
              <a:ext uri="{FF2B5EF4-FFF2-40B4-BE49-F238E27FC236}">
                <a16:creationId xmlns:a16="http://schemas.microsoft.com/office/drawing/2014/main" id="{F8446F50-AD7E-A61B-5EAD-8F74D94A2996}"/>
              </a:ext>
            </a:extLst>
          </p:cNvPr>
          <p:cNvSpPr>
            <a:spLocks noGrp="1"/>
          </p:cNvSpPr>
          <p:nvPr>
            <p:ph type="subTitle" idx="1"/>
          </p:nvPr>
        </p:nvSpPr>
        <p:spPr/>
        <p:txBody>
          <a:bodyPr/>
          <a:lstStyle/>
          <a:p>
            <a:r>
              <a:rPr lang="en-US" sz="4000" u="none" strike="noStrike" dirty="0">
                <a:effectLst/>
                <a:highlight>
                  <a:srgbClr val="FFFF00"/>
                </a:highlight>
                <a:ea typeface="Arial" panose="020B0604020202020204" pitchFamily="34" charset="0"/>
              </a:rPr>
              <a:t>Regulations</a:t>
            </a:r>
            <a:endParaRPr lang="en-US" sz="4000" dirty="0">
              <a:highlight>
                <a:srgbClr val="FFFF00"/>
              </a:highlight>
            </a:endParaRPr>
          </a:p>
        </p:txBody>
      </p:sp>
    </p:spTree>
    <p:extLst>
      <p:ext uri="{BB962C8B-B14F-4D97-AF65-F5344CB8AC3E}">
        <p14:creationId xmlns:p14="http://schemas.microsoft.com/office/powerpoint/2010/main" val="3994395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2542C-79EC-7ED4-913B-32FA1841EB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50D95A-E66D-95D4-1581-E43FD003E97A}"/>
              </a:ext>
            </a:extLst>
          </p:cNvPr>
          <p:cNvSpPr>
            <a:spLocks noGrp="1"/>
          </p:cNvSpPr>
          <p:nvPr>
            <p:ph type="ctrTitle"/>
          </p:nvPr>
        </p:nvSpPr>
        <p:spPr/>
        <p:txBody>
          <a:bodyPr/>
          <a:lstStyle/>
          <a:p>
            <a:r>
              <a:rPr lang="en-US" sz="6000" u="none" strike="noStrike" dirty="0">
                <a:effectLst/>
                <a:ea typeface="Arial" panose="020B0604020202020204" pitchFamily="34" charset="0"/>
              </a:rPr>
              <a:t>Appendix D:</a:t>
            </a:r>
            <a:endParaRPr lang="en-US" dirty="0"/>
          </a:p>
        </p:txBody>
      </p:sp>
      <p:sp>
        <p:nvSpPr>
          <p:cNvPr id="3" name="Subtitle 2">
            <a:extLst>
              <a:ext uri="{FF2B5EF4-FFF2-40B4-BE49-F238E27FC236}">
                <a16:creationId xmlns:a16="http://schemas.microsoft.com/office/drawing/2014/main" id="{C6363273-0943-53C8-A0F7-23EB258862F7}"/>
              </a:ext>
            </a:extLst>
          </p:cNvPr>
          <p:cNvSpPr>
            <a:spLocks noGrp="1"/>
          </p:cNvSpPr>
          <p:nvPr>
            <p:ph type="subTitle" idx="1"/>
          </p:nvPr>
        </p:nvSpPr>
        <p:spPr/>
        <p:txBody>
          <a:bodyPr/>
          <a:lstStyle/>
          <a:p>
            <a:r>
              <a:rPr lang="en-US" sz="4000" u="none" strike="noStrike" dirty="0">
                <a:effectLst/>
                <a:highlight>
                  <a:srgbClr val="FFFF00"/>
                </a:highlight>
                <a:ea typeface="Arial" panose="020B0604020202020204" pitchFamily="34" charset="0"/>
              </a:rPr>
              <a:t>Standards</a:t>
            </a:r>
            <a:endParaRPr lang="en-US" sz="4000" dirty="0">
              <a:highlight>
                <a:srgbClr val="FFFF00"/>
              </a:highlight>
            </a:endParaRPr>
          </a:p>
        </p:txBody>
      </p:sp>
    </p:spTree>
    <p:extLst>
      <p:ext uri="{BB962C8B-B14F-4D97-AF65-F5344CB8AC3E}">
        <p14:creationId xmlns:p14="http://schemas.microsoft.com/office/powerpoint/2010/main" val="24765640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7D479-5D00-ABCD-93F3-BA2A0F8789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3873B6-5C61-B14F-654B-AE62C4B0A5CB}"/>
              </a:ext>
            </a:extLst>
          </p:cNvPr>
          <p:cNvSpPr>
            <a:spLocks noGrp="1"/>
          </p:cNvSpPr>
          <p:nvPr>
            <p:ph type="ctrTitle"/>
          </p:nvPr>
        </p:nvSpPr>
        <p:spPr/>
        <p:txBody>
          <a:bodyPr/>
          <a:lstStyle/>
          <a:p>
            <a:r>
              <a:rPr lang="en-US" sz="6000" u="none" strike="noStrike" dirty="0">
                <a:effectLst/>
                <a:ea typeface="Arial" panose="020B0604020202020204" pitchFamily="34" charset="0"/>
              </a:rPr>
              <a:t>Appendix </a:t>
            </a:r>
            <a:r>
              <a:rPr lang="en-US" dirty="0">
                <a:ea typeface="Arial" panose="020B0604020202020204" pitchFamily="34" charset="0"/>
              </a:rPr>
              <a:t>E</a:t>
            </a:r>
            <a:r>
              <a:rPr lang="en-US" sz="6000" u="none" strike="noStrike" dirty="0">
                <a:effectLst/>
                <a:ea typeface="Arial" panose="020B0604020202020204" pitchFamily="34" charset="0"/>
              </a:rPr>
              <a:t>:</a:t>
            </a:r>
            <a:endParaRPr lang="en-US" dirty="0"/>
          </a:p>
        </p:txBody>
      </p:sp>
      <p:sp>
        <p:nvSpPr>
          <p:cNvPr id="3" name="Subtitle 2">
            <a:extLst>
              <a:ext uri="{FF2B5EF4-FFF2-40B4-BE49-F238E27FC236}">
                <a16:creationId xmlns:a16="http://schemas.microsoft.com/office/drawing/2014/main" id="{4BE77132-D707-5414-AD4A-B8EDCE2FB6C6}"/>
              </a:ext>
            </a:extLst>
          </p:cNvPr>
          <p:cNvSpPr>
            <a:spLocks noGrp="1"/>
          </p:cNvSpPr>
          <p:nvPr>
            <p:ph type="subTitle" idx="1"/>
          </p:nvPr>
        </p:nvSpPr>
        <p:spPr/>
        <p:txBody>
          <a:bodyPr/>
          <a:lstStyle/>
          <a:p>
            <a:r>
              <a:rPr lang="en-US" sz="4000" u="none" strike="noStrike" dirty="0">
                <a:effectLst/>
                <a:highlight>
                  <a:srgbClr val="FFFF00"/>
                </a:highlight>
                <a:ea typeface="Arial" panose="020B0604020202020204" pitchFamily="34" charset="0"/>
              </a:rPr>
              <a:t>Technical References</a:t>
            </a:r>
            <a:endParaRPr lang="en-US" sz="4000" dirty="0">
              <a:highlight>
                <a:srgbClr val="FFFF00"/>
              </a:highlight>
            </a:endParaRPr>
          </a:p>
        </p:txBody>
      </p:sp>
    </p:spTree>
    <p:extLst>
      <p:ext uri="{BB962C8B-B14F-4D97-AF65-F5344CB8AC3E}">
        <p14:creationId xmlns:p14="http://schemas.microsoft.com/office/powerpoint/2010/main" val="26591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B8062-A6D1-F4C5-BA4F-004DDC05A9B5}"/>
            </a:ext>
          </a:extLst>
        </p:cNvPr>
        <p:cNvGrpSpPr/>
        <p:nvPr/>
      </p:nvGrpSpPr>
      <p:grpSpPr>
        <a:xfrm>
          <a:off x="0" y="0"/>
          <a:ext cx="0" cy="0"/>
          <a:chOff x="0" y="0"/>
          <a:chExt cx="0" cy="0"/>
        </a:xfrm>
      </p:grpSpPr>
      <p:pic>
        <p:nvPicPr>
          <p:cNvPr id="6" name="Picture 6" descr="Kantara Initiative">
            <a:extLst>
              <a:ext uri="{FF2B5EF4-FFF2-40B4-BE49-F238E27FC236}">
                <a16:creationId xmlns:a16="http://schemas.microsoft.com/office/drawing/2014/main" id="{113CDD9F-B8A3-2194-35CD-53975D819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7182" y="955965"/>
            <a:ext cx="3957636" cy="151989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C107A93-7838-129A-0296-4070146DEC07}"/>
              </a:ext>
            </a:extLst>
          </p:cNvPr>
          <p:cNvSpPr txBox="1"/>
          <p:nvPr/>
        </p:nvSpPr>
        <p:spPr>
          <a:xfrm>
            <a:off x="3104695" y="2475855"/>
            <a:ext cx="6234544" cy="1077218"/>
          </a:xfrm>
          <a:prstGeom prst="rect">
            <a:avLst/>
          </a:prstGeom>
          <a:noFill/>
        </p:spPr>
        <p:txBody>
          <a:bodyPr wrap="square">
            <a:spAutoFit/>
          </a:bodyPr>
          <a:lstStyle/>
          <a:p>
            <a:pPr algn="ctr"/>
            <a:r>
              <a:rPr lang="en-US" sz="2400" b="1" i="0" u="none" strike="noStrike" dirty="0">
                <a:effectLst/>
                <a:latin typeface="Avenir Book" panose="02000503020000020003" pitchFamily="2" charset="0"/>
              </a:rPr>
              <a:t>Join. Innovate. Trust.</a:t>
            </a:r>
          </a:p>
          <a:p>
            <a:pPr algn="ctr"/>
            <a:r>
              <a:rPr lang="en-US" sz="2000" b="0" i="0" u="none" strike="noStrike" dirty="0">
                <a:effectLst/>
                <a:latin typeface="Avenir Book" panose="02000503020000020003" pitchFamily="2" charset="0"/>
              </a:rPr>
              <a:t>Supporting the market to develop the trustworthy use of identity assurance and personal data</a:t>
            </a:r>
          </a:p>
        </p:txBody>
      </p:sp>
      <p:sp>
        <p:nvSpPr>
          <p:cNvPr id="9" name="TextBox 8">
            <a:extLst>
              <a:ext uri="{FF2B5EF4-FFF2-40B4-BE49-F238E27FC236}">
                <a16:creationId xmlns:a16="http://schemas.microsoft.com/office/drawing/2014/main" id="{9F9612DD-0EBC-86E2-7563-F2405727AC53}"/>
              </a:ext>
            </a:extLst>
          </p:cNvPr>
          <p:cNvSpPr txBox="1"/>
          <p:nvPr/>
        </p:nvSpPr>
        <p:spPr>
          <a:xfrm>
            <a:off x="4557655" y="3995745"/>
            <a:ext cx="3076689" cy="646331"/>
          </a:xfrm>
          <a:prstGeom prst="rect">
            <a:avLst/>
          </a:prstGeom>
          <a:noFill/>
        </p:spPr>
        <p:txBody>
          <a:bodyPr wrap="square">
            <a:spAutoFit/>
          </a:bodyPr>
          <a:lstStyle/>
          <a:p>
            <a:pPr algn="ctr"/>
            <a:r>
              <a:rPr lang="en-US" dirty="0" err="1">
                <a:latin typeface="Avenir Book" panose="02000503020000020003" pitchFamily="2" charset="0"/>
              </a:rPr>
              <a:t>kantarainitiative.org</a:t>
            </a:r>
            <a:endParaRPr lang="en-US" dirty="0">
              <a:latin typeface="Avenir Book" panose="02000503020000020003" pitchFamily="2" charset="0"/>
            </a:endParaRPr>
          </a:p>
          <a:p>
            <a:pPr algn="ctr"/>
            <a:r>
              <a:rPr lang="en-US" dirty="0">
                <a:latin typeface="Avenir Book" panose="02000503020000020003" pitchFamily="2" charset="0"/>
              </a:rPr>
              <a:t>    </a:t>
            </a:r>
            <a:r>
              <a:rPr lang="en-US" sz="1800" b="0" i="0" u="none" strike="noStrike" cap="none" dirty="0">
                <a:latin typeface="Avenir Book" panose="02000503020000020003" pitchFamily="2" charset="0"/>
                <a:ea typeface="Arial"/>
                <a:cs typeface="Arial"/>
                <a:sym typeface="Arial"/>
              </a:rPr>
              <a:t>@</a:t>
            </a:r>
            <a:r>
              <a:rPr lang="en-US" sz="1800" b="0" i="0" u="none" strike="noStrike" cap="none" dirty="0" err="1">
                <a:latin typeface="Avenir Book" panose="02000503020000020003" pitchFamily="2" charset="0"/>
                <a:ea typeface="Arial"/>
                <a:cs typeface="Arial"/>
                <a:sym typeface="Arial"/>
              </a:rPr>
              <a:t>KantaraInitiative</a:t>
            </a:r>
            <a:endParaRPr lang="en-US" dirty="0">
              <a:latin typeface="Avenir Book" panose="02000503020000020003" pitchFamily="2" charset="0"/>
            </a:endParaRPr>
          </a:p>
        </p:txBody>
      </p:sp>
      <p:sp>
        <p:nvSpPr>
          <p:cNvPr id="11" name="TextBox 10">
            <a:extLst>
              <a:ext uri="{FF2B5EF4-FFF2-40B4-BE49-F238E27FC236}">
                <a16:creationId xmlns:a16="http://schemas.microsoft.com/office/drawing/2014/main" id="{6CB57A9E-546D-1FA8-691C-496FF5F20FBD}"/>
              </a:ext>
            </a:extLst>
          </p:cNvPr>
          <p:cNvSpPr txBox="1"/>
          <p:nvPr/>
        </p:nvSpPr>
        <p:spPr>
          <a:xfrm>
            <a:off x="2415071" y="4886371"/>
            <a:ext cx="4285168" cy="830997"/>
          </a:xfrm>
          <a:prstGeom prst="rect">
            <a:avLst/>
          </a:prstGeom>
          <a:noFill/>
        </p:spPr>
        <p:txBody>
          <a:bodyPr wrap="square">
            <a:spAutoFit/>
          </a:bodyPr>
          <a:lstStyle/>
          <a:p>
            <a:pPr algn="l"/>
            <a:r>
              <a:rPr lang="en-US" sz="1200" b="1" i="0" u="none" strike="noStrike" dirty="0">
                <a:effectLst/>
                <a:latin typeface="Avenir Book" panose="02000503020000020003" pitchFamily="2" charset="0"/>
              </a:rPr>
              <a:t>US Office:</a:t>
            </a:r>
          </a:p>
          <a:p>
            <a:pPr algn="l">
              <a:buFont typeface="Arial" panose="020B0604020202020204" pitchFamily="34" charset="0"/>
              <a:buChar char="•"/>
            </a:pPr>
            <a:r>
              <a:rPr lang="en-US" sz="1200" b="0" i="0" u="none" strike="noStrike" dirty="0">
                <a:effectLst/>
                <a:latin typeface="Avenir Book" panose="02000503020000020003" pitchFamily="2" charset="0"/>
              </a:rPr>
              <a:t>585 Grove Street, Suite 145 PMB 990, Herndon, VA 20170 </a:t>
            </a: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3"/>
              </a:rPr>
              <a:t>hello@kantarainitiative.org </a:t>
            </a:r>
            <a:endParaRPr lang="en-US" sz="1200" b="0" i="0" u="none" strike="noStrike" dirty="0">
              <a:effectLst/>
              <a:latin typeface="Avenir Book" panose="02000503020000020003" pitchFamily="2" charset="0"/>
            </a:endParaRP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4"/>
              </a:rPr>
              <a:t>+1 571-475-8895 </a:t>
            </a:r>
            <a:endParaRPr lang="en-US" sz="1200" b="0" i="0" u="none" strike="noStrike" dirty="0">
              <a:effectLst/>
              <a:latin typeface="Avenir Book" panose="02000503020000020003" pitchFamily="2" charset="0"/>
            </a:endParaRPr>
          </a:p>
        </p:txBody>
      </p:sp>
      <p:sp>
        <p:nvSpPr>
          <p:cNvPr id="12" name="TextBox 11">
            <a:extLst>
              <a:ext uri="{FF2B5EF4-FFF2-40B4-BE49-F238E27FC236}">
                <a16:creationId xmlns:a16="http://schemas.microsoft.com/office/drawing/2014/main" id="{78D55B6C-0B17-3FF0-1B4F-B5AC2CB362C0}"/>
              </a:ext>
            </a:extLst>
          </p:cNvPr>
          <p:cNvSpPr txBox="1"/>
          <p:nvPr/>
        </p:nvSpPr>
        <p:spPr>
          <a:xfrm>
            <a:off x="7273635" y="4886371"/>
            <a:ext cx="3511911" cy="646331"/>
          </a:xfrm>
          <a:prstGeom prst="rect">
            <a:avLst/>
          </a:prstGeom>
          <a:noFill/>
        </p:spPr>
        <p:txBody>
          <a:bodyPr wrap="square">
            <a:spAutoFit/>
          </a:bodyPr>
          <a:lstStyle/>
          <a:p>
            <a:pPr algn="l"/>
            <a:r>
              <a:rPr lang="en-US" sz="1200" b="1" i="0" u="none" strike="noStrike" dirty="0">
                <a:effectLst/>
                <a:latin typeface="Avenir Book" panose="02000503020000020003" pitchFamily="2" charset="0"/>
              </a:rPr>
              <a:t>UK Office:</a:t>
            </a:r>
          </a:p>
          <a:p>
            <a:pPr algn="l">
              <a:buFont typeface="Arial" panose="020B0604020202020204" pitchFamily="34" charset="0"/>
              <a:buChar char="•"/>
            </a:pPr>
            <a:r>
              <a:rPr lang="en-US" sz="1200" b="0" i="0" u="none" strike="noStrike" dirty="0">
                <a:effectLst/>
                <a:latin typeface="Avenir Book" panose="02000503020000020003" pitchFamily="2" charset="0"/>
              </a:rPr>
              <a:t>2A High Street, Thames Ditton, KT7 ORY </a:t>
            </a: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5"/>
              </a:rPr>
              <a:t>info@kantarainitiative.co.uk</a:t>
            </a:r>
            <a:endParaRPr lang="en-US" sz="1200" b="0" i="0" u="none" strike="noStrike" dirty="0">
              <a:effectLst/>
              <a:latin typeface="Avenir Book" panose="02000503020000020003" pitchFamily="2" charset="0"/>
            </a:endParaRPr>
          </a:p>
        </p:txBody>
      </p:sp>
      <p:pic>
        <p:nvPicPr>
          <p:cNvPr id="2" name="Google Shape;271;p19" descr="Image">
            <a:extLst>
              <a:ext uri="{FF2B5EF4-FFF2-40B4-BE49-F238E27FC236}">
                <a16:creationId xmlns:a16="http://schemas.microsoft.com/office/drawing/2014/main" id="{E3C2C2DB-BD98-94CE-24A0-44ECB7247217}"/>
              </a:ext>
            </a:extLst>
          </p:cNvPr>
          <p:cNvPicPr preferRelativeResize="0"/>
          <p:nvPr/>
        </p:nvPicPr>
        <p:blipFill rotWithShape="1">
          <a:blip r:embed="rId6">
            <a:alphaModFix/>
          </a:blip>
          <a:srcRect/>
          <a:stretch/>
        </p:blipFill>
        <p:spPr>
          <a:xfrm>
            <a:off x="5084870" y="4362449"/>
            <a:ext cx="182455" cy="158751"/>
          </a:xfrm>
          <a:prstGeom prst="rect">
            <a:avLst/>
          </a:prstGeom>
          <a:solidFill>
            <a:srgbClr val="69A7AE"/>
          </a:solidFill>
          <a:ln>
            <a:solidFill>
              <a:schemeClr val="tx1"/>
            </a:solidFill>
          </a:ln>
        </p:spPr>
      </p:pic>
    </p:spTree>
    <p:extLst>
      <p:ext uri="{BB962C8B-B14F-4D97-AF65-F5344CB8AC3E}">
        <p14:creationId xmlns:p14="http://schemas.microsoft.com/office/powerpoint/2010/main" val="408628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46C40-4092-4B35-7A49-888B099FFE36}"/>
              </a:ext>
            </a:extLst>
          </p:cNvPr>
          <p:cNvSpPr>
            <a:spLocks noGrp="1"/>
          </p:cNvSpPr>
          <p:nvPr>
            <p:ph type="ctrTitle"/>
          </p:nvPr>
        </p:nvSpPr>
        <p:spPr/>
        <p:txBody>
          <a:bodyPr/>
          <a:lstStyle/>
          <a:p>
            <a:r>
              <a:rPr lang="en-US" dirty="0"/>
              <a:t>Introduction</a:t>
            </a:r>
          </a:p>
        </p:txBody>
      </p:sp>
    </p:spTree>
    <p:extLst>
      <p:ext uri="{BB962C8B-B14F-4D97-AF65-F5344CB8AC3E}">
        <p14:creationId xmlns:p14="http://schemas.microsoft.com/office/powerpoint/2010/main" val="415763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C32BC-0285-7115-EAB1-F9BEBB524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3E557F-FB78-8F19-0DDF-E4EE8CDFBC55}"/>
              </a:ext>
            </a:extLst>
          </p:cNvPr>
          <p:cNvSpPr>
            <a:spLocks noGrp="1"/>
          </p:cNvSpPr>
          <p:nvPr>
            <p:ph type="title"/>
          </p:nvPr>
        </p:nvSpPr>
        <p:spPr/>
        <p:txBody>
          <a:bodyPr/>
          <a:lstStyle/>
          <a:p>
            <a:r>
              <a:rPr lang="en-US" dirty="0"/>
              <a:t>Introduction</a:t>
            </a:r>
          </a:p>
        </p:txBody>
      </p:sp>
      <p:sp>
        <p:nvSpPr>
          <p:cNvPr id="5" name="Slide Number Placeholder 3">
            <a:extLst>
              <a:ext uri="{FF2B5EF4-FFF2-40B4-BE49-F238E27FC236}">
                <a16:creationId xmlns:a16="http://schemas.microsoft.com/office/drawing/2014/main" id="{EF9EABCA-FF26-32FA-4D9C-FBC4BF76E11C}"/>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5</a:t>
            </a:fld>
            <a:endParaRPr lang="en-US" altLang="en-US" dirty="0"/>
          </a:p>
        </p:txBody>
      </p:sp>
      <p:sp>
        <p:nvSpPr>
          <p:cNvPr id="7" name="Content Placeholder 2">
            <a:extLst>
              <a:ext uri="{FF2B5EF4-FFF2-40B4-BE49-F238E27FC236}">
                <a16:creationId xmlns:a16="http://schemas.microsoft.com/office/drawing/2014/main" id="{83C28FC3-5024-E3F2-EE5B-D01616DF2BC0}"/>
              </a:ext>
            </a:extLst>
          </p:cNvPr>
          <p:cNvSpPr>
            <a:spLocks noGrp="1"/>
          </p:cNvSpPr>
          <p:nvPr>
            <p:ph idx="1"/>
          </p:nvPr>
        </p:nvSpPr>
        <p:spPr>
          <a:xfrm>
            <a:off x="609600" y="1166018"/>
            <a:ext cx="10972800" cy="4525963"/>
          </a:xfrm>
        </p:spPr>
        <p:txBody>
          <a:bodyPr/>
          <a:lstStyle/>
          <a:p>
            <a:pPr marL="342900" marR="0" lvl="0" indent="-342900">
              <a:buFont typeface="Symbol" pitchFamily="2" charset="2"/>
              <a:buChar char=""/>
            </a:pPr>
            <a:r>
              <a:rPr lang="en-US" sz="2400" dirty="0">
                <a:effectLst/>
                <a:ea typeface="Arial" panose="020B0604020202020204" pitchFamily="34" charset="0"/>
              </a:rPr>
              <a:t>Motivation for this Kantara Workgroup</a:t>
            </a:r>
          </a:p>
          <a:p>
            <a:pPr marL="342900" marR="0" lvl="0" indent="-342900">
              <a:buFont typeface="Symbol" pitchFamily="2" charset="2"/>
              <a:buChar char=""/>
            </a:pPr>
            <a:r>
              <a:rPr lang="en-US" sz="2400" dirty="0">
                <a:effectLst/>
                <a:ea typeface="Arial" panose="020B0604020202020204" pitchFamily="34" charset="0"/>
              </a:rPr>
              <a:t>Key Terminology</a:t>
            </a:r>
          </a:p>
          <a:p>
            <a:pPr marL="342900" marR="0" lvl="0" indent="-342900">
              <a:buFont typeface="Symbol" pitchFamily="2" charset="2"/>
              <a:buChar char=""/>
            </a:pPr>
            <a:r>
              <a:rPr lang="en-US" sz="2400" u="none" strike="noStrike" dirty="0">
                <a:effectLst/>
                <a:ea typeface="Arial" panose="020B0604020202020204" pitchFamily="34" charset="0"/>
              </a:rPr>
              <a:t>Introduction to Deepfakes</a:t>
            </a:r>
          </a:p>
          <a:p>
            <a:pPr marL="342900" marR="0" lvl="0" indent="-342900">
              <a:buFont typeface="Symbol" pitchFamily="2" charset="2"/>
              <a:buChar char=""/>
            </a:pPr>
            <a:r>
              <a:rPr lang="en-US" sz="2400" dirty="0">
                <a:ea typeface="Arial" panose="020B0604020202020204" pitchFamily="34" charset="0"/>
              </a:rPr>
              <a:t>Deepfakes Applications</a:t>
            </a:r>
          </a:p>
          <a:p>
            <a:pPr marL="342900" marR="0" lvl="0" indent="-342900">
              <a:buFont typeface="Symbol" pitchFamily="2" charset="2"/>
              <a:buChar char=""/>
            </a:pPr>
            <a:r>
              <a:rPr lang="en-US" sz="2400" dirty="0">
                <a:effectLst/>
                <a:ea typeface="Arial" panose="020B0604020202020204" pitchFamily="34" charset="0"/>
              </a:rPr>
              <a:t>Benefits and Threats: Deepfake Spectrum</a:t>
            </a:r>
          </a:p>
          <a:p>
            <a:pPr marL="342900" marR="0" lvl="0" indent="-342900">
              <a:buFont typeface="Symbol" pitchFamily="2" charset="2"/>
              <a:buChar char=""/>
            </a:pPr>
            <a:r>
              <a:rPr lang="en-US" sz="2400" dirty="0">
                <a:effectLst/>
                <a:ea typeface="Arial" panose="020B0604020202020204" pitchFamily="34" charset="0"/>
              </a:rPr>
              <a:t>State of IDV Market re: Deepfake Attacks</a:t>
            </a:r>
            <a:endParaRPr lang="en-US" sz="2400" u="none" strike="noStrike" dirty="0">
              <a:effectLst/>
              <a:ea typeface="Arial" panose="020B0604020202020204" pitchFamily="34" charset="0"/>
            </a:endParaRPr>
          </a:p>
          <a:p>
            <a:pPr marL="342900" marR="0" lvl="0" indent="-342900">
              <a:buFont typeface="Symbol" pitchFamily="2" charset="2"/>
              <a:buChar char=""/>
            </a:pPr>
            <a:r>
              <a:rPr lang="en-US" sz="2400" u="none" strike="noStrike" dirty="0">
                <a:effectLst/>
                <a:ea typeface="Arial" panose="020B0604020202020204" pitchFamily="34" charset="0"/>
              </a:rPr>
              <a:t>Audience for this Report </a:t>
            </a:r>
            <a:endParaRPr lang="en-US" sz="2400" dirty="0"/>
          </a:p>
          <a:p>
            <a:endParaRPr lang="en-US" sz="2400" dirty="0"/>
          </a:p>
          <a:p>
            <a:endParaRPr lang="en-US" dirty="0"/>
          </a:p>
        </p:txBody>
      </p:sp>
    </p:spTree>
    <p:extLst>
      <p:ext uri="{BB962C8B-B14F-4D97-AF65-F5344CB8AC3E}">
        <p14:creationId xmlns:p14="http://schemas.microsoft.com/office/powerpoint/2010/main" val="107768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276B9-461C-FFF6-02A5-42D1CB1655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53F9DB-9DD8-D956-7FAF-89DF50191BC9}"/>
              </a:ext>
            </a:extLst>
          </p:cNvPr>
          <p:cNvSpPr>
            <a:spLocks noGrp="1"/>
          </p:cNvSpPr>
          <p:nvPr>
            <p:ph type="title"/>
          </p:nvPr>
        </p:nvSpPr>
        <p:spPr/>
        <p:txBody>
          <a:bodyPr/>
          <a:lstStyle/>
          <a:p>
            <a:r>
              <a:rPr lang="en-US" sz="4400" dirty="0">
                <a:effectLst/>
                <a:ea typeface="Arial" panose="020B0604020202020204" pitchFamily="34" charset="0"/>
              </a:rPr>
              <a:t>Motivation for this Kantara Workgroup</a:t>
            </a:r>
            <a:endParaRPr lang="en-US" dirty="0"/>
          </a:p>
        </p:txBody>
      </p:sp>
      <p:sp>
        <p:nvSpPr>
          <p:cNvPr id="3" name="Content Placeholder 2">
            <a:extLst>
              <a:ext uri="{FF2B5EF4-FFF2-40B4-BE49-F238E27FC236}">
                <a16:creationId xmlns:a16="http://schemas.microsoft.com/office/drawing/2014/main" id="{350F9C2A-3D16-FA74-CC80-EE43EA2F9532}"/>
              </a:ext>
            </a:extLst>
          </p:cNvPr>
          <p:cNvSpPr>
            <a:spLocks noGrp="1"/>
          </p:cNvSpPr>
          <p:nvPr>
            <p:ph idx="1"/>
          </p:nvPr>
        </p:nvSpPr>
        <p:spPr>
          <a:xfrm>
            <a:off x="609600" y="1010659"/>
            <a:ext cx="10972800" cy="4787975"/>
          </a:xfrm>
        </p:spPr>
        <p:txBody>
          <a:bodyPr/>
          <a:lstStyle/>
          <a:p>
            <a:pPr marL="0" marR="0" lvl="0" indent="0">
              <a:lnSpc>
                <a:spcPct val="115000"/>
              </a:lnSpc>
              <a:buNone/>
            </a:pPr>
            <a:r>
              <a:rPr lang="en-US" sz="1800" b="0" i="0" u="none" strike="noStrike" dirty="0">
                <a:effectLst/>
              </a:rPr>
              <a:t>Realistic simulations of human voice, video and text created by “Generative AI” systems have proliferated over the last year. The simulations pose enhanced risk that Identity Proofing and Verification (IDPV) systems will be unable to distinguish real from fake signals. Organizations that rely on IDPV services to prevent fraud or impersonation are experiencing higher number and frequency of fraudulent attempts.</a:t>
            </a:r>
          </a:p>
          <a:p>
            <a:pPr marL="0" marR="0" lvl="0" indent="0">
              <a:lnSpc>
                <a:spcPct val="115000"/>
              </a:lnSpc>
              <a:buNone/>
            </a:pPr>
            <a:br>
              <a:rPr lang="en-US" sz="1800" dirty="0"/>
            </a:br>
            <a:r>
              <a:rPr lang="en-US" sz="1800" b="0" i="0" u="none" strike="noStrike" dirty="0">
                <a:effectLst/>
              </a:rPr>
              <a:t>This group will research how IDPV systems could be subverted or fooled by “deepfakes”, “Generative AI”, and other AI-related mechanisms.</a:t>
            </a:r>
          </a:p>
          <a:p>
            <a:pPr marL="0" marR="0" lvl="0" indent="0">
              <a:lnSpc>
                <a:spcPct val="115000"/>
              </a:lnSpc>
              <a:buNone/>
            </a:pPr>
            <a:br>
              <a:rPr lang="en-US" sz="1800" dirty="0"/>
            </a:br>
            <a:r>
              <a:rPr lang="en-US" sz="1800" b="0" i="0" u="none" strike="noStrike" dirty="0">
                <a:effectLst/>
              </a:rPr>
              <a:t>The anticipated output of the discussion group is a report describing the nature of the threats, vulnerabilities, and potential countermeasures.</a:t>
            </a:r>
          </a:p>
          <a:p>
            <a:pPr marL="0" marR="0" lvl="0" indent="0">
              <a:lnSpc>
                <a:spcPct val="115000"/>
              </a:lnSpc>
              <a:buNone/>
            </a:pPr>
            <a:br>
              <a:rPr lang="en-US" sz="1800" dirty="0"/>
            </a:br>
            <a:r>
              <a:rPr lang="en-US" sz="1800" b="0" i="0" u="none" strike="noStrike" dirty="0">
                <a:effectLst/>
              </a:rPr>
              <a:t>The report is intended to inform purchasers of IDPV services about AI-related techniques that may decrease the effectiveness of IDPV services, and to enable readers to discuss the topic and potential risk mitigation actions within their organization and with IDPV service providers.</a:t>
            </a: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0FB8B0AD-B5BD-1CBF-CFA9-CC82BB778E3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6</a:t>
            </a:fld>
            <a:endParaRPr lang="en-US" altLang="en-US" dirty="0"/>
          </a:p>
        </p:txBody>
      </p:sp>
    </p:spTree>
    <p:extLst>
      <p:ext uri="{BB962C8B-B14F-4D97-AF65-F5344CB8AC3E}">
        <p14:creationId xmlns:p14="http://schemas.microsoft.com/office/powerpoint/2010/main" val="414705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24E79-F0CC-2CA4-983F-4AFB9C4E3F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90356C-4F52-38BB-E39A-885ADC3DFA96}"/>
              </a:ext>
            </a:extLst>
          </p:cNvPr>
          <p:cNvSpPr>
            <a:spLocks noGrp="1"/>
          </p:cNvSpPr>
          <p:nvPr>
            <p:ph type="title"/>
          </p:nvPr>
        </p:nvSpPr>
        <p:spPr/>
        <p:txBody>
          <a:bodyPr/>
          <a:lstStyle/>
          <a:p>
            <a:r>
              <a:rPr lang="en-US" sz="4400" dirty="0">
                <a:effectLst/>
                <a:ea typeface="Arial" panose="020B0604020202020204" pitchFamily="34" charset="0"/>
              </a:rPr>
              <a:t>Key Terminology </a:t>
            </a:r>
            <a:endParaRPr lang="en-US" dirty="0"/>
          </a:p>
        </p:txBody>
      </p:sp>
      <p:sp>
        <p:nvSpPr>
          <p:cNvPr id="3" name="Content Placeholder 2">
            <a:extLst>
              <a:ext uri="{FF2B5EF4-FFF2-40B4-BE49-F238E27FC236}">
                <a16:creationId xmlns:a16="http://schemas.microsoft.com/office/drawing/2014/main" id="{9D2A55D7-0617-6782-F54B-3703840BA8EE}"/>
              </a:ext>
            </a:extLst>
          </p:cNvPr>
          <p:cNvSpPr>
            <a:spLocks noGrp="1"/>
          </p:cNvSpPr>
          <p:nvPr>
            <p:ph idx="1"/>
          </p:nvPr>
        </p:nvSpPr>
        <p:spPr>
          <a:xfrm>
            <a:off x="609600" y="1010659"/>
            <a:ext cx="10972800" cy="4787975"/>
          </a:xfrm>
        </p:spPr>
        <p:txBody>
          <a:bodyPr/>
          <a:lstStyle/>
          <a:p>
            <a:pPr marL="0" marR="0" indent="0">
              <a:lnSpc>
                <a:spcPct val="115000"/>
              </a:lnSpc>
              <a:buNone/>
            </a:pPr>
            <a:r>
              <a:rPr lang="en-US" sz="1800" b="1" spc="-5" dirty="0">
                <a:solidFill>
                  <a:srgbClr val="000000"/>
                </a:solidFill>
                <a:effectLst/>
                <a:ea typeface="Times New Roman" panose="02020603050405020304" pitchFamily="18" charset="0"/>
              </a:rPr>
              <a:t>Identity</a:t>
            </a:r>
            <a:r>
              <a:rPr lang="en-US" sz="1800" spc="-5" dirty="0">
                <a:solidFill>
                  <a:srgbClr val="000000"/>
                </a:solidFill>
                <a:effectLst/>
                <a:ea typeface="Times New Roman" panose="02020603050405020304" pitchFamily="18" charset="0"/>
              </a:rPr>
              <a:t>: </a:t>
            </a:r>
            <a:r>
              <a:rPr lang="en-US" sz="1800" spc="-5" dirty="0">
                <a:ea typeface="Times New Roman" panose="02020603050405020304" pitchFamily="18" charset="0"/>
              </a:rPr>
              <a:t> </a:t>
            </a:r>
            <a:r>
              <a:rPr lang="en-US" sz="1800" spc="-5" dirty="0">
                <a:solidFill>
                  <a:srgbClr val="000000"/>
                </a:solidFill>
                <a:ea typeface="Times New Roman" panose="02020603050405020304" pitchFamily="18" charset="0"/>
              </a:rPr>
              <a:t>D</a:t>
            </a:r>
            <a:r>
              <a:rPr lang="en-US" sz="1800" i="1" dirty="0">
                <a:solidFill>
                  <a:srgbClr val="000000"/>
                </a:solidFill>
                <a:effectLst/>
                <a:ea typeface="Arial" panose="020B0604020202020204" pitchFamily="34" charset="0"/>
              </a:rPr>
              <a:t>istinguishing combination of physical, biographical, and personality characteristics of an individual human</a:t>
            </a:r>
            <a:r>
              <a:rPr lang="en-US" sz="1800" dirty="0">
                <a:solidFill>
                  <a:srgbClr val="000000"/>
                </a:solidFill>
                <a:effectLst/>
                <a:ea typeface="Arial" panose="020B0604020202020204" pitchFamily="34" charset="0"/>
              </a:rPr>
              <a:t>.  </a:t>
            </a:r>
          </a:p>
          <a:p>
            <a:pPr>
              <a:lnSpc>
                <a:spcPct val="115000"/>
              </a:lnSpc>
            </a:pPr>
            <a:r>
              <a:rPr lang="en-US" sz="1800" b="1" dirty="0">
                <a:solidFill>
                  <a:srgbClr val="000000"/>
                </a:solidFill>
                <a:effectLst/>
                <a:ea typeface="Arial" panose="020B0604020202020204" pitchFamily="34" charset="0"/>
              </a:rPr>
              <a:t>Identity</a:t>
            </a:r>
            <a:r>
              <a:rPr lang="en-US" sz="1800" dirty="0">
                <a:solidFill>
                  <a:srgbClr val="000000"/>
                </a:solidFill>
                <a:effectLst/>
                <a:ea typeface="Arial" panose="020B0604020202020204" pitchFamily="34" charset="0"/>
              </a:rPr>
              <a:t> is the set of qualities, beliefs, personality traits, appearance, and/or expressions that characterize a person or a group. </a:t>
            </a:r>
            <a:r>
              <a:rPr lang="en-US" sz="1800" i="1" dirty="0">
                <a:solidFill>
                  <a:srgbClr val="000000"/>
                </a:solidFill>
                <a:effectLst/>
                <a:ea typeface="Arial" panose="020B0604020202020204" pitchFamily="34" charset="0"/>
              </a:rPr>
              <a:t>Identity</a:t>
            </a:r>
            <a:r>
              <a:rPr lang="en-US" sz="1800" dirty="0">
                <a:solidFill>
                  <a:srgbClr val="000000"/>
                </a:solidFill>
                <a:effectLst/>
                <a:ea typeface="Arial" panose="020B0604020202020204" pitchFamily="34" charset="0"/>
              </a:rPr>
              <a:t> encompasses the memories, experiences, relationships, and values that create one's sense of self. </a:t>
            </a:r>
          </a:p>
          <a:p>
            <a:pPr>
              <a:lnSpc>
                <a:spcPct val="115000"/>
              </a:lnSpc>
            </a:pPr>
            <a:r>
              <a:rPr lang="en-US" sz="1800" dirty="0">
                <a:solidFill>
                  <a:srgbClr val="000000"/>
                </a:solidFill>
                <a:effectLst/>
                <a:ea typeface="Arial" panose="020B0604020202020204" pitchFamily="34" charset="0"/>
              </a:rPr>
              <a:t>An </a:t>
            </a:r>
            <a:r>
              <a:rPr lang="en-US" sz="1800" b="1" dirty="0">
                <a:solidFill>
                  <a:srgbClr val="000000"/>
                </a:solidFill>
                <a:effectLst/>
                <a:ea typeface="Arial" panose="020B0604020202020204" pitchFamily="34" charset="0"/>
              </a:rPr>
              <a:t>Identity Attribute</a:t>
            </a:r>
            <a:r>
              <a:rPr lang="en-US" sz="1800" dirty="0">
                <a:solidFill>
                  <a:srgbClr val="000000"/>
                </a:solidFill>
                <a:effectLst/>
                <a:ea typeface="Arial" panose="020B0604020202020204" pitchFamily="34" charset="0"/>
              </a:rPr>
              <a:t> is a singular, specific distinguishing physical, biographical or personality characteristic of an individual human.  </a:t>
            </a:r>
          </a:p>
          <a:p>
            <a:pPr>
              <a:lnSpc>
                <a:spcPct val="115000"/>
              </a:lnSpc>
            </a:pPr>
            <a:r>
              <a:rPr lang="en-US" sz="1800" dirty="0">
                <a:solidFill>
                  <a:srgbClr val="000000"/>
                </a:solidFill>
                <a:effectLst/>
                <a:ea typeface="Arial" panose="020B0604020202020204" pitchFamily="34" charset="0"/>
              </a:rPr>
              <a:t>A </a:t>
            </a:r>
            <a:r>
              <a:rPr lang="en-US" sz="1800" b="1" dirty="0">
                <a:solidFill>
                  <a:srgbClr val="000000"/>
                </a:solidFill>
                <a:effectLst/>
                <a:ea typeface="Arial" panose="020B0604020202020204" pitchFamily="34" charset="0"/>
              </a:rPr>
              <a:t>Legal Identity</a:t>
            </a:r>
            <a:r>
              <a:rPr lang="en-US" sz="1800" dirty="0">
                <a:solidFill>
                  <a:srgbClr val="000000"/>
                </a:solidFill>
                <a:effectLst/>
                <a:ea typeface="Arial" panose="020B0604020202020204" pitchFamily="34" charset="0"/>
              </a:rPr>
              <a:t> is a standardized combination of specific Identity Attributes that a governmental Identity Issuing Authority uses to identify a unique individual within its jurisdiction.  A Legal Identity represents the highest confidence identity data available to describe an identity, because it has Integrity, is relatively immutable and is long lived.  Legal Identities provide the highest level of trust the identity is real.</a:t>
            </a:r>
            <a:endParaRPr lang="en-US" sz="1800" dirty="0">
              <a:ea typeface="Arial" panose="020B0604020202020204" pitchFamily="34" charset="0"/>
            </a:endParaRPr>
          </a:p>
          <a:p>
            <a:pPr marL="0" marR="0" lvl="0" indent="0">
              <a:lnSpc>
                <a:spcPct val="115000"/>
              </a:lnSpc>
              <a:buNone/>
            </a:pP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44087670-9368-0B3D-35A0-01F14B390C1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7</a:t>
            </a:fld>
            <a:endParaRPr lang="en-US" altLang="en-US" dirty="0"/>
          </a:p>
        </p:txBody>
      </p:sp>
      <p:sp>
        <p:nvSpPr>
          <p:cNvPr id="4" name="TextBox 3">
            <a:extLst>
              <a:ext uri="{FF2B5EF4-FFF2-40B4-BE49-F238E27FC236}">
                <a16:creationId xmlns:a16="http://schemas.microsoft.com/office/drawing/2014/main" id="{6ABE7769-BBBD-36A9-5B7B-282656596BD3}"/>
              </a:ext>
            </a:extLst>
          </p:cNvPr>
          <p:cNvSpPr txBox="1"/>
          <p:nvPr/>
        </p:nvSpPr>
        <p:spPr>
          <a:xfrm>
            <a:off x="3474514" y="6112243"/>
            <a:ext cx="8827035" cy="338554"/>
          </a:xfrm>
          <a:prstGeom prst="rect">
            <a:avLst/>
          </a:prstGeom>
          <a:noFill/>
        </p:spPr>
        <p:txBody>
          <a:bodyPr wrap="square">
            <a:spAutoFit/>
          </a:bodyPr>
          <a:lstStyle/>
          <a:p>
            <a:pPr marL="0" indent="0" algn="r">
              <a:buNone/>
            </a:pPr>
            <a:r>
              <a:rPr lang="en-US" sz="1600" b="1" i="1" dirty="0">
                <a:solidFill>
                  <a:srgbClr val="262673"/>
                </a:solidFill>
                <a:latin typeface="Avenir Book" panose="02000503020000020003" pitchFamily="2" charset="0"/>
              </a:rPr>
              <a:t>For a comprehensive list of Terminology see Appendix A: Glossary </a:t>
            </a:r>
          </a:p>
        </p:txBody>
      </p:sp>
    </p:spTree>
    <p:extLst>
      <p:ext uri="{BB962C8B-B14F-4D97-AF65-F5344CB8AC3E}">
        <p14:creationId xmlns:p14="http://schemas.microsoft.com/office/powerpoint/2010/main" val="380314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25CDC-0044-4623-1864-CC3CB7DDF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3CE430-E8E6-7E49-CF3B-DF8406ED80FB}"/>
              </a:ext>
            </a:extLst>
          </p:cNvPr>
          <p:cNvSpPr>
            <a:spLocks noGrp="1"/>
          </p:cNvSpPr>
          <p:nvPr>
            <p:ph type="title"/>
          </p:nvPr>
        </p:nvSpPr>
        <p:spPr/>
        <p:txBody>
          <a:bodyPr/>
          <a:lstStyle/>
          <a:p>
            <a:r>
              <a:rPr lang="en-US" sz="4400" dirty="0">
                <a:effectLst/>
                <a:ea typeface="Arial" panose="020B0604020202020204" pitchFamily="34" charset="0"/>
              </a:rPr>
              <a:t>Key Terminology </a:t>
            </a:r>
            <a:endParaRPr lang="en-US" dirty="0"/>
          </a:p>
        </p:txBody>
      </p:sp>
      <p:sp>
        <p:nvSpPr>
          <p:cNvPr id="3" name="Content Placeholder 2">
            <a:extLst>
              <a:ext uri="{FF2B5EF4-FFF2-40B4-BE49-F238E27FC236}">
                <a16:creationId xmlns:a16="http://schemas.microsoft.com/office/drawing/2014/main" id="{1E178249-BC61-2D75-7E2E-91F948622617}"/>
              </a:ext>
            </a:extLst>
          </p:cNvPr>
          <p:cNvSpPr>
            <a:spLocks noGrp="1"/>
          </p:cNvSpPr>
          <p:nvPr>
            <p:ph idx="1"/>
          </p:nvPr>
        </p:nvSpPr>
        <p:spPr>
          <a:xfrm>
            <a:off x="609600" y="1010659"/>
            <a:ext cx="10972800" cy="4787975"/>
          </a:xfrm>
        </p:spPr>
        <p:txBody>
          <a:bodyPr/>
          <a:lstStyle/>
          <a:p>
            <a:pPr marL="0" marR="0" indent="0">
              <a:lnSpc>
                <a:spcPct val="115000"/>
              </a:lnSpc>
              <a:buNone/>
            </a:pPr>
            <a:r>
              <a:rPr lang="en-US" sz="1800" b="1" spc="-5" dirty="0">
                <a:solidFill>
                  <a:srgbClr val="000000"/>
                </a:solidFill>
                <a:effectLst/>
                <a:ea typeface="Times New Roman" panose="02020603050405020304" pitchFamily="18" charset="0"/>
              </a:rPr>
              <a:t>Identity Verification (IDV): </a:t>
            </a:r>
          </a:p>
          <a:p>
            <a:pPr>
              <a:lnSpc>
                <a:spcPct val="115000"/>
              </a:lnSpc>
            </a:pPr>
            <a:r>
              <a:rPr lang="en-US" sz="1800" spc="-5" dirty="0">
                <a:solidFill>
                  <a:srgbClr val="000000"/>
                </a:solidFill>
                <a:effectLst/>
                <a:ea typeface="Times New Roman" panose="02020603050405020304" pitchFamily="18" charset="0"/>
              </a:rPr>
              <a:t>Within the Identity &amp; Access Management (IAM) context,</a:t>
            </a:r>
            <a:r>
              <a:rPr lang="en-US" sz="1800" b="1" spc="-5" dirty="0">
                <a:solidFill>
                  <a:srgbClr val="000000"/>
                </a:solidFill>
                <a:effectLst/>
                <a:ea typeface="Times New Roman" panose="02020603050405020304" pitchFamily="18" charset="0"/>
              </a:rPr>
              <a:t> Identification</a:t>
            </a:r>
            <a:r>
              <a:rPr lang="en-US" sz="1800" spc="-5" dirty="0">
                <a:solidFill>
                  <a:srgbClr val="000000"/>
                </a:solidFill>
                <a:effectLst/>
                <a:ea typeface="Times New Roman" panose="02020603050405020304" pitchFamily="18" charset="0"/>
              </a:rPr>
              <a:t> is the process of establishing an individual’s uniqueness within the human population. </a:t>
            </a:r>
          </a:p>
          <a:p>
            <a:pPr>
              <a:lnSpc>
                <a:spcPct val="115000"/>
              </a:lnSpc>
            </a:pPr>
            <a:r>
              <a:rPr lang="en-US" sz="1800" b="1" spc="-5" dirty="0">
                <a:solidFill>
                  <a:srgbClr val="000000"/>
                </a:solidFill>
                <a:effectLst/>
                <a:ea typeface="Times New Roman" panose="02020603050405020304" pitchFamily="18" charset="0"/>
              </a:rPr>
              <a:t>Identity Verification (IDV)</a:t>
            </a:r>
            <a:r>
              <a:rPr lang="en-US" sz="1800" spc="-5" dirty="0">
                <a:solidFill>
                  <a:srgbClr val="000000"/>
                </a:solidFill>
                <a:effectLst/>
                <a:ea typeface="Times New Roman" panose="02020603050405020304" pitchFamily="18" charset="0"/>
              </a:rPr>
              <a:t> systems are computer-based systems designed to prove the legitimacy of an identity and its relationship to an individual physical human within that population.</a:t>
            </a:r>
          </a:p>
          <a:p>
            <a:pPr lvl="1">
              <a:lnSpc>
                <a:spcPct val="115000"/>
              </a:lnSpc>
            </a:pPr>
            <a:r>
              <a:rPr lang="en-US" sz="1800" spc="-5" dirty="0">
                <a:solidFill>
                  <a:srgbClr val="000000"/>
                </a:solidFill>
                <a:effectLst/>
                <a:ea typeface="Times New Roman" panose="02020603050405020304" pitchFamily="18" charset="0"/>
              </a:rPr>
              <a:t> </a:t>
            </a:r>
            <a:r>
              <a:rPr lang="en-US" sz="1600" spc="-5" dirty="0">
                <a:solidFill>
                  <a:srgbClr val="000000"/>
                </a:solidFill>
                <a:effectLst/>
                <a:ea typeface="Times New Roman" panose="02020603050405020304" pitchFamily="18" charset="0"/>
              </a:rPr>
              <a:t>In other words, IDV systems attempt to determine if a person (</a:t>
            </a:r>
            <a:r>
              <a:rPr lang="en-US" sz="1600" b="1" spc="-5" dirty="0">
                <a:solidFill>
                  <a:srgbClr val="000000"/>
                </a:solidFill>
                <a:effectLst/>
                <a:ea typeface="Times New Roman" panose="02020603050405020304" pitchFamily="18" charset="0"/>
              </a:rPr>
              <a:t>a Claimant</a:t>
            </a:r>
            <a:r>
              <a:rPr lang="en-US" sz="1600" spc="-5" dirty="0">
                <a:solidFill>
                  <a:srgbClr val="000000"/>
                </a:solidFill>
                <a:effectLst/>
                <a:ea typeface="Times New Roman" panose="02020603050405020304" pitchFamily="18" charset="0"/>
              </a:rPr>
              <a:t>) is who they claim to be.  They do this my determining the validity of presented Identity Attributes and the validity of their relationship to the Claimant. </a:t>
            </a:r>
            <a:endParaRPr lang="en-US" sz="1800" dirty="0">
              <a:ea typeface="Times New Roman" panose="02020603050405020304" pitchFamily="18" charset="0"/>
            </a:endParaRPr>
          </a:p>
          <a:p>
            <a:pPr>
              <a:lnSpc>
                <a:spcPct val="115000"/>
              </a:lnSpc>
            </a:pPr>
            <a:r>
              <a:rPr lang="en-US" sz="1800" spc="-5" dirty="0">
                <a:solidFill>
                  <a:srgbClr val="000000"/>
                </a:solidFill>
                <a:effectLst/>
                <a:ea typeface="Times New Roman" panose="02020603050405020304" pitchFamily="18" charset="0"/>
              </a:rPr>
              <a:t>There are </a:t>
            </a:r>
            <a:r>
              <a:rPr lang="en-US" sz="1800" b="1" spc="-5" dirty="0">
                <a:solidFill>
                  <a:srgbClr val="000000"/>
                </a:solidFill>
                <a:effectLst/>
                <a:ea typeface="Times New Roman" panose="02020603050405020304" pitchFamily="18" charset="0"/>
              </a:rPr>
              <a:t>Supervised</a:t>
            </a:r>
            <a:r>
              <a:rPr lang="en-US" sz="1800" spc="-5" dirty="0">
                <a:solidFill>
                  <a:srgbClr val="000000"/>
                </a:solidFill>
                <a:effectLst/>
                <a:ea typeface="Times New Roman" panose="02020603050405020304" pitchFamily="18" charset="0"/>
              </a:rPr>
              <a:t> and </a:t>
            </a:r>
            <a:r>
              <a:rPr lang="en-US" sz="1800" b="1" spc="-5" dirty="0">
                <a:solidFill>
                  <a:srgbClr val="000000"/>
                </a:solidFill>
                <a:effectLst/>
                <a:ea typeface="Times New Roman" panose="02020603050405020304" pitchFamily="18" charset="0"/>
              </a:rPr>
              <a:t>Remote Unsupervised </a:t>
            </a:r>
            <a:r>
              <a:rPr lang="en-US" sz="1800" spc="-5" dirty="0">
                <a:solidFill>
                  <a:srgbClr val="000000"/>
                </a:solidFill>
                <a:effectLst/>
                <a:ea typeface="Times New Roman" panose="02020603050405020304" pitchFamily="18" charset="0"/>
              </a:rPr>
              <a:t>Identity Verification Systems.  </a:t>
            </a:r>
          </a:p>
          <a:p>
            <a:pPr lvl="1">
              <a:lnSpc>
                <a:spcPct val="115000"/>
              </a:lnSpc>
            </a:pPr>
            <a:r>
              <a:rPr lang="en-US" sz="1600" spc="-5" dirty="0">
                <a:solidFill>
                  <a:srgbClr val="000000"/>
                </a:solidFill>
                <a:effectLst/>
                <a:ea typeface="Times New Roman" panose="02020603050405020304" pitchFamily="18" charset="0"/>
              </a:rPr>
              <a:t>Supervised IDV implies an in-person human inspection of a Claimant and presented Identity Attributes to verify the Claimants identity. </a:t>
            </a:r>
          </a:p>
          <a:p>
            <a:pPr lvl="1">
              <a:lnSpc>
                <a:spcPct val="115000"/>
              </a:lnSpc>
            </a:pPr>
            <a:r>
              <a:rPr lang="en-US" sz="1600" spc="-5" dirty="0">
                <a:solidFill>
                  <a:srgbClr val="000000"/>
                </a:solidFill>
                <a:effectLst/>
                <a:ea typeface="Times New Roman" panose="02020603050405020304" pitchFamily="18" charset="0"/>
              </a:rPr>
              <a:t> Remote Unsupervised (RIDV) systems imply an automated inspection of a Claimant and presented Identity Attributes to verify the Claimants identity. </a:t>
            </a:r>
            <a:endParaRPr lang="en-US" sz="1600" spc="-5" dirty="0">
              <a:solidFill>
                <a:srgbClr val="000000"/>
              </a:solidFill>
              <a:ea typeface="Times New Roman" panose="02020603050405020304" pitchFamily="18" charset="0"/>
            </a:endParaRPr>
          </a:p>
          <a:p>
            <a:pPr lvl="1">
              <a:lnSpc>
                <a:spcPct val="115000"/>
              </a:lnSpc>
            </a:pPr>
            <a:endParaRPr lang="en-US" sz="700" dirty="0">
              <a:effectLst/>
              <a:ea typeface="Arial" panose="020B0604020202020204" pitchFamily="34" charset="0"/>
            </a:endParaRPr>
          </a:p>
          <a:p>
            <a:pPr marL="0" marR="0" indent="0">
              <a:lnSpc>
                <a:spcPct val="115000"/>
              </a:lnSpc>
              <a:buNone/>
            </a:pPr>
            <a:r>
              <a:rPr lang="en-US" sz="1800" b="1" spc="-5" dirty="0">
                <a:solidFill>
                  <a:srgbClr val="000000"/>
                </a:solidFill>
                <a:effectLst/>
                <a:ea typeface="Times New Roman" panose="02020603050405020304" pitchFamily="18" charset="0"/>
              </a:rPr>
              <a:t>Authentication:</a:t>
            </a:r>
            <a:r>
              <a:rPr lang="en-US" sz="1800" spc="-5" dirty="0">
                <a:solidFill>
                  <a:srgbClr val="000000"/>
                </a:solidFill>
                <a:effectLst/>
                <a:ea typeface="Times New Roman" panose="02020603050405020304" pitchFamily="18" charset="0"/>
              </a:rPr>
              <a:t> The process of attempting to ensure the person attempting to access granted privileges is the same person that was granted the privileges.  </a:t>
            </a:r>
            <a:endParaRPr lang="en-US" sz="1800" dirty="0">
              <a:effectLst/>
              <a:ea typeface="Arial" panose="020B0604020202020204" pitchFamily="34" charset="0"/>
            </a:endParaRPr>
          </a:p>
          <a:p>
            <a:pPr marL="0" marR="0" lvl="0" indent="0">
              <a:lnSpc>
                <a:spcPct val="115000"/>
              </a:lnSpc>
              <a:buNone/>
            </a:pP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4DE33F12-27C2-FEBE-6EF3-597503EC9EDC}"/>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8</a:t>
            </a:fld>
            <a:endParaRPr lang="en-US" altLang="en-US" dirty="0"/>
          </a:p>
        </p:txBody>
      </p:sp>
      <p:sp>
        <p:nvSpPr>
          <p:cNvPr id="4" name="TextBox 3">
            <a:extLst>
              <a:ext uri="{FF2B5EF4-FFF2-40B4-BE49-F238E27FC236}">
                <a16:creationId xmlns:a16="http://schemas.microsoft.com/office/drawing/2014/main" id="{5E9A8E56-3090-7502-6D24-8BB6639AA18B}"/>
              </a:ext>
            </a:extLst>
          </p:cNvPr>
          <p:cNvSpPr txBox="1"/>
          <p:nvPr/>
        </p:nvSpPr>
        <p:spPr>
          <a:xfrm>
            <a:off x="3474514" y="6112243"/>
            <a:ext cx="8827035" cy="338554"/>
          </a:xfrm>
          <a:prstGeom prst="rect">
            <a:avLst/>
          </a:prstGeom>
          <a:noFill/>
        </p:spPr>
        <p:txBody>
          <a:bodyPr wrap="square">
            <a:spAutoFit/>
          </a:bodyPr>
          <a:lstStyle/>
          <a:p>
            <a:pPr marL="0" indent="0" algn="r">
              <a:buNone/>
            </a:pPr>
            <a:r>
              <a:rPr lang="en-US" sz="1600" b="1" i="1" dirty="0">
                <a:solidFill>
                  <a:srgbClr val="262673"/>
                </a:solidFill>
                <a:latin typeface="Avenir Book" panose="02000503020000020003" pitchFamily="2" charset="0"/>
              </a:rPr>
              <a:t>For a comprehensive list of Terminology see Appendix A: Glossary </a:t>
            </a:r>
          </a:p>
        </p:txBody>
      </p:sp>
    </p:spTree>
    <p:extLst>
      <p:ext uri="{BB962C8B-B14F-4D97-AF65-F5344CB8AC3E}">
        <p14:creationId xmlns:p14="http://schemas.microsoft.com/office/powerpoint/2010/main" val="491344749"/>
      </p:ext>
    </p:extLst>
  </p:cSld>
  <p:clrMapOvr>
    <a:masterClrMapping/>
  </p:clrMapOvr>
</p:sld>
</file>

<file path=ppt/theme/theme1.xml><?xml version="1.0" encoding="utf-8"?>
<a:theme xmlns:a="http://schemas.openxmlformats.org/drawingml/2006/main" name="purpl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wrap="square">
        <a:spAutoFit/>
      </a:bodyPr>
      <a:lstStyle>
        <a:defPPr marL="171450" indent="-171450" algn="l">
          <a:buFont typeface="Wingdings" pitchFamily="2" charset="2"/>
          <a:buChar char="ü"/>
          <a:defRPr sz="1300" dirty="0">
            <a:latin typeface="Avenir Book" panose="02000503020000020003"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urple" id="{AD66D230-5772-5B45-8F61-B571368BC1F2}" vid="{CFE8C67D-E79B-6445-9CD5-D7FF0E1D9B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purple</Template>
  <TotalTime>12667</TotalTime>
  <Words>4911</Words>
  <Application>Microsoft Macintosh PowerPoint</Application>
  <PresentationFormat>Widescreen</PresentationFormat>
  <Paragraphs>618</Paragraphs>
  <Slides>49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Arial</vt:lpstr>
      <vt:lpstr>Avenir Book</vt:lpstr>
      <vt:lpstr>Calibri</vt:lpstr>
      <vt:lpstr>Courier New</vt:lpstr>
      <vt:lpstr>Helvetica Neue</vt:lpstr>
      <vt:lpstr>Symbol</vt:lpstr>
      <vt:lpstr>Times New Roman</vt:lpstr>
      <vt:lpstr>Wingdings</vt:lpstr>
      <vt:lpstr>purple</vt:lpstr>
      <vt:lpstr>Deepfake-IDV Discussion Group</vt:lpstr>
      <vt:lpstr>Deepfake-IDV Discussion Group</vt:lpstr>
      <vt:lpstr>Executive Summary  FILLED IN</vt:lpstr>
      <vt:lpstr>Content</vt:lpstr>
      <vt:lpstr>Introduction</vt:lpstr>
      <vt:lpstr>Introduction</vt:lpstr>
      <vt:lpstr>Motivation for this Kantara Workgroup</vt:lpstr>
      <vt:lpstr>Key Terminology </vt:lpstr>
      <vt:lpstr>Key Terminology </vt:lpstr>
      <vt:lpstr>Key Terminology </vt:lpstr>
      <vt:lpstr>Application of Deepfakes</vt:lpstr>
      <vt:lpstr>Benefits and Threats: Deepfake Spectrum</vt:lpstr>
      <vt:lpstr>Deepfake Threats: Attacks</vt:lpstr>
      <vt:lpstr>State of IDV Market re: Deepfake Attacks</vt:lpstr>
      <vt:lpstr>Real World Incidents FILLED IN</vt:lpstr>
      <vt:lpstr>RIDV Deepfake Attack Methods</vt:lpstr>
      <vt:lpstr>RIDV Deepfake Attack Vectors</vt:lpstr>
      <vt:lpstr>Key Challenges and Dangers</vt:lpstr>
      <vt:lpstr>Role of Generative AI</vt:lpstr>
      <vt:lpstr>Regulatory Environment FILLED IN</vt:lpstr>
      <vt:lpstr>Standards FILLED IN</vt:lpstr>
      <vt:lpstr>Audience for this Report FILLED IN</vt:lpstr>
      <vt:lpstr>Project Scope</vt:lpstr>
      <vt:lpstr>Introduction to the RIDV Diagrams </vt:lpstr>
      <vt:lpstr>RIDV Process</vt:lpstr>
      <vt:lpstr>RIDV Process Definitions   FILLED IN</vt:lpstr>
      <vt:lpstr>RIDV Process Definitions FILLED IN</vt:lpstr>
      <vt:lpstr>RIDV Attack Vectors</vt:lpstr>
      <vt:lpstr>RIDV Attack Vectors Defined FILLED IN</vt:lpstr>
      <vt:lpstr>RIDV Attack Vectors Defined FILLED IN</vt:lpstr>
      <vt:lpstr>RIDV Countermeasures</vt:lpstr>
      <vt:lpstr>RIDV Countermeasures Defined FILLED IN</vt:lpstr>
      <vt:lpstr>RIDV Countermeasures Defined FILLED IN</vt:lpstr>
      <vt:lpstr>RIDV Table</vt:lpstr>
      <vt:lpstr>Key Findings and Recommendations FILLED IN</vt:lpstr>
      <vt:lpstr>Appendices FILLED IN</vt:lpstr>
      <vt:lpstr>Appendix A:</vt:lpstr>
      <vt:lpstr>Appendix B:</vt:lpstr>
      <vt:lpstr>Concepts of Remote IDV and Deepfakes (1) </vt:lpstr>
      <vt:lpstr>Concepts of Remote IDV and Deepfakes (2) </vt:lpstr>
      <vt:lpstr>Concepts of Remote IDV and Deepfakes (3) </vt:lpstr>
      <vt:lpstr>Concepts of Remote IDV and Deepfakes (4) </vt:lpstr>
      <vt:lpstr>Concepts of Remote IDV and Deepfakes (5) </vt:lpstr>
      <vt:lpstr>Concepts of Remote IDV and Deepfakes (6) </vt:lpstr>
      <vt:lpstr>Concepts of Remote IDV and Deepfakes (7) </vt:lpstr>
      <vt:lpstr>Appendix C:</vt:lpstr>
      <vt:lpstr>Appendix D:</vt:lpstr>
      <vt:lpstr>Appendix E:</vt:lpstr>
      <vt:lpstr>PowerPoint Presentation</vt:lpstr>
    </vt:vector>
  </TitlesOfParts>
  <Company>acuity market intelligence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dc:creator>
  <cp:lastModifiedBy>cmaxmost</cp:lastModifiedBy>
  <cp:revision>216</cp:revision>
  <cp:lastPrinted>2021-05-08T00:30:33Z</cp:lastPrinted>
  <dcterms:created xsi:type="dcterms:W3CDTF">2002-12-31T02:11:16Z</dcterms:created>
  <dcterms:modified xsi:type="dcterms:W3CDTF">2024-11-12T05:18:42Z</dcterms:modified>
</cp:coreProperties>
</file>