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8" r:id="rId1"/>
  </p:sldMasterIdLst>
  <p:notesMasterIdLst>
    <p:notesMasterId r:id="rId3"/>
  </p:notesMasterIdLst>
  <p:sldIdLst>
    <p:sldId id="3457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8196"/>
    <a:srgbClr val="262673"/>
    <a:srgbClr val="69A7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17B44-82B5-4966-BCF1-17909EA6A185}" v="188" dt="2024-11-10T15:11:19.3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77" autoAdjust="0"/>
    <p:restoredTop sz="96327"/>
  </p:normalViewPr>
  <p:slideViewPr>
    <p:cSldViewPr snapToGrid="0">
      <p:cViewPr varScale="1">
        <p:scale>
          <a:sx n="118" d="100"/>
          <a:sy n="118" d="100"/>
        </p:scale>
        <p:origin x="232" y="3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09669-E2AF-0E46-B047-AE367F881F70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92051-0257-A24F-A676-718EEDB3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5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4D949-25B1-71EB-CAAA-7A84996DF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B9E511-2CF3-D158-3BFD-FAF596D0AE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4C00B4-32DC-8B00-44DF-5DC96E7510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B051C-DD9F-4D53-A879-550F57E192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92051-0257-A24F-A676-718EEDB310AD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22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7;p2" descr="Image">
            <a:extLst>
              <a:ext uri="{FF2B5EF4-FFF2-40B4-BE49-F238E27FC236}">
                <a16:creationId xmlns:a16="http://schemas.microsoft.com/office/drawing/2014/main" id="{A25BF8D8-B1DA-7BBB-3929-BA9167AF621C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-39366" y="-23446"/>
            <a:ext cx="123603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0;p2">
            <a:extLst>
              <a:ext uri="{FF2B5EF4-FFF2-40B4-BE49-F238E27FC236}">
                <a16:creationId xmlns:a16="http://schemas.microsoft.com/office/drawing/2014/main" id="{F6C57151-13EF-C31D-3E3B-44B1D8905633}"/>
              </a:ext>
            </a:extLst>
          </p:cNvPr>
          <p:cNvSpPr/>
          <p:nvPr userDrawn="1"/>
        </p:nvSpPr>
        <p:spPr>
          <a:xfrm>
            <a:off x="-39366" y="6488667"/>
            <a:ext cx="12360320" cy="369333"/>
          </a:xfrm>
          <a:prstGeom prst="rect">
            <a:avLst/>
          </a:prstGeom>
          <a:solidFill>
            <a:srgbClr val="C1D82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Helvetica Neue"/>
              <a:buNone/>
            </a:pPr>
            <a:endParaRPr sz="4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F54133-FEB2-D048-B777-B81DDBA68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79893-5BB0-F246-A448-64885E6F3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Picture 5" descr="Kantara Initiative">
            <a:extLst>
              <a:ext uri="{FF2B5EF4-FFF2-40B4-BE49-F238E27FC236}">
                <a16:creationId xmlns:a16="http://schemas.microsoft.com/office/drawing/2014/main" id="{196293F2-E3A7-5302-884B-3BADAAD5875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485675"/>
            <a:ext cx="997131" cy="382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095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7;p2" descr="Image">
            <a:extLst>
              <a:ext uri="{FF2B5EF4-FFF2-40B4-BE49-F238E27FC236}">
                <a16:creationId xmlns:a16="http://schemas.microsoft.com/office/drawing/2014/main" id="{A4AEDE7A-0828-E2D6-C6D2-59869E560D6D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-93785" y="-90311"/>
            <a:ext cx="12391293" cy="69483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70;p2">
            <a:extLst>
              <a:ext uri="{FF2B5EF4-FFF2-40B4-BE49-F238E27FC236}">
                <a16:creationId xmlns:a16="http://schemas.microsoft.com/office/drawing/2014/main" id="{C1BA6A07-7E55-8B2B-7DB8-9ADAD8A2ACF8}"/>
              </a:ext>
            </a:extLst>
          </p:cNvPr>
          <p:cNvSpPr/>
          <p:nvPr userDrawn="1"/>
        </p:nvSpPr>
        <p:spPr>
          <a:xfrm>
            <a:off x="-93785" y="6475285"/>
            <a:ext cx="12391293" cy="369333"/>
          </a:xfrm>
          <a:prstGeom prst="rect">
            <a:avLst/>
          </a:prstGeom>
          <a:solidFill>
            <a:srgbClr val="C1D82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Helvetica Neue"/>
              <a:buNone/>
            </a:pPr>
            <a:endParaRPr sz="4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14054C-96DA-8440-9FA6-93BF468C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382"/>
            <a:ext cx="10972800" cy="11430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119EF-E3C1-C04C-B9BB-E12CE3787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0E625-864A-4983-B43F-F27DDC4821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33988" y="6540729"/>
            <a:ext cx="2844800" cy="33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venir Book" panose="02000503020000020003" pitchFamily="2" charset="0"/>
              </a:defRPr>
            </a:lvl1pPr>
          </a:lstStyle>
          <a:p>
            <a:fld id="{D4163BC2-932A-D541-9F31-F345D94EF3A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4" name="Picture 3" descr="Kantara Initiative">
            <a:extLst>
              <a:ext uri="{FF2B5EF4-FFF2-40B4-BE49-F238E27FC236}">
                <a16:creationId xmlns:a16="http://schemas.microsoft.com/office/drawing/2014/main" id="{A3B3FDB4-33D0-D5DA-F118-3F93BBF0CE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485675"/>
            <a:ext cx="997131" cy="382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586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E2FC6-C160-8374-2D08-E5A1C7362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D10B53-7960-781B-22CE-4584ED0116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81737" y="6519132"/>
            <a:ext cx="2844800" cy="276926"/>
          </a:xfrm>
        </p:spPr>
        <p:txBody>
          <a:bodyPr/>
          <a:lstStyle/>
          <a:p>
            <a:fld id="{D4163BC2-932A-D541-9F31-F345D94EF3A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 descr="Kantara Initiative">
            <a:extLst>
              <a:ext uri="{FF2B5EF4-FFF2-40B4-BE49-F238E27FC236}">
                <a16:creationId xmlns:a16="http://schemas.microsoft.com/office/drawing/2014/main" id="{9C985872-AC19-0A52-0433-EDE900AA87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485675"/>
            <a:ext cx="997131" cy="382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229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E7D0940-728C-6547-B4B7-CCA976BC8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the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017C8-1F5E-FB4A-98CA-166F25E6E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C227F568-E900-48E7-6B2F-60930B2180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0756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venir Book" panose="02000503020000020003" pitchFamily="2" charset="0"/>
              </a:defRPr>
            </a:lvl1pPr>
          </a:lstStyle>
          <a:p>
            <a:fld id="{D4163BC2-932A-D541-9F31-F345D94EF3A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319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2">
              <a:lumMod val="75000"/>
            </a:schemeClr>
          </a:solidFill>
          <a:latin typeface="Avenir Book" panose="02000503020000020003" pitchFamily="2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20" Type="http://schemas.openxmlformats.org/officeDocument/2006/relationships/image" Target="../media/image20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sv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sv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svg"/><Relationship Id="rId9" Type="http://schemas.openxmlformats.org/officeDocument/2006/relationships/image" Target="../media/image9.sv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7CFFE-2394-62FC-794F-319490D42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Rectangle 1175">
            <a:extLst>
              <a:ext uri="{FF2B5EF4-FFF2-40B4-BE49-F238E27FC236}">
                <a16:creationId xmlns:a16="http://schemas.microsoft.com/office/drawing/2014/main" id="{AB76DA17-94BC-9069-B12B-F87A49AACD02}"/>
              </a:ext>
            </a:extLst>
          </p:cNvPr>
          <p:cNvSpPr/>
          <p:nvPr/>
        </p:nvSpPr>
        <p:spPr>
          <a:xfrm>
            <a:off x="2313784" y="1083900"/>
            <a:ext cx="8533725" cy="3940735"/>
          </a:xfrm>
          <a:prstGeom prst="rect">
            <a:avLst/>
          </a:prstGeom>
          <a:solidFill>
            <a:srgbClr val="69A7AE">
              <a:alpha val="9188"/>
            </a:srgbClr>
          </a:solidFill>
          <a:ln w="25400">
            <a:solidFill>
              <a:srgbClr val="69A7AE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145" name="Rectangle 1144">
            <a:extLst>
              <a:ext uri="{FF2B5EF4-FFF2-40B4-BE49-F238E27FC236}">
                <a16:creationId xmlns:a16="http://schemas.microsoft.com/office/drawing/2014/main" id="{4955AA88-C416-9B45-C774-815593C6F062}"/>
              </a:ext>
            </a:extLst>
          </p:cNvPr>
          <p:cNvSpPr/>
          <p:nvPr/>
        </p:nvSpPr>
        <p:spPr>
          <a:xfrm>
            <a:off x="2271729" y="5387192"/>
            <a:ext cx="8586651" cy="1303174"/>
          </a:xfrm>
          <a:prstGeom prst="rect">
            <a:avLst/>
          </a:prstGeom>
          <a:solidFill>
            <a:schemeClr val="accent6">
              <a:alpha val="9188"/>
            </a:schemeClr>
          </a:solidFill>
          <a:ln w="25400">
            <a:solidFill>
              <a:schemeClr val="accent6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78" name="Rectangle 1077">
            <a:extLst>
              <a:ext uri="{FF2B5EF4-FFF2-40B4-BE49-F238E27FC236}">
                <a16:creationId xmlns:a16="http://schemas.microsoft.com/office/drawing/2014/main" id="{38628366-5135-073B-C74F-4F498271FBAC}"/>
              </a:ext>
            </a:extLst>
          </p:cNvPr>
          <p:cNvSpPr/>
          <p:nvPr/>
        </p:nvSpPr>
        <p:spPr>
          <a:xfrm>
            <a:off x="2450351" y="3780121"/>
            <a:ext cx="3281266" cy="1153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D69B1A0C-472C-DA01-A910-70F29F47D87E}"/>
              </a:ext>
            </a:extLst>
          </p:cNvPr>
          <p:cNvSpPr/>
          <p:nvPr/>
        </p:nvSpPr>
        <p:spPr>
          <a:xfrm>
            <a:off x="2460789" y="2487866"/>
            <a:ext cx="3281266" cy="1153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49" name="Rectangle 1048">
            <a:extLst>
              <a:ext uri="{FF2B5EF4-FFF2-40B4-BE49-F238E27FC236}">
                <a16:creationId xmlns:a16="http://schemas.microsoft.com/office/drawing/2014/main" id="{8705A859-7E35-6932-07F2-DB79751A30F5}"/>
              </a:ext>
            </a:extLst>
          </p:cNvPr>
          <p:cNvSpPr/>
          <p:nvPr/>
        </p:nvSpPr>
        <p:spPr>
          <a:xfrm>
            <a:off x="2490057" y="1204174"/>
            <a:ext cx="3281266" cy="1153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7A8575-F3DB-2292-CD9B-46F35A5D42B8}"/>
              </a:ext>
            </a:extLst>
          </p:cNvPr>
          <p:cNvSpPr/>
          <p:nvPr/>
        </p:nvSpPr>
        <p:spPr>
          <a:xfrm>
            <a:off x="3107006" y="5565718"/>
            <a:ext cx="1690895" cy="9457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7" name="Text Box 227">
            <a:extLst>
              <a:ext uri="{FF2B5EF4-FFF2-40B4-BE49-F238E27FC236}">
                <a16:creationId xmlns:a16="http://schemas.microsoft.com/office/drawing/2014/main" id="{FF9721CB-B9DA-634E-85FC-85451AAA1B10}"/>
              </a:ext>
            </a:extLst>
          </p:cNvPr>
          <p:cNvSpPr txBox="1"/>
          <p:nvPr/>
        </p:nvSpPr>
        <p:spPr>
          <a:xfrm>
            <a:off x="2490057" y="1195443"/>
            <a:ext cx="3281265" cy="2737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Biometric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27">
            <a:extLst>
              <a:ext uri="{FF2B5EF4-FFF2-40B4-BE49-F238E27FC236}">
                <a16:creationId xmlns:a16="http://schemas.microsoft.com/office/drawing/2014/main" id="{1C9C6EF4-54AF-A851-D71A-F37D715F3A1F}"/>
              </a:ext>
            </a:extLst>
          </p:cNvPr>
          <p:cNvSpPr txBox="1"/>
          <p:nvPr/>
        </p:nvSpPr>
        <p:spPr>
          <a:xfrm>
            <a:off x="3647163" y="149474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A1498C8-A23F-310C-0401-1D487B7AD666}"/>
              </a:ext>
            </a:extLst>
          </p:cNvPr>
          <p:cNvGrpSpPr/>
          <p:nvPr/>
        </p:nvGrpSpPr>
        <p:grpSpPr>
          <a:xfrm>
            <a:off x="3046554" y="1478606"/>
            <a:ext cx="726557" cy="533666"/>
            <a:chOff x="336478" y="1333899"/>
            <a:chExt cx="1144992" cy="914400"/>
          </a:xfrm>
          <a:solidFill>
            <a:srgbClr val="000000">
              <a:alpha val="60268"/>
            </a:srgbClr>
          </a:solidFill>
        </p:grpSpPr>
        <p:pic>
          <p:nvPicPr>
            <p:cNvPr id="6" name="Graphic 201" descr="Smart Phone outline">
              <a:extLst>
                <a:ext uri="{FF2B5EF4-FFF2-40B4-BE49-F238E27FC236}">
                  <a16:creationId xmlns:a16="http://schemas.microsoft.com/office/drawing/2014/main" id="{38AA3E7F-6F29-9AD3-F9AC-B7DA6DCD0DFD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6478" y="1333899"/>
              <a:ext cx="1144992" cy="914400"/>
            </a:xfrm>
            <a:prstGeom prst="rect">
              <a:avLst/>
            </a:prstGeom>
          </p:spPr>
        </p:pic>
        <p:pic>
          <p:nvPicPr>
            <p:cNvPr id="10" name="Graphic 199" descr="User outline">
              <a:extLst>
                <a:ext uri="{FF2B5EF4-FFF2-40B4-BE49-F238E27FC236}">
                  <a16:creationId xmlns:a16="http://schemas.microsoft.com/office/drawing/2014/main" id="{5169E305-6B38-3E6D-5567-8689FAB8F84E}"/>
                </a:ext>
              </a:extLst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23138" y="1601923"/>
              <a:ext cx="362918" cy="378724"/>
            </a:xfrm>
            <a:prstGeom prst="rect">
              <a:avLst/>
            </a:prstGeom>
          </p:spPr>
        </p:pic>
      </p:grpSp>
      <p:sp>
        <p:nvSpPr>
          <p:cNvPr id="18" name="Text Box 227">
            <a:extLst>
              <a:ext uri="{FF2B5EF4-FFF2-40B4-BE49-F238E27FC236}">
                <a16:creationId xmlns:a16="http://schemas.microsoft.com/office/drawing/2014/main" id="{759AF222-89BD-FA7F-5800-0ADE396B3A1E}"/>
              </a:ext>
            </a:extLst>
          </p:cNvPr>
          <p:cNvSpPr txBox="1"/>
          <p:nvPr/>
        </p:nvSpPr>
        <p:spPr>
          <a:xfrm>
            <a:off x="2975154" y="1968789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9" name="Text Box 227">
            <a:extLst>
              <a:ext uri="{FF2B5EF4-FFF2-40B4-BE49-F238E27FC236}">
                <a16:creationId xmlns:a16="http://schemas.microsoft.com/office/drawing/2014/main" id="{98F9C178-F033-0764-1812-2F122B6F1633}"/>
              </a:ext>
            </a:extLst>
          </p:cNvPr>
          <p:cNvSpPr txBox="1"/>
          <p:nvPr/>
        </p:nvSpPr>
        <p:spPr>
          <a:xfrm>
            <a:off x="4637501" y="1944909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sp>
        <p:nvSpPr>
          <p:cNvPr id="20" name="Text Box 227">
            <a:extLst>
              <a:ext uri="{FF2B5EF4-FFF2-40B4-BE49-F238E27FC236}">
                <a16:creationId xmlns:a16="http://schemas.microsoft.com/office/drawing/2014/main" id="{43016DAA-D854-1E46-DD00-33ECD3993D9E}"/>
              </a:ext>
            </a:extLst>
          </p:cNvPr>
          <p:cNvSpPr txBox="1"/>
          <p:nvPr/>
        </p:nvSpPr>
        <p:spPr>
          <a:xfrm>
            <a:off x="2460790" y="2481740"/>
            <a:ext cx="3275290" cy="2344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27">
            <a:extLst>
              <a:ext uri="{FF2B5EF4-FFF2-40B4-BE49-F238E27FC236}">
                <a16:creationId xmlns:a16="http://schemas.microsoft.com/office/drawing/2014/main" id="{A2A4C50C-B30E-0E9B-F5FC-93A12A1E032F}"/>
              </a:ext>
            </a:extLst>
          </p:cNvPr>
          <p:cNvSpPr txBox="1"/>
          <p:nvPr/>
        </p:nvSpPr>
        <p:spPr>
          <a:xfrm>
            <a:off x="10475234" y="-4132"/>
            <a:ext cx="1520298" cy="326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 System</a:t>
            </a:r>
            <a:endParaRPr lang="en-US" b="1" dirty="0">
              <a:solidFill>
                <a:srgbClr val="00206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7763535-D66A-A9EA-89A2-EF7CDDAA8727}"/>
              </a:ext>
            </a:extLst>
          </p:cNvPr>
          <p:cNvCxnSpPr/>
          <p:nvPr/>
        </p:nvCxnSpPr>
        <p:spPr bwMode="auto">
          <a:xfrm>
            <a:off x="3682875" y="175181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 Box 227">
            <a:extLst>
              <a:ext uri="{FF2B5EF4-FFF2-40B4-BE49-F238E27FC236}">
                <a16:creationId xmlns:a16="http://schemas.microsoft.com/office/drawing/2014/main" id="{631CB933-33CC-CE90-5C9C-6B7D36968273}"/>
              </a:ext>
            </a:extLst>
          </p:cNvPr>
          <p:cNvSpPr txBox="1"/>
          <p:nvPr/>
        </p:nvSpPr>
        <p:spPr>
          <a:xfrm>
            <a:off x="5762065" y="2261273"/>
            <a:ext cx="1217432" cy="378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Data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8D662928-AA0D-0155-B9FB-D9624C7DAE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60233" y="2828651"/>
            <a:ext cx="537881" cy="567435"/>
          </a:xfrm>
          <a:prstGeom prst="rect">
            <a:avLst/>
          </a:prstGeom>
          <a:ln>
            <a:solidFill>
              <a:srgbClr val="69A7AE"/>
            </a:solidFill>
          </a:ln>
        </p:spPr>
      </p:pic>
      <p:sp>
        <p:nvSpPr>
          <p:cNvPr id="57" name="Text Box 227">
            <a:extLst>
              <a:ext uri="{FF2B5EF4-FFF2-40B4-BE49-F238E27FC236}">
                <a16:creationId xmlns:a16="http://schemas.microsoft.com/office/drawing/2014/main" id="{F2D59063-96D9-7FE0-1A88-968E198D698E}"/>
              </a:ext>
            </a:extLst>
          </p:cNvPr>
          <p:cNvSpPr txBox="1"/>
          <p:nvPr/>
        </p:nvSpPr>
        <p:spPr>
          <a:xfrm>
            <a:off x="7150284" y="3346127"/>
            <a:ext cx="994184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 / Analysis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68FD33C-6849-1A8E-9334-DBA2DFB4A899}"/>
              </a:ext>
            </a:extLst>
          </p:cNvPr>
          <p:cNvCxnSpPr>
            <a:cxnSpLocks/>
          </p:cNvCxnSpPr>
          <p:nvPr/>
        </p:nvCxnSpPr>
        <p:spPr bwMode="auto">
          <a:xfrm flipV="1">
            <a:off x="6123757" y="3364512"/>
            <a:ext cx="1245186" cy="1009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7" name="Text Box 227">
            <a:extLst>
              <a:ext uri="{FF2B5EF4-FFF2-40B4-BE49-F238E27FC236}">
                <a16:creationId xmlns:a16="http://schemas.microsoft.com/office/drawing/2014/main" id="{804DF314-47FA-2709-9F0D-77AF8673BB11}"/>
              </a:ext>
            </a:extLst>
          </p:cNvPr>
          <p:cNvSpPr txBox="1"/>
          <p:nvPr/>
        </p:nvSpPr>
        <p:spPr>
          <a:xfrm>
            <a:off x="3470598" y="6204444"/>
            <a:ext cx="1159351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Video Chat</a:t>
            </a:r>
          </a:p>
        </p:txBody>
      </p:sp>
      <p:pic>
        <p:nvPicPr>
          <p:cNvPr id="21" name="Graphic 193" descr="Employee badge outline">
            <a:extLst>
              <a:ext uri="{FF2B5EF4-FFF2-40B4-BE49-F238E27FC236}">
                <a16:creationId xmlns:a16="http://schemas.microsoft.com/office/drawing/2014/main" id="{D614F4FA-EBEA-369C-F9D4-7991E52FCA55}"/>
              </a:ext>
            </a:extLst>
          </p:cNvPr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t="27941"/>
          <a:stretch/>
        </p:blipFill>
        <p:spPr bwMode="auto">
          <a:xfrm>
            <a:off x="3186490" y="2854382"/>
            <a:ext cx="483775" cy="349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9" name="Graphic 1038" descr="Vlog outline">
            <a:extLst>
              <a:ext uri="{FF2B5EF4-FFF2-40B4-BE49-F238E27FC236}">
                <a16:creationId xmlns:a16="http://schemas.microsoft.com/office/drawing/2014/main" id="{5A7BEE75-6F10-17FD-6E6F-7074A7BA76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697958" y="5711373"/>
            <a:ext cx="630484" cy="630484"/>
          </a:xfrm>
          <a:prstGeom prst="rect">
            <a:avLst/>
          </a:prstGeom>
        </p:spPr>
      </p:pic>
      <p:sp>
        <p:nvSpPr>
          <p:cNvPr id="1041" name="Text Box 227">
            <a:extLst>
              <a:ext uri="{FF2B5EF4-FFF2-40B4-BE49-F238E27FC236}">
                <a16:creationId xmlns:a16="http://schemas.microsoft.com/office/drawing/2014/main" id="{54FE3C4E-6757-0CD0-319F-F198D84B8140}"/>
              </a:ext>
            </a:extLst>
          </p:cNvPr>
          <p:cNvSpPr txBox="1"/>
          <p:nvPr/>
        </p:nvSpPr>
        <p:spPr>
          <a:xfrm>
            <a:off x="7718087" y="5791756"/>
            <a:ext cx="1400340" cy="20679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5" name="Text Box 227">
            <a:extLst>
              <a:ext uri="{FF2B5EF4-FFF2-40B4-BE49-F238E27FC236}">
                <a16:creationId xmlns:a16="http://schemas.microsoft.com/office/drawing/2014/main" id="{643CF6E4-45FC-837E-58C7-6C92D159D7C8}"/>
              </a:ext>
            </a:extLst>
          </p:cNvPr>
          <p:cNvSpPr txBox="1"/>
          <p:nvPr/>
        </p:nvSpPr>
        <p:spPr>
          <a:xfrm>
            <a:off x="8652550" y="2405730"/>
            <a:ext cx="1738453" cy="24955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 Engine</a:t>
            </a:r>
          </a:p>
        </p:txBody>
      </p:sp>
      <p:cxnSp>
        <p:nvCxnSpPr>
          <p:cNvPr id="1097" name="Straight Arrow Connector 1096">
            <a:extLst>
              <a:ext uri="{FF2B5EF4-FFF2-40B4-BE49-F238E27FC236}">
                <a16:creationId xmlns:a16="http://schemas.microsoft.com/office/drawing/2014/main" id="{BC0AD069-CAA5-535C-8065-D35ECE75336D}"/>
              </a:ext>
            </a:extLst>
          </p:cNvPr>
          <p:cNvCxnSpPr>
            <a:stCxn id="47" idx="3"/>
          </p:cNvCxnSpPr>
          <p:nvPr/>
        </p:nvCxnSpPr>
        <p:spPr bwMode="auto">
          <a:xfrm>
            <a:off x="7898114" y="3112369"/>
            <a:ext cx="118553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0" name="Straight Arrow Connector 1099">
            <a:extLst>
              <a:ext uri="{FF2B5EF4-FFF2-40B4-BE49-F238E27FC236}">
                <a16:creationId xmlns:a16="http://schemas.microsoft.com/office/drawing/2014/main" id="{AE2D3C7F-3B71-717E-C9B6-B33CA29D84F7}"/>
              </a:ext>
            </a:extLst>
          </p:cNvPr>
          <p:cNvCxnSpPr/>
          <p:nvPr/>
        </p:nvCxnSpPr>
        <p:spPr bwMode="auto">
          <a:xfrm>
            <a:off x="9903918" y="2983339"/>
            <a:ext cx="224672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4" name="Text Box 227">
            <a:extLst>
              <a:ext uri="{FF2B5EF4-FFF2-40B4-BE49-F238E27FC236}">
                <a16:creationId xmlns:a16="http://schemas.microsoft.com/office/drawing/2014/main" id="{E38821A5-5ECB-3A15-6478-C5958D268851}"/>
              </a:ext>
            </a:extLst>
          </p:cNvPr>
          <p:cNvSpPr txBox="1"/>
          <p:nvPr/>
        </p:nvSpPr>
        <p:spPr>
          <a:xfrm>
            <a:off x="9872085" y="2760106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</a:p>
        </p:txBody>
      </p:sp>
      <p:sp>
        <p:nvSpPr>
          <p:cNvPr id="1105" name="Text Box 227">
            <a:extLst>
              <a:ext uri="{FF2B5EF4-FFF2-40B4-BE49-F238E27FC236}">
                <a16:creationId xmlns:a16="http://schemas.microsoft.com/office/drawing/2014/main" id="{45EFD558-E382-282B-B572-6EF69EFFDD7D}"/>
              </a:ext>
            </a:extLst>
          </p:cNvPr>
          <p:cNvSpPr txBox="1"/>
          <p:nvPr/>
        </p:nvSpPr>
        <p:spPr>
          <a:xfrm rot="16200000">
            <a:off x="8992631" y="3882618"/>
            <a:ext cx="904105" cy="2122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Adjudicate</a:t>
            </a:r>
          </a:p>
        </p:txBody>
      </p:sp>
      <p:cxnSp>
        <p:nvCxnSpPr>
          <p:cNvPr id="1107" name="Elbow Connector 1106">
            <a:extLst>
              <a:ext uri="{FF2B5EF4-FFF2-40B4-BE49-F238E27FC236}">
                <a16:creationId xmlns:a16="http://schemas.microsoft.com/office/drawing/2014/main" id="{C6907505-6071-3F62-AC51-49C4BD991029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2735092" y="3471474"/>
            <a:ext cx="6829040" cy="1666912"/>
          </a:xfrm>
          <a:prstGeom prst="bentConnector3">
            <a:avLst>
              <a:gd name="adj1" fmla="val -20"/>
            </a:avLst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2" name="Text Box 227">
            <a:extLst>
              <a:ext uri="{FF2B5EF4-FFF2-40B4-BE49-F238E27FC236}">
                <a16:creationId xmlns:a16="http://schemas.microsoft.com/office/drawing/2014/main" id="{2C90B09A-750F-FAED-2763-801C432371F2}"/>
              </a:ext>
            </a:extLst>
          </p:cNvPr>
          <p:cNvSpPr txBox="1"/>
          <p:nvPr/>
        </p:nvSpPr>
        <p:spPr>
          <a:xfrm>
            <a:off x="9271248" y="5118453"/>
            <a:ext cx="1756030" cy="2267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 Review</a:t>
            </a:r>
          </a:p>
        </p:txBody>
      </p:sp>
      <p:cxnSp>
        <p:nvCxnSpPr>
          <p:cNvPr id="1143" name="Straight Arrow Connector 1142">
            <a:extLst>
              <a:ext uri="{FF2B5EF4-FFF2-40B4-BE49-F238E27FC236}">
                <a16:creationId xmlns:a16="http://schemas.microsoft.com/office/drawing/2014/main" id="{86A6E234-9D6F-69D4-86D6-0B997EEF8EC8}"/>
              </a:ext>
            </a:extLst>
          </p:cNvPr>
          <p:cNvCxnSpPr/>
          <p:nvPr/>
        </p:nvCxnSpPr>
        <p:spPr bwMode="auto">
          <a:xfrm>
            <a:off x="10014292" y="5798033"/>
            <a:ext cx="2162499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4" name="Text Box 227">
            <a:extLst>
              <a:ext uri="{FF2B5EF4-FFF2-40B4-BE49-F238E27FC236}">
                <a16:creationId xmlns:a16="http://schemas.microsoft.com/office/drawing/2014/main" id="{E23FD733-D21D-0904-809F-23506E232B63}"/>
              </a:ext>
            </a:extLst>
          </p:cNvPr>
          <p:cNvSpPr txBox="1"/>
          <p:nvPr/>
        </p:nvSpPr>
        <p:spPr>
          <a:xfrm>
            <a:off x="9957419" y="5574566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</a:p>
        </p:txBody>
      </p:sp>
      <p:cxnSp>
        <p:nvCxnSpPr>
          <p:cNvPr id="1147" name="Elbow Connector 1146">
            <a:extLst>
              <a:ext uri="{FF2B5EF4-FFF2-40B4-BE49-F238E27FC236}">
                <a16:creationId xmlns:a16="http://schemas.microsoft.com/office/drawing/2014/main" id="{C24FBAD2-6822-FD72-9974-1CA01B413D19}"/>
              </a:ext>
            </a:extLst>
          </p:cNvPr>
          <p:cNvCxnSpPr/>
          <p:nvPr/>
        </p:nvCxnSpPr>
        <p:spPr bwMode="auto">
          <a:xfrm flipV="1">
            <a:off x="10014292" y="6003284"/>
            <a:ext cx="2162499" cy="249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2" name="Text Box 227">
            <a:extLst>
              <a:ext uri="{FF2B5EF4-FFF2-40B4-BE49-F238E27FC236}">
                <a16:creationId xmlns:a16="http://schemas.microsoft.com/office/drawing/2014/main" id="{84332C2A-757C-6A37-F175-29175389B5E9}"/>
              </a:ext>
            </a:extLst>
          </p:cNvPr>
          <p:cNvSpPr txBox="1"/>
          <p:nvPr/>
        </p:nvSpPr>
        <p:spPr>
          <a:xfrm>
            <a:off x="9989385" y="5814339"/>
            <a:ext cx="904105" cy="2138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</a:p>
        </p:txBody>
      </p:sp>
      <p:pic>
        <p:nvPicPr>
          <p:cNvPr id="1051" name="Graphic 193" descr="Employee badge outline">
            <a:extLst>
              <a:ext uri="{FF2B5EF4-FFF2-40B4-BE49-F238E27FC236}">
                <a16:creationId xmlns:a16="http://schemas.microsoft.com/office/drawing/2014/main" id="{B7BBEF83-8A75-F909-6D7E-8C2A432B53D6}"/>
              </a:ext>
            </a:extLst>
          </p:cNvPr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t="27941"/>
          <a:stretch/>
        </p:blipFill>
        <p:spPr bwMode="auto">
          <a:xfrm>
            <a:off x="9333695" y="5850203"/>
            <a:ext cx="460880" cy="2982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6" name="Text Box 227">
            <a:extLst>
              <a:ext uri="{FF2B5EF4-FFF2-40B4-BE49-F238E27FC236}">
                <a16:creationId xmlns:a16="http://schemas.microsoft.com/office/drawing/2014/main" id="{93E95B6D-5BD1-F593-E7C5-00E9148C99DC}"/>
              </a:ext>
            </a:extLst>
          </p:cNvPr>
          <p:cNvSpPr txBox="1"/>
          <p:nvPr/>
        </p:nvSpPr>
        <p:spPr>
          <a:xfrm>
            <a:off x="377416" y="1076837"/>
            <a:ext cx="1910383" cy="9902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69A7AE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Automated Workflow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69A7AE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Baseline IDV Process</a:t>
            </a:r>
          </a:p>
        </p:txBody>
      </p:sp>
      <p:sp>
        <p:nvSpPr>
          <p:cNvPr id="1036" name="Text Box 227">
            <a:extLst>
              <a:ext uri="{FF2B5EF4-FFF2-40B4-BE49-F238E27FC236}">
                <a16:creationId xmlns:a16="http://schemas.microsoft.com/office/drawing/2014/main" id="{376A679C-A70F-5C58-A7D6-3C897B768CDC}"/>
              </a:ext>
            </a:extLst>
          </p:cNvPr>
          <p:cNvSpPr txBox="1"/>
          <p:nvPr/>
        </p:nvSpPr>
        <p:spPr>
          <a:xfrm>
            <a:off x="-37672" y="5387192"/>
            <a:ext cx="1812947" cy="115345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030A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Workflow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7030A0"/>
                </a:solidFill>
                <a:effectLst/>
                <a:latin typeface="Avenir Book" panose="02000503020000020003" pitchFamily="2" charset="0"/>
              </a:rPr>
              <a:t>Process used for opt-out and/or exception handling</a:t>
            </a:r>
            <a:endParaRPr lang="en-US" sz="1200" b="1" dirty="0">
              <a:solidFill>
                <a:srgbClr val="7030A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26" name="Straight Arrow Connector 1025">
            <a:extLst>
              <a:ext uri="{FF2B5EF4-FFF2-40B4-BE49-F238E27FC236}">
                <a16:creationId xmlns:a16="http://schemas.microsoft.com/office/drawing/2014/main" id="{4597AE29-76A4-2860-578C-EE20FF442E2E}"/>
              </a:ext>
            </a:extLst>
          </p:cNvPr>
          <p:cNvCxnSpPr/>
          <p:nvPr/>
        </p:nvCxnSpPr>
        <p:spPr bwMode="auto">
          <a:xfrm>
            <a:off x="9903918" y="3248830"/>
            <a:ext cx="224672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" name="Text Box 227">
            <a:extLst>
              <a:ext uri="{FF2B5EF4-FFF2-40B4-BE49-F238E27FC236}">
                <a16:creationId xmlns:a16="http://schemas.microsoft.com/office/drawing/2014/main" id="{5FD629B2-6489-A863-FBF0-4FB2EC46EBEC}"/>
              </a:ext>
            </a:extLst>
          </p:cNvPr>
          <p:cNvSpPr txBox="1"/>
          <p:nvPr/>
        </p:nvSpPr>
        <p:spPr>
          <a:xfrm>
            <a:off x="9842692" y="3044390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</a:p>
        </p:txBody>
      </p:sp>
      <p:sp>
        <p:nvSpPr>
          <p:cNvPr id="1043" name="Text Box 227">
            <a:extLst>
              <a:ext uri="{FF2B5EF4-FFF2-40B4-BE49-F238E27FC236}">
                <a16:creationId xmlns:a16="http://schemas.microsoft.com/office/drawing/2014/main" id="{C04094E6-23D4-9379-7C2C-B1F4AC49EC2B}"/>
              </a:ext>
            </a:extLst>
          </p:cNvPr>
          <p:cNvSpPr txBox="1"/>
          <p:nvPr/>
        </p:nvSpPr>
        <p:spPr>
          <a:xfrm>
            <a:off x="3677643" y="2748891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1045" name="Text Box 227">
            <a:extLst>
              <a:ext uri="{FF2B5EF4-FFF2-40B4-BE49-F238E27FC236}">
                <a16:creationId xmlns:a16="http://schemas.microsoft.com/office/drawing/2014/main" id="{F0F4D32B-C168-C301-5DBB-4597641389B9}"/>
              </a:ext>
            </a:extLst>
          </p:cNvPr>
          <p:cNvSpPr txBox="1"/>
          <p:nvPr/>
        </p:nvSpPr>
        <p:spPr>
          <a:xfrm>
            <a:off x="3005634" y="3222934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cxnSp>
        <p:nvCxnSpPr>
          <p:cNvPr id="1047" name="Straight Arrow Connector 1046">
            <a:extLst>
              <a:ext uri="{FF2B5EF4-FFF2-40B4-BE49-F238E27FC236}">
                <a16:creationId xmlns:a16="http://schemas.microsoft.com/office/drawing/2014/main" id="{B7D0D156-8661-F334-F9A7-93EC2775474E}"/>
              </a:ext>
            </a:extLst>
          </p:cNvPr>
          <p:cNvCxnSpPr/>
          <p:nvPr/>
        </p:nvCxnSpPr>
        <p:spPr bwMode="auto">
          <a:xfrm>
            <a:off x="3713355" y="3005956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9" name="Text Box 227">
            <a:extLst>
              <a:ext uri="{FF2B5EF4-FFF2-40B4-BE49-F238E27FC236}">
                <a16:creationId xmlns:a16="http://schemas.microsoft.com/office/drawing/2014/main" id="{262C677A-2518-DE88-C786-ED553C4D4BC7}"/>
              </a:ext>
            </a:extLst>
          </p:cNvPr>
          <p:cNvSpPr txBox="1"/>
          <p:nvPr/>
        </p:nvSpPr>
        <p:spPr>
          <a:xfrm>
            <a:off x="2454815" y="3790785"/>
            <a:ext cx="3281266" cy="2176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8" name="Text Box 227">
            <a:extLst>
              <a:ext uri="{FF2B5EF4-FFF2-40B4-BE49-F238E27FC236}">
                <a16:creationId xmlns:a16="http://schemas.microsoft.com/office/drawing/2014/main" id="{8D3E7065-B4C3-F19D-DE93-37B1B888F600}"/>
              </a:ext>
            </a:extLst>
          </p:cNvPr>
          <p:cNvSpPr txBox="1"/>
          <p:nvPr/>
        </p:nvSpPr>
        <p:spPr>
          <a:xfrm>
            <a:off x="3667205" y="404114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1090" name="Text Box 227">
            <a:extLst>
              <a:ext uri="{FF2B5EF4-FFF2-40B4-BE49-F238E27FC236}">
                <a16:creationId xmlns:a16="http://schemas.microsoft.com/office/drawing/2014/main" id="{70BBC75C-2852-9884-0DB8-7031223507BF}"/>
              </a:ext>
            </a:extLst>
          </p:cNvPr>
          <p:cNvSpPr txBox="1"/>
          <p:nvPr/>
        </p:nvSpPr>
        <p:spPr>
          <a:xfrm>
            <a:off x="3066672" y="4513351"/>
            <a:ext cx="713699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091" name="Text Box 227">
            <a:extLst>
              <a:ext uri="{FF2B5EF4-FFF2-40B4-BE49-F238E27FC236}">
                <a16:creationId xmlns:a16="http://schemas.microsoft.com/office/drawing/2014/main" id="{3F9D6178-22C2-72D1-B344-92BE0EF5813A}"/>
              </a:ext>
            </a:extLst>
          </p:cNvPr>
          <p:cNvSpPr txBox="1"/>
          <p:nvPr/>
        </p:nvSpPr>
        <p:spPr>
          <a:xfrm>
            <a:off x="4796867" y="4481283"/>
            <a:ext cx="804275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Signals Processing</a:t>
            </a:r>
          </a:p>
        </p:txBody>
      </p:sp>
      <p:cxnSp>
        <p:nvCxnSpPr>
          <p:cNvPr id="1092" name="Straight Arrow Connector 1091">
            <a:extLst>
              <a:ext uri="{FF2B5EF4-FFF2-40B4-BE49-F238E27FC236}">
                <a16:creationId xmlns:a16="http://schemas.microsoft.com/office/drawing/2014/main" id="{793D403F-61F0-3B7F-54FA-8FE9EBFC1D0C}"/>
              </a:ext>
            </a:extLst>
          </p:cNvPr>
          <p:cNvCxnSpPr/>
          <p:nvPr/>
        </p:nvCxnSpPr>
        <p:spPr bwMode="auto">
          <a:xfrm>
            <a:off x="3702917" y="429821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03" name="Graphic 1102" descr="Table outline">
            <a:extLst>
              <a:ext uri="{FF2B5EF4-FFF2-40B4-BE49-F238E27FC236}">
                <a16:creationId xmlns:a16="http://schemas.microsoft.com/office/drawing/2014/main" id="{67EA8947-BE01-7E2D-5590-51BB94FB81B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3142852" y="3999058"/>
            <a:ext cx="546097" cy="5460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B2F00C-7959-2865-E866-AEAD01CE1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RIDV Process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98A2707-43F8-7FD6-E472-E3B200BB4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8603" y="6565936"/>
            <a:ext cx="2844800" cy="281674"/>
          </a:xfrm>
        </p:spPr>
        <p:txBody>
          <a:bodyPr/>
          <a:lstStyle/>
          <a:p>
            <a:fld id="{D4163BC2-932A-D541-9F31-F345D94EF3A5}" type="slidenum">
              <a:rPr lang="en-US" altLang="en-US" smtClean="0"/>
              <a:pPr/>
              <a:t>0</a:t>
            </a:fld>
            <a:endParaRPr lang="en-US" altLang="en-US" dirty="0"/>
          </a:p>
        </p:txBody>
      </p:sp>
      <p:sp>
        <p:nvSpPr>
          <p:cNvPr id="4" name="Text Box 227">
            <a:extLst>
              <a:ext uri="{FF2B5EF4-FFF2-40B4-BE49-F238E27FC236}">
                <a16:creationId xmlns:a16="http://schemas.microsoft.com/office/drawing/2014/main" id="{8E2458AB-A54C-A715-3420-E3E67895972E}"/>
              </a:ext>
            </a:extLst>
          </p:cNvPr>
          <p:cNvSpPr txBox="1"/>
          <p:nvPr/>
        </p:nvSpPr>
        <p:spPr>
          <a:xfrm>
            <a:off x="4660038" y="3240559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pic>
        <p:nvPicPr>
          <p:cNvPr id="5" name="Graphic 15">
            <a:extLst>
              <a:ext uri="{FF2B5EF4-FFF2-40B4-BE49-F238E27FC236}">
                <a16:creationId xmlns:a16="http://schemas.microsoft.com/office/drawing/2014/main" id="{C362DBBE-41D7-3C3B-FC72-05261C1649BA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4908638" y="1505944"/>
            <a:ext cx="512296" cy="506789"/>
          </a:xfrm>
          <a:prstGeom prst="rect">
            <a:avLst/>
          </a:prstGeom>
        </p:spPr>
      </p:pic>
      <p:pic>
        <p:nvPicPr>
          <p:cNvPr id="11" name="Graphic 58">
            <a:extLst>
              <a:ext uri="{FF2B5EF4-FFF2-40B4-BE49-F238E27FC236}">
                <a16:creationId xmlns:a16="http://schemas.microsoft.com/office/drawing/2014/main" id="{9F12A1CA-995A-31BD-6100-D480465C0A76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4901849" y="2757027"/>
            <a:ext cx="538905" cy="544763"/>
          </a:xfrm>
          <a:prstGeom prst="rect">
            <a:avLst/>
          </a:prstGeom>
        </p:spPr>
      </p:pic>
      <p:pic>
        <p:nvPicPr>
          <p:cNvPr id="12" name="Graphic 64">
            <a:extLst>
              <a:ext uri="{FF2B5EF4-FFF2-40B4-BE49-F238E27FC236}">
                <a16:creationId xmlns:a16="http://schemas.microsoft.com/office/drawing/2014/main" id="{88739AF4-2598-CFE8-DD4A-52FF26BCCD3C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4956881" y="4053472"/>
            <a:ext cx="526617" cy="461416"/>
          </a:xfrm>
          <a:prstGeom prst="rect">
            <a:avLst/>
          </a:prstGeom>
        </p:spPr>
      </p:pic>
      <p:pic>
        <p:nvPicPr>
          <p:cNvPr id="25" name="Graphic 34">
            <a:extLst>
              <a:ext uri="{FF2B5EF4-FFF2-40B4-BE49-F238E27FC236}">
                <a16:creationId xmlns:a16="http://schemas.microsoft.com/office/drawing/2014/main" id="{D42D403B-EF11-B95A-FFCA-1B133F5E8773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 rot="16200000">
            <a:off x="9173233" y="2769918"/>
            <a:ext cx="685082" cy="688197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B9220EE-F7B0-79A6-B94A-793172BCE90D}"/>
              </a:ext>
            </a:extLst>
          </p:cNvPr>
          <p:cNvCxnSpPr>
            <a:stCxn id="1052" idx="3"/>
          </p:cNvCxnSpPr>
          <p:nvPr/>
        </p:nvCxnSpPr>
        <p:spPr bwMode="auto">
          <a:xfrm flipV="1">
            <a:off x="7906824" y="3286876"/>
            <a:ext cx="1176820" cy="107873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A0D6750-B7D3-487B-CE91-4029D74661FB}"/>
              </a:ext>
            </a:extLst>
          </p:cNvPr>
          <p:cNvCxnSpPr>
            <a:stCxn id="1044" idx="3"/>
          </p:cNvCxnSpPr>
          <p:nvPr/>
        </p:nvCxnSpPr>
        <p:spPr bwMode="auto">
          <a:xfrm>
            <a:off x="7901251" y="1883190"/>
            <a:ext cx="1166446" cy="106673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 Box 227">
            <a:extLst>
              <a:ext uri="{FF2B5EF4-FFF2-40B4-BE49-F238E27FC236}">
                <a16:creationId xmlns:a16="http://schemas.microsoft.com/office/drawing/2014/main" id="{FEA231D1-2926-FD58-52AB-7373AD67221A}"/>
              </a:ext>
            </a:extLst>
          </p:cNvPr>
          <p:cNvSpPr txBox="1"/>
          <p:nvPr/>
        </p:nvSpPr>
        <p:spPr>
          <a:xfrm>
            <a:off x="5123155" y="45214"/>
            <a:ext cx="1856342" cy="45894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 sz="1200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b="1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 </a:t>
            </a:r>
            <a:r>
              <a:rPr lang="en-US" sz="1200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be on the edge device, host system, or hybrid</a:t>
            </a:r>
          </a:p>
        </p:txBody>
      </p:sp>
      <p:sp>
        <p:nvSpPr>
          <p:cNvPr id="1034" name="Text Box 227">
            <a:extLst>
              <a:ext uri="{FF2B5EF4-FFF2-40B4-BE49-F238E27FC236}">
                <a16:creationId xmlns:a16="http://schemas.microsoft.com/office/drawing/2014/main" id="{EB5D671E-26B9-60BF-188A-6E5F3093E534}"/>
              </a:ext>
            </a:extLst>
          </p:cNvPr>
          <p:cNvSpPr txBox="1"/>
          <p:nvPr/>
        </p:nvSpPr>
        <p:spPr>
          <a:xfrm>
            <a:off x="3329214" y="5565718"/>
            <a:ext cx="1367971" cy="22338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 Device</a:t>
            </a:r>
          </a:p>
        </p:txBody>
      </p:sp>
      <p:cxnSp>
        <p:nvCxnSpPr>
          <p:cNvPr id="1072" name="Straight Arrow Connector 1071">
            <a:extLst>
              <a:ext uri="{FF2B5EF4-FFF2-40B4-BE49-F238E27FC236}">
                <a16:creationId xmlns:a16="http://schemas.microsoft.com/office/drawing/2014/main" id="{1DF1537A-A96B-5387-183F-5C01DCBD9D5B}"/>
              </a:ext>
            </a:extLst>
          </p:cNvPr>
          <p:cNvCxnSpPr>
            <a:stCxn id="3" idx="3"/>
          </p:cNvCxnSpPr>
          <p:nvPr/>
        </p:nvCxnSpPr>
        <p:spPr bwMode="auto">
          <a:xfrm flipV="1">
            <a:off x="4797901" y="6026615"/>
            <a:ext cx="4404837" cy="1199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5" name="Elbow Connector 1124">
            <a:extLst>
              <a:ext uri="{FF2B5EF4-FFF2-40B4-BE49-F238E27FC236}">
                <a16:creationId xmlns:a16="http://schemas.microsoft.com/office/drawing/2014/main" id="{EBC5D9C4-92F2-E09D-6C7D-E504E619F9F5}"/>
              </a:ext>
            </a:extLst>
          </p:cNvPr>
          <p:cNvCxnSpPr>
            <a:cxnSpLocks/>
            <a:endCxn id="3" idx="1"/>
          </p:cNvCxnSpPr>
          <p:nvPr/>
        </p:nvCxnSpPr>
        <p:spPr bwMode="auto">
          <a:xfrm rot="16200000" flipH="1">
            <a:off x="2478932" y="5410538"/>
            <a:ext cx="898200" cy="357948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B600BE9-C6EF-2338-70A0-F6FE81130E0B}"/>
              </a:ext>
            </a:extLst>
          </p:cNvPr>
          <p:cNvGrpSpPr/>
          <p:nvPr/>
        </p:nvGrpSpPr>
        <p:grpSpPr>
          <a:xfrm>
            <a:off x="9137244" y="5663692"/>
            <a:ext cx="230290" cy="225498"/>
            <a:chOff x="7365305" y="5538206"/>
            <a:chExt cx="230290" cy="225498"/>
          </a:xfrm>
        </p:grpSpPr>
        <p:pic>
          <p:nvPicPr>
            <p:cNvPr id="31" name="Graphic 199" descr="User outline">
              <a:extLst>
                <a:ext uri="{FF2B5EF4-FFF2-40B4-BE49-F238E27FC236}">
                  <a16:creationId xmlns:a16="http://schemas.microsoft.com/office/drawing/2014/main" id="{E4FCAFBE-9BAE-F45D-1A4B-CE860C671019}"/>
                </a:ext>
              </a:extLst>
            </p:cNvPr>
            <p:cNvPicPr/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7365305" y="5538206"/>
              <a:ext cx="230290" cy="221033"/>
            </a:xfrm>
            <a:prstGeom prst="rect">
              <a:avLst/>
            </a:prstGeom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8F932D6-72D9-584F-E969-9676DCBA9922}"/>
                </a:ext>
              </a:extLst>
            </p:cNvPr>
            <p:cNvSpPr/>
            <p:nvPr/>
          </p:nvSpPr>
          <p:spPr>
            <a:xfrm>
              <a:off x="7365946" y="5540317"/>
              <a:ext cx="226725" cy="223387"/>
            </a:xfrm>
            <a:prstGeom prst="rect">
              <a:avLst/>
            </a:prstGeom>
            <a:noFill/>
            <a:ln w="15875">
              <a:solidFill>
                <a:schemeClr val="bg2">
                  <a:lumMod val="75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marL="171450" indent="-171450" algn="l">
                <a:buFont typeface="Wingdings" pitchFamily="2" charset="2"/>
                <a:buChar char="ü"/>
              </a:pPr>
              <a:endParaRPr lang="en-US" sz="1300" dirty="0">
                <a:latin typeface="Avenir Book" panose="02000503020000020003" pitchFamily="2" charset="0"/>
              </a:endParaRPr>
            </a:p>
          </p:txBody>
        </p:sp>
      </p:grpSp>
      <p:pic>
        <p:nvPicPr>
          <p:cNvPr id="39" name="Graphic 38" descr="Table outline">
            <a:extLst>
              <a:ext uri="{FF2B5EF4-FFF2-40B4-BE49-F238E27FC236}">
                <a16:creationId xmlns:a16="http://schemas.microsoft.com/office/drawing/2014/main" id="{432624CD-2386-C741-85C0-5B6D0C15B00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9680777" y="5600147"/>
            <a:ext cx="325311" cy="325311"/>
          </a:xfrm>
          <a:prstGeom prst="rect">
            <a:avLst/>
          </a:prstGeom>
        </p:spPr>
      </p:pic>
      <p:pic>
        <p:nvPicPr>
          <p:cNvPr id="1028" name="Picture 4" descr="Find Inspection Icons - Free SVG &amp; PNG Find Inspection Images - Noun Project">
            <a:extLst>
              <a:ext uri="{FF2B5EF4-FFF2-40B4-BE49-F238E27FC236}">
                <a16:creationId xmlns:a16="http://schemas.microsoft.com/office/drawing/2014/main" id="{F78C70FC-A783-DA3E-5FF5-FE1F257B3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658" y="5756151"/>
            <a:ext cx="396857" cy="39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Oval 57">
            <a:extLst>
              <a:ext uri="{FF2B5EF4-FFF2-40B4-BE49-F238E27FC236}">
                <a16:creationId xmlns:a16="http://schemas.microsoft.com/office/drawing/2014/main" id="{EF7359EF-0CB7-5D80-F562-DFAB23B5CEBA}"/>
              </a:ext>
            </a:extLst>
          </p:cNvPr>
          <p:cNvSpPr>
            <a:spLocks/>
          </p:cNvSpPr>
          <p:nvPr/>
        </p:nvSpPr>
        <p:spPr>
          <a:xfrm>
            <a:off x="9083644" y="5429334"/>
            <a:ext cx="932597" cy="827841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pic>
        <p:nvPicPr>
          <p:cNvPr id="13" name="Graphic 12" descr="Database outline">
            <a:extLst>
              <a:ext uri="{FF2B5EF4-FFF2-40B4-BE49-F238E27FC236}">
                <a16:creationId xmlns:a16="http://schemas.microsoft.com/office/drawing/2014/main" id="{95B71FD6-AFD4-94C7-EAAD-BACAC2FC09E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rcRect l="20631" t="11594" r="17591" b="6224"/>
          <a:stretch/>
        </p:blipFill>
        <p:spPr>
          <a:xfrm>
            <a:off x="5864589" y="1950466"/>
            <a:ext cx="296614" cy="394569"/>
          </a:xfrm>
          <a:prstGeom prst="rect">
            <a:avLst/>
          </a:prstGeom>
        </p:spPr>
      </p:pic>
      <p:pic>
        <p:nvPicPr>
          <p:cNvPr id="14" name="Graphic 13" descr="Database outline">
            <a:extLst>
              <a:ext uri="{FF2B5EF4-FFF2-40B4-BE49-F238E27FC236}">
                <a16:creationId xmlns:a16="http://schemas.microsoft.com/office/drawing/2014/main" id="{F09F150C-E131-94FC-5424-EFB7F1CCBC5B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rcRect l="20631" t="11594" r="17591" b="6224"/>
          <a:stretch/>
        </p:blipFill>
        <p:spPr>
          <a:xfrm>
            <a:off x="5815318" y="4427909"/>
            <a:ext cx="296614" cy="394569"/>
          </a:xfrm>
          <a:prstGeom prst="rect">
            <a:avLst/>
          </a:prstGeom>
        </p:spPr>
      </p:pic>
      <p:pic>
        <p:nvPicPr>
          <p:cNvPr id="15" name="Graphic 14" descr="Database outline">
            <a:extLst>
              <a:ext uri="{FF2B5EF4-FFF2-40B4-BE49-F238E27FC236}">
                <a16:creationId xmlns:a16="http://schemas.microsoft.com/office/drawing/2014/main" id="{686E0A46-693B-CF1A-2D91-C54ECF0DD86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rcRect l="20631" t="11594" r="17591" b="6224"/>
          <a:stretch/>
        </p:blipFill>
        <p:spPr>
          <a:xfrm>
            <a:off x="5825046" y="3176631"/>
            <a:ext cx="296614" cy="394569"/>
          </a:xfrm>
          <a:prstGeom prst="rect">
            <a:avLst/>
          </a:prstGeom>
        </p:spPr>
      </p:pic>
      <p:sp>
        <p:nvSpPr>
          <p:cNvPr id="63" name="Text Box 227">
            <a:extLst>
              <a:ext uri="{FF2B5EF4-FFF2-40B4-BE49-F238E27FC236}">
                <a16:creationId xmlns:a16="http://schemas.microsoft.com/office/drawing/2014/main" id="{9BF5697B-0384-33FD-83CE-0C49BFAFF863}"/>
              </a:ext>
            </a:extLst>
          </p:cNvPr>
          <p:cNvSpPr txBox="1"/>
          <p:nvPr/>
        </p:nvSpPr>
        <p:spPr>
          <a:xfrm>
            <a:off x="5733401" y="3492868"/>
            <a:ext cx="1185620" cy="29418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Data</a:t>
            </a:r>
          </a:p>
        </p:txBody>
      </p:sp>
      <p:sp>
        <p:nvSpPr>
          <p:cNvPr id="1024" name="Text Box 227">
            <a:extLst>
              <a:ext uri="{FF2B5EF4-FFF2-40B4-BE49-F238E27FC236}">
                <a16:creationId xmlns:a16="http://schemas.microsoft.com/office/drawing/2014/main" id="{AD1CA3A0-3C25-1EC1-21E3-37757A1DBA2B}"/>
              </a:ext>
            </a:extLst>
          </p:cNvPr>
          <p:cNvSpPr txBox="1"/>
          <p:nvPr/>
        </p:nvSpPr>
        <p:spPr>
          <a:xfrm>
            <a:off x="5731617" y="4753386"/>
            <a:ext cx="1185620" cy="29418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Data</a:t>
            </a:r>
          </a:p>
        </p:txBody>
      </p:sp>
      <p:cxnSp>
        <p:nvCxnSpPr>
          <p:cNvPr id="1030" name="Straight Arrow Connector 1029">
            <a:extLst>
              <a:ext uri="{FF2B5EF4-FFF2-40B4-BE49-F238E27FC236}">
                <a16:creationId xmlns:a16="http://schemas.microsoft.com/office/drawing/2014/main" id="{4143D4DA-CDAC-5258-8105-A3AA75D3091E}"/>
              </a:ext>
            </a:extLst>
          </p:cNvPr>
          <p:cNvCxnSpPr/>
          <p:nvPr/>
        </p:nvCxnSpPr>
        <p:spPr bwMode="auto">
          <a:xfrm>
            <a:off x="5416449" y="2983339"/>
            <a:ext cx="1952494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5" name="Elbow Connector 48">
            <a:extLst>
              <a:ext uri="{FF2B5EF4-FFF2-40B4-BE49-F238E27FC236}">
                <a16:creationId xmlns:a16="http://schemas.microsoft.com/office/drawing/2014/main" id="{26BA1D93-85A9-6798-F6C4-B6BA83216061}"/>
              </a:ext>
            </a:extLst>
          </p:cNvPr>
          <p:cNvCxnSpPr/>
          <p:nvPr/>
        </p:nvCxnSpPr>
        <p:spPr bwMode="auto">
          <a:xfrm>
            <a:off x="5425952" y="3138489"/>
            <a:ext cx="374064" cy="226023"/>
          </a:xfrm>
          <a:prstGeom prst="bentConnector3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0" name="Elbow Connector 48">
            <a:extLst>
              <a:ext uri="{FF2B5EF4-FFF2-40B4-BE49-F238E27FC236}">
                <a16:creationId xmlns:a16="http://schemas.microsoft.com/office/drawing/2014/main" id="{5399F396-6171-855C-6286-172BCD541A90}"/>
              </a:ext>
            </a:extLst>
          </p:cNvPr>
          <p:cNvCxnSpPr/>
          <p:nvPr/>
        </p:nvCxnSpPr>
        <p:spPr bwMode="auto">
          <a:xfrm>
            <a:off x="5406204" y="1924135"/>
            <a:ext cx="472640" cy="233598"/>
          </a:xfrm>
          <a:prstGeom prst="bentConnector3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44" name="Picture 1043">
            <a:extLst>
              <a:ext uri="{FF2B5EF4-FFF2-40B4-BE49-F238E27FC236}">
                <a16:creationId xmlns:a16="http://schemas.microsoft.com/office/drawing/2014/main" id="{21991EB3-5FB7-A2E3-CB28-152B33D85F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63370" y="1599472"/>
            <a:ext cx="537881" cy="567435"/>
          </a:xfrm>
          <a:prstGeom prst="rect">
            <a:avLst/>
          </a:prstGeom>
          <a:ln>
            <a:solidFill>
              <a:srgbClr val="69A7AE"/>
            </a:solidFill>
          </a:ln>
        </p:spPr>
      </p:pic>
      <p:sp>
        <p:nvSpPr>
          <p:cNvPr id="1046" name="Text Box 227">
            <a:extLst>
              <a:ext uri="{FF2B5EF4-FFF2-40B4-BE49-F238E27FC236}">
                <a16:creationId xmlns:a16="http://schemas.microsoft.com/office/drawing/2014/main" id="{B939ED28-149F-84DD-259C-B279A80B3CCE}"/>
              </a:ext>
            </a:extLst>
          </p:cNvPr>
          <p:cNvSpPr txBox="1"/>
          <p:nvPr/>
        </p:nvSpPr>
        <p:spPr>
          <a:xfrm>
            <a:off x="7153421" y="2116948"/>
            <a:ext cx="994184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 / Analysis</a:t>
            </a:r>
          </a:p>
        </p:txBody>
      </p:sp>
      <p:cxnSp>
        <p:nvCxnSpPr>
          <p:cNvPr id="1048" name="Straight Arrow Connector 1047">
            <a:extLst>
              <a:ext uri="{FF2B5EF4-FFF2-40B4-BE49-F238E27FC236}">
                <a16:creationId xmlns:a16="http://schemas.microsoft.com/office/drawing/2014/main" id="{4C3B1B14-D583-D1AB-5583-B7A208A898EA}"/>
              </a:ext>
            </a:extLst>
          </p:cNvPr>
          <p:cNvCxnSpPr/>
          <p:nvPr/>
        </p:nvCxnSpPr>
        <p:spPr bwMode="auto">
          <a:xfrm>
            <a:off x="5419586" y="1688120"/>
            <a:ext cx="1940647" cy="766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52" name="Picture 1051">
            <a:extLst>
              <a:ext uri="{FF2B5EF4-FFF2-40B4-BE49-F238E27FC236}">
                <a16:creationId xmlns:a16="http://schemas.microsoft.com/office/drawing/2014/main" id="{691B50A0-4C25-DE8B-CE89-3A54499316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68943" y="4081896"/>
            <a:ext cx="537881" cy="567435"/>
          </a:xfrm>
          <a:prstGeom prst="rect">
            <a:avLst/>
          </a:prstGeom>
          <a:ln>
            <a:solidFill>
              <a:srgbClr val="69A7AE"/>
            </a:solidFill>
          </a:ln>
        </p:spPr>
      </p:pic>
      <p:sp>
        <p:nvSpPr>
          <p:cNvPr id="1053" name="Text Box 227">
            <a:extLst>
              <a:ext uri="{FF2B5EF4-FFF2-40B4-BE49-F238E27FC236}">
                <a16:creationId xmlns:a16="http://schemas.microsoft.com/office/drawing/2014/main" id="{3AA39EF2-D1F3-0014-8FC1-AE3BF222EA50}"/>
              </a:ext>
            </a:extLst>
          </p:cNvPr>
          <p:cNvSpPr txBox="1"/>
          <p:nvPr/>
        </p:nvSpPr>
        <p:spPr>
          <a:xfrm>
            <a:off x="7158994" y="4599372"/>
            <a:ext cx="994184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 / Analysis</a:t>
            </a:r>
          </a:p>
        </p:txBody>
      </p:sp>
      <p:cxnSp>
        <p:nvCxnSpPr>
          <p:cNvPr id="1054" name="Straight Arrow Connector 1053">
            <a:extLst>
              <a:ext uri="{FF2B5EF4-FFF2-40B4-BE49-F238E27FC236}">
                <a16:creationId xmlns:a16="http://schemas.microsoft.com/office/drawing/2014/main" id="{8A4822E6-2B62-41BB-129C-5652E6216AFD}"/>
              </a:ext>
            </a:extLst>
          </p:cNvPr>
          <p:cNvCxnSpPr/>
          <p:nvPr/>
        </p:nvCxnSpPr>
        <p:spPr bwMode="auto">
          <a:xfrm>
            <a:off x="5425159" y="4170544"/>
            <a:ext cx="1943784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6" name="Elbow Connector 48">
            <a:extLst>
              <a:ext uri="{FF2B5EF4-FFF2-40B4-BE49-F238E27FC236}">
                <a16:creationId xmlns:a16="http://schemas.microsoft.com/office/drawing/2014/main" id="{27842AD1-F5EF-86AD-13EC-DAAD8AEC9799}"/>
              </a:ext>
            </a:extLst>
          </p:cNvPr>
          <p:cNvCxnSpPr/>
          <p:nvPr/>
        </p:nvCxnSpPr>
        <p:spPr bwMode="auto">
          <a:xfrm>
            <a:off x="5436689" y="4475335"/>
            <a:ext cx="374064" cy="226023"/>
          </a:xfrm>
          <a:prstGeom prst="bentConnector3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7" name="Straight Arrow Connector 1056">
            <a:extLst>
              <a:ext uri="{FF2B5EF4-FFF2-40B4-BE49-F238E27FC236}">
                <a16:creationId xmlns:a16="http://schemas.microsoft.com/office/drawing/2014/main" id="{FBD48F76-F280-EFD1-8834-B596688B4EA2}"/>
              </a:ext>
            </a:extLst>
          </p:cNvPr>
          <p:cNvCxnSpPr>
            <a:cxnSpLocks/>
          </p:cNvCxnSpPr>
          <p:nvPr/>
        </p:nvCxnSpPr>
        <p:spPr bwMode="auto">
          <a:xfrm>
            <a:off x="6132467" y="4570587"/>
            <a:ext cx="1236476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8" name="Straight Arrow Connector 1057">
            <a:extLst>
              <a:ext uri="{FF2B5EF4-FFF2-40B4-BE49-F238E27FC236}">
                <a16:creationId xmlns:a16="http://schemas.microsoft.com/office/drawing/2014/main" id="{AC672796-F3B2-6C35-6906-723ECA9807EF}"/>
              </a:ext>
            </a:extLst>
          </p:cNvPr>
          <p:cNvCxnSpPr>
            <a:cxnSpLocks/>
          </p:cNvCxnSpPr>
          <p:nvPr/>
        </p:nvCxnSpPr>
        <p:spPr bwMode="auto">
          <a:xfrm>
            <a:off x="6161203" y="2109349"/>
            <a:ext cx="1207740" cy="7599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4E73CBBE-D15F-D701-BF84-FE5B40526B28}"/>
              </a:ext>
            </a:extLst>
          </p:cNvPr>
          <p:cNvSpPr/>
          <p:nvPr/>
        </p:nvSpPr>
        <p:spPr>
          <a:xfrm>
            <a:off x="5158811" y="14307"/>
            <a:ext cx="6817648" cy="6763558"/>
          </a:xfrm>
          <a:prstGeom prst="rect">
            <a:avLst/>
          </a:prstGeom>
          <a:solidFill>
            <a:srgbClr val="002060">
              <a:alpha val="7169"/>
            </a:srgbClr>
          </a:solidFill>
          <a:ln w="9525">
            <a:solidFill>
              <a:srgbClr val="002060">
                <a:alpha val="55584"/>
              </a:srgbClr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cxnSp>
        <p:nvCxnSpPr>
          <p:cNvPr id="1119" name="Elbow Connector 48">
            <a:extLst>
              <a:ext uri="{FF2B5EF4-FFF2-40B4-BE49-F238E27FC236}">
                <a16:creationId xmlns:a16="http://schemas.microsoft.com/office/drawing/2014/main" id="{582B3A07-6C9A-8663-4648-663F5716F0F8}"/>
              </a:ext>
            </a:extLst>
          </p:cNvPr>
          <p:cNvCxnSpPr/>
          <p:nvPr/>
        </p:nvCxnSpPr>
        <p:spPr bwMode="auto">
          <a:xfrm>
            <a:off x="7090589" y="4575109"/>
            <a:ext cx="2005374" cy="1147370"/>
          </a:xfrm>
          <a:prstGeom prst="bentConnector3">
            <a:avLst>
              <a:gd name="adj1" fmla="val -157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" name="Elbow Connector 48">
            <a:extLst>
              <a:ext uri="{FF2B5EF4-FFF2-40B4-BE49-F238E27FC236}">
                <a16:creationId xmlns:a16="http://schemas.microsoft.com/office/drawing/2014/main" id="{2D65D416-758C-752B-E423-D2ED19D8D76F}"/>
              </a:ext>
            </a:extLst>
          </p:cNvPr>
          <p:cNvCxnSpPr/>
          <p:nvPr/>
        </p:nvCxnSpPr>
        <p:spPr bwMode="auto">
          <a:xfrm rot="16200000" flipH="1">
            <a:off x="6961380" y="3391534"/>
            <a:ext cx="2243840" cy="2166144"/>
          </a:xfrm>
          <a:prstGeom prst="bentConnector3">
            <a:avLst>
              <a:gd name="adj1" fmla="val 99807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7" name="Elbow Connector 48">
            <a:extLst>
              <a:ext uri="{FF2B5EF4-FFF2-40B4-BE49-F238E27FC236}">
                <a16:creationId xmlns:a16="http://schemas.microsoft.com/office/drawing/2014/main" id="{E80488F2-4492-AFF0-8BAE-630CB8B45B6D}"/>
              </a:ext>
            </a:extLst>
          </p:cNvPr>
          <p:cNvCxnSpPr/>
          <p:nvPr/>
        </p:nvCxnSpPr>
        <p:spPr bwMode="auto">
          <a:xfrm rot="16200000" flipH="1">
            <a:off x="6387692" y="2601256"/>
            <a:ext cx="3384751" cy="2376180"/>
          </a:xfrm>
          <a:prstGeom prst="bentConnector3">
            <a:avLst>
              <a:gd name="adj1" fmla="val 99978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78157408"/>
      </p:ext>
    </p:extLst>
  </p:cSld>
  <p:clrMapOvr>
    <a:masterClrMapping/>
  </p:clrMapOvr>
</p:sld>
</file>

<file path=ppt/theme/theme1.xml><?xml version="1.0" encoding="utf-8"?>
<a:theme xmlns:a="http://schemas.openxmlformats.org/drawingml/2006/main" name="purpl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wrap="square">
        <a:spAutoFit/>
      </a:bodyPr>
      <a:lstStyle>
        <a:defPPr marL="171450" indent="-171450" algn="l">
          <a:buFont typeface="Wingdings" pitchFamily="2" charset="2"/>
          <a:buChar char="ü"/>
          <a:defRPr sz="1300" dirty="0">
            <a:latin typeface="Avenir Book" panose="02000503020000020003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urple" id="{AD66D230-5772-5B45-8F61-B571368BC1F2}" vid="{CFE8C67D-E79B-6445-9CD5-D7FF0E1D9B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purple</Template>
  <TotalTime>12514</TotalTime>
  <Words>100</Words>
  <Application>Microsoft Macintosh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Book</vt:lpstr>
      <vt:lpstr>Calibri</vt:lpstr>
      <vt:lpstr>Helvetica Neue</vt:lpstr>
      <vt:lpstr>Wingdings</vt:lpstr>
      <vt:lpstr>purple</vt:lpstr>
      <vt:lpstr>RIDV Process</vt:lpstr>
    </vt:vector>
  </TitlesOfParts>
  <Company>acuity market intelligence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</dc:creator>
  <cp:lastModifiedBy>cmaxmost</cp:lastModifiedBy>
  <cp:revision>211</cp:revision>
  <cp:lastPrinted>2021-05-08T00:30:33Z</cp:lastPrinted>
  <dcterms:created xsi:type="dcterms:W3CDTF">2002-12-31T02:11:16Z</dcterms:created>
  <dcterms:modified xsi:type="dcterms:W3CDTF">2024-11-12T05:18:37Z</dcterms:modified>
</cp:coreProperties>
</file>