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8" r:id="rId1"/>
  </p:sldMasterIdLst>
  <p:notesMasterIdLst>
    <p:notesMasterId r:id="rId25"/>
  </p:notesMasterIdLst>
  <p:sldIdLst>
    <p:sldId id="3459" r:id="rId2"/>
    <p:sldId id="3460" r:id="rId3"/>
    <p:sldId id="3472" r:id="rId4"/>
    <p:sldId id="3461" r:id="rId5"/>
    <p:sldId id="3462" r:id="rId6"/>
    <p:sldId id="3464" r:id="rId7"/>
    <p:sldId id="3473" r:id="rId8"/>
    <p:sldId id="3457" r:id="rId9"/>
    <p:sldId id="3468" r:id="rId10"/>
    <p:sldId id="3458" r:id="rId11"/>
    <p:sldId id="3474" r:id="rId12"/>
    <p:sldId id="3469" r:id="rId13"/>
    <p:sldId id="3463" r:id="rId14"/>
    <p:sldId id="3475" r:id="rId15"/>
    <p:sldId id="3470" r:id="rId16"/>
    <p:sldId id="3465" r:id="rId17"/>
    <p:sldId id="3466" r:id="rId18"/>
    <p:sldId id="3467" r:id="rId19"/>
    <p:sldId id="3476" r:id="rId20"/>
    <p:sldId id="3477" r:id="rId21"/>
    <p:sldId id="3478" r:id="rId22"/>
    <p:sldId id="3480" r:id="rId23"/>
    <p:sldId id="3471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73"/>
    <a:srgbClr val="69A7AE"/>
    <a:srgbClr val="6281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25"/>
    <p:restoredTop sz="95781"/>
  </p:normalViewPr>
  <p:slideViewPr>
    <p:cSldViewPr snapToGrid="0">
      <p:cViewPr varScale="1">
        <p:scale>
          <a:sx n="124" d="100"/>
          <a:sy n="124" d="100"/>
        </p:scale>
        <p:origin x="520" y="1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09669-E2AF-0E46-B047-AE367F881F70}" type="datetimeFigureOut">
              <a:rPr lang="en-US" smtClean="0"/>
              <a:t>11/6/24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392051-0257-A24F-A676-718EEDB31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50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2051-0257-A24F-A676-718EEDB310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00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54D949-25B1-71EB-CAAA-7A84996DFD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8B9E511-2CF3-D158-3BFD-FAF596D0AE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4C00B4-32DC-8B00-44DF-5DC96E751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B051C-DD9F-4D53-A879-550F57E192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2051-0257-A24F-A676-718EEDB310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2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12B4B-7119-9F07-96C3-3429504E3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DA8066-AC57-0B15-592B-2B591DA956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A790D9-AE29-A6C1-F55F-4CFF1D8DF7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DD8BF-2999-4FEE-0BFD-F1D2CB7D69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2051-0257-A24F-A676-718EEDB310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20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19A31-6B9C-CBE2-C034-A7BD4AE7C0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48AEC9-A271-F7A8-51C7-F61F69CBDE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A62011-29E1-D730-A8BD-7E7D6484B2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B01BD-B79F-5979-BCA9-9B222A9F7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392051-0257-A24F-A676-718EEDB310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86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7;p2" descr="Image">
            <a:extLst>
              <a:ext uri="{FF2B5EF4-FFF2-40B4-BE49-F238E27FC236}">
                <a16:creationId xmlns:a16="http://schemas.microsoft.com/office/drawing/2014/main" id="{A25BF8D8-B1DA-7BBB-3929-BA9167AF621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39366" y="-23446"/>
            <a:ext cx="123603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70;p2">
            <a:extLst>
              <a:ext uri="{FF2B5EF4-FFF2-40B4-BE49-F238E27FC236}">
                <a16:creationId xmlns:a16="http://schemas.microsoft.com/office/drawing/2014/main" id="{F6C57151-13EF-C31D-3E3B-44B1D8905633}"/>
              </a:ext>
            </a:extLst>
          </p:cNvPr>
          <p:cNvSpPr/>
          <p:nvPr userDrawn="1"/>
        </p:nvSpPr>
        <p:spPr>
          <a:xfrm>
            <a:off x="-39366" y="6488667"/>
            <a:ext cx="12360320" cy="369333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F54133-FEB2-D048-B777-B81DDBA68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79893-5BB0-F246-A448-64885E6F31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095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67;p2" descr="Image">
            <a:extLst>
              <a:ext uri="{FF2B5EF4-FFF2-40B4-BE49-F238E27FC236}">
                <a16:creationId xmlns:a16="http://schemas.microsoft.com/office/drawing/2014/main" id="{A4AEDE7A-0828-E2D6-C6D2-59869E560D6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93785" y="13382"/>
            <a:ext cx="12391293" cy="68446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0;p2">
            <a:extLst>
              <a:ext uri="{FF2B5EF4-FFF2-40B4-BE49-F238E27FC236}">
                <a16:creationId xmlns:a16="http://schemas.microsoft.com/office/drawing/2014/main" id="{C1BA6A07-7E55-8B2B-7DB8-9ADAD8A2ACF8}"/>
              </a:ext>
            </a:extLst>
          </p:cNvPr>
          <p:cNvSpPr/>
          <p:nvPr userDrawn="1"/>
        </p:nvSpPr>
        <p:spPr>
          <a:xfrm>
            <a:off x="0" y="6484311"/>
            <a:ext cx="12297508" cy="369333"/>
          </a:xfrm>
          <a:prstGeom prst="rect">
            <a:avLst/>
          </a:prstGeom>
          <a:solidFill>
            <a:srgbClr val="C1D82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</a:pPr>
            <a:endParaRPr sz="4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14054C-96DA-8440-9FA6-93BF468C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82"/>
            <a:ext cx="10972800" cy="1143000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119EF-E3C1-C04C-B9BB-E12CE3787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80E625-864A-4983-B43F-F27DDC4821D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30853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D4163BC2-932A-D541-9F31-F345D94EF3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4" name="Picture 3" descr="Kantara Initiative">
            <a:extLst>
              <a:ext uri="{FF2B5EF4-FFF2-40B4-BE49-F238E27FC236}">
                <a16:creationId xmlns:a16="http://schemas.microsoft.com/office/drawing/2014/main" id="{A3B3FDB4-33D0-D5DA-F118-3F93BBF0CE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30853"/>
            <a:ext cx="1100447" cy="42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586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E2FC6-C160-8374-2D08-E5A1C736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D10B53-7960-781B-22CE-4584ED011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pic>
        <p:nvPicPr>
          <p:cNvPr id="4" name="Picture 3" descr="Kantara Initiative">
            <a:extLst>
              <a:ext uri="{FF2B5EF4-FFF2-40B4-BE49-F238E27FC236}">
                <a16:creationId xmlns:a16="http://schemas.microsoft.com/office/drawing/2014/main" id="{99BEF5E8-BAD1-72A9-AA3E-7F2CAE02BF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430853"/>
            <a:ext cx="1100447" cy="422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229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7D0940-728C-6547-B4B7-CCA976BC82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the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B017C8-1F5E-FB4A-98CA-166F25E6E4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2" name="Slide Number Placeholder 6">
            <a:extLst>
              <a:ext uri="{FF2B5EF4-FFF2-40B4-BE49-F238E27FC236}">
                <a16:creationId xmlns:a16="http://schemas.microsoft.com/office/drawing/2014/main" id="{C227F568-E900-48E7-6B2F-60930B2180E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0756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venir Book" panose="02000503020000020003" pitchFamily="2" charset="0"/>
              </a:defRPr>
            </a:lvl1pPr>
          </a:lstStyle>
          <a:p>
            <a:fld id="{D4163BC2-932A-D541-9F31-F345D94EF3A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319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accent2">
              <a:lumMod val="75000"/>
            </a:schemeClr>
          </a:solidFill>
          <a:latin typeface="Avenir Book" panose="02000503020000020003" pitchFamily="2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33.svg"/><Relationship Id="rId7" Type="http://schemas.openxmlformats.org/officeDocument/2006/relationships/image" Target="../media/image26.png"/><Relationship Id="rId12" Type="http://schemas.openxmlformats.org/officeDocument/2006/relationships/image" Target="../media/image11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29.svg"/><Relationship Id="rId23" Type="http://schemas.openxmlformats.org/officeDocument/2006/relationships/image" Target="../media/image19.svg"/><Relationship Id="rId10" Type="http://schemas.openxmlformats.org/officeDocument/2006/relationships/image" Target="../media/image9.png"/><Relationship Id="rId19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28.png"/><Relationship Id="rId22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18" Type="http://schemas.openxmlformats.org/officeDocument/2006/relationships/image" Target="../media/image15.svg"/><Relationship Id="rId3" Type="http://schemas.openxmlformats.org/officeDocument/2006/relationships/image" Target="../media/image4.svg"/><Relationship Id="rId21" Type="http://schemas.openxmlformats.org/officeDocument/2006/relationships/image" Target="../media/image18.png"/><Relationship Id="rId7" Type="http://schemas.openxmlformats.org/officeDocument/2006/relationships/image" Target="../media/image27.svg"/><Relationship Id="rId12" Type="http://schemas.openxmlformats.org/officeDocument/2006/relationships/image" Target="../media/image12.sv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5" Type="http://schemas.openxmlformats.org/officeDocument/2006/relationships/image" Target="../media/image30.png"/><Relationship Id="rId10" Type="http://schemas.openxmlformats.org/officeDocument/2006/relationships/image" Target="../media/image10.sv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9.svg"/><Relationship Id="rId22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12.svg"/><Relationship Id="rId18" Type="http://schemas.openxmlformats.org/officeDocument/2006/relationships/image" Target="../media/image14.png"/><Relationship Id="rId3" Type="http://schemas.openxmlformats.org/officeDocument/2006/relationships/image" Target="../media/image3.png"/><Relationship Id="rId21" Type="http://schemas.openxmlformats.org/officeDocument/2006/relationships/image" Target="../media/image33.svg"/><Relationship Id="rId7" Type="http://schemas.openxmlformats.org/officeDocument/2006/relationships/image" Target="../media/image26.png"/><Relationship Id="rId12" Type="http://schemas.openxmlformats.org/officeDocument/2006/relationships/image" Target="../media/image11.png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0.svg"/><Relationship Id="rId5" Type="http://schemas.openxmlformats.org/officeDocument/2006/relationships/image" Target="../media/image5.png"/><Relationship Id="rId15" Type="http://schemas.openxmlformats.org/officeDocument/2006/relationships/image" Target="../media/image29.svg"/><Relationship Id="rId23" Type="http://schemas.openxmlformats.org/officeDocument/2006/relationships/image" Target="../media/image19.svg"/><Relationship Id="rId10" Type="http://schemas.openxmlformats.org/officeDocument/2006/relationships/image" Target="../media/image9.png"/><Relationship Id="rId19" Type="http://schemas.openxmlformats.org/officeDocument/2006/relationships/image" Target="../media/image15.svg"/><Relationship Id="rId4" Type="http://schemas.openxmlformats.org/officeDocument/2006/relationships/image" Target="../media/image4.svg"/><Relationship Id="rId9" Type="http://schemas.openxmlformats.org/officeDocument/2006/relationships/image" Target="../media/image8.png"/><Relationship Id="rId14" Type="http://schemas.openxmlformats.org/officeDocument/2006/relationships/image" Target="../media/image28.png"/><Relationship Id="rId2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18" Type="http://schemas.openxmlformats.org/officeDocument/2006/relationships/image" Target="../media/image15.svg"/><Relationship Id="rId3" Type="http://schemas.openxmlformats.org/officeDocument/2006/relationships/image" Target="../media/image4.svg"/><Relationship Id="rId21" Type="http://schemas.openxmlformats.org/officeDocument/2006/relationships/image" Target="../media/image18.png"/><Relationship Id="rId7" Type="http://schemas.openxmlformats.org/officeDocument/2006/relationships/image" Target="../media/image27.svg"/><Relationship Id="rId12" Type="http://schemas.openxmlformats.org/officeDocument/2006/relationships/image" Target="../media/image12.svg"/><Relationship Id="rId17" Type="http://schemas.openxmlformats.org/officeDocument/2006/relationships/image" Target="../media/image14.png"/><Relationship Id="rId2" Type="http://schemas.openxmlformats.org/officeDocument/2006/relationships/image" Target="../media/image3.png"/><Relationship Id="rId16" Type="http://schemas.openxmlformats.org/officeDocument/2006/relationships/image" Target="../media/image31.png"/><Relationship Id="rId20" Type="http://schemas.openxmlformats.org/officeDocument/2006/relationships/image" Target="../media/image33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6.svg"/><Relationship Id="rId15" Type="http://schemas.openxmlformats.org/officeDocument/2006/relationships/image" Target="../media/image30.png"/><Relationship Id="rId10" Type="http://schemas.openxmlformats.org/officeDocument/2006/relationships/image" Target="../media/image10.svg"/><Relationship Id="rId19" Type="http://schemas.openxmlformats.org/officeDocument/2006/relationships/image" Target="../media/image32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29.svg"/><Relationship Id="rId22" Type="http://schemas.openxmlformats.org/officeDocument/2006/relationships/image" Target="../media/image19.sv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ello@kantarainitiative.or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hyperlink" Target="mailto:info@kantarainitiative.co.uk" TargetMode="External"/><Relationship Id="rId4" Type="http://schemas.openxmlformats.org/officeDocument/2006/relationships/hyperlink" Target="tel:+15714758895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12" Type="http://schemas.openxmlformats.org/officeDocument/2006/relationships/image" Target="../media/image12.svg"/><Relationship Id="rId1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24.png"/><Relationship Id="rId10" Type="http://schemas.openxmlformats.org/officeDocument/2006/relationships/image" Target="../media/image10.svg"/><Relationship Id="rId19" Type="http://schemas.openxmlformats.org/officeDocument/2006/relationships/image" Target="../media/image14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484DC8-54F6-A193-B55D-4DFB093963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74757"/>
            <a:ext cx="12464716" cy="1151774"/>
          </a:xfrm>
        </p:spPr>
        <p:txBody>
          <a:bodyPr/>
          <a:lstStyle/>
          <a:p>
            <a:r>
              <a:rPr lang="en-US" sz="4800" dirty="0"/>
              <a:t>Deepfake-IDV Discussion Group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D48372A-2ACE-9CFD-0318-422BB697C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0358" y="3726531"/>
            <a:ext cx="9144000" cy="965785"/>
          </a:xfrm>
        </p:spPr>
        <p:txBody>
          <a:bodyPr/>
          <a:lstStyle/>
          <a:p>
            <a:r>
              <a:rPr lang="en-US" sz="2800" dirty="0">
                <a:effectLst/>
                <a:ea typeface="Arial" panose="020B0604020202020204" pitchFamily="34" charset="0"/>
              </a:rPr>
              <a:t>Deepfake Detection, Protection, and Countermeasures for Remote Identity Verification (RIDV) </a:t>
            </a:r>
            <a:endParaRPr lang="en-US" sz="3600" dirty="0"/>
          </a:p>
        </p:txBody>
      </p:sp>
      <p:pic>
        <p:nvPicPr>
          <p:cNvPr id="6" name="Picture 6" descr="Kantara Initiative">
            <a:extLst>
              <a:ext uri="{FF2B5EF4-FFF2-40B4-BE49-F238E27FC236}">
                <a16:creationId xmlns:a16="http://schemas.microsoft.com/office/drawing/2014/main" id="{1F996F1E-A04D-54BE-F22D-83051053B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941" y="620388"/>
            <a:ext cx="5892834" cy="226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59AAC2-9879-E61C-9081-ED19BE7FA21A}"/>
              </a:ext>
            </a:extLst>
          </p:cNvPr>
          <p:cNvSpPr txBox="1"/>
          <p:nvPr/>
        </p:nvSpPr>
        <p:spPr>
          <a:xfrm>
            <a:off x="3115086" y="4837841"/>
            <a:ext cx="6234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1800" dirty="0">
                <a:latin typeface="Avenir Book" panose="02000503020000020003" pitchFamily="2" charset="0"/>
              </a:rPr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1952469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E516D3-2FC1-2684-285D-8A0955B5E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Rectangle 1174">
            <a:extLst>
              <a:ext uri="{FF2B5EF4-FFF2-40B4-BE49-F238E27FC236}">
                <a16:creationId xmlns:a16="http://schemas.microsoft.com/office/drawing/2014/main" id="{69E76D4B-B0D8-CD5E-E6EB-4F7738A1EC1C}"/>
              </a:ext>
            </a:extLst>
          </p:cNvPr>
          <p:cNvSpPr/>
          <p:nvPr/>
        </p:nvSpPr>
        <p:spPr>
          <a:xfrm>
            <a:off x="7264495" y="36328"/>
            <a:ext cx="4687108" cy="6763558"/>
          </a:xfrm>
          <a:prstGeom prst="rect">
            <a:avLst/>
          </a:prstGeom>
          <a:solidFill>
            <a:srgbClr val="002060">
              <a:alpha val="7169"/>
            </a:srgbClr>
          </a:solidFill>
          <a:ln w="9525">
            <a:solidFill>
              <a:srgbClr val="002060">
                <a:alpha val="55584"/>
              </a:srgb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7A7B1D9F-3C6F-7D82-C246-4F003D26921A}"/>
              </a:ext>
            </a:extLst>
          </p:cNvPr>
          <p:cNvSpPr/>
          <p:nvPr/>
        </p:nvSpPr>
        <p:spPr>
          <a:xfrm>
            <a:off x="2313784" y="1083900"/>
            <a:ext cx="8533725" cy="3940735"/>
          </a:xfrm>
          <a:prstGeom prst="rect">
            <a:avLst/>
          </a:prstGeom>
          <a:solidFill>
            <a:srgbClr val="69A7AE">
              <a:alpha val="9188"/>
            </a:srgbClr>
          </a:solidFill>
          <a:ln w="25400">
            <a:solidFill>
              <a:srgbClr val="69A7A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8ADF02D8-B67B-C15C-D5DB-E839AC33CFC7}"/>
              </a:ext>
            </a:extLst>
          </p:cNvPr>
          <p:cNvSpPr/>
          <p:nvPr/>
        </p:nvSpPr>
        <p:spPr>
          <a:xfrm>
            <a:off x="5033281" y="5387192"/>
            <a:ext cx="5825099" cy="1303174"/>
          </a:xfrm>
          <a:prstGeom prst="rect">
            <a:avLst/>
          </a:prstGeom>
          <a:solidFill>
            <a:schemeClr val="accent6">
              <a:alpha val="9188"/>
            </a:schemeClr>
          </a:solidFill>
          <a:ln w="25400">
            <a:solidFill>
              <a:schemeClr val="accent6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02697187-49A5-E3A4-4693-0D723FB62D32}"/>
              </a:ext>
            </a:extLst>
          </p:cNvPr>
          <p:cNvSpPr/>
          <p:nvPr/>
        </p:nvSpPr>
        <p:spPr>
          <a:xfrm>
            <a:off x="2450351" y="3780121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C5C44C1D-D6B7-8BDD-9E5D-AB30B102F50E}"/>
              </a:ext>
            </a:extLst>
          </p:cNvPr>
          <p:cNvSpPr/>
          <p:nvPr/>
        </p:nvSpPr>
        <p:spPr>
          <a:xfrm>
            <a:off x="2460789" y="2487866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03AEE784-87D7-17C0-DD0D-3ACC2716B186}"/>
              </a:ext>
            </a:extLst>
          </p:cNvPr>
          <p:cNvSpPr/>
          <p:nvPr/>
        </p:nvSpPr>
        <p:spPr>
          <a:xfrm>
            <a:off x="2490057" y="1204174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EBC711-075F-2C8A-33BB-4EC0768C1DC9}"/>
              </a:ext>
            </a:extLst>
          </p:cNvPr>
          <p:cNvSpPr/>
          <p:nvPr/>
        </p:nvSpPr>
        <p:spPr>
          <a:xfrm>
            <a:off x="5189806" y="5565718"/>
            <a:ext cx="1690895" cy="94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7" name="Text Box 227">
            <a:extLst>
              <a:ext uri="{FF2B5EF4-FFF2-40B4-BE49-F238E27FC236}">
                <a16:creationId xmlns:a16="http://schemas.microsoft.com/office/drawing/2014/main" id="{D6378417-57A7-5EA7-760A-E786D5D072AF}"/>
              </a:ext>
            </a:extLst>
          </p:cNvPr>
          <p:cNvSpPr txBox="1"/>
          <p:nvPr/>
        </p:nvSpPr>
        <p:spPr>
          <a:xfrm>
            <a:off x="2490057" y="1195443"/>
            <a:ext cx="3281265" cy="273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7">
            <a:extLst>
              <a:ext uri="{FF2B5EF4-FFF2-40B4-BE49-F238E27FC236}">
                <a16:creationId xmlns:a16="http://schemas.microsoft.com/office/drawing/2014/main" id="{CCE70BDD-FE5A-BFF9-0AA0-A921FBF8D821}"/>
              </a:ext>
            </a:extLst>
          </p:cNvPr>
          <p:cNvSpPr txBox="1"/>
          <p:nvPr/>
        </p:nvSpPr>
        <p:spPr>
          <a:xfrm>
            <a:off x="3647163" y="14947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4F9A416-7AAC-C79C-058C-000696A5F6BF}"/>
              </a:ext>
            </a:extLst>
          </p:cNvPr>
          <p:cNvGrpSpPr/>
          <p:nvPr/>
        </p:nvGrpSpPr>
        <p:grpSpPr>
          <a:xfrm>
            <a:off x="3046554" y="1478606"/>
            <a:ext cx="726557" cy="533666"/>
            <a:chOff x="336478" y="1333899"/>
            <a:chExt cx="1144992" cy="914400"/>
          </a:xfrm>
          <a:solidFill>
            <a:srgbClr val="000000">
              <a:alpha val="60268"/>
            </a:srgbClr>
          </a:solidFill>
        </p:grpSpPr>
        <p:pic>
          <p:nvPicPr>
            <p:cNvPr id="6" name="Graphic 201" descr="Smart Phone outline">
              <a:extLst>
                <a:ext uri="{FF2B5EF4-FFF2-40B4-BE49-F238E27FC236}">
                  <a16:creationId xmlns:a16="http://schemas.microsoft.com/office/drawing/2014/main" id="{5BE856F0-E393-6F2C-71E1-52D3AB1859A5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6478" y="1333899"/>
              <a:ext cx="1144992" cy="914400"/>
            </a:xfrm>
            <a:prstGeom prst="rect">
              <a:avLst/>
            </a:prstGeom>
          </p:spPr>
        </p:pic>
        <p:pic>
          <p:nvPicPr>
            <p:cNvPr id="10" name="Graphic 199" descr="User outline">
              <a:extLst>
                <a:ext uri="{FF2B5EF4-FFF2-40B4-BE49-F238E27FC236}">
                  <a16:creationId xmlns:a16="http://schemas.microsoft.com/office/drawing/2014/main" id="{5E2087E0-BC08-1964-0A15-42263B542FB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138" y="1601923"/>
              <a:ext cx="362918" cy="378724"/>
            </a:xfrm>
            <a:prstGeom prst="rect">
              <a:avLst/>
            </a:prstGeom>
          </p:spPr>
        </p:pic>
      </p:grpSp>
      <p:pic>
        <p:nvPicPr>
          <p:cNvPr id="16" name="Graphic 15" descr="Server outline">
            <a:extLst>
              <a:ext uri="{FF2B5EF4-FFF2-40B4-BE49-F238E27FC236}">
                <a16:creationId xmlns:a16="http://schemas.microsoft.com/office/drawing/2014/main" id="{E14716D1-59F1-F544-9AAD-EC39538E54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6771" y="1401110"/>
            <a:ext cx="652903" cy="652903"/>
          </a:xfrm>
          <a:prstGeom prst="rect">
            <a:avLst/>
          </a:prstGeom>
        </p:spPr>
      </p:pic>
      <p:sp>
        <p:nvSpPr>
          <p:cNvPr id="18" name="Text Box 227">
            <a:extLst>
              <a:ext uri="{FF2B5EF4-FFF2-40B4-BE49-F238E27FC236}">
                <a16:creationId xmlns:a16="http://schemas.microsoft.com/office/drawing/2014/main" id="{1CC12D7F-D185-9157-30E5-C5432A9ABEF6}"/>
              </a:ext>
            </a:extLst>
          </p:cNvPr>
          <p:cNvSpPr txBox="1"/>
          <p:nvPr/>
        </p:nvSpPr>
        <p:spPr>
          <a:xfrm>
            <a:off x="2975154" y="1968789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9" name="Text Box 227">
            <a:extLst>
              <a:ext uri="{FF2B5EF4-FFF2-40B4-BE49-F238E27FC236}">
                <a16:creationId xmlns:a16="http://schemas.microsoft.com/office/drawing/2014/main" id="{5D33B4BD-6048-F986-757F-13A1B3500ED2}"/>
              </a:ext>
            </a:extLst>
          </p:cNvPr>
          <p:cNvSpPr txBox="1"/>
          <p:nvPr/>
        </p:nvSpPr>
        <p:spPr>
          <a:xfrm>
            <a:off x="4637501" y="194490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20" name="Text Box 227">
            <a:extLst>
              <a:ext uri="{FF2B5EF4-FFF2-40B4-BE49-F238E27FC236}">
                <a16:creationId xmlns:a16="http://schemas.microsoft.com/office/drawing/2014/main" id="{0DB32E85-0CCB-6F90-B530-EA3425CAFF6F}"/>
              </a:ext>
            </a:extLst>
          </p:cNvPr>
          <p:cNvSpPr txBox="1"/>
          <p:nvPr/>
        </p:nvSpPr>
        <p:spPr>
          <a:xfrm>
            <a:off x="2460790" y="2481740"/>
            <a:ext cx="3275290" cy="234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7">
            <a:extLst>
              <a:ext uri="{FF2B5EF4-FFF2-40B4-BE49-F238E27FC236}">
                <a16:creationId xmlns:a16="http://schemas.microsoft.com/office/drawing/2014/main" id="{AB1110F4-3E55-F379-9374-1CDDFBFFA5FE}"/>
              </a:ext>
            </a:extLst>
          </p:cNvPr>
          <p:cNvSpPr txBox="1"/>
          <p:nvPr/>
        </p:nvSpPr>
        <p:spPr>
          <a:xfrm>
            <a:off x="10475234" y="-4132"/>
            <a:ext cx="1520298" cy="3266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  <a:endParaRPr lang="en-US" b="1" dirty="0">
              <a:solidFill>
                <a:srgbClr val="00206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F76EBEA-BE0F-D70D-5BF3-5E8413A2689A}"/>
              </a:ext>
            </a:extLst>
          </p:cNvPr>
          <p:cNvCxnSpPr/>
          <p:nvPr/>
        </p:nvCxnSpPr>
        <p:spPr bwMode="auto">
          <a:xfrm>
            <a:off x="3682875" y="17518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27">
            <a:extLst>
              <a:ext uri="{FF2B5EF4-FFF2-40B4-BE49-F238E27FC236}">
                <a16:creationId xmlns:a16="http://schemas.microsoft.com/office/drawing/2014/main" id="{DDE5FAF2-3974-5B8F-40D8-DC2661001E76}"/>
              </a:ext>
            </a:extLst>
          </p:cNvPr>
          <p:cNvSpPr txBox="1"/>
          <p:nvPr/>
        </p:nvSpPr>
        <p:spPr>
          <a:xfrm>
            <a:off x="8360416" y="73603"/>
            <a:ext cx="1042521" cy="4589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42AA8E0-E740-D874-6023-2EE3BF3853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668" y="2508984"/>
            <a:ext cx="803882" cy="848051"/>
          </a:xfrm>
          <a:prstGeom prst="rect">
            <a:avLst/>
          </a:prstGeom>
          <a:ln>
            <a:solidFill>
              <a:srgbClr val="69A7AE"/>
            </a:solidFill>
          </a:ln>
        </p:spPr>
      </p:pic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04F8CECE-EB1F-9EEB-9224-5B8CB0ECC692}"/>
              </a:ext>
            </a:extLst>
          </p:cNvPr>
          <p:cNvCxnSpPr/>
          <p:nvPr/>
        </p:nvCxnSpPr>
        <p:spPr bwMode="auto">
          <a:xfrm>
            <a:off x="5401399" y="1756366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227">
            <a:extLst>
              <a:ext uri="{FF2B5EF4-FFF2-40B4-BE49-F238E27FC236}">
                <a16:creationId xmlns:a16="http://schemas.microsoft.com/office/drawing/2014/main" id="{01546841-A3FD-952C-EB3B-D3ECF9B42BFD}"/>
              </a:ext>
            </a:extLst>
          </p:cNvPr>
          <p:cNvSpPr txBox="1"/>
          <p:nvPr/>
        </p:nvSpPr>
        <p:spPr>
          <a:xfrm>
            <a:off x="7391347" y="3396271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CE9B146-892C-0009-C617-AA6295F60CF3}"/>
              </a:ext>
            </a:extLst>
          </p:cNvPr>
          <p:cNvCxnSpPr>
            <a:cxnSpLocks/>
            <a:endCxn id="47" idx="0"/>
          </p:cNvCxnSpPr>
          <p:nvPr/>
        </p:nvCxnSpPr>
        <p:spPr bwMode="auto">
          <a:xfrm>
            <a:off x="8065609" y="978286"/>
            <a:ext cx="0" cy="153069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" name="Text Box 227">
            <a:extLst>
              <a:ext uri="{FF2B5EF4-FFF2-40B4-BE49-F238E27FC236}">
                <a16:creationId xmlns:a16="http://schemas.microsoft.com/office/drawing/2014/main" id="{CA322046-EA8A-FDC5-23CC-102496345127}"/>
              </a:ext>
            </a:extLst>
          </p:cNvPr>
          <p:cNvSpPr txBox="1"/>
          <p:nvPr/>
        </p:nvSpPr>
        <p:spPr>
          <a:xfrm>
            <a:off x="5412014" y="5565718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Device</a:t>
            </a:r>
          </a:p>
        </p:txBody>
      </p:sp>
      <p:sp>
        <p:nvSpPr>
          <p:cNvPr id="1037" name="Text Box 227">
            <a:extLst>
              <a:ext uri="{FF2B5EF4-FFF2-40B4-BE49-F238E27FC236}">
                <a16:creationId xmlns:a16="http://schemas.microsoft.com/office/drawing/2014/main" id="{E9866176-5931-141A-65E2-F0C7787EA3F9}"/>
              </a:ext>
            </a:extLst>
          </p:cNvPr>
          <p:cNvSpPr txBox="1"/>
          <p:nvPr/>
        </p:nvSpPr>
        <p:spPr>
          <a:xfrm>
            <a:off x="5553398" y="6204444"/>
            <a:ext cx="1159351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Video Chat</a:t>
            </a:r>
          </a:p>
        </p:txBody>
      </p:sp>
      <p:pic>
        <p:nvPicPr>
          <p:cNvPr id="21" name="Graphic 193" descr="Employee badge outline">
            <a:extLst>
              <a:ext uri="{FF2B5EF4-FFF2-40B4-BE49-F238E27FC236}">
                <a16:creationId xmlns:a16="http://schemas.microsoft.com/office/drawing/2014/main" id="{57E115EC-B193-8556-0A63-46C8E771E692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7941"/>
          <a:stretch/>
        </p:blipFill>
        <p:spPr bwMode="auto">
          <a:xfrm>
            <a:off x="3186490" y="2854382"/>
            <a:ext cx="483775" cy="34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9" name="Graphic 1038" descr="Vlog outline">
            <a:extLst>
              <a:ext uri="{FF2B5EF4-FFF2-40B4-BE49-F238E27FC236}">
                <a16:creationId xmlns:a16="http://schemas.microsoft.com/office/drawing/2014/main" id="{1635F6E1-054D-AB8F-E456-DC940455736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80758" y="5711373"/>
            <a:ext cx="630484" cy="630484"/>
          </a:xfrm>
          <a:prstGeom prst="rect">
            <a:avLst/>
          </a:prstGeom>
        </p:spPr>
      </p:pic>
      <p:sp>
        <p:nvSpPr>
          <p:cNvPr id="1041" name="Text Box 227">
            <a:extLst>
              <a:ext uri="{FF2B5EF4-FFF2-40B4-BE49-F238E27FC236}">
                <a16:creationId xmlns:a16="http://schemas.microsoft.com/office/drawing/2014/main" id="{50EB1A0A-AEC0-1C89-6723-6A79BD170383}"/>
              </a:ext>
            </a:extLst>
          </p:cNvPr>
          <p:cNvSpPr txBox="1"/>
          <p:nvPr/>
        </p:nvSpPr>
        <p:spPr>
          <a:xfrm>
            <a:off x="7292723" y="6120726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12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2" name="Straight Arrow Connector 1071">
            <a:extLst>
              <a:ext uri="{FF2B5EF4-FFF2-40B4-BE49-F238E27FC236}">
                <a16:creationId xmlns:a16="http://schemas.microsoft.com/office/drawing/2014/main" id="{584D5EFD-F565-DCAF-DD8C-CBABE60804B9}"/>
              </a:ext>
            </a:extLst>
          </p:cNvPr>
          <p:cNvCxnSpPr/>
          <p:nvPr/>
        </p:nvCxnSpPr>
        <p:spPr bwMode="auto">
          <a:xfrm>
            <a:off x="6411242" y="6029373"/>
            <a:ext cx="114768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5" name="Elbow Connector 1074">
            <a:extLst>
              <a:ext uri="{FF2B5EF4-FFF2-40B4-BE49-F238E27FC236}">
                <a16:creationId xmlns:a16="http://schemas.microsoft.com/office/drawing/2014/main" id="{D0585C01-EF7D-D4D3-CB98-A18BF3589FFB}"/>
              </a:ext>
            </a:extLst>
          </p:cNvPr>
          <p:cNvCxnSpPr>
            <a:cxnSpLocks/>
            <a:endCxn id="1051" idx="0"/>
          </p:cNvCxnSpPr>
          <p:nvPr/>
        </p:nvCxnSpPr>
        <p:spPr bwMode="auto">
          <a:xfrm rot="5400000">
            <a:off x="7773068" y="2408843"/>
            <a:ext cx="3567095" cy="3095934"/>
          </a:xfrm>
          <a:prstGeom prst="bentConnector3">
            <a:avLst>
              <a:gd name="adj1" fmla="val 8650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3" name="Elbow Connector 1082">
            <a:extLst>
              <a:ext uri="{FF2B5EF4-FFF2-40B4-BE49-F238E27FC236}">
                <a16:creationId xmlns:a16="http://schemas.microsoft.com/office/drawing/2014/main" id="{A0810372-6AFA-2F45-DB34-75F04DB71BA5}"/>
              </a:ext>
            </a:extLst>
          </p:cNvPr>
          <p:cNvCxnSpPr/>
          <p:nvPr/>
        </p:nvCxnSpPr>
        <p:spPr bwMode="auto">
          <a:xfrm>
            <a:off x="8615578" y="531940"/>
            <a:ext cx="2483676" cy="1641322"/>
          </a:xfrm>
          <a:prstGeom prst="bentConnector3">
            <a:avLst>
              <a:gd name="adj1" fmla="val 10035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4" name="Graphic 1093" descr="Continuous Improvement outline">
            <a:extLst>
              <a:ext uri="{FF2B5EF4-FFF2-40B4-BE49-F238E27FC236}">
                <a16:creationId xmlns:a16="http://schemas.microsoft.com/office/drawing/2014/main" id="{CD36C90C-AD59-851F-7DD9-506E33D5A9D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16200000">
            <a:off x="8992082" y="2233504"/>
            <a:ext cx="1117438" cy="1117438"/>
          </a:xfrm>
          <a:prstGeom prst="rect">
            <a:avLst/>
          </a:prstGeom>
        </p:spPr>
      </p:pic>
      <p:sp>
        <p:nvSpPr>
          <p:cNvPr id="1095" name="Text Box 227">
            <a:extLst>
              <a:ext uri="{FF2B5EF4-FFF2-40B4-BE49-F238E27FC236}">
                <a16:creationId xmlns:a16="http://schemas.microsoft.com/office/drawing/2014/main" id="{E2F305E9-C4E5-56E9-A160-B38C3B2567C7}"/>
              </a:ext>
            </a:extLst>
          </p:cNvPr>
          <p:cNvSpPr txBox="1"/>
          <p:nvPr/>
        </p:nvSpPr>
        <p:spPr>
          <a:xfrm>
            <a:off x="8684141" y="2109855"/>
            <a:ext cx="1696353" cy="28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1097" name="Straight Arrow Connector 1096">
            <a:extLst>
              <a:ext uri="{FF2B5EF4-FFF2-40B4-BE49-F238E27FC236}">
                <a16:creationId xmlns:a16="http://schemas.microsoft.com/office/drawing/2014/main" id="{AE8B3529-6992-303C-B432-54C23A11AF98}"/>
              </a:ext>
            </a:extLst>
          </p:cNvPr>
          <p:cNvCxnSpPr/>
          <p:nvPr/>
        </p:nvCxnSpPr>
        <p:spPr bwMode="auto">
          <a:xfrm flipV="1">
            <a:off x="8511194" y="2733779"/>
            <a:ext cx="682621" cy="1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0" name="Straight Arrow Connector 1099">
            <a:extLst>
              <a:ext uri="{FF2B5EF4-FFF2-40B4-BE49-F238E27FC236}">
                <a16:creationId xmlns:a16="http://schemas.microsoft.com/office/drawing/2014/main" id="{71D767E5-E816-41B1-F817-B63005869FA7}"/>
              </a:ext>
            </a:extLst>
          </p:cNvPr>
          <p:cNvCxnSpPr/>
          <p:nvPr/>
        </p:nvCxnSpPr>
        <p:spPr bwMode="auto">
          <a:xfrm>
            <a:off x="9903918" y="2716215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4" name="Text Box 227">
            <a:extLst>
              <a:ext uri="{FF2B5EF4-FFF2-40B4-BE49-F238E27FC236}">
                <a16:creationId xmlns:a16="http://schemas.microsoft.com/office/drawing/2014/main" id="{BCCEE29E-D107-E8CA-7CE7-8F49F27D8637}"/>
              </a:ext>
            </a:extLst>
          </p:cNvPr>
          <p:cNvSpPr txBox="1"/>
          <p:nvPr/>
        </p:nvSpPr>
        <p:spPr>
          <a:xfrm>
            <a:off x="9872085" y="2492982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sp>
        <p:nvSpPr>
          <p:cNvPr id="1105" name="Text Box 227">
            <a:extLst>
              <a:ext uri="{FF2B5EF4-FFF2-40B4-BE49-F238E27FC236}">
                <a16:creationId xmlns:a16="http://schemas.microsoft.com/office/drawing/2014/main" id="{1E9F820D-20E4-7967-C71F-E7BACAB5014C}"/>
              </a:ext>
            </a:extLst>
          </p:cNvPr>
          <p:cNvSpPr txBox="1"/>
          <p:nvPr/>
        </p:nvSpPr>
        <p:spPr>
          <a:xfrm rot="16200000">
            <a:off x="8992631" y="3882618"/>
            <a:ext cx="904105" cy="2122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Adjudicate</a:t>
            </a:r>
          </a:p>
        </p:txBody>
      </p:sp>
      <p:cxnSp>
        <p:nvCxnSpPr>
          <p:cNvPr id="1107" name="Elbow Connector 1106">
            <a:extLst>
              <a:ext uri="{FF2B5EF4-FFF2-40B4-BE49-F238E27FC236}">
                <a16:creationId xmlns:a16="http://schemas.microsoft.com/office/drawing/2014/main" id="{CF04B823-D6C8-917F-871B-B95411CE649D}"/>
              </a:ext>
            </a:extLst>
          </p:cNvPr>
          <p:cNvCxnSpPr/>
          <p:nvPr/>
        </p:nvCxnSpPr>
        <p:spPr bwMode="auto">
          <a:xfrm rot="10800000" flipV="1">
            <a:off x="4818581" y="3158435"/>
            <a:ext cx="4745784" cy="1981975"/>
          </a:xfrm>
          <a:prstGeom prst="bentConnector3">
            <a:avLst>
              <a:gd name="adj1" fmla="val -66"/>
            </a:avLst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5" name="Elbow Connector 1124">
            <a:extLst>
              <a:ext uri="{FF2B5EF4-FFF2-40B4-BE49-F238E27FC236}">
                <a16:creationId xmlns:a16="http://schemas.microsoft.com/office/drawing/2014/main" id="{88ED16E9-B1DA-4182-C7F3-5F7543599566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 rot="16200000" flipH="1">
            <a:off x="4561732" y="5410538"/>
            <a:ext cx="898200" cy="35794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2" name="Text Box 227">
            <a:extLst>
              <a:ext uri="{FF2B5EF4-FFF2-40B4-BE49-F238E27FC236}">
                <a16:creationId xmlns:a16="http://schemas.microsoft.com/office/drawing/2014/main" id="{4DAAAF44-1C93-6837-2A29-A9C6C787427D}"/>
              </a:ext>
            </a:extLst>
          </p:cNvPr>
          <p:cNvSpPr txBox="1"/>
          <p:nvPr/>
        </p:nvSpPr>
        <p:spPr>
          <a:xfrm>
            <a:off x="8790178" y="5374408"/>
            <a:ext cx="1685056" cy="217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1143" name="Straight Arrow Connector 1142">
            <a:extLst>
              <a:ext uri="{FF2B5EF4-FFF2-40B4-BE49-F238E27FC236}">
                <a16:creationId xmlns:a16="http://schemas.microsoft.com/office/drawing/2014/main" id="{D7C9EE2E-3D98-30BE-B16A-C282C13BA14B}"/>
              </a:ext>
            </a:extLst>
          </p:cNvPr>
          <p:cNvCxnSpPr/>
          <p:nvPr/>
        </p:nvCxnSpPr>
        <p:spPr bwMode="auto">
          <a:xfrm>
            <a:off x="9988140" y="6011788"/>
            <a:ext cx="21624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4" name="Text Box 227">
            <a:extLst>
              <a:ext uri="{FF2B5EF4-FFF2-40B4-BE49-F238E27FC236}">
                <a16:creationId xmlns:a16="http://schemas.microsoft.com/office/drawing/2014/main" id="{4BE06FC9-5AC9-AF64-ADCC-7C480C4A418E}"/>
              </a:ext>
            </a:extLst>
          </p:cNvPr>
          <p:cNvSpPr txBox="1"/>
          <p:nvPr/>
        </p:nvSpPr>
        <p:spPr>
          <a:xfrm>
            <a:off x="9931267" y="5764571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cxnSp>
        <p:nvCxnSpPr>
          <p:cNvPr id="1147" name="Elbow Connector 1146">
            <a:extLst>
              <a:ext uri="{FF2B5EF4-FFF2-40B4-BE49-F238E27FC236}">
                <a16:creationId xmlns:a16="http://schemas.microsoft.com/office/drawing/2014/main" id="{DB00F1C3-BCAD-F1C6-655B-CBD3A8B7EB74}"/>
              </a:ext>
            </a:extLst>
          </p:cNvPr>
          <p:cNvCxnSpPr/>
          <p:nvPr/>
        </p:nvCxnSpPr>
        <p:spPr bwMode="auto">
          <a:xfrm>
            <a:off x="9564365" y="6364681"/>
            <a:ext cx="2586274" cy="194572"/>
          </a:xfrm>
          <a:prstGeom prst="bentConnector3">
            <a:avLst>
              <a:gd name="adj1" fmla="val -351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2" name="Text Box 227">
            <a:extLst>
              <a:ext uri="{FF2B5EF4-FFF2-40B4-BE49-F238E27FC236}">
                <a16:creationId xmlns:a16="http://schemas.microsoft.com/office/drawing/2014/main" id="{A5BE1B7D-768B-8180-6578-2D4FF002C625}"/>
              </a:ext>
            </a:extLst>
          </p:cNvPr>
          <p:cNvSpPr txBox="1"/>
          <p:nvPr/>
        </p:nvSpPr>
        <p:spPr>
          <a:xfrm>
            <a:off x="9954275" y="6331340"/>
            <a:ext cx="904105" cy="2138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F7DFBF46-4578-FB1C-FA18-18401BD851DC}"/>
              </a:ext>
            </a:extLst>
          </p:cNvPr>
          <p:cNvCxnSpPr/>
          <p:nvPr/>
        </p:nvCxnSpPr>
        <p:spPr bwMode="auto">
          <a:xfrm>
            <a:off x="8338606" y="5896200"/>
            <a:ext cx="932745" cy="2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1" name="Graphic 193" descr="Employee badge outline">
            <a:extLst>
              <a:ext uri="{FF2B5EF4-FFF2-40B4-BE49-F238E27FC236}">
                <a16:creationId xmlns:a16="http://schemas.microsoft.com/office/drawing/2014/main" id="{B1F55797-EB65-8DD1-7950-59F73FCEDCCB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7941"/>
          <a:stretch/>
        </p:blipFill>
        <p:spPr bwMode="auto">
          <a:xfrm>
            <a:off x="7678690" y="5740358"/>
            <a:ext cx="659916" cy="459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 Box 227">
            <a:extLst>
              <a:ext uri="{FF2B5EF4-FFF2-40B4-BE49-F238E27FC236}">
                <a16:creationId xmlns:a16="http://schemas.microsoft.com/office/drawing/2014/main" id="{388CA3F2-FF04-D354-925D-CD6868BBC474}"/>
              </a:ext>
            </a:extLst>
          </p:cNvPr>
          <p:cNvSpPr txBox="1"/>
          <p:nvPr/>
        </p:nvSpPr>
        <p:spPr>
          <a:xfrm>
            <a:off x="377416" y="1076837"/>
            <a:ext cx="1910383" cy="9902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9A7A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69A7A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 IDV Process</a:t>
            </a:r>
          </a:p>
        </p:txBody>
      </p:sp>
      <p:sp>
        <p:nvSpPr>
          <p:cNvPr id="1036" name="Text Box 227">
            <a:extLst>
              <a:ext uri="{FF2B5EF4-FFF2-40B4-BE49-F238E27FC236}">
                <a16:creationId xmlns:a16="http://schemas.microsoft.com/office/drawing/2014/main" id="{44206C17-B47C-5789-6B6E-250C59B05ECF}"/>
              </a:ext>
            </a:extLst>
          </p:cNvPr>
          <p:cNvSpPr txBox="1"/>
          <p:nvPr/>
        </p:nvSpPr>
        <p:spPr>
          <a:xfrm>
            <a:off x="3005634" y="5536918"/>
            <a:ext cx="1812947" cy="1153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Process used for opt-out and/or exception handling</a:t>
            </a:r>
            <a:endParaRPr lang="en-US" sz="1200" b="1" dirty="0">
              <a:solidFill>
                <a:srgbClr val="7030A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12B289-07F6-2973-8CE6-976978A75CD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1547" y="3204104"/>
            <a:ext cx="391587" cy="41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688087-1B4E-1BC4-702E-CF56F5B362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1480" y="3219446"/>
            <a:ext cx="391587" cy="41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56FC2ED-C20F-CC9E-1946-9894CE81AC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7508" y="6082215"/>
            <a:ext cx="391587" cy="413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822D50-0771-B1BA-BA5C-C881D86F940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1847" y="1954502"/>
            <a:ext cx="391587" cy="413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D85C1E-6FD5-F121-76DF-B818B74653C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66446" y="1926989"/>
            <a:ext cx="391587" cy="413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5BEB50F-4412-D9A7-DF51-24EA30C20A1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5456" y="670416"/>
            <a:ext cx="391587" cy="413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1715B4D-F479-B880-1CCC-A67B1304E4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2997" y="1112953"/>
            <a:ext cx="391587" cy="4139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9F8F7AA-7DD9-33B1-D981-84DA9C787C4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2522663" y="3257359"/>
            <a:ext cx="241658" cy="3294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3FF45D4-B77B-36BC-277D-72A7005DF0FF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4156167" y="3245029"/>
            <a:ext cx="241658" cy="329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87F436-7636-D870-ACAD-6F884A5A573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5280570" y="5777183"/>
            <a:ext cx="241658" cy="3294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4B4ADD-D654-BF6A-6D97-318A87D4C76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7437031" y="365914"/>
            <a:ext cx="241658" cy="3294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183ADDE-7ADF-848F-D93E-F80D5AEF76A1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11486175" y="714836"/>
            <a:ext cx="241658" cy="32949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F18FE94F-99BE-4791-AA9A-22B19D82DB70}"/>
              </a:ext>
            </a:extLst>
          </p:cNvPr>
          <p:cNvSpPr txBox="1"/>
          <p:nvPr/>
        </p:nvSpPr>
        <p:spPr>
          <a:xfrm>
            <a:off x="3032462" y="312172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4FE97F9-691D-69CE-67AE-6B8A4BFF4BD9}"/>
              </a:ext>
            </a:extLst>
          </p:cNvPr>
          <p:cNvSpPr txBox="1"/>
          <p:nvPr/>
        </p:nvSpPr>
        <p:spPr>
          <a:xfrm>
            <a:off x="4672465" y="31482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786BEA-C51C-2A90-9E6D-C3802450D54A}"/>
              </a:ext>
            </a:extLst>
          </p:cNvPr>
          <p:cNvSpPr txBox="1"/>
          <p:nvPr/>
        </p:nvSpPr>
        <p:spPr>
          <a:xfrm>
            <a:off x="2961697" y="189626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236299-7644-B894-C24E-D9FCDA8A26A4}"/>
              </a:ext>
            </a:extLst>
          </p:cNvPr>
          <p:cNvSpPr txBox="1"/>
          <p:nvPr/>
        </p:nvSpPr>
        <p:spPr>
          <a:xfrm>
            <a:off x="4702421" y="185188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3A34ECC-793A-23B6-BF7D-E4D46E1C5141}"/>
              </a:ext>
            </a:extLst>
          </p:cNvPr>
          <p:cNvSpPr txBox="1"/>
          <p:nvPr/>
        </p:nvSpPr>
        <p:spPr>
          <a:xfrm>
            <a:off x="5491772" y="601861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932AB68-9F9A-B199-4665-7E25EEF3C9E0}"/>
              </a:ext>
            </a:extLst>
          </p:cNvPr>
          <p:cNvSpPr txBox="1"/>
          <p:nvPr/>
        </p:nvSpPr>
        <p:spPr>
          <a:xfrm>
            <a:off x="7637422" y="457128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882270-3335-8CE3-C2C3-E5B160EB7B1F}"/>
              </a:ext>
            </a:extLst>
          </p:cNvPr>
          <p:cNvSpPr txBox="1"/>
          <p:nvPr/>
        </p:nvSpPr>
        <p:spPr>
          <a:xfrm>
            <a:off x="11663497" y="10139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C5D9AE4-80FD-19A0-DA8E-77EC561E9AE9}"/>
              </a:ext>
            </a:extLst>
          </p:cNvPr>
          <p:cNvSpPr txBox="1"/>
          <p:nvPr/>
        </p:nvSpPr>
        <p:spPr>
          <a:xfrm>
            <a:off x="0" y="4658487"/>
            <a:ext cx="40040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Attack Vectors</a:t>
            </a:r>
            <a:endParaRPr lang="en-US" sz="16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Physical Presentation Attack </a:t>
            </a:r>
            <a:endParaRPr lang="en-US" sz="11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Injection Attack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DF/Modified document; Synthetic ID document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DF/Synthetic Document Injection Attack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Data Attack</a:t>
            </a:r>
            <a:endParaRPr lang="en-US" sz="11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Injection Data Attack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in Live Video Chat Attack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Reference Data Injection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Insider threats</a:t>
            </a:r>
            <a:endParaRPr lang="en-US" sz="1100" dirty="0">
              <a:latin typeface="Avenir Book" panose="02000503020000020003" pitchFamily="2" charset="0"/>
            </a:endParaRPr>
          </a:p>
        </p:txBody>
      </p:sp>
      <p:pic>
        <p:nvPicPr>
          <p:cNvPr id="58" name="Graphic 57" descr="Database outline">
            <a:extLst>
              <a:ext uri="{FF2B5EF4-FFF2-40B4-BE49-F238E27FC236}">
                <a16:creationId xmlns:a16="http://schemas.microsoft.com/office/drawing/2014/main" id="{5527A244-A3B0-16D1-090F-9893F79F663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7791383" y="73770"/>
            <a:ext cx="296614" cy="394569"/>
          </a:xfrm>
          <a:prstGeom prst="rect">
            <a:avLst/>
          </a:prstGeom>
        </p:spPr>
      </p:pic>
      <p:pic>
        <p:nvPicPr>
          <p:cNvPr id="59" name="Graphic 58" descr="Database outline">
            <a:extLst>
              <a:ext uri="{FF2B5EF4-FFF2-40B4-BE49-F238E27FC236}">
                <a16:creationId xmlns:a16="http://schemas.microsoft.com/office/drawing/2014/main" id="{EE1C9BC4-6F67-D61C-9C3F-F3E3F73293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8110539" y="84296"/>
            <a:ext cx="296614" cy="394569"/>
          </a:xfrm>
          <a:prstGeom prst="rect">
            <a:avLst/>
          </a:prstGeom>
        </p:spPr>
      </p:pic>
      <p:pic>
        <p:nvPicPr>
          <p:cNvPr id="61" name="Graphic 60" descr="Database outline">
            <a:extLst>
              <a:ext uri="{FF2B5EF4-FFF2-40B4-BE49-F238E27FC236}">
                <a16:creationId xmlns:a16="http://schemas.microsoft.com/office/drawing/2014/main" id="{1D828A74-D5AA-FA70-B3EA-53C20C4366F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7876593" y="492365"/>
            <a:ext cx="296614" cy="394569"/>
          </a:xfrm>
          <a:prstGeom prst="rect">
            <a:avLst/>
          </a:prstGeom>
        </p:spPr>
      </p:pic>
      <p:pic>
        <p:nvPicPr>
          <p:cNvPr id="63" name="Graphic 62" descr="Database outline">
            <a:extLst>
              <a:ext uri="{FF2B5EF4-FFF2-40B4-BE49-F238E27FC236}">
                <a16:creationId xmlns:a16="http://schemas.microsoft.com/office/drawing/2014/main" id="{522140AF-6C16-1C85-BF2F-C73CE2548BF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8206270" y="502361"/>
            <a:ext cx="296614" cy="394569"/>
          </a:xfrm>
          <a:prstGeom prst="rect">
            <a:avLst/>
          </a:prstGeom>
        </p:spPr>
      </p:pic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C7B37E35-2003-9546-C24B-DB2C36394212}"/>
              </a:ext>
            </a:extLst>
          </p:cNvPr>
          <p:cNvCxnSpPr/>
          <p:nvPr/>
        </p:nvCxnSpPr>
        <p:spPr bwMode="auto">
          <a:xfrm>
            <a:off x="9903918" y="2981706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" name="Text Box 227">
            <a:extLst>
              <a:ext uri="{FF2B5EF4-FFF2-40B4-BE49-F238E27FC236}">
                <a16:creationId xmlns:a16="http://schemas.microsoft.com/office/drawing/2014/main" id="{5DCA0E7F-5590-B3DD-A298-D9BFFD7F2ED9}"/>
              </a:ext>
            </a:extLst>
          </p:cNvPr>
          <p:cNvSpPr txBox="1"/>
          <p:nvPr/>
        </p:nvSpPr>
        <p:spPr>
          <a:xfrm>
            <a:off x="9842692" y="2777266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sp>
        <p:nvSpPr>
          <p:cNvPr id="1043" name="Text Box 227">
            <a:extLst>
              <a:ext uri="{FF2B5EF4-FFF2-40B4-BE49-F238E27FC236}">
                <a16:creationId xmlns:a16="http://schemas.microsoft.com/office/drawing/2014/main" id="{AA2B9913-A4BE-389C-1505-E5DA6B9CF92A}"/>
              </a:ext>
            </a:extLst>
          </p:cNvPr>
          <p:cNvSpPr txBox="1"/>
          <p:nvPr/>
        </p:nvSpPr>
        <p:spPr>
          <a:xfrm>
            <a:off x="3677643" y="2748891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1044" name="Graphic 1043" descr="Server outline">
            <a:extLst>
              <a:ext uri="{FF2B5EF4-FFF2-40B4-BE49-F238E27FC236}">
                <a16:creationId xmlns:a16="http://schemas.microsoft.com/office/drawing/2014/main" id="{9F40A2DF-1FD6-1543-0343-19C3B64B0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7251" y="2655255"/>
            <a:ext cx="652903" cy="652903"/>
          </a:xfrm>
          <a:prstGeom prst="rect">
            <a:avLst/>
          </a:prstGeom>
        </p:spPr>
      </p:pic>
      <p:sp>
        <p:nvSpPr>
          <p:cNvPr id="1045" name="Text Box 227">
            <a:extLst>
              <a:ext uri="{FF2B5EF4-FFF2-40B4-BE49-F238E27FC236}">
                <a16:creationId xmlns:a16="http://schemas.microsoft.com/office/drawing/2014/main" id="{FF31A5EB-41F5-AAFC-61E7-BDE409DA8CFB}"/>
              </a:ext>
            </a:extLst>
          </p:cNvPr>
          <p:cNvSpPr txBox="1"/>
          <p:nvPr/>
        </p:nvSpPr>
        <p:spPr>
          <a:xfrm>
            <a:off x="3005634" y="3222934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046" name="Text Box 227">
            <a:extLst>
              <a:ext uri="{FF2B5EF4-FFF2-40B4-BE49-F238E27FC236}">
                <a16:creationId xmlns:a16="http://schemas.microsoft.com/office/drawing/2014/main" id="{0B5D7335-6C65-B987-B181-51C2DBD408C4}"/>
              </a:ext>
            </a:extLst>
          </p:cNvPr>
          <p:cNvSpPr txBox="1"/>
          <p:nvPr/>
        </p:nvSpPr>
        <p:spPr>
          <a:xfrm>
            <a:off x="4667981" y="3199054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C923ABED-03DE-19F9-E786-BA279A7CD8FD}"/>
              </a:ext>
            </a:extLst>
          </p:cNvPr>
          <p:cNvCxnSpPr/>
          <p:nvPr/>
        </p:nvCxnSpPr>
        <p:spPr bwMode="auto">
          <a:xfrm>
            <a:off x="3713355" y="3005956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F074FA31-E306-4C87-5896-3BCD015C45B2}"/>
              </a:ext>
            </a:extLst>
          </p:cNvPr>
          <p:cNvCxnSpPr/>
          <p:nvPr/>
        </p:nvCxnSpPr>
        <p:spPr bwMode="auto">
          <a:xfrm>
            <a:off x="5471721" y="2961085"/>
            <a:ext cx="2191947" cy="15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70" name="Graphic 1069" descr="Wireless router outline">
            <a:extLst>
              <a:ext uri="{FF2B5EF4-FFF2-40B4-BE49-F238E27FC236}">
                <a16:creationId xmlns:a16="http://schemas.microsoft.com/office/drawing/2014/main" id="{193CD478-3925-DC94-CE3A-E7CBEA7A8E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53378" y="-7144"/>
            <a:ext cx="395173" cy="395173"/>
          </a:xfrm>
          <a:prstGeom prst="rect">
            <a:avLst/>
          </a:prstGeom>
        </p:spPr>
      </p:pic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A6B0B9D6-281A-9A46-D24B-A15AB272824C}"/>
              </a:ext>
            </a:extLst>
          </p:cNvPr>
          <p:cNvGrpSpPr/>
          <p:nvPr/>
        </p:nvGrpSpPr>
        <p:grpSpPr>
          <a:xfrm>
            <a:off x="101898" y="3356672"/>
            <a:ext cx="1880205" cy="1103342"/>
            <a:chOff x="68866" y="2767486"/>
            <a:chExt cx="1880205" cy="1103342"/>
          </a:xfrm>
        </p:grpSpPr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AF2D74EE-F62E-C3EA-EC68-9EE56459CE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5407" t="5223" r="18489" b="10070"/>
            <a:stretch/>
          </p:blipFill>
          <p:spPr>
            <a:xfrm>
              <a:off x="225610" y="3076456"/>
              <a:ext cx="188751" cy="257360"/>
            </a:xfrm>
            <a:prstGeom prst="rect">
              <a:avLst/>
            </a:prstGeom>
          </p:spPr>
        </p:pic>
        <p:pic>
          <p:nvPicPr>
            <p:cNvPr id="1030" name="Picture 1029">
              <a:extLst>
                <a:ext uri="{FF2B5EF4-FFF2-40B4-BE49-F238E27FC236}">
                  <a16:creationId xmlns:a16="http://schemas.microsoft.com/office/drawing/2014/main" id="{36F310EF-7C93-0DBD-C7B2-53FA859071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6490" y="3329804"/>
              <a:ext cx="266992" cy="282248"/>
            </a:xfrm>
            <a:prstGeom prst="rect">
              <a:avLst/>
            </a:prstGeom>
          </p:spPr>
        </p:pic>
        <p:sp>
          <p:nvSpPr>
            <p:cNvPr id="1063" name="Text Box 227">
              <a:extLst>
                <a:ext uri="{FF2B5EF4-FFF2-40B4-BE49-F238E27FC236}">
                  <a16:creationId xmlns:a16="http://schemas.microsoft.com/office/drawing/2014/main" id="{FF6E147D-5DBD-8372-F440-B1E5EF3ED1E1}"/>
                </a:ext>
              </a:extLst>
            </p:cNvPr>
            <p:cNvSpPr txBox="1"/>
            <p:nvPr/>
          </p:nvSpPr>
          <p:spPr>
            <a:xfrm>
              <a:off x="386431" y="3092379"/>
              <a:ext cx="111955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Document</a:t>
              </a:r>
            </a:p>
          </p:txBody>
        </p:sp>
        <p:sp>
          <p:nvSpPr>
            <p:cNvPr id="1064" name="Text Box 227">
              <a:extLst>
                <a:ext uri="{FF2B5EF4-FFF2-40B4-BE49-F238E27FC236}">
                  <a16:creationId xmlns:a16="http://schemas.microsoft.com/office/drawing/2014/main" id="{4C6B2E8B-0A63-52DB-6D83-772314A97889}"/>
                </a:ext>
              </a:extLst>
            </p:cNvPr>
            <p:cNvSpPr txBox="1"/>
            <p:nvPr/>
          </p:nvSpPr>
          <p:spPr>
            <a:xfrm>
              <a:off x="386431" y="3369037"/>
              <a:ext cx="123637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Biometric</a:t>
              </a:r>
            </a:p>
          </p:txBody>
        </p:sp>
        <p:sp>
          <p:nvSpPr>
            <p:cNvPr id="1065" name="Text Box 227">
              <a:extLst>
                <a:ext uri="{FF2B5EF4-FFF2-40B4-BE49-F238E27FC236}">
                  <a16:creationId xmlns:a16="http://schemas.microsoft.com/office/drawing/2014/main" id="{85C16832-54BF-45B0-9577-933052B7C7D2}"/>
                </a:ext>
              </a:extLst>
            </p:cNvPr>
            <p:cNvSpPr txBox="1"/>
            <p:nvPr/>
          </p:nvSpPr>
          <p:spPr>
            <a:xfrm>
              <a:off x="386431" y="3633050"/>
              <a:ext cx="1215417" cy="2377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Data/Signal</a:t>
              </a:r>
            </a:p>
          </p:txBody>
        </p:sp>
        <p:pic>
          <p:nvPicPr>
            <p:cNvPr id="1069" name="Graphic 1068" descr="Wireless router outline">
              <a:extLst>
                <a:ext uri="{FF2B5EF4-FFF2-40B4-BE49-F238E27FC236}">
                  <a16:creationId xmlns:a16="http://schemas.microsoft.com/office/drawing/2014/main" id="{9FE1CE51-14DC-0B38-254A-CE4D37738C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2835" y="3566442"/>
              <a:ext cx="289009" cy="289009"/>
            </a:xfrm>
            <a:prstGeom prst="rect">
              <a:avLst/>
            </a:prstGeom>
          </p:spPr>
        </p:pic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533A02B8-DB82-F46F-C646-6DD04DFE669A}"/>
                </a:ext>
              </a:extLst>
            </p:cNvPr>
            <p:cNvSpPr txBox="1"/>
            <p:nvPr/>
          </p:nvSpPr>
          <p:spPr>
            <a:xfrm>
              <a:off x="68866" y="2767486"/>
              <a:ext cx="18802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E81313"/>
                  </a:solidFill>
                  <a:effectLst/>
                  <a:latin typeface="Avenir Book" panose="02000503020000020003" pitchFamily="2" charset="0"/>
                </a:rPr>
                <a:t>Attack Types</a:t>
              </a:r>
              <a:endParaRPr lang="en-US" sz="1800" dirty="0">
                <a:solidFill>
                  <a:srgbClr val="E81313"/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1077" name="Graphic 1076" descr="Wireless router outline">
            <a:extLst>
              <a:ext uri="{FF2B5EF4-FFF2-40B4-BE49-F238E27FC236}">
                <a16:creationId xmlns:a16="http://schemas.microsoft.com/office/drawing/2014/main" id="{B20D82C7-8CE4-52B0-A29A-2F1EC511DE7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26416" y="257990"/>
            <a:ext cx="395173" cy="395173"/>
          </a:xfrm>
          <a:prstGeom prst="rect">
            <a:avLst/>
          </a:prstGeom>
        </p:spPr>
      </p:pic>
      <p:sp>
        <p:nvSpPr>
          <p:cNvPr id="1079" name="Text Box 227">
            <a:extLst>
              <a:ext uri="{FF2B5EF4-FFF2-40B4-BE49-F238E27FC236}">
                <a16:creationId xmlns:a16="http://schemas.microsoft.com/office/drawing/2014/main" id="{0AE68CE1-B2ED-A1E8-0F2B-99C61E9AF6B7}"/>
              </a:ext>
            </a:extLst>
          </p:cNvPr>
          <p:cNvSpPr txBox="1"/>
          <p:nvPr/>
        </p:nvSpPr>
        <p:spPr>
          <a:xfrm>
            <a:off x="2454815" y="3790785"/>
            <a:ext cx="3281266" cy="217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8" name="Text Box 227">
            <a:extLst>
              <a:ext uri="{FF2B5EF4-FFF2-40B4-BE49-F238E27FC236}">
                <a16:creationId xmlns:a16="http://schemas.microsoft.com/office/drawing/2014/main" id="{F9E39834-FEA8-6D8B-6654-7E00634E4567}"/>
              </a:ext>
            </a:extLst>
          </p:cNvPr>
          <p:cNvSpPr txBox="1"/>
          <p:nvPr/>
        </p:nvSpPr>
        <p:spPr>
          <a:xfrm>
            <a:off x="3667205" y="40411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1089" name="Graphic 1088" descr="Server outline">
            <a:extLst>
              <a:ext uri="{FF2B5EF4-FFF2-40B4-BE49-F238E27FC236}">
                <a16:creationId xmlns:a16="http://schemas.microsoft.com/office/drawing/2014/main" id="{986A153F-D668-2704-99CB-50A4572AE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6813" y="3947510"/>
            <a:ext cx="652903" cy="652903"/>
          </a:xfrm>
          <a:prstGeom prst="rect">
            <a:avLst/>
          </a:prstGeom>
        </p:spPr>
      </p:pic>
      <p:sp>
        <p:nvSpPr>
          <p:cNvPr id="1090" name="Text Box 227">
            <a:extLst>
              <a:ext uri="{FF2B5EF4-FFF2-40B4-BE49-F238E27FC236}">
                <a16:creationId xmlns:a16="http://schemas.microsoft.com/office/drawing/2014/main" id="{34918BFF-96D9-9740-919A-9D175EE1C03B}"/>
              </a:ext>
            </a:extLst>
          </p:cNvPr>
          <p:cNvSpPr txBox="1"/>
          <p:nvPr/>
        </p:nvSpPr>
        <p:spPr>
          <a:xfrm>
            <a:off x="3066672" y="4513351"/>
            <a:ext cx="713699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091" name="Text Box 227">
            <a:extLst>
              <a:ext uri="{FF2B5EF4-FFF2-40B4-BE49-F238E27FC236}">
                <a16:creationId xmlns:a16="http://schemas.microsoft.com/office/drawing/2014/main" id="{B3037EF0-3F4E-9286-1C01-6317E100C070}"/>
              </a:ext>
            </a:extLst>
          </p:cNvPr>
          <p:cNvSpPr txBox="1"/>
          <p:nvPr/>
        </p:nvSpPr>
        <p:spPr>
          <a:xfrm>
            <a:off x="4796867" y="4481283"/>
            <a:ext cx="804275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1092" name="Straight Arrow Connector 1091">
            <a:extLst>
              <a:ext uri="{FF2B5EF4-FFF2-40B4-BE49-F238E27FC236}">
                <a16:creationId xmlns:a16="http://schemas.microsoft.com/office/drawing/2014/main" id="{D4FD5B8E-EFDA-15A6-1510-530763F52C74}"/>
              </a:ext>
            </a:extLst>
          </p:cNvPr>
          <p:cNvCxnSpPr/>
          <p:nvPr/>
        </p:nvCxnSpPr>
        <p:spPr bwMode="auto">
          <a:xfrm>
            <a:off x="3702917" y="42982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3" name="Graphic 1102" descr="Table outline">
            <a:extLst>
              <a:ext uri="{FF2B5EF4-FFF2-40B4-BE49-F238E27FC236}">
                <a16:creationId xmlns:a16="http://schemas.microsoft.com/office/drawing/2014/main" id="{882BD05C-AF26-6215-C62F-691E4CFAB3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42852" y="3999058"/>
            <a:ext cx="546097" cy="546097"/>
          </a:xfrm>
          <a:prstGeom prst="rect">
            <a:avLst/>
          </a:prstGeom>
        </p:spPr>
      </p:pic>
      <p:pic>
        <p:nvPicPr>
          <p:cNvPr id="1109" name="Graphic 1108" descr="Wireless router outline">
            <a:extLst>
              <a:ext uri="{FF2B5EF4-FFF2-40B4-BE49-F238E27FC236}">
                <a16:creationId xmlns:a16="http://schemas.microsoft.com/office/drawing/2014/main" id="{7AF2FF6D-DA5F-DEDB-978B-11AABFAC50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37289" y="4457062"/>
            <a:ext cx="395173" cy="395173"/>
          </a:xfrm>
          <a:prstGeom prst="rect">
            <a:avLst/>
          </a:prstGeom>
        </p:spPr>
      </p:pic>
      <p:pic>
        <p:nvPicPr>
          <p:cNvPr id="1111" name="Graphic 1110" descr="Wireless router outline">
            <a:extLst>
              <a:ext uri="{FF2B5EF4-FFF2-40B4-BE49-F238E27FC236}">
                <a16:creationId xmlns:a16="http://schemas.microsoft.com/office/drawing/2014/main" id="{FE51CBF7-A273-D93D-D0C1-78CBB85AC93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71353" y="4469416"/>
            <a:ext cx="395173" cy="395173"/>
          </a:xfrm>
          <a:prstGeom prst="rect">
            <a:avLst/>
          </a:prstGeom>
        </p:spPr>
      </p:pic>
      <p:sp>
        <p:nvSpPr>
          <p:cNvPr id="1086" name="TextBox 1085">
            <a:extLst>
              <a:ext uri="{FF2B5EF4-FFF2-40B4-BE49-F238E27FC236}">
                <a16:creationId xmlns:a16="http://schemas.microsoft.com/office/drawing/2014/main" id="{154279BE-C923-73FE-4E79-17D2CB6303EE}"/>
              </a:ext>
            </a:extLst>
          </p:cNvPr>
          <p:cNvSpPr txBox="1"/>
          <p:nvPr/>
        </p:nvSpPr>
        <p:spPr>
          <a:xfrm>
            <a:off x="2931406" y="447987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F11F2664-6C10-C852-7F51-FA6D6ADE3D7A}"/>
              </a:ext>
            </a:extLst>
          </p:cNvPr>
          <p:cNvSpPr txBox="1"/>
          <p:nvPr/>
        </p:nvSpPr>
        <p:spPr>
          <a:xfrm>
            <a:off x="4662027" y="444054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6</a:t>
            </a:r>
          </a:p>
        </p:txBody>
      </p:sp>
      <p:pic>
        <p:nvPicPr>
          <p:cNvPr id="1118" name="Graphic 1117" descr="Continuous Improvement outline">
            <a:extLst>
              <a:ext uri="{FF2B5EF4-FFF2-40B4-BE49-F238E27FC236}">
                <a16:creationId xmlns:a16="http://schemas.microsoft.com/office/drawing/2014/main" id="{98086AF7-C70A-68B9-9872-6AB59FF10E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16200000">
            <a:off x="9051386" y="5441222"/>
            <a:ext cx="1117438" cy="1117438"/>
          </a:xfrm>
          <a:prstGeom prst="rect">
            <a:avLst/>
          </a:prstGeom>
        </p:spPr>
      </p:pic>
      <p:cxnSp>
        <p:nvCxnSpPr>
          <p:cNvPr id="1172" name="Elbow Connector 1171">
            <a:extLst>
              <a:ext uri="{FF2B5EF4-FFF2-40B4-BE49-F238E27FC236}">
                <a16:creationId xmlns:a16="http://schemas.microsoft.com/office/drawing/2014/main" id="{01D31563-82B4-A9F9-E429-73E2FE24885F}"/>
              </a:ext>
            </a:extLst>
          </p:cNvPr>
          <p:cNvCxnSpPr/>
          <p:nvPr/>
        </p:nvCxnSpPr>
        <p:spPr bwMode="auto">
          <a:xfrm flipV="1">
            <a:off x="5410874" y="3201872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BBD9B16-00B9-3B03-1252-7D92744BC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RIDV Attack Vectors</a:t>
            </a: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FFE5795A-A172-E90F-128F-0AD39B155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22956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EDACD0-4570-771A-AE56-15C46DDDC8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4509B-36D0-575F-6F60-D40C44B898CC}"/>
              </a:ext>
            </a:extLst>
          </p:cNvPr>
          <p:cNvSpPr/>
          <p:nvPr/>
        </p:nvSpPr>
        <p:spPr>
          <a:xfrm>
            <a:off x="7264495" y="36328"/>
            <a:ext cx="4687108" cy="6763558"/>
          </a:xfrm>
          <a:prstGeom prst="rect">
            <a:avLst/>
          </a:prstGeom>
          <a:solidFill>
            <a:srgbClr val="002060">
              <a:alpha val="7169"/>
            </a:srgbClr>
          </a:solidFill>
          <a:ln w="9525">
            <a:solidFill>
              <a:srgbClr val="002060">
                <a:alpha val="55584"/>
              </a:srgb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A7200A-8925-D238-D206-8BC7D0202345}"/>
              </a:ext>
            </a:extLst>
          </p:cNvPr>
          <p:cNvSpPr/>
          <p:nvPr/>
        </p:nvSpPr>
        <p:spPr>
          <a:xfrm>
            <a:off x="2313784" y="1083900"/>
            <a:ext cx="8533725" cy="3940735"/>
          </a:xfrm>
          <a:prstGeom prst="rect">
            <a:avLst/>
          </a:prstGeom>
          <a:solidFill>
            <a:srgbClr val="69A7AE">
              <a:alpha val="9188"/>
            </a:srgbClr>
          </a:solidFill>
          <a:ln w="25400">
            <a:solidFill>
              <a:srgbClr val="69A7A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6B22E5-B2FA-D1BA-EA89-F992D735B18E}"/>
              </a:ext>
            </a:extLst>
          </p:cNvPr>
          <p:cNvSpPr/>
          <p:nvPr/>
        </p:nvSpPr>
        <p:spPr>
          <a:xfrm>
            <a:off x="5033281" y="5387192"/>
            <a:ext cx="5825099" cy="1303174"/>
          </a:xfrm>
          <a:prstGeom prst="rect">
            <a:avLst/>
          </a:prstGeom>
          <a:solidFill>
            <a:schemeClr val="accent6">
              <a:alpha val="9188"/>
            </a:schemeClr>
          </a:solidFill>
          <a:ln w="25400">
            <a:solidFill>
              <a:schemeClr val="accent6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94483-453A-3E65-0327-02AE3C26DF1C}"/>
              </a:ext>
            </a:extLst>
          </p:cNvPr>
          <p:cNvSpPr/>
          <p:nvPr/>
        </p:nvSpPr>
        <p:spPr>
          <a:xfrm>
            <a:off x="2450351" y="3780121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D515EE-5259-3D25-5D59-4486DB0737EE}"/>
              </a:ext>
            </a:extLst>
          </p:cNvPr>
          <p:cNvSpPr/>
          <p:nvPr/>
        </p:nvSpPr>
        <p:spPr>
          <a:xfrm>
            <a:off x="2460789" y="2487866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651E344-82ED-5090-B42D-7BEEB5AC8BDF}"/>
              </a:ext>
            </a:extLst>
          </p:cNvPr>
          <p:cNvSpPr/>
          <p:nvPr/>
        </p:nvSpPr>
        <p:spPr>
          <a:xfrm>
            <a:off x="2490057" y="1204174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617943-5B31-859C-586D-65CFC73E82F6}"/>
              </a:ext>
            </a:extLst>
          </p:cNvPr>
          <p:cNvSpPr/>
          <p:nvPr/>
        </p:nvSpPr>
        <p:spPr>
          <a:xfrm>
            <a:off x="5189806" y="5565718"/>
            <a:ext cx="1690895" cy="94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" name="Text Box 227">
            <a:extLst>
              <a:ext uri="{FF2B5EF4-FFF2-40B4-BE49-F238E27FC236}">
                <a16:creationId xmlns:a16="http://schemas.microsoft.com/office/drawing/2014/main" id="{F15CC1D0-BC10-C6B4-C273-58041117BE41}"/>
              </a:ext>
            </a:extLst>
          </p:cNvPr>
          <p:cNvSpPr txBox="1"/>
          <p:nvPr/>
        </p:nvSpPr>
        <p:spPr>
          <a:xfrm>
            <a:off x="2490057" y="1195443"/>
            <a:ext cx="3281265" cy="273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7">
            <a:extLst>
              <a:ext uri="{FF2B5EF4-FFF2-40B4-BE49-F238E27FC236}">
                <a16:creationId xmlns:a16="http://schemas.microsoft.com/office/drawing/2014/main" id="{F9E20171-B955-D845-8299-DC602D8953AE}"/>
              </a:ext>
            </a:extLst>
          </p:cNvPr>
          <p:cNvSpPr txBox="1"/>
          <p:nvPr/>
        </p:nvSpPr>
        <p:spPr>
          <a:xfrm>
            <a:off x="3647163" y="14947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8B2CC1-5D6B-C3B6-6C36-EB4E77C902E1}"/>
              </a:ext>
            </a:extLst>
          </p:cNvPr>
          <p:cNvGrpSpPr/>
          <p:nvPr/>
        </p:nvGrpSpPr>
        <p:grpSpPr>
          <a:xfrm>
            <a:off x="3046554" y="1478606"/>
            <a:ext cx="726557" cy="533666"/>
            <a:chOff x="336478" y="1333899"/>
            <a:chExt cx="1144992" cy="914400"/>
          </a:xfrm>
          <a:solidFill>
            <a:srgbClr val="000000">
              <a:alpha val="60268"/>
            </a:srgbClr>
          </a:solidFill>
        </p:grpSpPr>
        <p:pic>
          <p:nvPicPr>
            <p:cNvPr id="14" name="Graphic 201" descr="Smart Phone outline">
              <a:extLst>
                <a:ext uri="{FF2B5EF4-FFF2-40B4-BE49-F238E27FC236}">
                  <a16:creationId xmlns:a16="http://schemas.microsoft.com/office/drawing/2014/main" id="{EF411FD5-65BF-8830-83C6-7489D19B742D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478" y="1333899"/>
              <a:ext cx="1144992" cy="914400"/>
            </a:xfrm>
            <a:prstGeom prst="rect">
              <a:avLst/>
            </a:prstGeom>
          </p:spPr>
        </p:pic>
        <p:pic>
          <p:nvPicPr>
            <p:cNvPr id="15" name="Graphic 199" descr="User outline">
              <a:extLst>
                <a:ext uri="{FF2B5EF4-FFF2-40B4-BE49-F238E27FC236}">
                  <a16:creationId xmlns:a16="http://schemas.microsoft.com/office/drawing/2014/main" id="{DD07B9B2-5222-CD80-020E-82624A0E736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3138" y="1601923"/>
              <a:ext cx="362918" cy="378724"/>
            </a:xfrm>
            <a:prstGeom prst="rect">
              <a:avLst/>
            </a:prstGeom>
          </p:spPr>
        </p:pic>
      </p:grpSp>
      <p:pic>
        <p:nvPicPr>
          <p:cNvPr id="16" name="Graphic 15" descr="Server outline">
            <a:extLst>
              <a:ext uri="{FF2B5EF4-FFF2-40B4-BE49-F238E27FC236}">
                <a16:creationId xmlns:a16="http://schemas.microsoft.com/office/drawing/2014/main" id="{3F1190BE-CB18-B8E7-4B0F-7B2646AF6F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6771" y="1401110"/>
            <a:ext cx="652903" cy="652903"/>
          </a:xfrm>
          <a:prstGeom prst="rect">
            <a:avLst/>
          </a:prstGeom>
        </p:spPr>
      </p:pic>
      <p:sp>
        <p:nvSpPr>
          <p:cNvPr id="17" name="Text Box 227">
            <a:extLst>
              <a:ext uri="{FF2B5EF4-FFF2-40B4-BE49-F238E27FC236}">
                <a16:creationId xmlns:a16="http://schemas.microsoft.com/office/drawing/2014/main" id="{9BB5A1DD-E397-0869-7B0D-66A1606D50A9}"/>
              </a:ext>
            </a:extLst>
          </p:cNvPr>
          <p:cNvSpPr txBox="1"/>
          <p:nvPr/>
        </p:nvSpPr>
        <p:spPr>
          <a:xfrm>
            <a:off x="2975154" y="1968789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8" name="Text Box 227">
            <a:extLst>
              <a:ext uri="{FF2B5EF4-FFF2-40B4-BE49-F238E27FC236}">
                <a16:creationId xmlns:a16="http://schemas.microsoft.com/office/drawing/2014/main" id="{45DB2AA0-CBDD-353B-9079-2B035C264152}"/>
              </a:ext>
            </a:extLst>
          </p:cNvPr>
          <p:cNvSpPr txBox="1"/>
          <p:nvPr/>
        </p:nvSpPr>
        <p:spPr>
          <a:xfrm>
            <a:off x="4637501" y="194490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19" name="Text Box 227">
            <a:extLst>
              <a:ext uri="{FF2B5EF4-FFF2-40B4-BE49-F238E27FC236}">
                <a16:creationId xmlns:a16="http://schemas.microsoft.com/office/drawing/2014/main" id="{C01F2D2F-498B-D590-AB0C-30F7AF7F13D0}"/>
              </a:ext>
            </a:extLst>
          </p:cNvPr>
          <p:cNvSpPr txBox="1"/>
          <p:nvPr/>
        </p:nvSpPr>
        <p:spPr>
          <a:xfrm>
            <a:off x="2460790" y="2481740"/>
            <a:ext cx="3275290" cy="234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7">
            <a:extLst>
              <a:ext uri="{FF2B5EF4-FFF2-40B4-BE49-F238E27FC236}">
                <a16:creationId xmlns:a16="http://schemas.microsoft.com/office/drawing/2014/main" id="{66C5F612-DA71-409B-0F4A-7D6A87292715}"/>
              </a:ext>
            </a:extLst>
          </p:cNvPr>
          <p:cNvSpPr txBox="1"/>
          <p:nvPr/>
        </p:nvSpPr>
        <p:spPr>
          <a:xfrm>
            <a:off x="10475234" y="-4132"/>
            <a:ext cx="1520298" cy="3266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  <a:endParaRPr lang="en-US" b="1" dirty="0">
              <a:solidFill>
                <a:srgbClr val="00206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D94BA84-1682-6270-9D84-7E73F05AED37}"/>
              </a:ext>
            </a:extLst>
          </p:cNvPr>
          <p:cNvCxnSpPr/>
          <p:nvPr/>
        </p:nvCxnSpPr>
        <p:spPr bwMode="auto">
          <a:xfrm>
            <a:off x="3682875" y="17518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227">
            <a:extLst>
              <a:ext uri="{FF2B5EF4-FFF2-40B4-BE49-F238E27FC236}">
                <a16:creationId xmlns:a16="http://schemas.microsoft.com/office/drawing/2014/main" id="{AE0AC89F-CA7D-BFE4-CFF5-486878A42F93}"/>
              </a:ext>
            </a:extLst>
          </p:cNvPr>
          <p:cNvSpPr txBox="1"/>
          <p:nvPr/>
        </p:nvSpPr>
        <p:spPr>
          <a:xfrm>
            <a:off x="8360416" y="73603"/>
            <a:ext cx="1042521" cy="4589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48183BA-EB13-9DF9-1DD1-FEFBCA3CCC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668" y="2508984"/>
            <a:ext cx="803882" cy="848051"/>
          </a:xfrm>
          <a:prstGeom prst="rect">
            <a:avLst/>
          </a:prstGeom>
          <a:ln>
            <a:solidFill>
              <a:srgbClr val="69A7AE"/>
            </a:solidFill>
          </a:ln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EF835BEC-D003-70E7-A981-1E50F5F608CF}"/>
              </a:ext>
            </a:extLst>
          </p:cNvPr>
          <p:cNvCxnSpPr/>
          <p:nvPr/>
        </p:nvCxnSpPr>
        <p:spPr bwMode="auto">
          <a:xfrm>
            <a:off x="5401399" y="1756366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227">
            <a:extLst>
              <a:ext uri="{FF2B5EF4-FFF2-40B4-BE49-F238E27FC236}">
                <a16:creationId xmlns:a16="http://schemas.microsoft.com/office/drawing/2014/main" id="{83E477F0-93B0-6756-DBF8-F468657CBC38}"/>
              </a:ext>
            </a:extLst>
          </p:cNvPr>
          <p:cNvSpPr txBox="1"/>
          <p:nvPr/>
        </p:nvSpPr>
        <p:spPr>
          <a:xfrm>
            <a:off x="7391347" y="3396271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E6F361A-E081-2995-5AEE-CDC59BBF1693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8065609" y="978286"/>
            <a:ext cx="0" cy="153069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227">
            <a:extLst>
              <a:ext uri="{FF2B5EF4-FFF2-40B4-BE49-F238E27FC236}">
                <a16:creationId xmlns:a16="http://schemas.microsoft.com/office/drawing/2014/main" id="{E0051C24-3C38-35E5-ED33-917BD07F5B78}"/>
              </a:ext>
            </a:extLst>
          </p:cNvPr>
          <p:cNvSpPr txBox="1"/>
          <p:nvPr/>
        </p:nvSpPr>
        <p:spPr>
          <a:xfrm>
            <a:off x="5412014" y="5565718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Device</a:t>
            </a:r>
          </a:p>
        </p:txBody>
      </p:sp>
      <p:sp>
        <p:nvSpPr>
          <p:cNvPr id="28" name="Text Box 227">
            <a:extLst>
              <a:ext uri="{FF2B5EF4-FFF2-40B4-BE49-F238E27FC236}">
                <a16:creationId xmlns:a16="http://schemas.microsoft.com/office/drawing/2014/main" id="{3ADBA5B1-706F-FA5D-05BA-E8984E75CCE4}"/>
              </a:ext>
            </a:extLst>
          </p:cNvPr>
          <p:cNvSpPr txBox="1"/>
          <p:nvPr/>
        </p:nvSpPr>
        <p:spPr>
          <a:xfrm>
            <a:off x="5553398" y="6204444"/>
            <a:ext cx="1159351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Video Chat</a:t>
            </a:r>
          </a:p>
        </p:txBody>
      </p:sp>
      <p:pic>
        <p:nvPicPr>
          <p:cNvPr id="29" name="Graphic 193" descr="Employee badge outline">
            <a:extLst>
              <a:ext uri="{FF2B5EF4-FFF2-40B4-BE49-F238E27FC236}">
                <a16:creationId xmlns:a16="http://schemas.microsoft.com/office/drawing/2014/main" id="{18F87B31-6BF1-E887-FABC-CC8C1A76B3A7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3186490" y="2854382"/>
            <a:ext cx="483775" cy="34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Graphic 29" descr="Vlog outline">
            <a:extLst>
              <a:ext uri="{FF2B5EF4-FFF2-40B4-BE49-F238E27FC236}">
                <a16:creationId xmlns:a16="http://schemas.microsoft.com/office/drawing/2014/main" id="{A7C76C1D-9844-ADA2-17C4-2D12D78BBA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0758" y="5711373"/>
            <a:ext cx="630484" cy="630484"/>
          </a:xfrm>
          <a:prstGeom prst="rect">
            <a:avLst/>
          </a:prstGeom>
        </p:spPr>
      </p:pic>
      <p:sp>
        <p:nvSpPr>
          <p:cNvPr id="31" name="Text Box 227">
            <a:extLst>
              <a:ext uri="{FF2B5EF4-FFF2-40B4-BE49-F238E27FC236}">
                <a16:creationId xmlns:a16="http://schemas.microsoft.com/office/drawing/2014/main" id="{FEDB86BE-B7CD-99E7-8F87-B6E93426D35E}"/>
              </a:ext>
            </a:extLst>
          </p:cNvPr>
          <p:cNvSpPr txBox="1"/>
          <p:nvPr/>
        </p:nvSpPr>
        <p:spPr>
          <a:xfrm>
            <a:off x="7292723" y="6120726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12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39B03D-EA4F-5122-967A-1A58FFA2779B}"/>
              </a:ext>
            </a:extLst>
          </p:cNvPr>
          <p:cNvCxnSpPr/>
          <p:nvPr/>
        </p:nvCxnSpPr>
        <p:spPr bwMode="auto">
          <a:xfrm>
            <a:off x="6411242" y="6029373"/>
            <a:ext cx="114768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9F336FC7-0269-85A2-2804-6F28B942E487}"/>
              </a:ext>
            </a:extLst>
          </p:cNvPr>
          <p:cNvCxnSpPr>
            <a:cxnSpLocks/>
            <a:endCxn id="49" idx="0"/>
          </p:cNvCxnSpPr>
          <p:nvPr/>
        </p:nvCxnSpPr>
        <p:spPr bwMode="auto">
          <a:xfrm rot="5400000">
            <a:off x="7773068" y="2408843"/>
            <a:ext cx="3567095" cy="3095934"/>
          </a:xfrm>
          <a:prstGeom prst="bentConnector3">
            <a:avLst>
              <a:gd name="adj1" fmla="val 8650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09D86B7D-0C1E-282C-CFD8-6FED589F6FC4}"/>
              </a:ext>
            </a:extLst>
          </p:cNvPr>
          <p:cNvCxnSpPr/>
          <p:nvPr/>
        </p:nvCxnSpPr>
        <p:spPr bwMode="auto">
          <a:xfrm>
            <a:off x="8615578" y="531940"/>
            <a:ext cx="2483676" cy="1641322"/>
          </a:xfrm>
          <a:prstGeom prst="bentConnector3">
            <a:avLst>
              <a:gd name="adj1" fmla="val 10035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Graphic 34" descr="Continuous Improvement outline">
            <a:extLst>
              <a:ext uri="{FF2B5EF4-FFF2-40B4-BE49-F238E27FC236}">
                <a16:creationId xmlns:a16="http://schemas.microsoft.com/office/drawing/2014/main" id="{64B60B17-2D51-EA19-EC7E-8EBBAA3DC9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rot="16200000">
            <a:off x="8992082" y="2233504"/>
            <a:ext cx="1117438" cy="1117438"/>
          </a:xfrm>
          <a:prstGeom prst="rect">
            <a:avLst/>
          </a:prstGeom>
        </p:spPr>
      </p:pic>
      <p:sp>
        <p:nvSpPr>
          <p:cNvPr id="36" name="Text Box 227">
            <a:extLst>
              <a:ext uri="{FF2B5EF4-FFF2-40B4-BE49-F238E27FC236}">
                <a16:creationId xmlns:a16="http://schemas.microsoft.com/office/drawing/2014/main" id="{0BF4F698-BFA8-0EF5-627A-E196A48AFE1C}"/>
              </a:ext>
            </a:extLst>
          </p:cNvPr>
          <p:cNvSpPr txBox="1"/>
          <p:nvPr/>
        </p:nvSpPr>
        <p:spPr>
          <a:xfrm>
            <a:off x="8684141" y="2109855"/>
            <a:ext cx="1696353" cy="28059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F9E42E-1BF5-DFB9-3D0E-BBB3AE5D65D3}"/>
              </a:ext>
            </a:extLst>
          </p:cNvPr>
          <p:cNvCxnSpPr/>
          <p:nvPr/>
        </p:nvCxnSpPr>
        <p:spPr bwMode="auto">
          <a:xfrm flipV="1">
            <a:off x="8511194" y="2733779"/>
            <a:ext cx="682621" cy="1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9478C0F-E6DF-5CFC-596C-E26DF83B24F6}"/>
              </a:ext>
            </a:extLst>
          </p:cNvPr>
          <p:cNvCxnSpPr/>
          <p:nvPr/>
        </p:nvCxnSpPr>
        <p:spPr bwMode="auto">
          <a:xfrm>
            <a:off x="9903918" y="2716215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227">
            <a:extLst>
              <a:ext uri="{FF2B5EF4-FFF2-40B4-BE49-F238E27FC236}">
                <a16:creationId xmlns:a16="http://schemas.microsoft.com/office/drawing/2014/main" id="{B92F9884-1734-8AE3-A40E-D8054AF000F1}"/>
              </a:ext>
            </a:extLst>
          </p:cNvPr>
          <p:cNvSpPr txBox="1"/>
          <p:nvPr/>
        </p:nvSpPr>
        <p:spPr>
          <a:xfrm>
            <a:off x="9872085" y="2492982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sp>
        <p:nvSpPr>
          <p:cNvPr id="40" name="Text Box 227">
            <a:extLst>
              <a:ext uri="{FF2B5EF4-FFF2-40B4-BE49-F238E27FC236}">
                <a16:creationId xmlns:a16="http://schemas.microsoft.com/office/drawing/2014/main" id="{1592E936-5C85-F10B-A609-EEF91CCB2063}"/>
              </a:ext>
            </a:extLst>
          </p:cNvPr>
          <p:cNvSpPr txBox="1"/>
          <p:nvPr/>
        </p:nvSpPr>
        <p:spPr>
          <a:xfrm rot="16200000">
            <a:off x="8992631" y="3882618"/>
            <a:ext cx="904105" cy="2122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Adjudicate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CDB1999E-86DD-45EC-1D80-4FEC229AD046}"/>
              </a:ext>
            </a:extLst>
          </p:cNvPr>
          <p:cNvCxnSpPr/>
          <p:nvPr/>
        </p:nvCxnSpPr>
        <p:spPr bwMode="auto">
          <a:xfrm rot="10800000" flipV="1">
            <a:off x="4818581" y="3158435"/>
            <a:ext cx="4745784" cy="1981975"/>
          </a:xfrm>
          <a:prstGeom prst="bentConnector3">
            <a:avLst>
              <a:gd name="adj1" fmla="val -66"/>
            </a:avLst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FD82661C-5BD9-B6D7-B1F2-05707A1F2B62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rot="16200000" flipH="1">
            <a:off x="4561732" y="5410538"/>
            <a:ext cx="898200" cy="35794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227">
            <a:extLst>
              <a:ext uri="{FF2B5EF4-FFF2-40B4-BE49-F238E27FC236}">
                <a16:creationId xmlns:a16="http://schemas.microsoft.com/office/drawing/2014/main" id="{0AA35745-23EB-24DD-6B1F-B906626B32D8}"/>
              </a:ext>
            </a:extLst>
          </p:cNvPr>
          <p:cNvSpPr txBox="1"/>
          <p:nvPr/>
        </p:nvSpPr>
        <p:spPr>
          <a:xfrm>
            <a:off x="8790178" y="5374408"/>
            <a:ext cx="1685056" cy="2175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12CA0E3-A780-B53E-A49D-25BAD1B91306}"/>
              </a:ext>
            </a:extLst>
          </p:cNvPr>
          <p:cNvCxnSpPr/>
          <p:nvPr/>
        </p:nvCxnSpPr>
        <p:spPr bwMode="auto">
          <a:xfrm>
            <a:off x="9988140" y="6011788"/>
            <a:ext cx="21624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227">
            <a:extLst>
              <a:ext uri="{FF2B5EF4-FFF2-40B4-BE49-F238E27FC236}">
                <a16:creationId xmlns:a16="http://schemas.microsoft.com/office/drawing/2014/main" id="{24E674D1-9018-C24B-389D-6D2EC9422192}"/>
              </a:ext>
            </a:extLst>
          </p:cNvPr>
          <p:cNvSpPr txBox="1"/>
          <p:nvPr/>
        </p:nvSpPr>
        <p:spPr>
          <a:xfrm>
            <a:off x="9931267" y="5764571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81722AEC-F4F8-1D59-5A03-90EC63248EA7}"/>
              </a:ext>
            </a:extLst>
          </p:cNvPr>
          <p:cNvCxnSpPr/>
          <p:nvPr/>
        </p:nvCxnSpPr>
        <p:spPr bwMode="auto">
          <a:xfrm>
            <a:off x="9564365" y="6364681"/>
            <a:ext cx="2586274" cy="194572"/>
          </a:xfrm>
          <a:prstGeom prst="bentConnector3">
            <a:avLst>
              <a:gd name="adj1" fmla="val -351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27">
            <a:extLst>
              <a:ext uri="{FF2B5EF4-FFF2-40B4-BE49-F238E27FC236}">
                <a16:creationId xmlns:a16="http://schemas.microsoft.com/office/drawing/2014/main" id="{FA8A3489-4149-8A20-06B7-5BE1ADE3E672}"/>
              </a:ext>
            </a:extLst>
          </p:cNvPr>
          <p:cNvSpPr txBox="1"/>
          <p:nvPr/>
        </p:nvSpPr>
        <p:spPr>
          <a:xfrm>
            <a:off x="9954275" y="6331340"/>
            <a:ext cx="904105" cy="2138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5256273-6910-11F7-ED04-BEA6F32676D7}"/>
              </a:ext>
            </a:extLst>
          </p:cNvPr>
          <p:cNvCxnSpPr/>
          <p:nvPr/>
        </p:nvCxnSpPr>
        <p:spPr bwMode="auto">
          <a:xfrm>
            <a:off x="8338606" y="5896200"/>
            <a:ext cx="932745" cy="2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Graphic 193" descr="Employee badge outline">
            <a:extLst>
              <a:ext uri="{FF2B5EF4-FFF2-40B4-BE49-F238E27FC236}">
                <a16:creationId xmlns:a16="http://schemas.microsoft.com/office/drawing/2014/main" id="{474F0308-9F00-5D35-DAE0-0BD132B3B54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7678690" y="5740358"/>
            <a:ext cx="659916" cy="459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 Box 227">
            <a:extLst>
              <a:ext uri="{FF2B5EF4-FFF2-40B4-BE49-F238E27FC236}">
                <a16:creationId xmlns:a16="http://schemas.microsoft.com/office/drawing/2014/main" id="{9D0E182D-5AF5-CD56-89BA-64EB355490EA}"/>
              </a:ext>
            </a:extLst>
          </p:cNvPr>
          <p:cNvSpPr txBox="1"/>
          <p:nvPr/>
        </p:nvSpPr>
        <p:spPr>
          <a:xfrm>
            <a:off x="377416" y="1076837"/>
            <a:ext cx="1910383" cy="9902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9A7A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69A7A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 IDV Process</a:t>
            </a:r>
          </a:p>
        </p:txBody>
      </p:sp>
      <p:sp>
        <p:nvSpPr>
          <p:cNvPr id="51" name="Text Box 227">
            <a:extLst>
              <a:ext uri="{FF2B5EF4-FFF2-40B4-BE49-F238E27FC236}">
                <a16:creationId xmlns:a16="http://schemas.microsoft.com/office/drawing/2014/main" id="{33C6DDF7-F873-9BBC-79C0-59804370FA2E}"/>
              </a:ext>
            </a:extLst>
          </p:cNvPr>
          <p:cNvSpPr txBox="1"/>
          <p:nvPr/>
        </p:nvSpPr>
        <p:spPr>
          <a:xfrm>
            <a:off x="3005634" y="5536918"/>
            <a:ext cx="1812947" cy="1153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Process used for opt-out and/or exception handling</a:t>
            </a:r>
            <a:endParaRPr lang="en-US" sz="1200" b="1" dirty="0">
              <a:solidFill>
                <a:srgbClr val="7030A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E5E2902-0DFC-7912-B5B0-1D797F7E697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1547" y="3204104"/>
            <a:ext cx="391587" cy="41396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5B0464C7-8218-0F9C-08BB-9B5C274DC84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1480" y="3219446"/>
            <a:ext cx="391587" cy="4139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3208737-810E-EB5F-4A39-593F769250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7508" y="6082215"/>
            <a:ext cx="391587" cy="41396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06B55A6-FD07-D65B-8D9A-4973B2C7029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1847" y="1954502"/>
            <a:ext cx="391587" cy="41396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55ED33C-6485-639A-E20C-D7ED55237F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6446" y="1926989"/>
            <a:ext cx="391587" cy="4139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04CBD5EA-2EA2-59DF-E3A8-470C25B1131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5456" y="670416"/>
            <a:ext cx="391587" cy="41396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38169BF5-3D6E-ED5D-4C44-F053525E4D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22997" y="1112953"/>
            <a:ext cx="391587" cy="413963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B6E844A5-0DD2-ABE7-A5A2-7E3D9728B33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2522663" y="3257359"/>
            <a:ext cx="241658" cy="3294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16F922C-EEA9-6245-8615-2BC10918F667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4156167" y="3245029"/>
            <a:ext cx="241658" cy="3294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C24FC81-2FCA-C6ED-5187-8F9ED76773F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5280570" y="5777183"/>
            <a:ext cx="241658" cy="3294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F3BE9AE-C328-96F4-E7E4-A8963677714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7437031" y="365914"/>
            <a:ext cx="241658" cy="329498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6C7B6EF3-222D-6109-BE5D-28BB9F9DE14B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11486175" y="714836"/>
            <a:ext cx="241658" cy="329498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06C73EF5-82AF-269D-45F1-0C859B039022}"/>
              </a:ext>
            </a:extLst>
          </p:cNvPr>
          <p:cNvSpPr txBox="1"/>
          <p:nvPr/>
        </p:nvSpPr>
        <p:spPr>
          <a:xfrm>
            <a:off x="3032462" y="312172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E161F1F-EE08-B9F1-81C3-3F2450D5DF62}"/>
              </a:ext>
            </a:extLst>
          </p:cNvPr>
          <p:cNvSpPr txBox="1"/>
          <p:nvPr/>
        </p:nvSpPr>
        <p:spPr>
          <a:xfrm>
            <a:off x="4672465" y="31482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4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BF93E5-9F75-EB7E-A452-9FD6DE52AE7C}"/>
              </a:ext>
            </a:extLst>
          </p:cNvPr>
          <p:cNvSpPr txBox="1"/>
          <p:nvPr/>
        </p:nvSpPr>
        <p:spPr>
          <a:xfrm>
            <a:off x="2961697" y="189626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61A7502-754A-8EB0-5143-98EF83136D04}"/>
              </a:ext>
            </a:extLst>
          </p:cNvPr>
          <p:cNvSpPr txBox="1"/>
          <p:nvPr/>
        </p:nvSpPr>
        <p:spPr>
          <a:xfrm>
            <a:off x="4702421" y="185188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522F9B5-04B4-A89F-3CC2-5EB5C9A96ADE}"/>
              </a:ext>
            </a:extLst>
          </p:cNvPr>
          <p:cNvSpPr txBox="1"/>
          <p:nvPr/>
        </p:nvSpPr>
        <p:spPr>
          <a:xfrm>
            <a:off x="5491772" y="601861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10A437B-1C27-C486-6C8E-8D80F55AB35C}"/>
              </a:ext>
            </a:extLst>
          </p:cNvPr>
          <p:cNvSpPr txBox="1"/>
          <p:nvPr/>
        </p:nvSpPr>
        <p:spPr>
          <a:xfrm>
            <a:off x="7637422" y="457128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8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43C17AE-7F07-3FE5-4067-704CFBDA9C10}"/>
              </a:ext>
            </a:extLst>
          </p:cNvPr>
          <p:cNvSpPr txBox="1"/>
          <p:nvPr/>
        </p:nvSpPr>
        <p:spPr>
          <a:xfrm>
            <a:off x="11663497" y="10139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9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5A8DA15C-7239-7F18-4A4A-81BD29BA7BA3}"/>
              </a:ext>
            </a:extLst>
          </p:cNvPr>
          <p:cNvSpPr txBox="1"/>
          <p:nvPr/>
        </p:nvSpPr>
        <p:spPr>
          <a:xfrm>
            <a:off x="0" y="4658487"/>
            <a:ext cx="4004033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Attack Vectors</a:t>
            </a:r>
            <a:endParaRPr lang="en-US" sz="16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Physical Presentation Attack </a:t>
            </a:r>
            <a:endParaRPr lang="en-US" sz="11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Injection Attack 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DF/Modified document; Synthetic ID document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DF/Synthetic Document Injection Attack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Data Attack</a:t>
            </a:r>
            <a:endParaRPr lang="en-US" sz="11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Injection Data Attack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in Live Video Chat Attack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Reference Data Injection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1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Insider threats</a:t>
            </a:r>
            <a:endParaRPr lang="en-US" sz="1100" dirty="0">
              <a:latin typeface="Avenir Book" panose="02000503020000020003" pitchFamily="2" charset="0"/>
            </a:endParaRPr>
          </a:p>
        </p:txBody>
      </p:sp>
      <p:pic>
        <p:nvPicPr>
          <p:cNvPr id="72" name="Graphic 71" descr="Database outline">
            <a:extLst>
              <a:ext uri="{FF2B5EF4-FFF2-40B4-BE49-F238E27FC236}">
                <a16:creationId xmlns:a16="http://schemas.microsoft.com/office/drawing/2014/main" id="{1FE93FAD-1562-76F9-A221-AEC8E60B832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7791383" y="73770"/>
            <a:ext cx="296614" cy="394569"/>
          </a:xfrm>
          <a:prstGeom prst="rect">
            <a:avLst/>
          </a:prstGeom>
        </p:spPr>
      </p:pic>
      <p:pic>
        <p:nvPicPr>
          <p:cNvPr id="73" name="Graphic 72" descr="Database outline">
            <a:extLst>
              <a:ext uri="{FF2B5EF4-FFF2-40B4-BE49-F238E27FC236}">
                <a16:creationId xmlns:a16="http://schemas.microsoft.com/office/drawing/2014/main" id="{F4AAF171-71B7-C2D1-AA6E-B7C568FFB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8110539" y="84296"/>
            <a:ext cx="296614" cy="394569"/>
          </a:xfrm>
          <a:prstGeom prst="rect">
            <a:avLst/>
          </a:prstGeom>
        </p:spPr>
      </p:pic>
      <p:pic>
        <p:nvPicPr>
          <p:cNvPr id="74" name="Graphic 73" descr="Database outline">
            <a:extLst>
              <a:ext uri="{FF2B5EF4-FFF2-40B4-BE49-F238E27FC236}">
                <a16:creationId xmlns:a16="http://schemas.microsoft.com/office/drawing/2014/main" id="{CCCEA849-6D0D-1280-EC2A-EE2EE193CDF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7876593" y="492365"/>
            <a:ext cx="296614" cy="394569"/>
          </a:xfrm>
          <a:prstGeom prst="rect">
            <a:avLst/>
          </a:prstGeom>
        </p:spPr>
      </p:pic>
      <p:pic>
        <p:nvPicPr>
          <p:cNvPr id="75" name="Graphic 74" descr="Database outline">
            <a:extLst>
              <a:ext uri="{FF2B5EF4-FFF2-40B4-BE49-F238E27FC236}">
                <a16:creationId xmlns:a16="http://schemas.microsoft.com/office/drawing/2014/main" id="{04B8211C-7AD9-9C19-1DB5-D629A0BF865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8206270" y="502361"/>
            <a:ext cx="296614" cy="394569"/>
          </a:xfrm>
          <a:prstGeom prst="rect">
            <a:avLst/>
          </a:prstGeom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8E8CDB0E-ED09-F00C-4392-F74506B1F006}"/>
              </a:ext>
            </a:extLst>
          </p:cNvPr>
          <p:cNvCxnSpPr/>
          <p:nvPr/>
        </p:nvCxnSpPr>
        <p:spPr bwMode="auto">
          <a:xfrm>
            <a:off x="9903918" y="2981706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227">
            <a:extLst>
              <a:ext uri="{FF2B5EF4-FFF2-40B4-BE49-F238E27FC236}">
                <a16:creationId xmlns:a16="http://schemas.microsoft.com/office/drawing/2014/main" id="{ED577DA1-67C6-FDB2-60E0-F55A7770886C}"/>
              </a:ext>
            </a:extLst>
          </p:cNvPr>
          <p:cNvSpPr txBox="1"/>
          <p:nvPr/>
        </p:nvSpPr>
        <p:spPr>
          <a:xfrm>
            <a:off x="9842692" y="2777266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sp>
        <p:nvSpPr>
          <p:cNvPr id="78" name="Text Box 227">
            <a:extLst>
              <a:ext uri="{FF2B5EF4-FFF2-40B4-BE49-F238E27FC236}">
                <a16:creationId xmlns:a16="http://schemas.microsoft.com/office/drawing/2014/main" id="{BC2584E6-3225-4BE4-7E66-7827BF0DE118}"/>
              </a:ext>
            </a:extLst>
          </p:cNvPr>
          <p:cNvSpPr txBox="1"/>
          <p:nvPr/>
        </p:nvSpPr>
        <p:spPr>
          <a:xfrm>
            <a:off x="3677643" y="2748891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79" name="Graphic 78" descr="Server outline">
            <a:extLst>
              <a:ext uri="{FF2B5EF4-FFF2-40B4-BE49-F238E27FC236}">
                <a16:creationId xmlns:a16="http://schemas.microsoft.com/office/drawing/2014/main" id="{7A3EE9D2-CF8E-5640-14A5-71ECDF1E09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7251" y="2655255"/>
            <a:ext cx="652903" cy="652903"/>
          </a:xfrm>
          <a:prstGeom prst="rect">
            <a:avLst/>
          </a:prstGeom>
        </p:spPr>
      </p:pic>
      <p:sp>
        <p:nvSpPr>
          <p:cNvPr id="80" name="Text Box 227">
            <a:extLst>
              <a:ext uri="{FF2B5EF4-FFF2-40B4-BE49-F238E27FC236}">
                <a16:creationId xmlns:a16="http://schemas.microsoft.com/office/drawing/2014/main" id="{89F070EB-A594-13DC-CD7B-D3786EB8E486}"/>
              </a:ext>
            </a:extLst>
          </p:cNvPr>
          <p:cNvSpPr txBox="1"/>
          <p:nvPr/>
        </p:nvSpPr>
        <p:spPr>
          <a:xfrm>
            <a:off x="3005634" y="3222934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81" name="Text Box 227">
            <a:extLst>
              <a:ext uri="{FF2B5EF4-FFF2-40B4-BE49-F238E27FC236}">
                <a16:creationId xmlns:a16="http://schemas.microsoft.com/office/drawing/2014/main" id="{2C6AB045-6006-399E-9422-24B98C4ADA6A}"/>
              </a:ext>
            </a:extLst>
          </p:cNvPr>
          <p:cNvSpPr txBox="1"/>
          <p:nvPr/>
        </p:nvSpPr>
        <p:spPr>
          <a:xfrm>
            <a:off x="4667981" y="3199054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1F0DAA85-A5D2-C385-4257-5E4A470EE053}"/>
              </a:ext>
            </a:extLst>
          </p:cNvPr>
          <p:cNvCxnSpPr/>
          <p:nvPr/>
        </p:nvCxnSpPr>
        <p:spPr bwMode="auto">
          <a:xfrm>
            <a:off x="3713355" y="3005956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8182D8AE-06E0-72DC-E122-7BE2A74089BD}"/>
              </a:ext>
            </a:extLst>
          </p:cNvPr>
          <p:cNvCxnSpPr/>
          <p:nvPr/>
        </p:nvCxnSpPr>
        <p:spPr bwMode="auto">
          <a:xfrm>
            <a:off x="5471721" y="2961085"/>
            <a:ext cx="2191947" cy="15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4" name="Graphic 83" descr="Wireless router outline">
            <a:extLst>
              <a:ext uri="{FF2B5EF4-FFF2-40B4-BE49-F238E27FC236}">
                <a16:creationId xmlns:a16="http://schemas.microsoft.com/office/drawing/2014/main" id="{04ACA676-B929-2FFA-C7A4-0786D73E28A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53378" y="-7144"/>
            <a:ext cx="395173" cy="39517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172C3A4D-B6F8-CD58-AFED-E74C125CEFBC}"/>
              </a:ext>
            </a:extLst>
          </p:cNvPr>
          <p:cNvGrpSpPr/>
          <p:nvPr/>
        </p:nvGrpSpPr>
        <p:grpSpPr>
          <a:xfrm>
            <a:off x="101898" y="3356672"/>
            <a:ext cx="1880205" cy="1103342"/>
            <a:chOff x="68866" y="2767486"/>
            <a:chExt cx="1880205" cy="1103342"/>
          </a:xfrm>
        </p:grpSpPr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41492A9C-9FB0-290F-018B-E005825C3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5407" t="5223" r="18489" b="10070"/>
            <a:stretch/>
          </p:blipFill>
          <p:spPr>
            <a:xfrm>
              <a:off x="225610" y="3076456"/>
              <a:ext cx="188751" cy="257360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BE6276D7-6A7F-ABD9-2866-C3D3B7BC9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490" y="3329804"/>
              <a:ext cx="266992" cy="282248"/>
            </a:xfrm>
            <a:prstGeom prst="rect">
              <a:avLst/>
            </a:prstGeom>
          </p:spPr>
        </p:pic>
        <p:sp>
          <p:nvSpPr>
            <p:cNvPr id="88" name="Text Box 227">
              <a:extLst>
                <a:ext uri="{FF2B5EF4-FFF2-40B4-BE49-F238E27FC236}">
                  <a16:creationId xmlns:a16="http://schemas.microsoft.com/office/drawing/2014/main" id="{28DB38E1-D4FA-9835-1CF8-F453A0554E88}"/>
                </a:ext>
              </a:extLst>
            </p:cNvPr>
            <p:cNvSpPr txBox="1"/>
            <p:nvPr/>
          </p:nvSpPr>
          <p:spPr>
            <a:xfrm>
              <a:off x="386431" y="3092379"/>
              <a:ext cx="111955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Document</a:t>
              </a:r>
            </a:p>
          </p:txBody>
        </p:sp>
        <p:sp>
          <p:nvSpPr>
            <p:cNvPr id="89" name="Text Box 227">
              <a:extLst>
                <a:ext uri="{FF2B5EF4-FFF2-40B4-BE49-F238E27FC236}">
                  <a16:creationId xmlns:a16="http://schemas.microsoft.com/office/drawing/2014/main" id="{2AD41BF9-4C72-6DCD-5B0A-105A69652DF5}"/>
                </a:ext>
              </a:extLst>
            </p:cNvPr>
            <p:cNvSpPr txBox="1"/>
            <p:nvPr/>
          </p:nvSpPr>
          <p:spPr>
            <a:xfrm>
              <a:off x="386431" y="3369037"/>
              <a:ext cx="123637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Biometric</a:t>
              </a:r>
            </a:p>
          </p:txBody>
        </p:sp>
        <p:sp>
          <p:nvSpPr>
            <p:cNvPr id="90" name="Text Box 227">
              <a:extLst>
                <a:ext uri="{FF2B5EF4-FFF2-40B4-BE49-F238E27FC236}">
                  <a16:creationId xmlns:a16="http://schemas.microsoft.com/office/drawing/2014/main" id="{1E118D7F-ADB4-A9C2-CF88-88F1C161059E}"/>
                </a:ext>
              </a:extLst>
            </p:cNvPr>
            <p:cNvSpPr txBox="1"/>
            <p:nvPr/>
          </p:nvSpPr>
          <p:spPr>
            <a:xfrm>
              <a:off x="386431" y="3633050"/>
              <a:ext cx="1215417" cy="2377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Data/Signal</a:t>
              </a:r>
            </a:p>
          </p:txBody>
        </p:sp>
        <p:pic>
          <p:nvPicPr>
            <p:cNvPr id="91" name="Graphic 90" descr="Wireless router outline">
              <a:extLst>
                <a:ext uri="{FF2B5EF4-FFF2-40B4-BE49-F238E27FC236}">
                  <a16:creationId xmlns:a16="http://schemas.microsoft.com/office/drawing/2014/main" id="{CF575EE7-8260-6A0B-EB1D-BDD54015F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62835" y="3566442"/>
              <a:ext cx="289009" cy="289009"/>
            </a:xfrm>
            <a:prstGeom prst="rect">
              <a:avLst/>
            </a:prstGeom>
          </p:spPr>
        </p:pic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5612224A-D894-0388-8A32-8B4AAE45C977}"/>
                </a:ext>
              </a:extLst>
            </p:cNvPr>
            <p:cNvSpPr txBox="1"/>
            <p:nvPr/>
          </p:nvSpPr>
          <p:spPr>
            <a:xfrm>
              <a:off x="68866" y="2767486"/>
              <a:ext cx="18802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E81313"/>
                  </a:solidFill>
                  <a:effectLst/>
                  <a:latin typeface="Avenir Book" panose="02000503020000020003" pitchFamily="2" charset="0"/>
                </a:rPr>
                <a:t>Attack Types</a:t>
              </a:r>
              <a:endParaRPr lang="en-US" sz="1800" dirty="0">
                <a:solidFill>
                  <a:srgbClr val="E81313"/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93" name="Graphic 92" descr="Wireless router outline">
            <a:extLst>
              <a:ext uri="{FF2B5EF4-FFF2-40B4-BE49-F238E27FC236}">
                <a16:creationId xmlns:a16="http://schemas.microsoft.com/office/drawing/2014/main" id="{E35AB27F-8BC1-1D14-1D53-E3E60FF4649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26416" y="257990"/>
            <a:ext cx="395173" cy="395173"/>
          </a:xfrm>
          <a:prstGeom prst="rect">
            <a:avLst/>
          </a:prstGeom>
        </p:spPr>
      </p:pic>
      <p:sp>
        <p:nvSpPr>
          <p:cNvPr id="94" name="Text Box 227">
            <a:extLst>
              <a:ext uri="{FF2B5EF4-FFF2-40B4-BE49-F238E27FC236}">
                <a16:creationId xmlns:a16="http://schemas.microsoft.com/office/drawing/2014/main" id="{EFC5490D-8F9C-F10F-DAB2-066DAAEF29A6}"/>
              </a:ext>
            </a:extLst>
          </p:cNvPr>
          <p:cNvSpPr txBox="1"/>
          <p:nvPr/>
        </p:nvSpPr>
        <p:spPr>
          <a:xfrm>
            <a:off x="2454815" y="3790785"/>
            <a:ext cx="3281266" cy="217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 Box 227">
            <a:extLst>
              <a:ext uri="{FF2B5EF4-FFF2-40B4-BE49-F238E27FC236}">
                <a16:creationId xmlns:a16="http://schemas.microsoft.com/office/drawing/2014/main" id="{FE3B9CE0-8138-E47A-DA95-EF6C0BB730B6}"/>
              </a:ext>
            </a:extLst>
          </p:cNvPr>
          <p:cNvSpPr txBox="1"/>
          <p:nvPr/>
        </p:nvSpPr>
        <p:spPr>
          <a:xfrm>
            <a:off x="3667205" y="40411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96" name="Graphic 95" descr="Server outline">
            <a:extLst>
              <a:ext uri="{FF2B5EF4-FFF2-40B4-BE49-F238E27FC236}">
                <a16:creationId xmlns:a16="http://schemas.microsoft.com/office/drawing/2014/main" id="{53BD6BC8-A449-28C2-3474-BAB4824D59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6813" y="3947510"/>
            <a:ext cx="652903" cy="652903"/>
          </a:xfrm>
          <a:prstGeom prst="rect">
            <a:avLst/>
          </a:prstGeom>
        </p:spPr>
      </p:pic>
      <p:sp>
        <p:nvSpPr>
          <p:cNvPr id="97" name="Text Box 227">
            <a:extLst>
              <a:ext uri="{FF2B5EF4-FFF2-40B4-BE49-F238E27FC236}">
                <a16:creationId xmlns:a16="http://schemas.microsoft.com/office/drawing/2014/main" id="{9979B957-3040-671C-62F3-B6CE7E4F9E59}"/>
              </a:ext>
            </a:extLst>
          </p:cNvPr>
          <p:cNvSpPr txBox="1"/>
          <p:nvPr/>
        </p:nvSpPr>
        <p:spPr>
          <a:xfrm>
            <a:off x="3066672" y="4513351"/>
            <a:ext cx="713699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98" name="Text Box 227">
            <a:extLst>
              <a:ext uri="{FF2B5EF4-FFF2-40B4-BE49-F238E27FC236}">
                <a16:creationId xmlns:a16="http://schemas.microsoft.com/office/drawing/2014/main" id="{CCED64EB-EE23-DBDC-1013-7DB41DDB2A7F}"/>
              </a:ext>
            </a:extLst>
          </p:cNvPr>
          <p:cNvSpPr txBox="1"/>
          <p:nvPr/>
        </p:nvSpPr>
        <p:spPr>
          <a:xfrm>
            <a:off x="4796867" y="4481283"/>
            <a:ext cx="804275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1E36DC6-9791-D6D2-70E7-134717C108C3}"/>
              </a:ext>
            </a:extLst>
          </p:cNvPr>
          <p:cNvCxnSpPr/>
          <p:nvPr/>
        </p:nvCxnSpPr>
        <p:spPr bwMode="auto">
          <a:xfrm>
            <a:off x="3702917" y="42982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0" name="Graphic 99" descr="Table outline">
            <a:extLst>
              <a:ext uri="{FF2B5EF4-FFF2-40B4-BE49-F238E27FC236}">
                <a16:creationId xmlns:a16="http://schemas.microsoft.com/office/drawing/2014/main" id="{8C92C76B-2295-673F-8280-3AB51E4055A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3142852" y="3999058"/>
            <a:ext cx="546097" cy="546097"/>
          </a:xfrm>
          <a:prstGeom prst="rect">
            <a:avLst/>
          </a:prstGeom>
        </p:spPr>
      </p:pic>
      <p:pic>
        <p:nvPicPr>
          <p:cNvPr id="101" name="Graphic 100" descr="Wireless router outline">
            <a:extLst>
              <a:ext uri="{FF2B5EF4-FFF2-40B4-BE49-F238E27FC236}">
                <a16:creationId xmlns:a16="http://schemas.microsoft.com/office/drawing/2014/main" id="{B983708D-154E-844E-14C5-120112632BE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7289" y="4457062"/>
            <a:ext cx="395173" cy="395173"/>
          </a:xfrm>
          <a:prstGeom prst="rect">
            <a:avLst/>
          </a:prstGeom>
        </p:spPr>
      </p:pic>
      <p:pic>
        <p:nvPicPr>
          <p:cNvPr id="102" name="Graphic 101" descr="Wireless router outline">
            <a:extLst>
              <a:ext uri="{FF2B5EF4-FFF2-40B4-BE49-F238E27FC236}">
                <a16:creationId xmlns:a16="http://schemas.microsoft.com/office/drawing/2014/main" id="{56F8DEA0-E529-2D4B-8D5F-C5172609CE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71353" y="4469416"/>
            <a:ext cx="395173" cy="39517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4F05E4C-65ED-4B62-2BC2-86BD89D989B4}"/>
              </a:ext>
            </a:extLst>
          </p:cNvPr>
          <p:cNvSpPr txBox="1"/>
          <p:nvPr/>
        </p:nvSpPr>
        <p:spPr>
          <a:xfrm>
            <a:off x="2931406" y="447987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97FA0DB-C2DA-D2B3-1521-2EB15A0BF607}"/>
              </a:ext>
            </a:extLst>
          </p:cNvPr>
          <p:cNvSpPr txBox="1"/>
          <p:nvPr/>
        </p:nvSpPr>
        <p:spPr>
          <a:xfrm>
            <a:off x="4662027" y="444054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6</a:t>
            </a:r>
          </a:p>
        </p:txBody>
      </p:sp>
      <p:pic>
        <p:nvPicPr>
          <p:cNvPr id="105" name="Graphic 104" descr="Continuous Improvement outline">
            <a:extLst>
              <a:ext uri="{FF2B5EF4-FFF2-40B4-BE49-F238E27FC236}">
                <a16:creationId xmlns:a16="http://schemas.microsoft.com/office/drawing/2014/main" id="{BC6A84AB-05D9-1636-06E8-48BEC03A05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rot="16200000">
            <a:off x="9051386" y="5441222"/>
            <a:ext cx="1117438" cy="1117438"/>
          </a:xfrm>
          <a:prstGeom prst="rect">
            <a:avLst/>
          </a:prstGeom>
        </p:spPr>
      </p:pic>
      <p:cxnSp>
        <p:nvCxnSpPr>
          <p:cNvPr id="106" name="Elbow Connector 105">
            <a:extLst>
              <a:ext uri="{FF2B5EF4-FFF2-40B4-BE49-F238E27FC236}">
                <a16:creationId xmlns:a16="http://schemas.microsoft.com/office/drawing/2014/main" id="{C280E962-8008-D250-29BF-54432B45CDD9}"/>
              </a:ext>
            </a:extLst>
          </p:cNvPr>
          <p:cNvCxnSpPr/>
          <p:nvPr/>
        </p:nvCxnSpPr>
        <p:spPr bwMode="auto">
          <a:xfrm flipV="1">
            <a:off x="5410874" y="3201872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Title 1">
            <a:extLst>
              <a:ext uri="{FF2B5EF4-FFF2-40B4-BE49-F238E27FC236}">
                <a16:creationId xmlns:a16="http://schemas.microsoft.com/office/drawing/2014/main" id="{269EB6E0-AF33-E7AA-634D-202082EAE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82"/>
            <a:ext cx="10972800" cy="1143000"/>
          </a:xfrm>
        </p:spPr>
        <p:txBody>
          <a:bodyPr/>
          <a:lstStyle/>
          <a:p>
            <a:r>
              <a:rPr lang="en-US" dirty="0"/>
              <a:t>RIDV Attack Vectors</a:t>
            </a:r>
          </a:p>
        </p:txBody>
      </p:sp>
      <p:sp>
        <p:nvSpPr>
          <p:cNvPr id="108" name="Slide Number Placeholder 3">
            <a:extLst>
              <a:ext uri="{FF2B5EF4-FFF2-40B4-BE49-F238E27FC236}">
                <a16:creationId xmlns:a16="http://schemas.microsoft.com/office/drawing/2014/main" id="{49CB78EC-4BA4-B724-0B5F-E0490FC0CBEE}"/>
              </a:ext>
            </a:extLst>
          </p:cNvPr>
          <p:cNvSpPr txBox="1">
            <a:spLocks/>
          </p:cNvSpPr>
          <p:nvPr/>
        </p:nvSpPr>
        <p:spPr>
          <a:xfrm>
            <a:off x="8737600" y="6565936"/>
            <a:ext cx="2844800" cy="2816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4163BC2-932A-D541-9F31-F345D94EF3A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160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59A798-86D9-B5A8-6C19-1D372DA33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57098-17F0-643B-8B47-7BCA6EF8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RIDV Attack Vectors Defined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0D78FF5-DF47-06C0-8D50-5A5D71EE0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1000518"/>
            <a:ext cx="11786754" cy="5078164"/>
          </a:xfrm>
          <a:ln>
            <a:solidFill>
              <a:srgbClr val="262673"/>
            </a:solidFill>
          </a:ln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Data Capture - 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Physical Presentation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dirty="0">
                <a:effectLst/>
                <a:latin typeface="Avenir Book" panose="02000503020000020003" pitchFamily="2" charset="0"/>
              </a:rPr>
              <a:t>2) Signal Processing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Injection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b="1" i="0" u="none" strike="noStrike" dirty="0">
              <a:solidFill>
                <a:srgbClr val="E81313"/>
              </a:solidFill>
              <a:effectLst/>
              <a:latin typeface="Avenir Book" panose="02000503020000020003" pitchFamily="2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Data Capture - 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/Modified document; Synthetic ID document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dirty="0">
                <a:effectLst/>
                <a:latin typeface="Avenir Book" panose="02000503020000020003" pitchFamily="2" charset="0"/>
              </a:rPr>
              <a:t>4) Signal Processing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Synthetic Document Injection Attack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Data Capture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Data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dirty="0">
                <a:effectLst/>
                <a:latin typeface="Avenir Book" panose="02000503020000020003" pitchFamily="2" charset="0"/>
              </a:rPr>
              <a:t>60 Signal Processing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Data Injection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b="1" i="0" u="none" strike="noStrike" dirty="0">
              <a:solidFill>
                <a:srgbClr val="E81313"/>
              </a:solidFill>
              <a:effectLst/>
              <a:latin typeface="Avenir Book" panose="02000503020000020003" pitchFamily="2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Live Capture</a:t>
            </a: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in Live Video Chat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Reference Data</a:t>
            </a: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Reference Data Injection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9) General System</a:t>
            </a: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Insider Threats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Explanation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F4A6448B-B9F8-E271-BC4C-409950963D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7205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9E84B-BE03-FF52-EBA2-390F2E470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Rectangle 1175">
            <a:extLst>
              <a:ext uri="{FF2B5EF4-FFF2-40B4-BE49-F238E27FC236}">
                <a16:creationId xmlns:a16="http://schemas.microsoft.com/office/drawing/2014/main" id="{985ECE3A-8612-366F-5441-C2CB92FB2A18}"/>
              </a:ext>
            </a:extLst>
          </p:cNvPr>
          <p:cNvSpPr/>
          <p:nvPr/>
        </p:nvSpPr>
        <p:spPr>
          <a:xfrm>
            <a:off x="2313784" y="1083900"/>
            <a:ext cx="8533725" cy="3940735"/>
          </a:xfrm>
          <a:prstGeom prst="rect">
            <a:avLst/>
          </a:prstGeom>
          <a:solidFill>
            <a:srgbClr val="69A7AE">
              <a:alpha val="9188"/>
            </a:srgbClr>
          </a:solidFill>
          <a:ln w="25400">
            <a:solidFill>
              <a:srgbClr val="69A7A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2992ED17-8785-3A6F-CF03-B6D995FB73D9}"/>
              </a:ext>
            </a:extLst>
          </p:cNvPr>
          <p:cNvSpPr/>
          <p:nvPr/>
        </p:nvSpPr>
        <p:spPr>
          <a:xfrm>
            <a:off x="5033281" y="5387192"/>
            <a:ext cx="5825099" cy="1303174"/>
          </a:xfrm>
          <a:prstGeom prst="rect">
            <a:avLst/>
          </a:prstGeom>
          <a:solidFill>
            <a:schemeClr val="accent6">
              <a:alpha val="9188"/>
            </a:schemeClr>
          </a:solidFill>
          <a:ln w="25400">
            <a:solidFill>
              <a:schemeClr val="accent6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3C56514C-F509-8FD0-A5AC-764AC162FE50}"/>
              </a:ext>
            </a:extLst>
          </p:cNvPr>
          <p:cNvSpPr/>
          <p:nvPr/>
        </p:nvSpPr>
        <p:spPr>
          <a:xfrm>
            <a:off x="2450351" y="3780121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6FD750AC-20F5-6E90-533C-62424276BC50}"/>
              </a:ext>
            </a:extLst>
          </p:cNvPr>
          <p:cNvSpPr/>
          <p:nvPr/>
        </p:nvSpPr>
        <p:spPr>
          <a:xfrm>
            <a:off x="2460789" y="2487866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FDA7791D-703B-B904-77BF-B60EFFAA909E}"/>
              </a:ext>
            </a:extLst>
          </p:cNvPr>
          <p:cNvSpPr/>
          <p:nvPr/>
        </p:nvSpPr>
        <p:spPr>
          <a:xfrm>
            <a:off x="2490057" y="1204174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C816B4-C116-9589-0692-342E9C7ABBF6}"/>
              </a:ext>
            </a:extLst>
          </p:cNvPr>
          <p:cNvSpPr/>
          <p:nvPr/>
        </p:nvSpPr>
        <p:spPr>
          <a:xfrm>
            <a:off x="5189806" y="5565718"/>
            <a:ext cx="1690895" cy="94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7" name="Text Box 227">
            <a:extLst>
              <a:ext uri="{FF2B5EF4-FFF2-40B4-BE49-F238E27FC236}">
                <a16:creationId xmlns:a16="http://schemas.microsoft.com/office/drawing/2014/main" id="{D2E27CD9-6555-C7FF-38C8-15D1C68B5C88}"/>
              </a:ext>
            </a:extLst>
          </p:cNvPr>
          <p:cNvSpPr txBox="1"/>
          <p:nvPr/>
        </p:nvSpPr>
        <p:spPr>
          <a:xfrm>
            <a:off x="2490057" y="1195443"/>
            <a:ext cx="3281265" cy="273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7">
            <a:extLst>
              <a:ext uri="{FF2B5EF4-FFF2-40B4-BE49-F238E27FC236}">
                <a16:creationId xmlns:a16="http://schemas.microsoft.com/office/drawing/2014/main" id="{0B4B2055-4B9F-6A71-0598-EF7B129208AA}"/>
              </a:ext>
            </a:extLst>
          </p:cNvPr>
          <p:cNvSpPr txBox="1"/>
          <p:nvPr/>
        </p:nvSpPr>
        <p:spPr>
          <a:xfrm>
            <a:off x="3647163" y="14947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2FCE4DA-4494-41A7-785A-8A8EAEF5425A}"/>
              </a:ext>
            </a:extLst>
          </p:cNvPr>
          <p:cNvGrpSpPr/>
          <p:nvPr/>
        </p:nvGrpSpPr>
        <p:grpSpPr>
          <a:xfrm>
            <a:off x="3046554" y="1478606"/>
            <a:ext cx="726557" cy="533666"/>
            <a:chOff x="336478" y="1333899"/>
            <a:chExt cx="1144992" cy="914400"/>
          </a:xfrm>
          <a:solidFill>
            <a:srgbClr val="000000">
              <a:alpha val="60268"/>
            </a:srgbClr>
          </a:solidFill>
        </p:grpSpPr>
        <p:pic>
          <p:nvPicPr>
            <p:cNvPr id="6" name="Graphic 201" descr="Smart Phone outline">
              <a:extLst>
                <a:ext uri="{FF2B5EF4-FFF2-40B4-BE49-F238E27FC236}">
                  <a16:creationId xmlns:a16="http://schemas.microsoft.com/office/drawing/2014/main" id="{45A30681-F23D-FA54-219B-5A658114DD4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6478" y="1333899"/>
              <a:ext cx="1144992" cy="914400"/>
            </a:xfrm>
            <a:prstGeom prst="rect">
              <a:avLst/>
            </a:prstGeom>
          </p:spPr>
        </p:pic>
        <p:pic>
          <p:nvPicPr>
            <p:cNvPr id="10" name="Graphic 199" descr="User outline">
              <a:extLst>
                <a:ext uri="{FF2B5EF4-FFF2-40B4-BE49-F238E27FC236}">
                  <a16:creationId xmlns:a16="http://schemas.microsoft.com/office/drawing/2014/main" id="{B6B0809E-46F5-3BBE-06E8-C37E02DC2F25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138" y="1601923"/>
              <a:ext cx="362918" cy="378724"/>
            </a:xfrm>
            <a:prstGeom prst="rect">
              <a:avLst/>
            </a:prstGeom>
          </p:spPr>
        </p:pic>
      </p:grpSp>
      <p:pic>
        <p:nvPicPr>
          <p:cNvPr id="16" name="Graphic 15" descr="Server outline">
            <a:extLst>
              <a:ext uri="{FF2B5EF4-FFF2-40B4-BE49-F238E27FC236}">
                <a16:creationId xmlns:a16="http://schemas.microsoft.com/office/drawing/2014/main" id="{254757FE-24C0-03F7-A9A3-B56D9CBFC8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36771" y="1401110"/>
            <a:ext cx="652903" cy="652903"/>
          </a:xfrm>
          <a:prstGeom prst="rect">
            <a:avLst/>
          </a:prstGeom>
        </p:spPr>
      </p:pic>
      <p:sp>
        <p:nvSpPr>
          <p:cNvPr id="18" name="Text Box 227">
            <a:extLst>
              <a:ext uri="{FF2B5EF4-FFF2-40B4-BE49-F238E27FC236}">
                <a16:creationId xmlns:a16="http://schemas.microsoft.com/office/drawing/2014/main" id="{35750BA1-12EF-43A8-9DD2-638AC2BC2F77}"/>
              </a:ext>
            </a:extLst>
          </p:cNvPr>
          <p:cNvSpPr txBox="1"/>
          <p:nvPr/>
        </p:nvSpPr>
        <p:spPr>
          <a:xfrm>
            <a:off x="2975154" y="1968789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9" name="Text Box 227">
            <a:extLst>
              <a:ext uri="{FF2B5EF4-FFF2-40B4-BE49-F238E27FC236}">
                <a16:creationId xmlns:a16="http://schemas.microsoft.com/office/drawing/2014/main" id="{6D9F774E-2EA3-D16B-2D9F-ABE8619C5527}"/>
              </a:ext>
            </a:extLst>
          </p:cNvPr>
          <p:cNvSpPr txBox="1"/>
          <p:nvPr/>
        </p:nvSpPr>
        <p:spPr>
          <a:xfrm>
            <a:off x="4637501" y="194490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20" name="Text Box 227">
            <a:extLst>
              <a:ext uri="{FF2B5EF4-FFF2-40B4-BE49-F238E27FC236}">
                <a16:creationId xmlns:a16="http://schemas.microsoft.com/office/drawing/2014/main" id="{357C1C3B-C578-B175-FB8B-EDD01DEA58C6}"/>
              </a:ext>
            </a:extLst>
          </p:cNvPr>
          <p:cNvSpPr txBox="1"/>
          <p:nvPr/>
        </p:nvSpPr>
        <p:spPr>
          <a:xfrm>
            <a:off x="2460790" y="2481740"/>
            <a:ext cx="3275290" cy="234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7">
            <a:extLst>
              <a:ext uri="{FF2B5EF4-FFF2-40B4-BE49-F238E27FC236}">
                <a16:creationId xmlns:a16="http://schemas.microsoft.com/office/drawing/2014/main" id="{3032251A-08A7-4894-E57C-4F61A2925D13}"/>
              </a:ext>
            </a:extLst>
          </p:cNvPr>
          <p:cNvSpPr txBox="1"/>
          <p:nvPr/>
        </p:nvSpPr>
        <p:spPr>
          <a:xfrm>
            <a:off x="10475234" y="-4132"/>
            <a:ext cx="1520298" cy="3266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  <a:endParaRPr lang="en-US" b="1" dirty="0">
              <a:solidFill>
                <a:srgbClr val="00206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DAF4D35-EEC3-1443-AD37-4EE5FF0C538E}"/>
              </a:ext>
            </a:extLst>
          </p:cNvPr>
          <p:cNvCxnSpPr/>
          <p:nvPr/>
        </p:nvCxnSpPr>
        <p:spPr bwMode="auto">
          <a:xfrm>
            <a:off x="3682875" y="17518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27">
            <a:extLst>
              <a:ext uri="{FF2B5EF4-FFF2-40B4-BE49-F238E27FC236}">
                <a16:creationId xmlns:a16="http://schemas.microsoft.com/office/drawing/2014/main" id="{FE9C4681-072C-31B4-C5E8-ABA90D373F1E}"/>
              </a:ext>
            </a:extLst>
          </p:cNvPr>
          <p:cNvSpPr txBox="1"/>
          <p:nvPr/>
        </p:nvSpPr>
        <p:spPr>
          <a:xfrm>
            <a:off x="8360416" y="73603"/>
            <a:ext cx="1042521" cy="4589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5B64B7DA-0B10-86D7-6FE5-3F94F9582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3668" y="2508984"/>
            <a:ext cx="803882" cy="848051"/>
          </a:xfrm>
          <a:prstGeom prst="rect">
            <a:avLst/>
          </a:prstGeom>
          <a:ln>
            <a:solidFill>
              <a:srgbClr val="69A7AE"/>
            </a:solidFill>
          </a:ln>
        </p:spPr>
      </p:pic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41922A2-9779-E564-A718-8CAA8AD872F9}"/>
              </a:ext>
            </a:extLst>
          </p:cNvPr>
          <p:cNvCxnSpPr/>
          <p:nvPr/>
        </p:nvCxnSpPr>
        <p:spPr bwMode="auto">
          <a:xfrm>
            <a:off x="5401399" y="1756366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227">
            <a:extLst>
              <a:ext uri="{FF2B5EF4-FFF2-40B4-BE49-F238E27FC236}">
                <a16:creationId xmlns:a16="http://schemas.microsoft.com/office/drawing/2014/main" id="{01FECF3A-8EA5-2323-EDFE-7D9AA4AF1A29}"/>
              </a:ext>
            </a:extLst>
          </p:cNvPr>
          <p:cNvSpPr txBox="1"/>
          <p:nvPr/>
        </p:nvSpPr>
        <p:spPr>
          <a:xfrm>
            <a:off x="7391347" y="3396271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4AD50FD4-CF61-88FC-C281-E816364EBAC9}"/>
              </a:ext>
            </a:extLst>
          </p:cNvPr>
          <p:cNvCxnSpPr>
            <a:cxnSpLocks/>
            <a:endCxn id="47" idx="0"/>
          </p:cNvCxnSpPr>
          <p:nvPr/>
        </p:nvCxnSpPr>
        <p:spPr bwMode="auto">
          <a:xfrm>
            <a:off x="8065609" y="978286"/>
            <a:ext cx="0" cy="153069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" name="Text Box 227">
            <a:extLst>
              <a:ext uri="{FF2B5EF4-FFF2-40B4-BE49-F238E27FC236}">
                <a16:creationId xmlns:a16="http://schemas.microsoft.com/office/drawing/2014/main" id="{07CBF0A7-DFCB-CC1A-6CB5-B7F5ABC70760}"/>
              </a:ext>
            </a:extLst>
          </p:cNvPr>
          <p:cNvSpPr txBox="1"/>
          <p:nvPr/>
        </p:nvSpPr>
        <p:spPr>
          <a:xfrm>
            <a:off x="5412014" y="5565718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Device</a:t>
            </a:r>
          </a:p>
        </p:txBody>
      </p:sp>
      <p:sp>
        <p:nvSpPr>
          <p:cNvPr id="1037" name="Text Box 227">
            <a:extLst>
              <a:ext uri="{FF2B5EF4-FFF2-40B4-BE49-F238E27FC236}">
                <a16:creationId xmlns:a16="http://schemas.microsoft.com/office/drawing/2014/main" id="{E078B76A-888C-C992-B09B-495F747350A1}"/>
              </a:ext>
            </a:extLst>
          </p:cNvPr>
          <p:cNvSpPr txBox="1"/>
          <p:nvPr/>
        </p:nvSpPr>
        <p:spPr>
          <a:xfrm>
            <a:off x="5553398" y="6204444"/>
            <a:ext cx="1159351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Video Chat</a:t>
            </a:r>
          </a:p>
        </p:txBody>
      </p:sp>
      <p:pic>
        <p:nvPicPr>
          <p:cNvPr id="21" name="Graphic 193" descr="Employee badge outline">
            <a:extLst>
              <a:ext uri="{FF2B5EF4-FFF2-40B4-BE49-F238E27FC236}">
                <a16:creationId xmlns:a16="http://schemas.microsoft.com/office/drawing/2014/main" id="{6F5E99F3-A2C7-C77E-0D7D-39FA1A762F20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7941"/>
          <a:stretch/>
        </p:blipFill>
        <p:spPr bwMode="auto">
          <a:xfrm>
            <a:off x="3186490" y="2854382"/>
            <a:ext cx="483775" cy="34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9" name="Graphic 1038" descr="Vlog outline">
            <a:extLst>
              <a:ext uri="{FF2B5EF4-FFF2-40B4-BE49-F238E27FC236}">
                <a16:creationId xmlns:a16="http://schemas.microsoft.com/office/drawing/2014/main" id="{0A85C078-2476-A887-3686-D05B1F1F23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780758" y="5711373"/>
            <a:ext cx="630484" cy="630484"/>
          </a:xfrm>
          <a:prstGeom prst="rect">
            <a:avLst/>
          </a:prstGeom>
        </p:spPr>
      </p:pic>
      <p:sp>
        <p:nvSpPr>
          <p:cNvPr id="1041" name="Text Box 227">
            <a:extLst>
              <a:ext uri="{FF2B5EF4-FFF2-40B4-BE49-F238E27FC236}">
                <a16:creationId xmlns:a16="http://schemas.microsoft.com/office/drawing/2014/main" id="{F0583C99-6684-2F02-0624-867D245BC3FC}"/>
              </a:ext>
            </a:extLst>
          </p:cNvPr>
          <p:cNvSpPr txBox="1"/>
          <p:nvPr/>
        </p:nvSpPr>
        <p:spPr>
          <a:xfrm>
            <a:off x="7292723" y="6120726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12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2" name="Straight Arrow Connector 1071">
            <a:extLst>
              <a:ext uri="{FF2B5EF4-FFF2-40B4-BE49-F238E27FC236}">
                <a16:creationId xmlns:a16="http://schemas.microsoft.com/office/drawing/2014/main" id="{3909204A-1DA4-593B-CCBA-0D06DDDB72A5}"/>
              </a:ext>
            </a:extLst>
          </p:cNvPr>
          <p:cNvCxnSpPr/>
          <p:nvPr/>
        </p:nvCxnSpPr>
        <p:spPr bwMode="auto">
          <a:xfrm>
            <a:off x="6411242" y="6029373"/>
            <a:ext cx="114768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5" name="Elbow Connector 1074">
            <a:extLst>
              <a:ext uri="{FF2B5EF4-FFF2-40B4-BE49-F238E27FC236}">
                <a16:creationId xmlns:a16="http://schemas.microsoft.com/office/drawing/2014/main" id="{C3E245E1-FE73-5E20-450A-616B1AC7FC90}"/>
              </a:ext>
            </a:extLst>
          </p:cNvPr>
          <p:cNvCxnSpPr>
            <a:cxnSpLocks/>
            <a:endCxn id="1051" idx="0"/>
          </p:cNvCxnSpPr>
          <p:nvPr/>
        </p:nvCxnSpPr>
        <p:spPr bwMode="auto">
          <a:xfrm rot="5400000">
            <a:off x="7773068" y="2408843"/>
            <a:ext cx="3567095" cy="3095934"/>
          </a:xfrm>
          <a:prstGeom prst="bentConnector3">
            <a:avLst>
              <a:gd name="adj1" fmla="val 8650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3" name="Elbow Connector 1082">
            <a:extLst>
              <a:ext uri="{FF2B5EF4-FFF2-40B4-BE49-F238E27FC236}">
                <a16:creationId xmlns:a16="http://schemas.microsoft.com/office/drawing/2014/main" id="{A5A9FDC5-68AC-A1EE-444A-ED6D7F45BE3A}"/>
              </a:ext>
            </a:extLst>
          </p:cNvPr>
          <p:cNvCxnSpPr/>
          <p:nvPr/>
        </p:nvCxnSpPr>
        <p:spPr bwMode="auto">
          <a:xfrm>
            <a:off x="8615578" y="531940"/>
            <a:ext cx="2483676" cy="1641322"/>
          </a:xfrm>
          <a:prstGeom prst="bentConnector3">
            <a:avLst>
              <a:gd name="adj1" fmla="val 10035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4" name="Graphic 1093" descr="Continuous Improvement outline">
            <a:extLst>
              <a:ext uri="{FF2B5EF4-FFF2-40B4-BE49-F238E27FC236}">
                <a16:creationId xmlns:a16="http://schemas.microsoft.com/office/drawing/2014/main" id="{F0E14562-BAAC-41EE-C87D-BA42E4F7AEC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16200000">
            <a:off x="8992082" y="2233504"/>
            <a:ext cx="1117438" cy="1117438"/>
          </a:xfrm>
          <a:prstGeom prst="rect">
            <a:avLst/>
          </a:prstGeom>
        </p:spPr>
      </p:pic>
      <p:sp>
        <p:nvSpPr>
          <p:cNvPr id="1095" name="Text Box 227">
            <a:extLst>
              <a:ext uri="{FF2B5EF4-FFF2-40B4-BE49-F238E27FC236}">
                <a16:creationId xmlns:a16="http://schemas.microsoft.com/office/drawing/2014/main" id="{3197E2BB-A7A0-EE38-F9B8-DD14BFDE11D4}"/>
              </a:ext>
            </a:extLst>
          </p:cNvPr>
          <p:cNvSpPr txBox="1"/>
          <p:nvPr/>
        </p:nvSpPr>
        <p:spPr>
          <a:xfrm>
            <a:off x="8881676" y="2109452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</a:t>
            </a:r>
          </a:p>
        </p:txBody>
      </p:sp>
      <p:cxnSp>
        <p:nvCxnSpPr>
          <p:cNvPr id="1097" name="Straight Arrow Connector 1096">
            <a:extLst>
              <a:ext uri="{FF2B5EF4-FFF2-40B4-BE49-F238E27FC236}">
                <a16:creationId xmlns:a16="http://schemas.microsoft.com/office/drawing/2014/main" id="{869141ED-9AEB-7F8A-57AC-2682981A16C1}"/>
              </a:ext>
            </a:extLst>
          </p:cNvPr>
          <p:cNvCxnSpPr/>
          <p:nvPr/>
        </p:nvCxnSpPr>
        <p:spPr bwMode="auto">
          <a:xfrm flipV="1">
            <a:off x="8511194" y="2733779"/>
            <a:ext cx="682621" cy="1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0" name="Straight Arrow Connector 1099">
            <a:extLst>
              <a:ext uri="{FF2B5EF4-FFF2-40B4-BE49-F238E27FC236}">
                <a16:creationId xmlns:a16="http://schemas.microsoft.com/office/drawing/2014/main" id="{F8E56A3D-1C0A-41F4-4233-FA046512F6C2}"/>
              </a:ext>
            </a:extLst>
          </p:cNvPr>
          <p:cNvCxnSpPr/>
          <p:nvPr/>
        </p:nvCxnSpPr>
        <p:spPr bwMode="auto">
          <a:xfrm>
            <a:off x="9903918" y="2716215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4" name="Text Box 227">
            <a:extLst>
              <a:ext uri="{FF2B5EF4-FFF2-40B4-BE49-F238E27FC236}">
                <a16:creationId xmlns:a16="http://schemas.microsoft.com/office/drawing/2014/main" id="{0F9E4A41-C8E1-BBDE-5CD6-45CDC496D34B}"/>
              </a:ext>
            </a:extLst>
          </p:cNvPr>
          <p:cNvSpPr txBox="1"/>
          <p:nvPr/>
        </p:nvSpPr>
        <p:spPr>
          <a:xfrm>
            <a:off x="9872085" y="2492982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sp>
        <p:nvSpPr>
          <p:cNvPr id="1105" name="Text Box 227">
            <a:extLst>
              <a:ext uri="{FF2B5EF4-FFF2-40B4-BE49-F238E27FC236}">
                <a16:creationId xmlns:a16="http://schemas.microsoft.com/office/drawing/2014/main" id="{9CCB9CE1-7C9B-CCCD-BA1F-B06FE5C267E0}"/>
              </a:ext>
            </a:extLst>
          </p:cNvPr>
          <p:cNvSpPr txBox="1"/>
          <p:nvPr/>
        </p:nvSpPr>
        <p:spPr>
          <a:xfrm rot="16200000">
            <a:off x="8992631" y="3882618"/>
            <a:ext cx="904105" cy="2122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Adjudicate</a:t>
            </a:r>
          </a:p>
        </p:txBody>
      </p:sp>
      <p:cxnSp>
        <p:nvCxnSpPr>
          <p:cNvPr id="1107" name="Elbow Connector 1106">
            <a:extLst>
              <a:ext uri="{FF2B5EF4-FFF2-40B4-BE49-F238E27FC236}">
                <a16:creationId xmlns:a16="http://schemas.microsoft.com/office/drawing/2014/main" id="{48047804-E83F-7778-847B-5446E374CF39}"/>
              </a:ext>
            </a:extLst>
          </p:cNvPr>
          <p:cNvCxnSpPr/>
          <p:nvPr/>
        </p:nvCxnSpPr>
        <p:spPr bwMode="auto">
          <a:xfrm rot="10800000" flipV="1">
            <a:off x="4818581" y="3158435"/>
            <a:ext cx="4745784" cy="1981975"/>
          </a:xfrm>
          <a:prstGeom prst="bentConnector3">
            <a:avLst>
              <a:gd name="adj1" fmla="val -66"/>
            </a:avLst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5" name="Elbow Connector 1124">
            <a:extLst>
              <a:ext uri="{FF2B5EF4-FFF2-40B4-BE49-F238E27FC236}">
                <a16:creationId xmlns:a16="http://schemas.microsoft.com/office/drawing/2014/main" id="{D6DC3C5E-ACE1-F619-A4BC-B555B74189A6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 rot="16200000" flipH="1">
            <a:off x="4561732" y="5410538"/>
            <a:ext cx="898200" cy="35794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2" name="Text Box 227">
            <a:extLst>
              <a:ext uri="{FF2B5EF4-FFF2-40B4-BE49-F238E27FC236}">
                <a16:creationId xmlns:a16="http://schemas.microsoft.com/office/drawing/2014/main" id="{68A59313-1E30-CE2F-DC8F-B94B16C40827}"/>
              </a:ext>
            </a:extLst>
          </p:cNvPr>
          <p:cNvSpPr txBox="1"/>
          <p:nvPr/>
        </p:nvSpPr>
        <p:spPr>
          <a:xfrm>
            <a:off x="9048753" y="5365095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</a:t>
            </a:r>
          </a:p>
        </p:txBody>
      </p:sp>
      <p:cxnSp>
        <p:nvCxnSpPr>
          <p:cNvPr id="1143" name="Straight Arrow Connector 1142">
            <a:extLst>
              <a:ext uri="{FF2B5EF4-FFF2-40B4-BE49-F238E27FC236}">
                <a16:creationId xmlns:a16="http://schemas.microsoft.com/office/drawing/2014/main" id="{EDA9AA7A-FFE5-B129-1F7B-212987218B10}"/>
              </a:ext>
            </a:extLst>
          </p:cNvPr>
          <p:cNvCxnSpPr/>
          <p:nvPr/>
        </p:nvCxnSpPr>
        <p:spPr bwMode="auto">
          <a:xfrm>
            <a:off x="9988140" y="6011788"/>
            <a:ext cx="21624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4" name="Text Box 227">
            <a:extLst>
              <a:ext uri="{FF2B5EF4-FFF2-40B4-BE49-F238E27FC236}">
                <a16:creationId xmlns:a16="http://schemas.microsoft.com/office/drawing/2014/main" id="{010E5075-D9A9-7BEC-75D0-7FE572E21CDC}"/>
              </a:ext>
            </a:extLst>
          </p:cNvPr>
          <p:cNvSpPr txBox="1"/>
          <p:nvPr/>
        </p:nvSpPr>
        <p:spPr>
          <a:xfrm>
            <a:off x="9931267" y="5764571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cxnSp>
        <p:nvCxnSpPr>
          <p:cNvPr id="1147" name="Elbow Connector 1146">
            <a:extLst>
              <a:ext uri="{FF2B5EF4-FFF2-40B4-BE49-F238E27FC236}">
                <a16:creationId xmlns:a16="http://schemas.microsoft.com/office/drawing/2014/main" id="{9F7D0A83-53A4-73D1-3F76-69B8580AC6B0}"/>
              </a:ext>
            </a:extLst>
          </p:cNvPr>
          <p:cNvCxnSpPr/>
          <p:nvPr/>
        </p:nvCxnSpPr>
        <p:spPr bwMode="auto">
          <a:xfrm>
            <a:off x="9564365" y="6364681"/>
            <a:ext cx="2586274" cy="194572"/>
          </a:xfrm>
          <a:prstGeom prst="bentConnector3">
            <a:avLst>
              <a:gd name="adj1" fmla="val -351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2" name="Text Box 227">
            <a:extLst>
              <a:ext uri="{FF2B5EF4-FFF2-40B4-BE49-F238E27FC236}">
                <a16:creationId xmlns:a16="http://schemas.microsoft.com/office/drawing/2014/main" id="{5945D036-5818-247E-E2B1-71A13523AB96}"/>
              </a:ext>
            </a:extLst>
          </p:cNvPr>
          <p:cNvSpPr txBox="1"/>
          <p:nvPr/>
        </p:nvSpPr>
        <p:spPr>
          <a:xfrm>
            <a:off x="9954275" y="6331340"/>
            <a:ext cx="904105" cy="2138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E3D7F939-2A89-F503-8F26-93443A31096B}"/>
              </a:ext>
            </a:extLst>
          </p:cNvPr>
          <p:cNvCxnSpPr/>
          <p:nvPr/>
        </p:nvCxnSpPr>
        <p:spPr bwMode="auto">
          <a:xfrm>
            <a:off x="8338606" y="5896200"/>
            <a:ext cx="932745" cy="2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1" name="Graphic 193" descr="Employee badge outline">
            <a:extLst>
              <a:ext uri="{FF2B5EF4-FFF2-40B4-BE49-F238E27FC236}">
                <a16:creationId xmlns:a16="http://schemas.microsoft.com/office/drawing/2014/main" id="{62AACAD6-E224-A4BF-A83E-60A2F8C423D3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t="27941"/>
          <a:stretch/>
        </p:blipFill>
        <p:spPr bwMode="auto">
          <a:xfrm>
            <a:off x="7678690" y="5740358"/>
            <a:ext cx="659916" cy="459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 Box 227">
            <a:extLst>
              <a:ext uri="{FF2B5EF4-FFF2-40B4-BE49-F238E27FC236}">
                <a16:creationId xmlns:a16="http://schemas.microsoft.com/office/drawing/2014/main" id="{32313F31-4F7F-0B89-E21D-2586C6F13979}"/>
              </a:ext>
            </a:extLst>
          </p:cNvPr>
          <p:cNvSpPr txBox="1"/>
          <p:nvPr/>
        </p:nvSpPr>
        <p:spPr>
          <a:xfrm>
            <a:off x="377416" y="1076837"/>
            <a:ext cx="1910383" cy="9902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9A7A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69A7A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 IDV Process</a:t>
            </a:r>
          </a:p>
        </p:txBody>
      </p:sp>
      <p:sp>
        <p:nvSpPr>
          <p:cNvPr id="1036" name="Text Box 227">
            <a:extLst>
              <a:ext uri="{FF2B5EF4-FFF2-40B4-BE49-F238E27FC236}">
                <a16:creationId xmlns:a16="http://schemas.microsoft.com/office/drawing/2014/main" id="{56FCEC17-CE91-6AFB-0E38-3419C805123F}"/>
              </a:ext>
            </a:extLst>
          </p:cNvPr>
          <p:cNvSpPr txBox="1"/>
          <p:nvPr/>
        </p:nvSpPr>
        <p:spPr>
          <a:xfrm>
            <a:off x="3005634" y="5536918"/>
            <a:ext cx="1812947" cy="1153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Process used for opt-out and/or exception handling</a:t>
            </a:r>
            <a:endParaRPr lang="en-US" sz="1200" b="1" dirty="0">
              <a:solidFill>
                <a:srgbClr val="7030A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906B83-A3E0-9C68-56AD-ACCE96B5BB0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91547" y="3204104"/>
            <a:ext cx="391587" cy="4139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33D8C28-5F4E-87F5-1C27-7B4E8F53906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01480" y="3219446"/>
            <a:ext cx="391587" cy="4139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CE3C2F2-8770-4A56-A5D2-A24B8B4DC43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07508" y="6082215"/>
            <a:ext cx="391587" cy="4139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95460A-E55D-ACA0-615A-AF93E5C0172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31847" y="1954502"/>
            <a:ext cx="391587" cy="4139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D72F91-E60E-41EE-4FD3-3E3E6BEF26B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66446" y="1926989"/>
            <a:ext cx="391587" cy="413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D6DBA88-34BC-C160-F48F-6DB8C045D2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05456" y="670416"/>
            <a:ext cx="391587" cy="4139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A10263D-266E-4923-2DAE-AD41F888A5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22997" y="1112953"/>
            <a:ext cx="391587" cy="4139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0C301C6-7E1C-A916-E4CD-D0047D1C981D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2522663" y="3257359"/>
            <a:ext cx="241658" cy="3294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5E95C48-AECE-EF75-B5F8-F5B199697480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4156167" y="3245029"/>
            <a:ext cx="241658" cy="32949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9114C9C-4CD4-86AE-F512-90DFA63CBC7B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5280570" y="5777183"/>
            <a:ext cx="241658" cy="32949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1A7B3F6-BCF8-F0E0-21FA-2FAE9ECAFA13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7437031" y="365914"/>
            <a:ext cx="241658" cy="32949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CAAED7C-F32D-6416-9F4D-8D877ECE2266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5407" t="5223" r="18489" b="10070"/>
          <a:stretch/>
        </p:blipFill>
        <p:spPr>
          <a:xfrm>
            <a:off x="11486175" y="714836"/>
            <a:ext cx="241658" cy="32949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9BB651A-BEE5-074F-46C9-DDECB5E62579}"/>
              </a:ext>
            </a:extLst>
          </p:cNvPr>
          <p:cNvSpPr txBox="1"/>
          <p:nvPr/>
        </p:nvSpPr>
        <p:spPr>
          <a:xfrm>
            <a:off x="3032462" y="312172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4973BC0-57AC-534F-8781-AD784E67E4A4}"/>
              </a:ext>
            </a:extLst>
          </p:cNvPr>
          <p:cNvSpPr txBox="1"/>
          <p:nvPr/>
        </p:nvSpPr>
        <p:spPr>
          <a:xfrm>
            <a:off x="4672465" y="31482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741D9D-FE10-156B-6708-F27B46E91EC9}"/>
              </a:ext>
            </a:extLst>
          </p:cNvPr>
          <p:cNvSpPr txBox="1"/>
          <p:nvPr/>
        </p:nvSpPr>
        <p:spPr>
          <a:xfrm>
            <a:off x="2961697" y="189626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19F4D3B-8D49-B4A3-3529-71C8EC821B0C}"/>
              </a:ext>
            </a:extLst>
          </p:cNvPr>
          <p:cNvSpPr txBox="1"/>
          <p:nvPr/>
        </p:nvSpPr>
        <p:spPr>
          <a:xfrm>
            <a:off x="4702421" y="185188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2166FA0-9ADA-9DCE-F171-60AA0280A66A}"/>
              </a:ext>
            </a:extLst>
          </p:cNvPr>
          <p:cNvSpPr txBox="1"/>
          <p:nvPr/>
        </p:nvSpPr>
        <p:spPr>
          <a:xfrm>
            <a:off x="5491772" y="601861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C0414B6-1247-BB52-5DC1-FB2D32262330}"/>
              </a:ext>
            </a:extLst>
          </p:cNvPr>
          <p:cNvSpPr txBox="1"/>
          <p:nvPr/>
        </p:nvSpPr>
        <p:spPr>
          <a:xfrm>
            <a:off x="7637422" y="457128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8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E6245E3-F392-FA7A-CC29-5093BDC6F915}"/>
              </a:ext>
            </a:extLst>
          </p:cNvPr>
          <p:cNvSpPr txBox="1"/>
          <p:nvPr/>
        </p:nvSpPr>
        <p:spPr>
          <a:xfrm>
            <a:off x="11663497" y="10139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9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36E1DE3-3101-000C-D8D9-12EFEC21099F}"/>
              </a:ext>
            </a:extLst>
          </p:cNvPr>
          <p:cNvSpPr txBox="1"/>
          <p:nvPr/>
        </p:nvSpPr>
        <p:spPr>
          <a:xfrm>
            <a:off x="79591" y="4681973"/>
            <a:ext cx="400403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Countermeasures</a:t>
            </a:r>
            <a:endParaRPr lang="en-US" sz="16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</a:t>
            </a:r>
            <a:endParaRPr lang="en-US" sz="12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DF\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</a:t>
            </a:r>
            <a:r>
              <a:rPr lang="en-US" sz="1200" dirty="0">
                <a:solidFill>
                  <a:srgbClr val="E81313"/>
                </a:solidFill>
                <a:latin typeface="Avenir Book" panose="02000503020000020003" pitchFamily="2" charset="0"/>
              </a:rPr>
              <a:t>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IN</a:t>
            </a:r>
            <a:endParaRPr lang="en-US" sz="1200" dirty="0">
              <a:latin typeface="Avenir Book" panose="02000503020000020003" pitchFamily="2" charset="0"/>
            </a:endParaRPr>
          </a:p>
        </p:txBody>
      </p:sp>
      <p:pic>
        <p:nvPicPr>
          <p:cNvPr id="58" name="Graphic 57" descr="Database outline">
            <a:extLst>
              <a:ext uri="{FF2B5EF4-FFF2-40B4-BE49-F238E27FC236}">
                <a16:creationId xmlns:a16="http://schemas.microsoft.com/office/drawing/2014/main" id="{74A62E6D-DEEA-F052-07DE-0C426011BF9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7791383" y="73770"/>
            <a:ext cx="296614" cy="394569"/>
          </a:xfrm>
          <a:prstGeom prst="rect">
            <a:avLst/>
          </a:prstGeom>
        </p:spPr>
      </p:pic>
      <p:pic>
        <p:nvPicPr>
          <p:cNvPr id="59" name="Graphic 58" descr="Database outline">
            <a:extLst>
              <a:ext uri="{FF2B5EF4-FFF2-40B4-BE49-F238E27FC236}">
                <a16:creationId xmlns:a16="http://schemas.microsoft.com/office/drawing/2014/main" id="{F137F71A-E67A-3CD4-4806-2BED987A358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8110539" y="84296"/>
            <a:ext cx="296614" cy="394569"/>
          </a:xfrm>
          <a:prstGeom prst="rect">
            <a:avLst/>
          </a:prstGeom>
        </p:spPr>
      </p:pic>
      <p:pic>
        <p:nvPicPr>
          <p:cNvPr id="61" name="Graphic 60" descr="Database outline">
            <a:extLst>
              <a:ext uri="{FF2B5EF4-FFF2-40B4-BE49-F238E27FC236}">
                <a16:creationId xmlns:a16="http://schemas.microsoft.com/office/drawing/2014/main" id="{5A80C5B6-EA55-DB50-A88E-71C43DCB910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7876593" y="492365"/>
            <a:ext cx="296614" cy="394569"/>
          </a:xfrm>
          <a:prstGeom prst="rect">
            <a:avLst/>
          </a:prstGeom>
        </p:spPr>
      </p:pic>
      <p:pic>
        <p:nvPicPr>
          <p:cNvPr id="63" name="Graphic 62" descr="Database outline">
            <a:extLst>
              <a:ext uri="{FF2B5EF4-FFF2-40B4-BE49-F238E27FC236}">
                <a16:creationId xmlns:a16="http://schemas.microsoft.com/office/drawing/2014/main" id="{6E601DCD-7232-EA67-C809-588659B7E39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20631" t="11594" r="17591" b="6224"/>
          <a:stretch/>
        </p:blipFill>
        <p:spPr>
          <a:xfrm>
            <a:off x="8206270" y="502361"/>
            <a:ext cx="296614" cy="394569"/>
          </a:xfrm>
          <a:prstGeom prst="rect">
            <a:avLst/>
          </a:prstGeom>
        </p:spPr>
      </p:pic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7CDAD62B-79F3-F736-9182-415E6B497C45}"/>
              </a:ext>
            </a:extLst>
          </p:cNvPr>
          <p:cNvCxnSpPr/>
          <p:nvPr/>
        </p:nvCxnSpPr>
        <p:spPr bwMode="auto">
          <a:xfrm>
            <a:off x="9903918" y="2981706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" name="Text Box 227">
            <a:extLst>
              <a:ext uri="{FF2B5EF4-FFF2-40B4-BE49-F238E27FC236}">
                <a16:creationId xmlns:a16="http://schemas.microsoft.com/office/drawing/2014/main" id="{754F549F-4468-B6DA-BA88-47885F10DEE3}"/>
              </a:ext>
            </a:extLst>
          </p:cNvPr>
          <p:cNvSpPr txBox="1"/>
          <p:nvPr/>
        </p:nvSpPr>
        <p:spPr>
          <a:xfrm>
            <a:off x="9842692" y="2777266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sp>
        <p:nvSpPr>
          <p:cNvPr id="1043" name="Text Box 227">
            <a:extLst>
              <a:ext uri="{FF2B5EF4-FFF2-40B4-BE49-F238E27FC236}">
                <a16:creationId xmlns:a16="http://schemas.microsoft.com/office/drawing/2014/main" id="{8565A354-5E8C-68CE-19B0-A78892FC6E11}"/>
              </a:ext>
            </a:extLst>
          </p:cNvPr>
          <p:cNvSpPr txBox="1"/>
          <p:nvPr/>
        </p:nvSpPr>
        <p:spPr>
          <a:xfrm>
            <a:off x="3677643" y="2748891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1044" name="Graphic 1043" descr="Server outline">
            <a:extLst>
              <a:ext uri="{FF2B5EF4-FFF2-40B4-BE49-F238E27FC236}">
                <a16:creationId xmlns:a16="http://schemas.microsoft.com/office/drawing/2014/main" id="{830A841E-C306-0A0B-AFE4-7EED037CB4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67251" y="2655255"/>
            <a:ext cx="652903" cy="652903"/>
          </a:xfrm>
          <a:prstGeom prst="rect">
            <a:avLst/>
          </a:prstGeom>
        </p:spPr>
      </p:pic>
      <p:sp>
        <p:nvSpPr>
          <p:cNvPr id="1045" name="Text Box 227">
            <a:extLst>
              <a:ext uri="{FF2B5EF4-FFF2-40B4-BE49-F238E27FC236}">
                <a16:creationId xmlns:a16="http://schemas.microsoft.com/office/drawing/2014/main" id="{6AA50765-ADFA-3824-2FE2-BFAE7C6A8C13}"/>
              </a:ext>
            </a:extLst>
          </p:cNvPr>
          <p:cNvSpPr txBox="1"/>
          <p:nvPr/>
        </p:nvSpPr>
        <p:spPr>
          <a:xfrm>
            <a:off x="3005634" y="3222934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046" name="Text Box 227">
            <a:extLst>
              <a:ext uri="{FF2B5EF4-FFF2-40B4-BE49-F238E27FC236}">
                <a16:creationId xmlns:a16="http://schemas.microsoft.com/office/drawing/2014/main" id="{4FC724FC-D25B-67F5-C1A4-CB92FE50CAD6}"/>
              </a:ext>
            </a:extLst>
          </p:cNvPr>
          <p:cNvSpPr txBox="1"/>
          <p:nvPr/>
        </p:nvSpPr>
        <p:spPr>
          <a:xfrm>
            <a:off x="4667981" y="3199054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1BF7173F-75BA-422B-73B9-1A880CB0C0CA}"/>
              </a:ext>
            </a:extLst>
          </p:cNvPr>
          <p:cNvCxnSpPr/>
          <p:nvPr/>
        </p:nvCxnSpPr>
        <p:spPr bwMode="auto">
          <a:xfrm>
            <a:off x="3713355" y="3005956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0391BB80-BAF3-E3FC-DF6D-608E02221B4B}"/>
              </a:ext>
            </a:extLst>
          </p:cNvPr>
          <p:cNvCxnSpPr/>
          <p:nvPr/>
        </p:nvCxnSpPr>
        <p:spPr bwMode="auto">
          <a:xfrm>
            <a:off x="5471721" y="2961085"/>
            <a:ext cx="2191947" cy="15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70" name="Graphic 1069" descr="Wireless router outline">
            <a:extLst>
              <a:ext uri="{FF2B5EF4-FFF2-40B4-BE49-F238E27FC236}">
                <a16:creationId xmlns:a16="http://schemas.microsoft.com/office/drawing/2014/main" id="{8B210D5C-A293-0245-BDAE-86054CD0BC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353378" y="-7144"/>
            <a:ext cx="395173" cy="395173"/>
          </a:xfrm>
          <a:prstGeom prst="rect">
            <a:avLst/>
          </a:prstGeom>
        </p:spPr>
      </p:pic>
      <p:grpSp>
        <p:nvGrpSpPr>
          <p:cNvPr id="1076" name="Group 1075">
            <a:extLst>
              <a:ext uri="{FF2B5EF4-FFF2-40B4-BE49-F238E27FC236}">
                <a16:creationId xmlns:a16="http://schemas.microsoft.com/office/drawing/2014/main" id="{4727535C-5FCC-C9C4-B32B-C6F10E2F03E0}"/>
              </a:ext>
            </a:extLst>
          </p:cNvPr>
          <p:cNvGrpSpPr/>
          <p:nvPr/>
        </p:nvGrpSpPr>
        <p:grpSpPr>
          <a:xfrm>
            <a:off x="90537" y="3536683"/>
            <a:ext cx="1880205" cy="1103342"/>
            <a:chOff x="68866" y="2767486"/>
            <a:chExt cx="1880205" cy="1103342"/>
          </a:xfrm>
        </p:grpSpPr>
        <p:pic>
          <p:nvPicPr>
            <p:cNvPr id="1029" name="Picture 1028">
              <a:extLst>
                <a:ext uri="{FF2B5EF4-FFF2-40B4-BE49-F238E27FC236}">
                  <a16:creationId xmlns:a16="http://schemas.microsoft.com/office/drawing/2014/main" id="{0C543364-6B8E-AB79-496D-F1874B17E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 l="5407" t="5223" r="18489" b="10070"/>
            <a:stretch/>
          </p:blipFill>
          <p:spPr>
            <a:xfrm>
              <a:off x="225610" y="3076456"/>
              <a:ext cx="188751" cy="257360"/>
            </a:xfrm>
            <a:prstGeom prst="rect">
              <a:avLst/>
            </a:prstGeom>
          </p:spPr>
        </p:pic>
        <p:pic>
          <p:nvPicPr>
            <p:cNvPr id="1030" name="Picture 1029">
              <a:extLst>
                <a:ext uri="{FF2B5EF4-FFF2-40B4-BE49-F238E27FC236}">
                  <a16:creationId xmlns:a16="http://schemas.microsoft.com/office/drawing/2014/main" id="{4B2D7A7B-8006-7258-1F00-F3DDF1223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6490" y="3329804"/>
              <a:ext cx="266992" cy="282248"/>
            </a:xfrm>
            <a:prstGeom prst="rect">
              <a:avLst/>
            </a:prstGeom>
          </p:spPr>
        </p:pic>
        <p:sp>
          <p:nvSpPr>
            <p:cNvPr id="1063" name="Text Box 227">
              <a:extLst>
                <a:ext uri="{FF2B5EF4-FFF2-40B4-BE49-F238E27FC236}">
                  <a16:creationId xmlns:a16="http://schemas.microsoft.com/office/drawing/2014/main" id="{38715209-CC8B-9F2C-B0CD-82B10CD9C890}"/>
                </a:ext>
              </a:extLst>
            </p:cNvPr>
            <p:cNvSpPr txBox="1"/>
            <p:nvPr/>
          </p:nvSpPr>
          <p:spPr>
            <a:xfrm>
              <a:off x="386431" y="3092379"/>
              <a:ext cx="111955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Document</a:t>
              </a:r>
            </a:p>
          </p:txBody>
        </p:sp>
        <p:sp>
          <p:nvSpPr>
            <p:cNvPr id="1064" name="Text Box 227">
              <a:extLst>
                <a:ext uri="{FF2B5EF4-FFF2-40B4-BE49-F238E27FC236}">
                  <a16:creationId xmlns:a16="http://schemas.microsoft.com/office/drawing/2014/main" id="{1386C9F3-E32A-B17A-4A4F-8DDF204CFE59}"/>
                </a:ext>
              </a:extLst>
            </p:cNvPr>
            <p:cNvSpPr txBox="1"/>
            <p:nvPr/>
          </p:nvSpPr>
          <p:spPr>
            <a:xfrm>
              <a:off x="386431" y="3369037"/>
              <a:ext cx="123637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Biometric</a:t>
              </a:r>
            </a:p>
          </p:txBody>
        </p:sp>
        <p:sp>
          <p:nvSpPr>
            <p:cNvPr id="1065" name="Text Box 227">
              <a:extLst>
                <a:ext uri="{FF2B5EF4-FFF2-40B4-BE49-F238E27FC236}">
                  <a16:creationId xmlns:a16="http://schemas.microsoft.com/office/drawing/2014/main" id="{52584722-B629-F1B1-5605-D389F4EA70EF}"/>
                </a:ext>
              </a:extLst>
            </p:cNvPr>
            <p:cNvSpPr txBox="1"/>
            <p:nvPr/>
          </p:nvSpPr>
          <p:spPr>
            <a:xfrm>
              <a:off x="386431" y="3633050"/>
              <a:ext cx="1215417" cy="2377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Data/Signal</a:t>
              </a:r>
            </a:p>
          </p:txBody>
        </p:sp>
        <p:pic>
          <p:nvPicPr>
            <p:cNvPr id="1069" name="Graphic 1068" descr="Wireless router outline">
              <a:extLst>
                <a:ext uri="{FF2B5EF4-FFF2-40B4-BE49-F238E27FC236}">
                  <a16:creationId xmlns:a16="http://schemas.microsoft.com/office/drawing/2014/main" id="{994A2EE7-7850-6F1C-3E53-347C3504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2835" y="3566442"/>
              <a:ext cx="289009" cy="289009"/>
            </a:xfrm>
            <a:prstGeom prst="rect">
              <a:avLst/>
            </a:prstGeom>
          </p:spPr>
        </p:pic>
        <p:sp>
          <p:nvSpPr>
            <p:cNvPr id="1074" name="TextBox 1073">
              <a:extLst>
                <a:ext uri="{FF2B5EF4-FFF2-40B4-BE49-F238E27FC236}">
                  <a16:creationId xmlns:a16="http://schemas.microsoft.com/office/drawing/2014/main" id="{FC1010E6-615B-2D1A-3063-00839D1CB976}"/>
                </a:ext>
              </a:extLst>
            </p:cNvPr>
            <p:cNvSpPr txBox="1"/>
            <p:nvPr/>
          </p:nvSpPr>
          <p:spPr>
            <a:xfrm>
              <a:off x="68866" y="2767486"/>
              <a:ext cx="18802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E81313"/>
                  </a:solidFill>
                  <a:effectLst/>
                  <a:latin typeface="Avenir Book" panose="02000503020000020003" pitchFamily="2" charset="0"/>
                </a:rPr>
                <a:t>Attack Types</a:t>
              </a:r>
              <a:endParaRPr lang="en-US" sz="1800" dirty="0">
                <a:solidFill>
                  <a:srgbClr val="E81313"/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1077" name="Graphic 1076" descr="Wireless router outline">
            <a:extLst>
              <a:ext uri="{FF2B5EF4-FFF2-40B4-BE49-F238E27FC236}">
                <a16:creationId xmlns:a16="http://schemas.microsoft.com/office/drawing/2014/main" id="{EF8FC161-1FBD-DD71-621F-476FA291D8C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1426416" y="257990"/>
            <a:ext cx="395173" cy="395173"/>
          </a:xfrm>
          <a:prstGeom prst="rect">
            <a:avLst/>
          </a:prstGeom>
        </p:spPr>
      </p:pic>
      <p:sp>
        <p:nvSpPr>
          <p:cNvPr id="1079" name="Text Box 227">
            <a:extLst>
              <a:ext uri="{FF2B5EF4-FFF2-40B4-BE49-F238E27FC236}">
                <a16:creationId xmlns:a16="http://schemas.microsoft.com/office/drawing/2014/main" id="{5B0451AA-B158-8EE3-58E7-14F13D62F8FB}"/>
              </a:ext>
            </a:extLst>
          </p:cNvPr>
          <p:cNvSpPr txBox="1"/>
          <p:nvPr/>
        </p:nvSpPr>
        <p:spPr>
          <a:xfrm>
            <a:off x="2454815" y="3790785"/>
            <a:ext cx="3281266" cy="217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8" name="Text Box 227">
            <a:extLst>
              <a:ext uri="{FF2B5EF4-FFF2-40B4-BE49-F238E27FC236}">
                <a16:creationId xmlns:a16="http://schemas.microsoft.com/office/drawing/2014/main" id="{9E8AA73B-3DC6-5A42-CD1E-A0FCA8999201}"/>
              </a:ext>
            </a:extLst>
          </p:cNvPr>
          <p:cNvSpPr txBox="1"/>
          <p:nvPr/>
        </p:nvSpPr>
        <p:spPr>
          <a:xfrm>
            <a:off x="3667205" y="40411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1089" name="Graphic 1088" descr="Server outline">
            <a:extLst>
              <a:ext uri="{FF2B5EF4-FFF2-40B4-BE49-F238E27FC236}">
                <a16:creationId xmlns:a16="http://schemas.microsoft.com/office/drawing/2014/main" id="{3B7D1F31-456F-77C2-557C-6F76D7A40F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56813" y="3947510"/>
            <a:ext cx="652903" cy="652903"/>
          </a:xfrm>
          <a:prstGeom prst="rect">
            <a:avLst/>
          </a:prstGeom>
        </p:spPr>
      </p:pic>
      <p:sp>
        <p:nvSpPr>
          <p:cNvPr id="1090" name="Text Box 227">
            <a:extLst>
              <a:ext uri="{FF2B5EF4-FFF2-40B4-BE49-F238E27FC236}">
                <a16:creationId xmlns:a16="http://schemas.microsoft.com/office/drawing/2014/main" id="{B2324814-5D38-55F9-C601-A26E3644609F}"/>
              </a:ext>
            </a:extLst>
          </p:cNvPr>
          <p:cNvSpPr txBox="1"/>
          <p:nvPr/>
        </p:nvSpPr>
        <p:spPr>
          <a:xfrm>
            <a:off x="3066672" y="4513351"/>
            <a:ext cx="713699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091" name="Text Box 227">
            <a:extLst>
              <a:ext uri="{FF2B5EF4-FFF2-40B4-BE49-F238E27FC236}">
                <a16:creationId xmlns:a16="http://schemas.microsoft.com/office/drawing/2014/main" id="{FA13B619-B0DE-3752-6598-6FD5CCF44D0D}"/>
              </a:ext>
            </a:extLst>
          </p:cNvPr>
          <p:cNvSpPr txBox="1"/>
          <p:nvPr/>
        </p:nvSpPr>
        <p:spPr>
          <a:xfrm>
            <a:off x="4796867" y="4481283"/>
            <a:ext cx="804275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1092" name="Straight Arrow Connector 1091">
            <a:extLst>
              <a:ext uri="{FF2B5EF4-FFF2-40B4-BE49-F238E27FC236}">
                <a16:creationId xmlns:a16="http://schemas.microsoft.com/office/drawing/2014/main" id="{EA03C348-6DA7-A0B8-1483-AF89B65E5749}"/>
              </a:ext>
            </a:extLst>
          </p:cNvPr>
          <p:cNvCxnSpPr/>
          <p:nvPr/>
        </p:nvCxnSpPr>
        <p:spPr bwMode="auto">
          <a:xfrm>
            <a:off x="3702917" y="42982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3" name="Graphic 1102" descr="Table outline">
            <a:extLst>
              <a:ext uri="{FF2B5EF4-FFF2-40B4-BE49-F238E27FC236}">
                <a16:creationId xmlns:a16="http://schemas.microsoft.com/office/drawing/2014/main" id="{107A5B4A-4330-51EB-F1C1-61D02EE0BFE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42852" y="3999058"/>
            <a:ext cx="546097" cy="546097"/>
          </a:xfrm>
          <a:prstGeom prst="rect">
            <a:avLst/>
          </a:prstGeom>
        </p:spPr>
      </p:pic>
      <p:pic>
        <p:nvPicPr>
          <p:cNvPr id="1109" name="Graphic 1108" descr="Wireless router outline">
            <a:extLst>
              <a:ext uri="{FF2B5EF4-FFF2-40B4-BE49-F238E27FC236}">
                <a16:creationId xmlns:a16="http://schemas.microsoft.com/office/drawing/2014/main" id="{02FDC6F2-254F-5E7E-30E2-16F6B0EC3D2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2637289" y="4457062"/>
            <a:ext cx="395173" cy="395173"/>
          </a:xfrm>
          <a:prstGeom prst="rect">
            <a:avLst/>
          </a:prstGeom>
        </p:spPr>
      </p:pic>
      <p:pic>
        <p:nvPicPr>
          <p:cNvPr id="1111" name="Graphic 1110" descr="Wireless router outline">
            <a:extLst>
              <a:ext uri="{FF2B5EF4-FFF2-40B4-BE49-F238E27FC236}">
                <a16:creationId xmlns:a16="http://schemas.microsoft.com/office/drawing/2014/main" id="{47610C09-72A2-033C-57C8-A9F1EB25FCA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371353" y="4469416"/>
            <a:ext cx="395173" cy="395173"/>
          </a:xfrm>
          <a:prstGeom prst="rect">
            <a:avLst/>
          </a:prstGeom>
        </p:spPr>
      </p:pic>
      <p:sp>
        <p:nvSpPr>
          <p:cNvPr id="1086" name="TextBox 1085">
            <a:extLst>
              <a:ext uri="{FF2B5EF4-FFF2-40B4-BE49-F238E27FC236}">
                <a16:creationId xmlns:a16="http://schemas.microsoft.com/office/drawing/2014/main" id="{493768C4-4F19-AAA8-B4B7-E20549E31FCE}"/>
              </a:ext>
            </a:extLst>
          </p:cNvPr>
          <p:cNvSpPr txBox="1"/>
          <p:nvPr/>
        </p:nvSpPr>
        <p:spPr>
          <a:xfrm>
            <a:off x="2931406" y="447987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1087" name="TextBox 1086">
            <a:extLst>
              <a:ext uri="{FF2B5EF4-FFF2-40B4-BE49-F238E27FC236}">
                <a16:creationId xmlns:a16="http://schemas.microsoft.com/office/drawing/2014/main" id="{D6512EBC-5DE4-1C6B-4990-E5F74EB09020}"/>
              </a:ext>
            </a:extLst>
          </p:cNvPr>
          <p:cNvSpPr txBox="1"/>
          <p:nvPr/>
        </p:nvSpPr>
        <p:spPr>
          <a:xfrm>
            <a:off x="4662027" y="444054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6</a:t>
            </a:r>
          </a:p>
        </p:txBody>
      </p:sp>
      <p:pic>
        <p:nvPicPr>
          <p:cNvPr id="1118" name="Graphic 1117" descr="Continuous Improvement outline">
            <a:extLst>
              <a:ext uri="{FF2B5EF4-FFF2-40B4-BE49-F238E27FC236}">
                <a16:creationId xmlns:a16="http://schemas.microsoft.com/office/drawing/2014/main" id="{F171703B-6239-5EA8-A555-4598C6F792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 rot="16200000">
            <a:off x="9051386" y="5441222"/>
            <a:ext cx="1117438" cy="1117438"/>
          </a:xfrm>
          <a:prstGeom prst="rect">
            <a:avLst/>
          </a:prstGeom>
        </p:spPr>
      </p:pic>
      <p:cxnSp>
        <p:nvCxnSpPr>
          <p:cNvPr id="1172" name="Elbow Connector 1171">
            <a:extLst>
              <a:ext uri="{FF2B5EF4-FFF2-40B4-BE49-F238E27FC236}">
                <a16:creationId xmlns:a16="http://schemas.microsoft.com/office/drawing/2014/main" id="{2636603F-9A81-55F3-681A-9165B0D51753}"/>
              </a:ext>
            </a:extLst>
          </p:cNvPr>
          <p:cNvCxnSpPr/>
          <p:nvPr/>
        </p:nvCxnSpPr>
        <p:spPr bwMode="auto">
          <a:xfrm flipV="1">
            <a:off x="5410874" y="3201872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FBC001A-304E-0565-4791-1F8B590F5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RIDV Countermeasures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A35C3-D0BA-2949-948E-CDACF72CC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0A524B-1294-6AA5-11FB-C8D466380196}"/>
              </a:ext>
            </a:extLst>
          </p:cNvPr>
          <p:cNvSpPr txBox="1">
            <a:spLocks/>
          </p:cNvSpPr>
          <p:nvPr/>
        </p:nvSpPr>
        <p:spPr bwMode="auto">
          <a:xfrm>
            <a:off x="8737600" y="6565936"/>
            <a:ext cx="2844800" cy="28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4163BC2-932A-D541-9F31-F345D94EF3A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9648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0A78E40-BAE3-2301-E484-CE43F3D0D8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B1E04B-6DEF-17C1-412A-4EA06697B240}"/>
              </a:ext>
            </a:extLst>
          </p:cNvPr>
          <p:cNvSpPr/>
          <p:nvPr/>
        </p:nvSpPr>
        <p:spPr>
          <a:xfrm>
            <a:off x="2313784" y="1083900"/>
            <a:ext cx="8533725" cy="3940735"/>
          </a:xfrm>
          <a:prstGeom prst="rect">
            <a:avLst/>
          </a:prstGeom>
          <a:solidFill>
            <a:srgbClr val="69A7AE">
              <a:alpha val="9188"/>
            </a:srgbClr>
          </a:solidFill>
          <a:ln w="25400">
            <a:solidFill>
              <a:srgbClr val="69A7A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C59369A-C9C2-E5C6-321E-E471D30A5BF9}"/>
              </a:ext>
            </a:extLst>
          </p:cNvPr>
          <p:cNvSpPr/>
          <p:nvPr/>
        </p:nvSpPr>
        <p:spPr>
          <a:xfrm>
            <a:off x="5033281" y="5387192"/>
            <a:ext cx="5825099" cy="1303174"/>
          </a:xfrm>
          <a:prstGeom prst="rect">
            <a:avLst/>
          </a:prstGeom>
          <a:solidFill>
            <a:schemeClr val="accent6">
              <a:alpha val="9188"/>
            </a:schemeClr>
          </a:solidFill>
          <a:ln w="25400">
            <a:solidFill>
              <a:schemeClr val="accent6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683E7-F40C-4416-EA51-BF8209B4DD52}"/>
              </a:ext>
            </a:extLst>
          </p:cNvPr>
          <p:cNvSpPr/>
          <p:nvPr/>
        </p:nvSpPr>
        <p:spPr>
          <a:xfrm>
            <a:off x="2450351" y="3780121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A09885-DF29-7534-E7EC-8DC1171B6A94}"/>
              </a:ext>
            </a:extLst>
          </p:cNvPr>
          <p:cNvSpPr/>
          <p:nvPr/>
        </p:nvSpPr>
        <p:spPr>
          <a:xfrm>
            <a:off x="2460789" y="2487866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84BB54E-D013-244D-A4DC-E8B61F04DE5E}"/>
              </a:ext>
            </a:extLst>
          </p:cNvPr>
          <p:cNvSpPr/>
          <p:nvPr/>
        </p:nvSpPr>
        <p:spPr>
          <a:xfrm>
            <a:off x="2490057" y="1204174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71E9B1-BA06-037F-CE7F-C4DCE3CD8229}"/>
              </a:ext>
            </a:extLst>
          </p:cNvPr>
          <p:cNvSpPr/>
          <p:nvPr/>
        </p:nvSpPr>
        <p:spPr>
          <a:xfrm>
            <a:off x="5189806" y="5565718"/>
            <a:ext cx="1690895" cy="94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" name="Text Box 227">
            <a:extLst>
              <a:ext uri="{FF2B5EF4-FFF2-40B4-BE49-F238E27FC236}">
                <a16:creationId xmlns:a16="http://schemas.microsoft.com/office/drawing/2014/main" id="{3B428713-05C9-4428-29B3-41222844EE82}"/>
              </a:ext>
            </a:extLst>
          </p:cNvPr>
          <p:cNvSpPr txBox="1"/>
          <p:nvPr/>
        </p:nvSpPr>
        <p:spPr>
          <a:xfrm>
            <a:off x="2490057" y="1195443"/>
            <a:ext cx="3281265" cy="273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27">
            <a:extLst>
              <a:ext uri="{FF2B5EF4-FFF2-40B4-BE49-F238E27FC236}">
                <a16:creationId xmlns:a16="http://schemas.microsoft.com/office/drawing/2014/main" id="{3C8F7102-F38D-1EC0-284D-AC7AA167C038}"/>
              </a:ext>
            </a:extLst>
          </p:cNvPr>
          <p:cNvSpPr txBox="1"/>
          <p:nvPr/>
        </p:nvSpPr>
        <p:spPr>
          <a:xfrm>
            <a:off x="3647163" y="14947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409E228-5D45-725E-4A69-24E4B0183742}"/>
              </a:ext>
            </a:extLst>
          </p:cNvPr>
          <p:cNvGrpSpPr/>
          <p:nvPr/>
        </p:nvGrpSpPr>
        <p:grpSpPr>
          <a:xfrm>
            <a:off x="3046554" y="1478606"/>
            <a:ext cx="726557" cy="533666"/>
            <a:chOff x="336478" y="1333899"/>
            <a:chExt cx="1144992" cy="914400"/>
          </a:xfrm>
          <a:solidFill>
            <a:srgbClr val="000000">
              <a:alpha val="60268"/>
            </a:srgbClr>
          </a:solidFill>
        </p:grpSpPr>
        <p:pic>
          <p:nvPicPr>
            <p:cNvPr id="13" name="Graphic 201" descr="Smart Phone outline">
              <a:extLst>
                <a:ext uri="{FF2B5EF4-FFF2-40B4-BE49-F238E27FC236}">
                  <a16:creationId xmlns:a16="http://schemas.microsoft.com/office/drawing/2014/main" id="{68BE4A47-8E08-F372-503C-B99A278357C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6478" y="1333899"/>
              <a:ext cx="1144992" cy="914400"/>
            </a:xfrm>
            <a:prstGeom prst="rect">
              <a:avLst/>
            </a:prstGeom>
          </p:spPr>
        </p:pic>
        <p:pic>
          <p:nvPicPr>
            <p:cNvPr id="14" name="Graphic 199" descr="User outline">
              <a:extLst>
                <a:ext uri="{FF2B5EF4-FFF2-40B4-BE49-F238E27FC236}">
                  <a16:creationId xmlns:a16="http://schemas.microsoft.com/office/drawing/2014/main" id="{90701C60-C8CB-C571-EEE1-1D92F602C153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3138" y="1601923"/>
              <a:ext cx="362918" cy="378724"/>
            </a:xfrm>
            <a:prstGeom prst="rect">
              <a:avLst/>
            </a:prstGeom>
          </p:spPr>
        </p:pic>
      </p:grpSp>
      <p:pic>
        <p:nvPicPr>
          <p:cNvPr id="15" name="Graphic 14" descr="Server outline">
            <a:extLst>
              <a:ext uri="{FF2B5EF4-FFF2-40B4-BE49-F238E27FC236}">
                <a16:creationId xmlns:a16="http://schemas.microsoft.com/office/drawing/2014/main" id="{46824412-0FAA-D729-C954-5CE322BC0C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36771" y="1401110"/>
            <a:ext cx="652903" cy="652903"/>
          </a:xfrm>
          <a:prstGeom prst="rect">
            <a:avLst/>
          </a:prstGeom>
        </p:spPr>
      </p:pic>
      <p:sp>
        <p:nvSpPr>
          <p:cNvPr id="16" name="Text Box 227">
            <a:extLst>
              <a:ext uri="{FF2B5EF4-FFF2-40B4-BE49-F238E27FC236}">
                <a16:creationId xmlns:a16="http://schemas.microsoft.com/office/drawing/2014/main" id="{79A47321-0A47-C2FB-9C4E-A7B198BE40D6}"/>
              </a:ext>
            </a:extLst>
          </p:cNvPr>
          <p:cNvSpPr txBox="1"/>
          <p:nvPr/>
        </p:nvSpPr>
        <p:spPr>
          <a:xfrm>
            <a:off x="2975154" y="1968789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7" name="Text Box 227">
            <a:extLst>
              <a:ext uri="{FF2B5EF4-FFF2-40B4-BE49-F238E27FC236}">
                <a16:creationId xmlns:a16="http://schemas.microsoft.com/office/drawing/2014/main" id="{8F64AA0C-E502-153E-034E-B05CE3911A25}"/>
              </a:ext>
            </a:extLst>
          </p:cNvPr>
          <p:cNvSpPr txBox="1"/>
          <p:nvPr/>
        </p:nvSpPr>
        <p:spPr>
          <a:xfrm>
            <a:off x="4637501" y="194490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18" name="Text Box 227">
            <a:extLst>
              <a:ext uri="{FF2B5EF4-FFF2-40B4-BE49-F238E27FC236}">
                <a16:creationId xmlns:a16="http://schemas.microsoft.com/office/drawing/2014/main" id="{4BE8D5B5-2217-DAD0-57E4-11615E3DAEBA}"/>
              </a:ext>
            </a:extLst>
          </p:cNvPr>
          <p:cNvSpPr txBox="1"/>
          <p:nvPr/>
        </p:nvSpPr>
        <p:spPr>
          <a:xfrm>
            <a:off x="2460790" y="2481740"/>
            <a:ext cx="3275290" cy="234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227">
            <a:extLst>
              <a:ext uri="{FF2B5EF4-FFF2-40B4-BE49-F238E27FC236}">
                <a16:creationId xmlns:a16="http://schemas.microsoft.com/office/drawing/2014/main" id="{740BB262-6F50-C21F-8BEB-70637D05AD9F}"/>
              </a:ext>
            </a:extLst>
          </p:cNvPr>
          <p:cNvSpPr txBox="1"/>
          <p:nvPr/>
        </p:nvSpPr>
        <p:spPr>
          <a:xfrm>
            <a:off x="10475234" y="-4132"/>
            <a:ext cx="1520298" cy="3266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  <a:endParaRPr lang="en-US" b="1" dirty="0">
              <a:solidFill>
                <a:srgbClr val="00206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379A9D7-2738-2404-BBA0-D1270FFB5FF6}"/>
              </a:ext>
            </a:extLst>
          </p:cNvPr>
          <p:cNvCxnSpPr/>
          <p:nvPr/>
        </p:nvCxnSpPr>
        <p:spPr bwMode="auto">
          <a:xfrm>
            <a:off x="3682875" y="17518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 Box 227">
            <a:extLst>
              <a:ext uri="{FF2B5EF4-FFF2-40B4-BE49-F238E27FC236}">
                <a16:creationId xmlns:a16="http://schemas.microsoft.com/office/drawing/2014/main" id="{5D06837A-7CCF-9189-C13D-D6A4995B5DE0}"/>
              </a:ext>
            </a:extLst>
          </p:cNvPr>
          <p:cNvSpPr txBox="1"/>
          <p:nvPr/>
        </p:nvSpPr>
        <p:spPr>
          <a:xfrm>
            <a:off x="8360416" y="73603"/>
            <a:ext cx="1042521" cy="4589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7258E83-F4FD-46AC-757D-056ACABA40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3668" y="2508984"/>
            <a:ext cx="803882" cy="848051"/>
          </a:xfrm>
          <a:prstGeom prst="rect">
            <a:avLst/>
          </a:prstGeom>
          <a:ln>
            <a:solidFill>
              <a:srgbClr val="69A7AE"/>
            </a:solidFill>
          </a:ln>
        </p:spPr>
      </p:pic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69C3A62-39AA-3A66-97B0-D1F4C00673ED}"/>
              </a:ext>
            </a:extLst>
          </p:cNvPr>
          <p:cNvCxnSpPr/>
          <p:nvPr/>
        </p:nvCxnSpPr>
        <p:spPr bwMode="auto">
          <a:xfrm>
            <a:off x="5401399" y="1756366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Text Box 227">
            <a:extLst>
              <a:ext uri="{FF2B5EF4-FFF2-40B4-BE49-F238E27FC236}">
                <a16:creationId xmlns:a16="http://schemas.microsoft.com/office/drawing/2014/main" id="{B2046C52-DD4B-44F4-91F9-C8FD887460BB}"/>
              </a:ext>
            </a:extLst>
          </p:cNvPr>
          <p:cNvSpPr txBox="1"/>
          <p:nvPr/>
        </p:nvSpPr>
        <p:spPr>
          <a:xfrm>
            <a:off x="7391347" y="3396271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44CE3E3-F017-6A50-1C4E-0EE6025A9B04}"/>
              </a:ext>
            </a:extLst>
          </p:cNvPr>
          <p:cNvCxnSpPr>
            <a:cxnSpLocks/>
            <a:endCxn id="22" idx="0"/>
          </p:cNvCxnSpPr>
          <p:nvPr/>
        </p:nvCxnSpPr>
        <p:spPr bwMode="auto">
          <a:xfrm>
            <a:off x="8065609" y="978286"/>
            <a:ext cx="0" cy="153069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 Box 227">
            <a:extLst>
              <a:ext uri="{FF2B5EF4-FFF2-40B4-BE49-F238E27FC236}">
                <a16:creationId xmlns:a16="http://schemas.microsoft.com/office/drawing/2014/main" id="{E9FA37AD-E9AB-E3B9-376A-FDC81F29EE8A}"/>
              </a:ext>
            </a:extLst>
          </p:cNvPr>
          <p:cNvSpPr txBox="1"/>
          <p:nvPr/>
        </p:nvSpPr>
        <p:spPr>
          <a:xfrm>
            <a:off x="5412014" y="5565718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Device</a:t>
            </a:r>
          </a:p>
        </p:txBody>
      </p:sp>
      <p:sp>
        <p:nvSpPr>
          <p:cNvPr id="27" name="Text Box 227">
            <a:extLst>
              <a:ext uri="{FF2B5EF4-FFF2-40B4-BE49-F238E27FC236}">
                <a16:creationId xmlns:a16="http://schemas.microsoft.com/office/drawing/2014/main" id="{CFD471B5-2B71-1FE7-F1D7-177C9027C08C}"/>
              </a:ext>
            </a:extLst>
          </p:cNvPr>
          <p:cNvSpPr txBox="1"/>
          <p:nvPr/>
        </p:nvSpPr>
        <p:spPr>
          <a:xfrm>
            <a:off x="5553398" y="6204444"/>
            <a:ext cx="1159351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Video Chat</a:t>
            </a:r>
          </a:p>
        </p:txBody>
      </p:sp>
      <p:pic>
        <p:nvPicPr>
          <p:cNvPr id="28" name="Graphic 193" descr="Employee badge outline">
            <a:extLst>
              <a:ext uri="{FF2B5EF4-FFF2-40B4-BE49-F238E27FC236}">
                <a16:creationId xmlns:a16="http://schemas.microsoft.com/office/drawing/2014/main" id="{A8F79A04-015F-5693-8571-667B3397A701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3186490" y="2854382"/>
            <a:ext cx="483775" cy="34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Graphic 28" descr="Vlog outline">
            <a:extLst>
              <a:ext uri="{FF2B5EF4-FFF2-40B4-BE49-F238E27FC236}">
                <a16:creationId xmlns:a16="http://schemas.microsoft.com/office/drawing/2014/main" id="{CA05206F-0DCD-FEFB-9C26-6E5A2B1342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0758" y="5711373"/>
            <a:ext cx="630484" cy="630484"/>
          </a:xfrm>
          <a:prstGeom prst="rect">
            <a:avLst/>
          </a:prstGeom>
        </p:spPr>
      </p:pic>
      <p:sp>
        <p:nvSpPr>
          <p:cNvPr id="30" name="Text Box 227">
            <a:extLst>
              <a:ext uri="{FF2B5EF4-FFF2-40B4-BE49-F238E27FC236}">
                <a16:creationId xmlns:a16="http://schemas.microsoft.com/office/drawing/2014/main" id="{88831219-23D2-2022-9067-115C547FD902}"/>
              </a:ext>
            </a:extLst>
          </p:cNvPr>
          <p:cNvSpPr txBox="1"/>
          <p:nvPr/>
        </p:nvSpPr>
        <p:spPr>
          <a:xfrm>
            <a:off x="7292723" y="6120726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12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5E229F2-7F35-1EBE-8FF2-214F2B760C99}"/>
              </a:ext>
            </a:extLst>
          </p:cNvPr>
          <p:cNvCxnSpPr/>
          <p:nvPr/>
        </p:nvCxnSpPr>
        <p:spPr bwMode="auto">
          <a:xfrm>
            <a:off x="6411242" y="6029373"/>
            <a:ext cx="114768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A4F1F828-A48E-2509-5DED-951245C3F028}"/>
              </a:ext>
            </a:extLst>
          </p:cNvPr>
          <p:cNvCxnSpPr>
            <a:cxnSpLocks/>
            <a:endCxn id="48" idx="0"/>
          </p:cNvCxnSpPr>
          <p:nvPr/>
        </p:nvCxnSpPr>
        <p:spPr bwMode="auto">
          <a:xfrm rot="5400000">
            <a:off x="7773068" y="2408843"/>
            <a:ext cx="3567095" cy="3095934"/>
          </a:xfrm>
          <a:prstGeom prst="bentConnector3">
            <a:avLst>
              <a:gd name="adj1" fmla="val 8650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D2AF850F-D4DB-848A-B060-292A576C02C9}"/>
              </a:ext>
            </a:extLst>
          </p:cNvPr>
          <p:cNvCxnSpPr/>
          <p:nvPr/>
        </p:nvCxnSpPr>
        <p:spPr bwMode="auto">
          <a:xfrm>
            <a:off x="8615578" y="531940"/>
            <a:ext cx="2483676" cy="1641322"/>
          </a:xfrm>
          <a:prstGeom prst="bentConnector3">
            <a:avLst>
              <a:gd name="adj1" fmla="val 10035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4" name="Graphic 33" descr="Continuous Improvement outline">
            <a:extLst>
              <a:ext uri="{FF2B5EF4-FFF2-40B4-BE49-F238E27FC236}">
                <a16:creationId xmlns:a16="http://schemas.microsoft.com/office/drawing/2014/main" id="{3D3948F9-699D-19AD-35ED-822167A3E45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rot="16200000">
            <a:off x="8992082" y="2233504"/>
            <a:ext cx="1117438" cy="1117438"/>
          </a:xfrm>
          <a:prstGeom prst="rect">
            <a:avLst/>
          </a:prstGeom>
        </p:spPr>
      </p:pic>
      <p:sp>
        <p:nvSpPr>
          <p:cNvPr id="35" name="Text Box 227">
            <a:extLst>
              <a:ext uri="{FF2B5EF4-FFF2-40B4-BE49-F238E27FC236}">
                <a16:creationId xmlns:a16="http://schemas.microsoft.com/office/drawing/2014/main" id="{C586A3FB-6BB2-1D7F-3906-2B2E8B350AAB}"/>
              </a:ext>
            </a:extLst>
          </p:cNvPr>
          <p:cNvSpPr txBox="1"/>
          <p:nvPr/>
        </p:nvSpPr>
        <p:spPr>
          <a:xfrm>
            <a:off x="8881676" y="2109452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D3FAA34-030A-92DB-EAC5-19F45817D07B}"/>
              </a:ext>
            </a:extLst>
          </p:cNvPr>
          <p:cNvCxnSpPr/>
          <p:nvPr/>
        </p:nvCxnSpPr>
        <p:spPr bwMode="auto">
          <a:xfrm flipV="1">
            <a:off x="8511194" y="2733779"/>
            <a:ext cx="682621" cy="1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B05ADE5-EBDE-31E5-9F51-3065CE4D42EE}"/>
              </a:ext>
            </a:extLst>
          </p:cNvPr>
          <p:cNvCxnSpPr/>
          <p:nvPr/>
        </p:nvCxnSpPr>
        <p:spPr bwMode="auto">
          <a:xfrm>
            <a:off x="9903918" y="2716215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Text Box 227">
            <a:extLst>
              <a:ext uri="{FF2B5EF4-FFF2-40B4-BE49-F238E27FC236}">
                <a16:creationId xmlns:a16="http://schemas.microsoft.com/office/drawing/2014/main" id="{B4908FA5-63F7-2347-BCF7-7ED93A15E32F}"/>
              </a:ext>
            </a:extLst>
          </p:cNvPr>
          <p:cNvSpPr txBox="1"/>
          <p:nvPr/>
        </p:nvSpPr>
        <p:spPr>
          <a:xfrm>
            <a:off x="9872085" y="2492982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sp>
        <p:nvSpPr>
          <p:cNvPr id="39" name="Text Box 227">
            <a:extLst>
              <a:ext uri="{FF2B5EF4-FFF2-40B4-BE49-F238E27FC236}">
                <a16:creationId xmlns:a16="http://schemas.microsoft.com/office/drawing/2014/main" id="{53FA4859-ADA9-65B6-1776-EBCEC2309725}"/>
              </a:ext>
            </a:extLst>
          </p:cNvPr>
          <p:cNvSpPr txBox="1"/>
          <p:nvPr/>
        </p:nvSpPr>
        <p:spPr>
          <a:xfrm rot="16200000">
            <a:off x="8992631" y="3882618"/>
            <a:ext cx="904105" cy="2122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Adjudicate</a:t>
            </a:r>
          </a:p>
        </p:txBody>
      </p:sp>
      <p:cxnSp>
        <p:nvCxnSpPr>
          <p:cNvPr id="40" name="Elbow Connector 39">
            <a:extLst>
              <a:ext uri="{FF2B5EF4-FFF2-40B4-BE49-F238E27FC236}">
                <a16:creationId xmlns:a16="http://schemas.microsoft.com/office/drawing/2014/main" id="{37BE4AC8-8872-5C50-8B7F-8E5AB7C6B4C8}"/>
              </a:ext>
            </a:extLst>
          </p:cNvPr>
          <p:cNvCxnSpPr/>
          <p:nvPr/>
        </p:nvCxnSpPr>
        <p:spPr bwMode="auto">
          <a:xfrm rot="10800000" flipV="1">
            <a:off x="4818581" y="3158435"/>
            <a:ext cx="4745784" cy="1981975"/>
          </a:xfrm>
          <a:prstGeom prst="bentConnector3">
            <a:avLst>
              <a:gd name="adj1" fmla="val -66"/>
            </a:avLst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F1601A4-8C45-69F7-2CCF-E62195206584}"/>
              </a:ext>
            </a:extLst>
          </p:cNvPr>
          <p:cNvCxnSpPr>
            <a:cxnSpLocks/>
            <a:endCxn id="9" idx="1"/>
          </p:cNvCxnSpPr>
          <p:nvPr/>
        </p:nvCxnSpPr>
        <p:spPr bwMode="auto">
          <a:xfrm rot="16200000" flipH="1">
            <a:off x="4561732" y="5410538"/>
            <a:ext cx="898200" cy="35794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27">
            <a:extLst>
              <a:ext uri="{FF2B5EF4-FFF2-40B4-BE49-F238E27FC236}">
                <a16:creationId xmlns:a16="http://schemas.microsoft.com/office/drawing/2014/main" id="{B61133C4-42D0-3ABB-5740-14E4DDB84E72}"/>
              </a:ext>
            </a:extLst>
          </p:cNvPr>
          <p:cNvSpPr txBox="1"/>
          <p:nvPr/>
        </p:nvSpPr>
        <p:spPr>
          <a:xfrm>
            <a:off x="9048753" y="5365095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44BBCF-C19D-04EB-61FA-C9B67ABFC127}"/>
              </a:ext>
            </a:extLst>
          </p:cNvPr>
          <p:cNvCxnSpPr/>
          <p:nvPr/>
        </p:nvCxnSpPr>
        <p:spPr bwMode="auto">
          <a:xfrm>
            <a:off x="9988140" y="6011788"/>
            <a:ext cx="21624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Text Box 227">
            <a:extLst>
              <a:ext uri="{FF2B5EF4-FFF2-40B4-BE49-F238E27FC236}">
                <a16:creationId xmlns:a16="http://schemas.microsoft.com/office/drawing/2014/main" id="{87889931-6CE8-2AB9-7952-6E02EFD70323}"/>
              </a:ext>
            </a:extLst>
          </p:cNvPr>
          <p:cNvSpPr txBox="1"/>
          <p:nvPr/>
        </p:nvSpPr>
        <p:spPr>
          <a:xfrm>
            <a:off x="9931267" y="5764571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F031295C-CDDF-1036-D4CF-989C20E51843}"/>
              </a:ext>
            </a:extLst>
          </p:cNvPr>
          <p:cNvCxnSpPr/>
          <p:nvPr/>
        </p:nvCxnSpPr>
        <p:spPr bwMode="auto">
          <a:xfrm>
            <a:off x="9564365" y="6364681"/>
            <a:ext cx="2586274" cy="194572"/>
          </a:xfrm>
          <a:prstGeom prst="bentConnector3">
            <a:avLst>
              <a:gd name="adj1" fmla="val -351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Text Box 227">
            <a:extLst>
              <a:ext uri="{FF2B5EF4-FFF2-40B4-BE49-F238E27FC236}">
                <a16:creationId xmlns:a16="http://schemas.microsoft.com/office/drawing/2014/main" id="{8345D0FF-3CC0-0BA8-7E84-C9E862FE2474}"/>
              </a:ext>
            </a:extLst>
          </p:cNvPr>
          <p:cNvSpPr txBox="1"/>
          <p:nvPr/>
        </p:nvSpPr>
        <p:spPr>
          <a:xfrm>
            <a:off x="9954275" y="6331340"/>
            <a:ext cx="904105" cy="2138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167EC029-B84E-A7FF-8867-402A92D0A21B}"/>
              </a:ext>
            </a:extLst>
          </p:cNvPr>
          <p:cNvCxnSpPr/>
          <p:nvPr/>
        </p:nvCxnSpPr>
        <p:spPr bwMode="auto">
          <a:xfrm>
            <a:off x="8338606" y="5896200"/>
            <a:ext cx="932745" cy="2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8" name="Graphic 193" descr="Employee badge outline">
            <a:extLst>
              <a:ext uri="{FF2B5EF4-FFF2-40B4-BE49-F238E27FC236}">
                <a16:creationId xmlns:a16="http://schemas.microsoft.com/office/drawing/2014/main" id="{D7F16EED-600A-F0E9-2866-1833026800D4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7678690" y="5740358"/>
            <a:ext cx="659916" cy="459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9" name="Text Box 227">
            <a:extLst>
              <a:ext uri="{FF2B5EF4-FFF2-40B4-BE49-F238E27FC236}">
                <a16:creationId xmlns:a16="http://schemas.microsoft.com/office/drawing/2014/main" id="{B33055ED-487F-A663-3BE5-1626B59A55D2}"/>
              </a:ext>
            </a:extLst>
          </p:cNvPr>
          <p:cNvSpPr txBox="1"/>
          <p:nvPr/>
        </p:nvSpPr>
        <p:spPr>
          <a:xfrm>
            <a:off x="377416" y="1076837"/>
            <a:ext cx="1910383" cy="9902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9A7A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69A7A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 IDV Process</a:t>
            </a:r>
          </a:p>
        </p:txBody>
      </p:sp>
      <p:sp>
        <p:nvSpPr>
          <p:cNvPr id="50" name="Text Box 227">
            <a:extLst>
              <a:ext uri="{FF2B5EF4-FFF2-40B4-BE49-F238E27FC236}">
                <a16:creationId xmlns:a16="http://schemas.microsoft.com/office/drawing/2014/main" id="{35FA1111-CE11-30E5-9AB7-91AC2CC118A4}"/>
              </a:ext>
            </a:extLst>
          </p:cNvPr>
          <p:cNvSpPr txBox="1"/>
          <p:nvPr/>
        </p:nvSpPr>
        <p:spPr>
          <a:xfrm>
            <a:off x="3005634" y="5536918"/>
            <a:ext cx="1812947" cy="1153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Process used for opt-out and/or exception handling</a:t>
            </a:r>
            <a:endParaRPr lang="en-US" sz="1200" b="1" dirty="0">
              <a:solidFill>
                <a:srgbClr val="7030A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DB56B8AC-A98B-9CD3-9DED-C7D101D439E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1547" y="3204104"/>
            <a:ext cx="391587" cy="41396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C0A09BE1-A9A1-68DB-F3F6-DC9EF32AC2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01480" y="3219446"/>
            <a:ext cx="391587" cy="413963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C5F89F8-B0FE-8DA4-9EE3-DC1AD6B0119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07508" y="6082215"/>
            <a:ext cx="391587" cy="41396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5413CE73-8963-48C2-02E1-9ED3FA62347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31847" y="1954502"/>
            <a:ext cx="391587" cy="413963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579908BB-6E56-D800-A68A-F37E377970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66446" y="1926989"/>
            <a:ext cx="391587" cy="413963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C88DCC25-3594-2A9D-CD7C-B189A3AF9D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405456" y="670416"/>
            <a:ext cx="391587" cy="413963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892D2FCE-C34D-049B-6C31-4D4399B35FE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422997" y="1112953"/>
            <a:ext cx="391587" cy="413963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53DAF4B2-E443-E8F3-BACC-B312A121E79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2522663" y="3257359"/>
            <a:ext cx="241658" cy="32949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C0B67370-B391-2373-9C9E-E032E8B89835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4156167" y="3245029"/>
            <a:ext cx="241658" cy="329498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2F65502D-CB33-5586-0A9F-E85A2E048ED9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5280570" y="5777183"/>
            <a:ext cx="241658" cy="329498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258440C8-E0DE-EA36-24F9-21243C925843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7437031" y="365914"/>
            <a:ext cx="241658" cy="329498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5C6EDA5-D141-BADC-A8EA-734B80813AEE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5407" t="5223" r="18489" b="10070"/>
          <a:stretch/>
        </p:blipFill>
        <p:spPr>
          <a:xfrm>
            <a:off x="11486175" y="714836"/>
            <a:ext cx="241658" cy="329498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9E72A4A4-C704-CA7E-9F4D-3C48D428B059}"/>
              </a:ext>
            </a:extLst>
          </p:cNvPr>
          <p:cNvSpPr txBox="1"/>
          <p:nvPr/>
        </p:nvSpPr>
        <p:spPr>
          <a:xfrm>
            <a:off x="3032462" y="312172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6B797A-C23D-CFA3-96C4-59F99132821F}"/>
              </a:ext>
            </a:extLst>
          </p:cNvPr>
          <p:cNvSpPr txBox="1"/>
          <p:nvPr/>
        </p:nvSpPr>
        <p:spPr>
          <a:xfrm>
            <a:off x="4672465" y="31482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408AAC0-CE06-FE41-E508-76D2D0208556}"/>
              </a:ext>
            </a:extLst>
          </p:cNvPr>
          <p:cNvSpPr txBox="1"/>
          <p:nvPr/>
        </p:nvSpPr>
        <p:spPr>
          <a:xfrm>
            <a:off x="2961697" y="189626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162AE36-323E-CA2A-1004-BA859BEDF48F}"/>
              </a:ext>
            </a:extLst>
          </p:cNvPr>
          <p:cNvSpPr txBox="1"/>
          <p:nvPr/>
        </p:nvSpPr>
        <p:spPr>
          <a:xfrm>
            <a:off x="4702421" y="185188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ACB5259-926B-8F61-19DD-1B8243EFEB99}"/>
              </a:ext>
            </a:extLst>
          </p:cNvPr>
          <p:cNvSpPr txBox="1"/>
          <p:nvPr/>
        </p:nvSpPr>
        <p:spPr>
          <a:xfrm>
            <a:off x="5491772" y="6018610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7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B1BE7C2-38C1-5C97-9EAD-6A552DACDA65}"/>
              </a:ext>
            </a:extLst>
          </p:cNvPr>
          <p:cNvSpPr txBox="1"/>
          <p:nvPr/>
        </p:nvSpPr>
        <p:spPr>
          <a:xfrm>
            <a:off x="7637422" y="457128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944EACE-CF50-AB72-CAF3-B77D06CD179C}"/>
              </a:ext>
            </a:extLst>
          </p:cNvPr>
          <p:cNvSpPr txBox="1"/>
          <p:nvPr/>
        </p:nvSpPr>
        <p:spPr>
          <a:xfrm>
            <a:off x="11663497" y="1013994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9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6703477-79EF-2548-A44F-1223381641B0}"/>
              </a:ext>
            </a:extLst>
          </p:cNvPr>
          <p:cNvSpPr txBox="1"/>
          <p:nvPr/>
        </p:nvSpPr>
        <p:spPr>
          <a:xfrm>
            <a:off x="79591" y="4681973"/>
            <a:ext cx="4004033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Countermeasures</a:t>
            </a:r>
            <a:endParaRPr lang="en-US" sz="16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</a:t>
            </a:r>
            <a:endParaRPr lang="en-US" sz="1200" dirty="0">
              <a:solidFill>
                <a:srgbClr val="E81313"/>
              </a:solidFill>
              <a:latin typeface="Avenir Book" panose="02000503020000020003" pitchFamily="2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DF\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</a:t>
            </a:r>
            <a:r>
              <a:rPr lang="en-US" sz="1200" dirty="0">
                <a:solidFill>
                  <a:srgbClr val="E81313"/>
                </a:solidFill>
                <a:latin typeface="Avenir Book" panose="02000503020000020003" pitchFamily="2" charset="0"/>
              </a:rPr>
              <a:t>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DF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R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IN</a:t>
            </a:r>
            <a:endParaRPr lang="en-US" sz="1200" dirty="0">
              <a:latin typeface="Avenir Book" panose="02000503020000020003" pitchFamily="2" charset="0"/>
            </a:endParaRPr>
          </a:p>
        </p:txBody>
      </p:sp>
      <p:pic>
        <p:nvPicPr>
          <p:cNvPr id="71" name="Graphic 70" descr="Database outline">
            <a:extLst>
              <a:ext uri="{FF2B5EF4-FFF2-40B4-BE49-F238E27FC236}">
                <a16:creationId xmlns:a16="http://schemas.microsoft.com/office/drawing/2014/main" id="{F119D95C-E83D-4FB4-76AB-2BF2C85DAF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7791383" y="73770"/>
            <a:ext cx="296614" cy="394569"/>
          </a:xfrm>
          <a:prstGeom prst="rect">
            <a:avLst/>
          </a:prstGeom>
        </p:spPr>
      </p:pic>
      <p:pic>
        <p:nvPicPr>
          <p:cNvPr id="72" name="Graphic 71" descr="Database outline">
            <a:extLst>
              <a:ext uri="{FF2B5EF4-FFF2-40B4-BE49-F238E27FC236}">
                <a16:creationId xmlns:a16="http://schemas.microsoft.com/office/drawing/2014/main" id="{815CB496-C19A-909E-4086-7C068B0C9C1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8110539" y="84296"/>
            <a:ext cx="296614" cy="394569"/>
          </a:xfrm>
          <a:prstGeom prst="rect">
            <a:avLst/>
          </a:prstGeom>
        </p:spPr>
      </p:pic>
      <p:pic>
        <p:nvPicPr>
          <p:cNvPr id="73" name="Graphic 72" descr="Database outline">
            <a:extLst>
              <a:ext uri="{FF2B5EF4-FFF2-40B4-BE49-F238E27FC236}">
                <a16:creationId xmlns:a16="http://schemas.microsoft.com/office/drawing/2014/main" id="{D0A86C24-CB7A-47DB-8FC9-9DD9B1B13E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7876593" y="492365"/>
            <a:ext cx="296614" cy="394569"/>
          </a:xfrm>
          <a:prstGeom prst="rect">
            <a:avLst/>
          </a:prstGeom>
        </p:spPr>
      </p:pic>
      <p:pic>
        <p:nvPicPr>
          <p:cNvPr id="74" name="Graphic 73" descr="Database outline">
            <a:extLst>
              <a:ext uri="{FF2B5EF4-FFF2-40B4-BE49-F238E27FC236}">
                <a16:creationId xmlns:a16="http://schemas.microsoft.com/office/drawing/2014/main" id="{5B13495F-0D53-CB6D-DA97-2375533794B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20631" t="11594" r="17591" b="6224"/>
          <a:stretch/>
        </p:blipFill>
        <p:spPr>
          <a:xfrm>
            <a:off x="8206270" y="502361"/>
            <a:ext cx="296614" cy="394569"/>
          </a:xfrm>
          <a:prstGeom prst="rect">
            <a:avLst/>
          </a:prstGeom>
        </p:spPr>
      </p:pic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5FC9771-B258-1B61-02B7-D9533648A253}"/>
              </a:ext>
            </a:extLst>
          </p:cNvPr>
          <p:cNvCxnSpPr/>
          <p:nvPr/>
        </p:nvCxnSpPr>
        <p:spPr bwMode="auto">
          <a:xfrm>
            <a:off x="9903918" y="2981706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6" name="Text Box 227">
            <a:extLst>
              <a:ext uri="{FF2B5EF4-FFF2-40B4-BE49-F238E27FC236}">
                <a16:creationId xmlns:a16="http://schemas.microsoft.com/office/drawing/2014/main" id="{6F2299B2-B750-1A5A-1FF7-2FDF7BE1C13C}"/>
              </a:ext>
            </a:extLst>
          </p:cNvPr>
          <p:cNvSpPr txBox="1"/>
          <p:nvPr/>
        </p:nvSpPr>
        <p:spPr>
          <a:xfrm>
            <a:off x="9842692" y="2777266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sp>
        <p:nvSpPr>
          <p:cNvPr id="77" name="Text Box 227">
            <a:extLst>
              <a:ext uri="{FF2B5EF4-FFF2-40B4-BE49-F238E27FC236}">
                <a16:creationId xmlns:a16="http://schemas.microsoft.com/office/drawing/2014/main" id="{A5809251-09D2-A162-CB81-DD4EFB50DBAE}"/>
              </a:ext>
            </a:extLst>
          </p:cNvPr>
          <p:cNvSpPr txBox="1"/>
          <p:nvPr/>
        </p:nvSpPr>
        <p:spPr>
          <a:xfrm>
            <a:off x="3677643" y="2748891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78" name="Graphic 77" descr="Server outline">
            <a:extLst>
              <a:ext uri="{FF2B5EF4-FFF2-40B4-BE49-F238E27FC236}">
                <a16:creationId xmlns:a16="http://schemas.microsoft.com/office/drawing/2014/main" id="{7AD4903A-9E86-9B5B-2DFF-78EA6F04A6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67251" y="2655255"/>
            <a:ext cx="652903" cy="652903"/>
          </a:xfrm>
          <a:prstGeom prst="rect">
            <a:avLst/>
          </a:prstGeom>
        </p:spPr>
      </p:pic>
      <p:sp>
        <p:nvSpPr>
          <p:cNvPr id="79" name="Text Box 227">
            <a:extLst>
              <a:ext uri="{FF2B5EF4-FFF2-40B4-BE49-F238E27FC236}">
                <a16:creationId xmlns:a16="http://schemas.microsoft.com/office/drawing/2014/main" id="{0FBFDBAD-FBF1-F7E8-F1F8-4F6BFF072F70}"/>
              </a:ext>
            </a:extLst>
          </p:cNvPr>
          <p:cNvSpPr txBox="1"/>
          <p:nvPr/>
        </p:nvSpPr>
        <p:spPr>
          <a:xfrm>
            <a:off x="3005634" y="3222934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80" name="Text Box 227">
            <a:extLst>
              <a:ext uri="{FF2B5EF4-FFF2-40B4-BE49-F238E27FC236}">
                <a16:creationId xmlns:a16="http://schemas.microsoft.com/office/drawing/2014/main" id="{9559FC10-DE8B-14FA-814B-FB17A5CC9F0A}"/>
              </a:ext>
            </a:extLst>
          </p:cNvPr>
          <p:cNvSpPr txBox="1"/>
          <p:nvPr/>
        </p:nvSpPr>
        <p:spPr>
          <a:xfrm>
            <a:off x="4667981" y="3199054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402003E-A37F-1274-A8A9-E41411D6B857}"/>
              </a:ext>
            </a:extLst>
          </p:cNvPr>
          <p:cNvCxnSpPr/>
          <p:nvPr/>
        </p:nvCxnSpPr>
        <p:spPr bwMode="auto">
          <a:xfrm>
            <a:off x="3713355" y="3005956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15E3081-78DF-532A-DC77-B7BC13B3507E}"/>
              </a:ext>
            </a:extLst>
          </p:cNvPr>
          <p:cNvCxnSpPr/>
          <p:nvPr/>
        </p:nvCxnSpPr>
        <p:spPr bwMode="auto">
          <a:xfrm>
            <a:off x="5471721" y="2961085"/>
            <a:ext cx="2191947" cy="15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3" name="Graphic 82" descr="Wireless router outline">
            <a:extLst>
              <a:ext uri="{FF2B5EF4-FFF2-40B4-BE49-F238E27FC236}">
                <a16:creationId xmlns:a16="http://schemas.microsoft.com/office/drawing/2014/main" id="{BF6B2F75-2611-6BD4-730F-1EAD7790E60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353378" y="-7144"/>
            <a:ext cx="395173" cy="395173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19E50C5F-6F86-7E4B-FD5C-16C4CE4E997B}"/>
              </a:ext>
            </a:extLst>
          </p:cNvPr>
          <p:cNvGrpSpPr/>
          <p:nvPr/>
        </p:nvGrpSpPr>
        <p:grpSpPr>
          <a:xfrm>
            <a:off x="90537" y="3536683"/>
            <a:ext cx="1880205" cy="1103342"/>
            <a:chOff x="68866" y="2767486"/>
            <a:chExt cx="1880205" cy="1103342"/>
          </a:xfrm>
        </p:grpSpPr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FD6C5081-85A6-A4B1-DBB2-B2B1B771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rcRect l="5407" t="5223" r="18489" b="10070"/>
            <a:stretch/>
          </p:blipFill>
          <p:spPr>
            <a:xfrm>
              <a:off x="225610" y="3076456"/>
              <a:ext cx="188751" cy="257360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0D940980-F8E2-D1F7-EB86-665D7C5CC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86490" y="3329804"/>
              <a:ext cx="266992" cy="282248"/>
            </a:xfrm>
            <a:prstGeom prst="rect">
              <a:avLst/>
            </a:prstGeom>
          </p:spPr>
        </p:pic>
        <p:sp>
          <p:nvSpPr>
            <p:cNvPr id="87" name="Text Box 227">
              <a:extLst>
                <a:ext uri="{FF2B5EF4-FFF2-40B4-BE49-F238E27FC236}">
                  <a16:creationId xmlns:a16="http://schemas.microsoft.com/office/drawing/2014/main" id="{3AFA83BC-D797-6976-AFBD-6381634492C8}"/>
                </a:ext>
              </a:extLst>
            </p:cNvPr>
            <p:cNvSpPr txBox="1"/>
            <p:nvPr/>
          </p:nvSpPr>
          <p:spPr>
            <a:xfrm>
              <a:off x="386431" y="3092379"/>
              <a:ext cx="111955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Document</a:t>
              </a:r>
            </a:p>
          </p:txBody>
        </p:sp>
        <p:sp>
          <p:nvSpPr>
            <p:cNvPr id="88" name="Text Box 227">
              <a:extLst>
                <a:ext uri="{FF2B5EF4-FFF2-40B4-BE49-F238E27FC236}">
                  <a16:creationId xmlns:a16="http://schemas.microsoft.com/office/drawing/2014/main" id="{2CC2D86B-0612-6B7B-D79F-64F1D9A2154A}"/>
                </a:ext>
              </a:extLst>
            </p:cNvPr>
            <p:cNvSpPr txBox="1"/>
            <p:nvPr/>
          </p:nvSpPr>
          <p:spPr>
            <a:xfrm>
              <a:off x="386431" y="3369037"/>
              <a:ext cx="1236371" cy="23772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Biometric</a:t>
              </a:r>
            </a:p>
          </p:txBody>
        </p:sp>
        <p:sp>
          <p:nvSpPr>
            <p:cNvPr id="89" name="Text Box 227">
              <a:extLst>
                <a:ext uri="{FF2B5EF4-FFF2-40B4-BE49-F238E27FC236}">
                  <a16:creationId xmlns:a16="http://schemas.microsoft.com/office/drawing/2014/main" id="{5290F27F-8FF7-8A5E-1F7F-58936FD1FFD3}"/>
                </a:ext>
              </a:extLst>
            </p:cNvPr>
            <p:cNvSpPr txBox="1"/>
            <p:nvPr/>
          </p:nvSpPr>
          <p:spPr>
            <a:xfrm>
              <a:off x="386431" y="3633050"/>
              <a:ext cx="1215417" cy="23777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 dirty="0">
                  <a:solidFill>
                    <a:srgbClr val="FF0000"/>
                  </a:solidFill>
                  <a:effectLst/>
                  <a:latin typeface="Avenir Book" panose="02000503020000020003" pitchFamily="2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 Data/Signal</a:t>
              </a:r>
            </a:p>
          </p:txBody>
        </p:sp>
        <p:pic>
          <p:nvPicPr>
            <p:cNvPr id="90" name="Graphic 89" descr="Wireless router outline">
              <a:extLst>
                <a:ext uri="{FF2B5EF4-FFF2-40B4-BE49-F238E27FC236}">
                  <a16:creationId xmlns:a16="http://schemas.microsoft.com/office/drawing/2014/main" id="{5A44DAA3-145F-A11F-24E2-1B2D6A85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162835" y="3566442"/>
              <a:ext cx="289009" cy="289009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1145732-130D-A84C-78E5-51A31E5AAF62}"/>
                </a:ext>
              </a:extLst>
            </p:cNvPr>
            <p:cNvSpPr txBox="1"/>
            <p:nvPr/>
          </p:nvSpPr>
          <p:spPr>
            <a:xfrm>
              <a:off x="68866" y="2767486"/>
              <a:ext cx="18802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 i="0" u="none" strike="noStrike" dirty="0">
                  <a:solidFill>
                    <a:srgbClr val="E81313"/>
                  </a:solidFill>
                  <a:effectLst/>
                  <a:latin typeface="Avenir Book" panose="02000503020000020003" pitchFamily="2" charset="0"/>
                </a:rPr>
                <a:t>Attack Types</a:t>
              </a:r>
              <a:endParaRPr lang="en-US" sz="1800" dirty="0">
                <a:solidFill>
                  <a:srgbClr val="E81313"/>
                </a:solidFill>
                <a:latin typeface="Avenir Book" panose="02000503020000020003" pitchFamily="2" charset="0"/>
              </a:endParaRPr>
            </a:p>
          </p:txBody>
        </p:sp>
      </p:grpSp>
      <p:pic>
        <p:nvPicPr>
          <p:cNvPr id="92" name="Graphic 91" descr="Wireless router outline">
            <a:extLst>
              <a:ext uri="{FF2B5EF4-FFF2-40B4-BE49-F238E27FC236}">
                <a16:creationId xmlns:a16="http://schemas.microsoft.com/office/drawing/2014/main" id="{748B5059-1ABD-928B-9E5D-F5EDAA9A2E9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426416" y="257990"/>
            <a:ext cx="395173" cy="395173"/>
          </a:xfrm>
          <a:prstGeom prst="rect">
            <a:avLst/>
          </a:prstGeom>
        </p:spPr>
      </p:pic>
      <p:sp>
        <p:nvSpPr>
          <p:cNvPr id="93" name="Text Box 227">
            <a:extLst>
              <a:ext uri="{FF2B5EF4-FFF2-40B4-BE49-F238E27FC236}">
                <a16:creationId xmlns:a16="http://schemas.microsoft.com/office/drawing/2014/main" id="{9C26227F-B631-0F7E-EAF1-CB80A43EEFAE}"/>
              </a:ext>
            </a:extLst>
          </p:cNvPr>
          <p:cNvSpPr txBox="1"/>
          <p:nvPr/>
        </p:nvSpPr>
        <p:spPr>
          <a:xfrm>
            <a:off x="2454815" y="3790785"/>
            <a:ext cx="3281266" cy="217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 Box 227">
            <a:extLst>
              <a:ext uri="{FF2B5EF4-FFF2-40B4-BE49-F238E27FC236}">
                <a16:creationId xmlns:a16="http://schemas.microsoft.com/office/drawing/2014/main" id="{079ABEBE-7C2B-FC5C-4679-2782BD43C100}"/>
              </a:ext>
            </a:extLst>
          </p:cNvPr>
          <p:cNvSpPr txBox="1"/>
          <p:nvPr/>
        </p:nvSpPr>
        <p:spPr>
          <a:xfrm>
            <a:off x="3667205" y="40411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95" name="Graphic 94" descr="Server outline">
            <a:extLst>
              <a:ext uri="{FF2B5EF4-FFF2-40B4-BE49-F238E27FC236}">
                <a16:creationId xmlns:a16="http://schemas.microsoft.com/office/drawing/2014/main" id="{EF56C5E2-2726-60A0-4480-32F39F704E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6813" y="3947510"/>
            <a:ext cx="652903" cy="652903"/>
          </a:xfrm>
          <a:prstGeom prst="rect">
            <a:avLst/>
          </a:prstGeom>
        </p:spPr>
      </p:pic>
      <p:sp>
        <p:nvSpPr>
          <p:cNvPr id="96" name="Text Box 227">
            <a:extLst>
              <a:ext uri="{FF2B5EF4-FFF2-40B4-BE49-F238E27FC236}">
                <a16:creationId xmlns:a16="http://schemas.microsoft.com/office/drawing/2014/main" id="{03CCE5B5-A90B-6286-43EA-E3B16B873D5A}"/>
              </a:ext>
            </a:extLst>
          </p:cNvPr>
          <p:cNvSpPr txBox="1"/>
          <p:nvPr/>
        </p:nvSpPr>
        <p:spPr>
          <a:xfrm>
            <a:off x="3066672" y="4513351"/>
            <a:ext cx="713699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97" name="Text Box 227">
            <a:extLst>
              <a:ext uri="{FF2B5EF4-FFF2-40B4-BE49-F238E27FC236}">
                <a16:creationId xmlns:a16="http://schemas.microsoft.com/office/drawing/2014/main" id="{DF38A309-8E80-6BF4-FECD-61A6F9B93DA8}"/>
              </a:ext>
            </a:extLst>
          </p:cNvPr>
          <p:cNvSpPr txBox="1"/>
          <p:nvPr/>
        </p:nvSpPr>
        <p:spPr>
          <a:xfrm>
            <a:off x="4796867" y="4481283"/>
            <a:ext cx="804275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2307CDD-1E08-6B53-9EAD-FBD5B9496E21}"/>
              </a:ext>
            </a:extLst>
          </p:cNvPr>
          <p:cNvCxnSpPr/>
          <p:nvPr/>
        </p:nvCxnSpPr>
        <p:spPr bwMode="auto">
          <a:xfrm>
            <a:off x="3702917" y="42982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9" name="Graphic 98" descr="Table outline">
            <a:extLst>
              <a:ext uri="{FF2B5EF4-FFF2-40B4-BE49-F238E27FC236}">
                <a16:creationId xmlns:a16="http://schemas.microsoft.com/office/drawing/2014/main" id="{1754E5CB-9B02-9938-276F-8003C3E7A2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3142852" y="3999058"/>
            <a:ext cx="546097" cy="546097"/>
          </a:xfrm>
          <a:prstGeom prst="rect">
            <a:avLst/>
          </a:prstGeom>
        </p:spPr>
      </p:pic>
      <p:pic>
        <p:nvPicPr>
          <p:cNvPr id="100" name="Graphic 99" descr="Wireless router outline">
            <a:extLst>
              <a:ext uri="{FF2B5EF4-FFF2-40B4-BE49-F238E27FC236}">
                <a16:creationId xmlns:a16="http://schemas.microsoft.com/office/drawing/2014/main" id="{BCF0736F-68B0-F5D2-29A3-0EC33263797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637289" y="4457062"/>
            <a:ext cx="395173" cy="395173"/>
          </a:xfrm>
          <a:prstGeom prst="rect">
            <a:avLst/>
          </a:prstGeom>
        </p:spPr>
      </p:pic>
      <p:pic>
        <p:nvPicPr>
          <p:cNvPr id="101" name="Graphic 100" descr="Wireless router outline">
            <a:extLst>
              <a:ext uri="{FF2B5EF4-FFF2-40B4-BE49-F238E27FC236}">
                <a16:creationId xmlns:a16="http://schemas.microsoft.com/office/drawing/2014/main" id="{1F9622A8-959D-EFB3-D6FD-7E44B61C6BF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371353" y="4469416"/>
            <a:ext cx="395173" cy="395173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3D8BD92F-C65F-AB2D-0398-C8F74CE4005A}"/>
              </a:ext>
            </a:extLst>
          </p:cNvPr>
          <p:cNvSpPr txBox="1"/>
          <p:nvPr/>
        </p:nvSpPr>
        <p:spPr>
          <a:xfrm>
            <a:off x="2931406" y="447987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5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FEF836D-7FD3-485E-315B-9BF42318CE1A}"/>
              </a:ext>
            </a:extLst>
          </p:cNvPr>
          <p:cNvSpPr txBox="1"/>
          <p:nvPr/>
        </p:nvSpPr>
        <p:spPr>
          <a:xfrm>
            <a:off x="4662027" y="4440549"/>
            <a:ext cx="2421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Avenir Book" panose="02000503020000020003" pitchFamily="2" charset="0"/>
              </a:rPr>
              <a:t>6</a:t>
            </a:r>
          </a:p>
        </p:txBody>
      </p:sp>
      <p:pic>
        <p:nvPicPr>
          <p:cNvPr id="104" name="Graphic 103" descr="Continuous Improvement outline">
            <a:extLst>
              <a:ext uri="{FF2B5EF4-FFF2-40B4-BE49-F238E27FC236}">
                <a16:creationId xmlns:a16="http://schemas.microsoft.com/office/drawing/2014/main" id="{2CFBDB29-4054-1C2B-A689-69E31DE1A3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 rot="16200000">
            <a:off x="9051386" y="5441222"/>
            <a:ext cx="1117438" cy="1117438"/>
          </a:xfrm>
          <a:prstGeom prst="rect">
            <a:avLst/>
          </a:prstGeom>
        </p:spPr>
      </p:pic>
      <p:cxnSp>
        <p:nvCxnSpPr>
          <p:cNvPr id="105" name="Elbow Connector 104">
            <a:extLst>
              <a:ext uri="{FF2B5EF4-FFF2-40B4-BE49-F238E27FC236}">
                <a16:creationId xmlns:a16="http://schemas.microsoft.com/office/drawing/2014/main" id="{6BF857E0-9C87-657B-431B-69B8600A4737}"/>
              </a:ext>
            </a:extLst>
          </p:cNvPr>
          <p:cNvCxnSpPr/>
          <p:nvPr/>
        </p:nvCxnSpPr>
        <p:spPr bwMode="auto">
          <a:xfrm flipV="1">
            <a:off x="5410874" y="3201872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Slide Number Placeholder 4">
            <a:extLst>
              <a:ext uri="{FF2B5EF4-FFF2-40B4-BE49-F238E27FC236}">
                <a16:creationId xmlns:a16="http://schemas.microsoft.com/office/drawing/2014/main" id="{BFBE6AEC-B21A-882B-DA71-53D52B094ECB}"/>
              </a:ext>
            </a:extLst>
          </p:cNvPr>
          <p:cNvSpPr txBox="1">
            <a:spLocks/>
          </p:cNvSpPr>
          <p:nvPr/>
        </p:nvSpPr>
        <p:spPr>
          <a:xfrm>
            <a:off x="8737600" y="6430853"/>
            <a:ext cx="2844800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4163BC2-932A-D541-9F31-F345D94EF3A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08" name="Slide Number Placeholder 3">
            <a:extLst>
              <a:ext uri="{FF2B5EF4-FFF2-40B4-BE49-F238E27FC236}">
                <a16:creationId xmlns:a16="http://schemas.microsoft.com/office/drawing/2014/main" id="{199C2835-6769-45AA-61F4-6AC4BE29FACF}"/>
              </a:ext>
            </a:extLst>
          </p:cNvPr>
          <p:cNvSpPr txBox="1">
            <a:spLocks/>
          </p:cNvSpPr>
          <p:nvPr/>
        </p:nvSpPr>
        <p:spPr bwMode="auto">
          <a:xfrm>
            <a:off x="8737600" y="6565936"/>
            <a:ext cx="2844800" cy="28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venir Book" panose="02000503020000020003" pitchFamily="2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fld id="{D4163BC2-932A-D541-9F31-F345D94EF3A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FC46011C-E7AA-14B3-8648-4B8608FC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82"/>
            <a:ext cx="10972800" cy="1143000"/>
          </a:xfrm>
        </p:spPr>
        <p:txBody>
          <a:bodyPr/>
          <a:lstStyle/>
          <a:p>
            <a:r>
              <a:rPr lang="en-US" dirty="0"/>
              <a:t>RIDV Countermeasures</a:t>
            </a:r>
          </a:p>
        </p:txBody>
      </p:sp>
    </p:spTree>
    <p:extLst>
      <p:ext uri="{BB962C8B-B14F-4D97-AF65-F5344CB8AC3E}">
        <p14:creationId xmlns:p14="http://schemas.microsoft.com/office/powerpoint/2010/main" val="3508044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9483B-5422-6D40-85C7-6225ED8FB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DE86D-71B7-E272-2907-91E6C5CA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RIDV Countermeasures Defined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0DB7095-A1E1-EF09-40BF-C34DC65963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1000518"/>
            <a:ext cx="11786754" cy="5078164"/>
          </a:xfrm>
          <a:ln>
            <a:solidFill>
              <a:srgbClr val="262673"/>
            </a:solidFill>
          </a:ln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Data Capture - 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Physical Presentation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dirty="0">
                <a:effectLst/>
                <a:latin typeface="Avenir Book" panose="02000503020000020003" pitchFamily="2" charset="0"/>
              </a:rPr>
              <a:t>2) Signal Processing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Injection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b="1" i="0" u="none" strike="noStrike" dirty="0">
              <a:solidFill>
                <a:srgbClr val="E81313"/>
              </a:solidFill>
              <a:effectLst/>
              <a:latin typeface="Avenir Book" panose="02000503020000020003" pitchFamily="2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Data Capture - 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/Modified document; Synthetic ID document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dirty="0">
                <a:effectLst/>
                <a:latin typeface="Avenir Book" panose="02000503020000020003" pitchFamily="2" charset="0"/>
              </a:rPr>
              <a:t>4) Signal Processing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Synthetic Document Injection Attack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4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Data Capture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Data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i="0" u="none" strike="noStrike" dirty="0">
                <a:effectLst/>
                <a:latin typeface="Avenir Book" panose="02000503020000020003" pitchFamily="2" charset="0"/>
              </a:rPr>
              <a:t>60 Signal Processing 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Modified or Synthetic Data Injection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b="1" i="0" u="none" strike="noStrike" dirty="0">
              <a:solidFill>
                <a:srgbClr val="E81313"/>
              </a:solidFill>
              <a:effectLst/>
              <a:latin typeface="Avenir Book" panose="02000503020000020003" pitchFamily="2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7) Live Capture</a:t>
            </a: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Deepfake in Live Video Chat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8) Reference Data</a:t>
            </a: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Reference Data Injection Attack 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rgbClr val="40404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9) General System</a:t>
            </a:r>
            <a:r>
              <a:rPr lang="en-US" sz="1400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i="0" u="none" strike="noStrike" dirty="0">
                <a:solidFill>
                  <a:srgbClr val="E81313"/>
                </a:solidFill>
                <a:effectLst/>
                <a:latin typeface="Avenir Book" panose="02000503020000020003" pitchFamily="2" charset="0"/>
              </a:rPr>
              <a:t>Insider Threats </a:t>
            </a:r>
            <a:r>
              <a:rPr lang="en-US" sz="1400" dirty="0">
                <a:ea typeface="Times New Roman" panose="02020603050405020304" pitchFamily="18" charset="0"/>
                <a:cs typeface="Times New Roman" panose="02020603050405020304" pitchFamily="18" charset="0"/>
              </a:rPr>
              <a:t>Countermeasures</a:t>
            </a: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400" dirty="0"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6731B730-2D00-E0F3-F08F-C0292AFD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0293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DCE98-BE9E-D911-DEF6-70B05B541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420B9-2CBB-6D29-B0EB-A710D637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62673"/>
                </a:solidFill>
              </a:rPr>
              <a:t>RIDV</a:t>
            </a:r>
            <a:r>
              <a:rPr lang="en-US" dirty="0"/>
              <a:t> Table</a:t>
            </a:r>
            <a:endParaRPr lang="en-US" dirty="0">
              <a:solidFill>
                <a:srgbClr val="262673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6F6E3-84C1-71DD-573A-21EBC979C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2137" y="338237"/>
            <a:ext cx="7315200" cy="49328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262673"/>
                </a:solidFill>
              </a:rPr>
              <a:t>Process, </a:t>
            </a:r>
            <a:r>
              <a:rPr lang="en-US" sz="2000" b="1" dirty="0">
                <a:solidFill>
                  <a:srgbClr val="262673"/>
                </a:solidFill>
                <a:effectLst/>
              </a:rPr>
              <a:t>Prevention, Detection and Countermeasures</a:t>
            </a:r>
            <a:endParaRPr lang="en-US" sz="2000" dirty="0">
              <a:solidFill>
                <a:srgbClr val="262673"/>
              </a:solidFill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22F8161E-38F9-E74C-C197-3B4ED7FBEE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8850295"/>
              </p:ext>
            </p:extLst>
          </p:nvPr>
        </p:nvGraphicFramePr>
        <p:xfrm>
          <a:off x="164431" y="1012003"/>
          <a:ext cx="11992933" cy="93199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342251">
                  <a:extLst>
                    <a:ext uri="{9D8B030D-6E8A-4147-A177-3AD203B41FA5}">
                      <a16:colId xmlns:a16="http://schemas.microsoft.com/office/drawing/2014/main" val="976366683"/>
                    </a:ext>
                  </a:extLst>
                </a:gridCol>
                <a:gridCol w="1429023">
                  <a:extLst>
                    <a:ext uri="{9D8B030D-6E8A-4147-A177-3AD203B41FA5}">
                      <a16:colId xmlns:a16="http://schemas.microsoft.com/office/drawing/2014/main" val="3784407225"/>
                    </a:ext>
                  </a:extLst>
                </a:gridCol>
                <a:gridCol w="1572127">
                  <a:extLst>
                    <a:ext uri="{9D8B030D-6E8A-4147-A177-3AD203B41FA5}">
                      <a16:colId xmlns:a16="http://schemas.microsoft.com/office/drawing/2014/main" val="3824354849"/>
                    </a:ext>
                  </a:extLst>
                </a:gridCol>
                <a:gridCol w="1394204">
                  <a:extLst>
                    <a:ext uri="{9D8B030D-6E8A-4147-A177-3AD203B41FA5}">
                      <a16:colId xmlns:a16="http://schemas.microsoft.com/office/drawing/2014/main" val="3250144482"/>
                    </a:ext>
                  </a:extLst>
                </a:gridCol>
                <a:gridCol w="1312901">
                  <a:extLst>
                    <a:ext uri="{9D8B030D-6E8A-4147-A177-3AD203B41FA5}">
                      <a16:colId xmlns:a16="http://schemas.microsoft.com/office/drawing/2014/main" val="234510541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2984105289"/>
                    </a:ext>
                  </a:extLst>
                </a:gridCol>
                <a:gridCol w="1486629">
                  <a:extLst>
                    <a:ext uri="{9D8B030D-6E8A-4147-A177-3AD203B41FA5}">
                      <a16:colId xmlns:a16="http://schemas.microsoft.com/office/drawing/2014/main" val="2333986496"/>
                    </a:ext>
                  </a:extLst>
                </a:gridCol>
                <a:gridCol w="1091045">
                  <a:extLst>
                    <a:ext uri="{9D8B030D-6E8A-4147-A177-3AD203B41FA5}">
                      <a16:colId xmlns:a16="http://schemas.microsoft.com/office/drawing/2014/main" val="218916130"/>
                    </a:ext>
                  </a:extLst>
                </a:gridCol>
                <a:gridCol w="1101437">
                  <a:extLst>
                    <a:ext uri="{9D8B030D-6E8A-4147-A177-3AD203B41FA5}">
                      <a16:colId xmlns:a16="http://schemas.microsoft.com/office/drawing/2014/main" val="36285165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Step Name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Process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Key Technologies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Attack Vectors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Prevention Process/Tech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Detection Process/Tech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Countermeasures/Process/Tech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Relevant Regulations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200" dirty="0">
                          <a:effectLst/>
                        </a:rPr>
                        <a:t>Relevant Standards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A7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5135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73168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316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2825028"/>
                  </a:ext>
                </a:extLst>
              </a:tr>
            </a:tbl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10ECEB4-30E4-C801-D0EF-2885D4657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9939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9CFCD-44E7-1120-CB89-C5BA76AFA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74653-F577-44BF-9EF3-EFE89D44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Key Findings and Recommendations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69F5D84-AB2B-D88C-C1E8-850D0CC50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Introduction, blah blah blah </a:t>
            </a:r>
          </a:p>
          <a:p>
            <a:r>
              <a:rPr lang="en-US" sz="1800" dirty="0"/>
              <a:t> </a:t>
            </a:r>
          </a:p>
          <a:p>
            <a:r>
              <a:rPr lang="en-US" sz="1800" dirty="0"/>
              <a:t> </a:t>
            </a:r>
          </a:p>
          <a:p>
            <a:r>
              <a:rPr lang="en-US" sz="1800" dirty="0"/>
              <a:t> </a:t>
            </a:r>
          </a:p>
          <a:p>
            <a:r>
              <a:rPr lang="en-US" sz="1800" dirty="0"/>
              <a:t> </a:t>
            </a:r>
          </a:p>
          <a:p>
            <a:r>
              <a:rPr lang="en-US" sz="1800" dirty="0"/>
              <a:t>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7A9B44E-DBFD-C863-5CB8-D333900647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17918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2B121-F150-E9BB-9E7B-5C5562E6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674A5-298B-D7CE-3716-EFD2C8B5E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525963"/>
          </a:xfrm>
        </p:spPr>
        <p:txBody>
          <a:bodyPr/>
          <a:lstStyle/>
          <a:p>
            <a:r>
              <a:rPr lang="en-US" sz="2000" u="none" strike="noStrike" dirty="0">
                <a:effectLst/>
                <a:ea typeface="Arial" panose="020B0604020202020204" pitchFamily="34" charset="0"/>
              </a:rPr>
              <a:t>Glossary</a:t>
            </a:r>
            <a:endParaRPr lang="en-US" sz="2000" dirty="0">
              <a:ea typeface="Arial" panose="020B0604020202020204" pitchFamily="34" charset="0"/>
            </a:endParaRPr>
          </a:p>
          <a:p>
            <a:r>
              <a:rPr lang="en-US" sz="2000" u="none" strike="noStrike" dirty="0">
                <a:effectLst/>
                <a:ea typeface="Arial" panose="020B0604020202020204" pitchFamily="34" charset="0"/>
              </a:rPr>
              <a:t>Regulations</a:t>
            </a:r>
            <a:endParaRPr lang="en-US" sz="2000" dirty="0">
              <a:ea typeface="Arial" panose="020B0604020202020204" pitchFamily="34" charset="0"/>
            </a:endParaRPr>
          </a:p>
          <a:p>
            <a:r>
              <a:rPr lang="en-US" sz="2000" u="none" strike="noStrike" dirty="0">
                <a:effectLst/>
                <a:ea typeface="Arial" panose="020B0604020202020204" pitchFamily="34" charset="0"/>
              </a:rPr>
              <a:t>Technical References</a:t>
            </a:r>
          </a:p>
          <a:p>
            <a:r>
              <a:rPr lang="en-US" sz="2000" u="none" strike="noStrike" dirty="0">
                <a:effectLst/>
                <a:ea typeface="Arial" panose="020B0604020202020204" pitchFamily="34" charset="0"/>
              </a:rPr>
              <a:t>Standards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8B22EBA-C843-F077-0505-7C27A75D6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187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55BC-0AD7-9737-1F8E-597F4CA0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</a:t>
            </a:r>
            <a:r>
              <a:rPr lang="en-US" sz="44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Glossary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F2DC9-C99C-E4A1-EC4E-D38FB3927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892726"/>
          </a:xfrm>
        </p:spPr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84B9A8-F2F0-845A-4ECB-96393F033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20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13506-30AD-9B83-31F4-D10ABCCF8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Deepfake-IDV Discussion Group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7E7849-9813-C6C6-5961-6C6D1E566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156382"/>
            <a:ext cx="11305309" cy="3703294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The Kantara Deepfake-IDV Discussion Group—</a:t>
            </a:r>
            <a:r>
              <a:rPr lang="en-US" sz="1800" i="1" dirty="0"/>
              <a:t>Deepfake Threats To Identity Verification &amp; Proofing</a:t>
            </a:r>
            <a:r>
              <a:rPr lang="en-US" sz="1800" dirty="0"/>
              <a:t>—was formed in September 2023 to explore how IDPV (Identity Proofing and Verification) systems could be subverted or fooled by “deepfakes,” “Generative AI,”</a:t>
            </a:r>
            <a:r>
              <a:rPr lang="en-US" sz="1800" b="0" i="0" u="none" strike="noStrike" dirty="0">
                <a:effectLst/>
              </a:rPr>
              <a:t> and other AI-related mechanisms. </a:t>
            </a:r>
            <a:endParaRPr lang="en-US" sz="18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800" dirty="0"/>
              <a:t>The group primarily comprised technical experts from within the biometric and digital identity marketplace, including vendors, individual subject matter experts, and contributors from end-user organizations. </a:t>
            </a:r>
          </a:p>
          <a:p>
            <a:pPr marL="0" indent="0">
              <a:buNone/>
            </a:pPr>
            <a:endParaRPr lang="en-US" sz="1000" dirty="0"/>
          </a:p>
          <a:p>
            <a:pPr marL="0" indent="0" algn="l">
              <a:buNone/>
            </a:pPr>
            <a:r>
              <a:rPr lang="en-US" sz="1800" b="0" i="0" u="none" strike="noStrike" dirty="0">
                <a:effectLst/>
              </a:rPr>
              <a:t>The anticipated output of the discussion group was a report describing the nature of the threats, vulnerabilities, and potential countermeasures designed to </a:t>
            </a:r>
          </a:p>
          <a:p>
            <a:r>
              <a:rPr lang="en-US" sz="1800" b="0" i="0" u="none" strike="noStrike" dirty="0">
                <a:effectLst/>
              </a:rPr>
              <a:t>Inform purchasers of IDPV services about AI-related techniques that may decrease their effectiveness and </a:t>
            </a:r>
          </a:p>
          <a:p>
            <a:r>
              <a:rPr lang="en-US" sz="1800" dirty="0"/>
              <a:t>E</a:t>
            </a:r>
            <a:r>
              <a:rPr lang="en-US" sz="1800" b="0" i="0" u="none" strike="noStrike" dirty="0">
                <a:effectLst/>
              </a:rPr>
              <a:t>nable readers to discuss the topic and potential risk mitigation actions within their organization and with IDPV service providers.</a:t>
            </a:r>
          </a:p>
          <a:p>
            <a:pPr marL="0" indent="0">
              <a:buNone/>
            </a:pPr>
            <a:endParaRPr lang="en-US" sz="1000" b="1" i="1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4C8004-2F36-86D4-D1E2-88FE091E3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1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AB7449-C455-7332-9EE3-882BC63EEEB5}"/>
              </a:ext>
            </a:extLst>
          </p:cNvPr>
          <p:cNvSpPr txBox="1"/>
          <p:nvPr/>
        </p:nvSpPr>
        <p:spPr>
          <a:xfrm>
            <a:off x="138546" y="5004920"/>
            <a:ext cx="1191490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000" b="1" i="1" dirty="0">
                <a:solidFill>
                  <a:srgbClr val="262673"/>
                </a:solidFill>
                <a:latin typeface="Avenir Book" panose="02000503020000020003" pitchFamily="2" charset="0"/>
              </a:rPr>
              <a:t>This document represents the group’s output and reflects the group’s consensus thinking about d</a:t>
            </a:r>
            <a:r>
              <a:rPr lang="en-US" sz="2000" b="1" i="1" dirty="0">
                <a:solidFill>
                  <a:srgbClr val="262673"/>
                </a:solidFill>
                <a:effectLst/>
                <a:latin typeface="Avenir Book" panose="02000503020000020003" pitchFamily="2" charset="0"/>
                <a:ea typeface="Arial" panose="020B0604020202020204" pitchFamily="34" charset="0"/>
              </a:rPr>
              <a:t>eepfake detection, protection, and countermeasures for Remote Identity Verification (RIDV). </a:t>
            </a:r>
            <a:endParaRPr lang="en-US" sz="2000" b="1" i="1" dirty="0">
              <a:solidFill>
                <a:srgbClr val="262673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5122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0493-3DA3-EF4A-7904-AAA585466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0554-3716-6E39-2E4A-FBF69ACC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</a:t>
            </a:r>
            <a:r>
              <a:rPr lang="en-US" sz="4400" u="none" strike="noStrike" dirty="0">
                <a:effectLst/>
                <a:ea typeface="Arial" panose="020B0604020202020204" pitchFamily="34" charset="0"/>
              </a:rPr>
              <a:t>Regulations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D7306D-A5AE-6B3A-7D55-B5D681F7BA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6BB70CD-7057-55A5-126A-8EC5599D3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892726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6409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0CA0AF-101D-BCE1-CC75-395432637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2364B-3383-1DA0-A0DB-DA0EB27EF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</a:t>
            </a:r>
            <a:r>
              <a:rPr lang="en-US" sz="4400" u="none" strike="noStrike" dirty="0">
                <a:effectLst/>
                <a:ea typeface="Arial" panose="020B0604020202020204" pitchFamily="34" charset="0"/>
              </a:rPr>
              <a:t>Technical References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CE7C35-686E-AF69-3B25-448825074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0917FE1-B703-5EF1-629F-E2DABE716D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892726"/>
          </a:xfrm>
        </p:spPr>
        <p:txBody>
          <a:bodyPr/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54012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FD9E0-2767-7766-8DA8-30FAFF760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F5D6-921C-B599-34D2-CC8934A50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Appendix: </a:t>
            </a:r>
            <a:r>
              <a:rPr lang="en-US" sz="4400" u="none" strike="noStrike" dirty="0">
                <a:effectLst/>
                <a:ea typeface="Arial" panose="020B0604020202020204" pitchFamily="34" charset="0"/>
              </a:rPr>
              <a:t>Standards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EF1CD0-2BE3-08F8-05ED-E99C22B5D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163BC2-932A-D541-9F31-F345D94EF3A5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2F599D6-FC9D-965E-B853-368D233F3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892726"/>
          </a:xfrm>
        </p:spPr>
        <p:txBody>
          <a:bodyPr/>
          <a:lstStyle/>
          <a:p>
            <a:endParaRPr lang="en-US" sz="1800" baseline="30000" dirty="0"/>
          </a:p>
        </p:txBody>
      </p:sp>
    </p:spTree>
    <p:extLst>
      <p:ext uri="{BB962C8B-B14F-4D97-AF65-F5344CB8AC3E}">
        <p14:creationId xmlns:p14="http://schemas.microsoft.com/office/powerpoint/2010/main" val="2568269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B8062-A6D1-F4C5-BA4F-004DDC05A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Kantara Initiative">
            <a:extLst>
              <a:ext uri="{FF2B5EF4-FFF2-40B4-BE49-F238E27FC236}">
                <a16:creationId xmlns:a16="http://schemas.microsoft.com/office/drawing/2014/main" id="{113CDD9F-B8A3-2194-35CD-53975D819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182" y="955965"/>
            <a:ext cx="3957636" cy="15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107A93-7838-129A-0296-4070146DEC07}"/>
              </a:ext>
            </a:extLst>
          </p:cNvPr>
          <p:cNvSpPr txBox="1"/>
          <p:nvPr/>
        </p:nvSpPr>
        <p:spPr>
          <a:xfrm>
            <a:off x="3104695" y="2475855"/>
            <a:ext cx="62345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dirty="0">
                <a:effectLst/>
                <a:latin typeface="Avenir Book" panose="02000503020000020003" pitchFamily="2" charset="0"/>
              </a:rPr>
              <a:t>Join. Innovate. Trust.</a:t>
            </a:r>
          </a:p>
          <a:p>
            <a:pPr algn="ctr"/>
            <a:r>
              <a:rPr lang="en-US" sz="2000" b="0" i="0" u="none" strike="noStrike" dirty="0">
                <a:effectLst/>
                <a:latin typeface="Avenir Book" panose="02000503020000020003" pitchFamily="2" charset="0"/>
              </a:rPr>
              <a:t>Supporting the market to develop the trustworthy use of identity assurance and personal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612DD-0EBC-86E2-7563-F2405727AC53}"/>
              </a:ext>
            </a:extLst>
          </p:cNvPr>
          <p:cNvSpPr txBox="1"/>
          <p:nvPr/>
        </p:nvSpPr>
        <p:spPr>
          <a:xfrm>
            <a:off x="4557655" y="3995745"/>
            <a:ext cx="30766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Avenir Book" panose="02000503020000020003" pitchFamily="2" charset="0"/>
              </a:rPr>
              <a:t>kantarainitiative.org</a:t>
            </a:r>
            <a:endParaRPr lang="en-US" dirty="0">
              <a:latin typeface="Avenir Book" panose="02000503020000020003" pitchFamily="2" charset="0"/>
            </a:endParaRPr>
          </a:p>
          <a:p>
            <a:pPr algn="ctr"/>
            <a:r>
              <a:rPr lang="en-US" dirty="0">
                <a:latin typeface="Avenir Book" panose="02000503020000020003" pitchFamily="2" charset="0"/>
              </a:rPr>
              <a:t>    </a:t>
            </a:r>
            <a:r>
              <a:rPr lang="en-US" sz="1800" b="0" i="0" u="none" strike="noStrike" cap="none" dirty="0">
                <a:latin typeface="Avenir Book" panose="02000503020000020003" pitchFamily="2" charset="0"/>
                <a:ea typeface="Arial"/>
                <a:cs typeface="Arial"/>
                <a:sym typeface="Arial"/>
              </a:rPr>
              <a:t>@</a:t>
            </a:r>
            <a:r>
              <a:rPr lang="en-US" sz="1800" b="0" i="0" u="none" strike="noStrike" cap="none" dirty="0" err="1">
                <a:latin typeface="Avenir Book" panose="02000503020000020003" pitchFamily="2" charset="0"/>
                <a:ea typeface="Arial"/>
                <a:cs typeface="Arial"/>
                <a:sym typeface="Arial"/>
              </a:rPr>
              <a:t>KantaraInitiative</a:t>
            </a:r>
            <a:endParaRPr lang="en-US" dirty="0">
              <a:latin typeface="Avenir Book" panose="02000503020000020003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B57A9E-546D-1FA8-691C-496FF5F20FBD}"/>
              </a:ext>
            </a:extLst>
          </p:cNvPr>
          <p:cNvSpPr txBox="1"/>
          <p:nvPr/>
        </p:nvSpPr>
        <p:spPr>
          <a:xfrm>
            <a:off x="2415071" y="4886371"/>
            <a:ext cx="42851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dirty="0">
                <a:effectLst/>
                <a:latin typeface="Avenir Book" panose="02000503020000020003" pitchFamily="2" charset="0"/>
              </a:rPr>
              <a:t>US Office: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Avenir Book" panose="02000503020000020003" pitchFamily="2" charset="0"/>
              </a:rPr>
              <a:t>585 Grove Street, Suite 145 PMB 990, Herndon, VA 20170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venir Book" panose="02000503020000020003" pitchFamily="2" charset="0"/>
                <a:hlinkClick r:id="rId3"/>
              </a:rPr>
              <a:t>hello@kantarainitiative.org </a:t>
            </a:r>
            <a:endParaRPr lang="en-US" sz="1200" b="0" i="0" u="none" strike="noStrike" dirty="0">
              <a:effectLst/>
              <a:latin typeface="Avenir Book" panose="02000503020000020003" pitchFamily="2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venir Book" panose="02000503020000020003" pitchFamily="2" charset="0"/>
                <a:hlinkClick r:id="rId4"/>
              </a:rPr>
              <a:t>+1 571-475-8895 </a:t>
            </a:r>
            <a:endParaRPr lang="en-US" sz="1200" b="0" i="0" u="none" strike="noStrike" dirty="0">
              <a:effectLst/>
              <a:latin typeface="Avenir Book" panose="0200050302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D55B6C-0B17-3FF0-1B4F-B5AC2CB362C0}"/>
              </a:ext>
            </a:extLst>
          </p:cNvPr>
          <p:cNvSpPr txBox="1"/>
          <p:nvPr/>
        </p:nvSpPr>
        <p:spPr>
          <a:xfrm>
            <a:off x="7273635" y="4886371"/>
            <a:ext cx="3511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1" i="0" u="none" strike="noStrike" dirty="0">
                <a:effectLst/>
                <a:latin typeface="Avenir Book" panose="02000503020000020003" pitchFamily="2" charset="0"/>
              </a:rPr>
              <a:t>UK Office: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effectLst/>
                <a:latin typeface="Avenir Book" panose="02000503020000020003" pitchFamily="2" charset="0"/>
              </a:rPr>
              <a:t>2A High Street, Thames Ditton, KT7 ORY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200" b="0" i="0" u="none" strike="noStrike" dirty="0">
                <a:solidFill>
                  <a:srgbClr val="FFFFFF"/>
                </a:solidFill>
                <a:effectLst/>
                <a:latin typeface="Avenir Book" panose="02000503020000020003" pitchFamily="2" charset="0"/>
                <a:hlinkClick r:id="rId5"/>
              </a:rPr>
              <a:t>info@kantarainitiative.co.uk</a:t>
            </a:r>
            <a:endParaRPr lang="en-US" sz="1200" b="0" i="0" u="none" strike="noStrike" dirty="0">
              <a:effectLst/>
              <a:latin typeface="Avenir Book" panose="02000503020000020003" pitchFamily="2" charset="0"/>
            </a:endParaRPr>
          </a:p>
        </p:txBody>
      </p:sp>
      <p:pic>
        <p:nvPicPr>
          <p:cNvPr id="2" name="Google Shape;271;p19" descr="Image">
            <a:extLst>
              <a:ext uri="{FF2B5EF4-FFF2-40B4-BE49-F238E27FC236}">
                <a16:creationId xmlns:a16="http://schemas.microsoft.com/office/drawing/2014/main" id="{E3C2C2DB-BD98-94CE-24A0-44ECB7247217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84870" y="4362449"/>
            <a:ext cx="182455" cy="158751"/>
          </a:xfrm>
          <a:prstGeom prst="rect">
            <a:avLst/>
          </a:prstGeom>
          <a:solidFill>
            <a:srgbClr val="69A7AE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8628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C0F85-F20E-F92A-D94A-EA6D313114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6AB00-0DFD-6BC1-C32D-9A13B682E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Executive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172BC-5C4A-3E44-5F6C-D13E52126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Introduction, blah blah blah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DE01F0-AD2A-7AF3-FA62-6A7BCDE1A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55972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55494-09EB-62DF-7CE5-AC1A9A352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E44A52-AD5A-8D9A-A37D-833C73E37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66018"/>
            <a:ext cx="10972800" cy="4525963"/>
          </a:xfrm>
        </p:spPr>
        <p:txBody>
          <a:bodyPr/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Project Scope</a:t>
            </a:r>
          </a:p>
          <a:p>
            <a:r>
              <a:rPr lang="en-US" sz="2400" dirty="0"/>
              <a:t>RIDV Process </a:t>
            </a:r>
          </a:p>
          <a:p>
            <a:r>
              <a:rPr lang="en-US" sz="2400" dirty="0"/>
              <a:t>RIDV Attack Vectors</a:t>
            </a:r>
          </a:p>
          <a:p>
            <a:r>
              <a:rPr lang="en-US" sz="2400" dirty="0"/>
              <a:t>RIDV Countermeasures</a:t>
            </a:r>
          </a:p>
          <a:p>
            <a:r>
              <a:rPr lang="en-US" sz="2400" dirty="0"/>
              <a:t>TABLE: RIDV Process, Attack Vectors, Countermeasures</a:t>
            </a:r>
          </a:p>
          <a:p>
            <a:r>
              <a:rPr lang="en-US" sz="2400" dirty="0"/>
              <a:t>Key Findings and Recommendations</a:t>
            </a:r>
          </a:p>
          <a:p>
            <a:r>
              <a:rPr lang="en-US" sz="2400" dirty="0"/>
              <a:t>Appendices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F5954F1-FB21-7C8D-9E26-15637CB54B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467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1CB2C-79F3-FB1E-5DDC-758CF8C77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C4AE-7130-7455-4D3B-289748A52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10659"/>
            <a:ext cx="10972800" cy="4525963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dirty="0">
                <a:effectLst/>
                <a:ea typeface="Arial" panose="020B0604020202020204" pitchFamily="34" charset="0"/>
              </a:rPr>
              <a:t>Introduce concepts of Remote IDV and Deepfakes 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dirty="0">
                <a:effectLst/>
                <a:ea typeface="Arial" panose="020B0604020202020204" pitchFamily="34" charset="0"/>
              </a:rPr>
              <a:t>Motivation for this Kantara Workgroup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dirty="0">
                <a:effectLst/>
                <a:ea typeface="Arial" panose="020B0604020202020204" pitchFamily="34" charset="0"/>
              </a:rPr>
              <a:t>Define Key terms– link to Appendix: Glossary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u="none" strike="noStrike" dirty="0">
                <a:effectLst/>
                <a:ea typeface="Arial" panose="020B0604020202020204" pitchFamily="34" charset="0"/>
              </a:rPr>
              <a:t>Introduce Deepfakes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ea typeface="Arial" panose="020B0604020202020204" pitchFamily="34" charset="0"/>
              </a:rPr>
              <a:t>Ben</a:t>
            </a:r>
            <a:r>
              <a:rPr lang="en-US" sz="1400" dirty="0">
                <a:effectLst/>
                <a:ea typeface="Arial" panose="020B0604020202020204" pitchFamily="34" charset="0"/>
              </a:rPr>
              <a:t>efits and Threats (spectrum chart) with descriptions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dirty="0">
                <a:effectLst/>
                <a:ea typeface="Arial" panose="020B0604020202020204" pitchFamily="34" charset="0"/>
              </a:rPr>
              <a:t>Current state of the market </a:t>
            </a:r>
          </a:p>
          <a:p>
            <a:pPr marL="1143000" marR="0" lvl="2" indent="-228600">
              <a:lnSpc>
                <a:spcPct val="115000"/>
              </a:lnSpc>
              <a:buFont typeface="Symbol" pitchFamily="2" charset="2"/>
              <a:buChar char="-"/>
            </a:pPr>
            <a:r>
              <a:rPr lang="en-US" sz="1200" u="none" strike="noStrike" dirty="0">
                <a:effectLst/>
                <a:ea typeface="Arial" panose="020B0604020202020204" pitchFamily="34" charset="0"/>
              </a:rPr>
              <a:t>Critical Trends</a:t>
            </a:r>
          </a:p>
          <a:p>
            <a:pPr marL="1143000" marR="0" lvl="2" indent="-228600">
              <a:lnSpc>
                <a:spcPct val="115000"/>
              </a:lnSpc>
              <a:buFont typeface="Symbol" pitchFamily="2" charset="2"/>
              <a:buChar char="-"/>
            </a:pPr>
            <a:r>
              <a:rPr lang="en-US" sz="1200" u="none" strike="noStrike" dirty="0">
                <a:effectLst/>
                <a:ea typeface="Arial" panose="020B0604020202020204" pitchFamily="34" charset="0"/>
              </a:rPr>
              <a:t>Key Challenges and Dangers</a:t>
            </a:r>
          </a:p>
          <a:p>
            <a:pPr marL="1143000" marR="0" lvl="2" indent="-228600">
              <a:lnSpc>
                <a:spcPct val="115000"/>
              </a:lnSpc>
              <a:buFont typeface="Symbol" pitchFamily="2" charset="2"/>
              <a:buChar char="-"/>
            </a:pPr>
            <a:r>
              <a:rPr lang="en-US" sz="1200" u="none" strike="noStrike" dirty="0">
                <a:effectLst/>
                <a:ea typeface="Arial" panose="020B0604020202020204" pitchFamily="34" charset="0"/>
              </a:rPr>
              <a:t>Primary deepfake technologies</a:t>
            </a:r>
          </a:p>
          <a:p>
            <a:pPr marL="1143000" marR="0" lvl="2" indent="-228600">
              <a:lnSpc>
                <a:spcPct val="115000"/>
              </a:lnSpc>
              <a:buFont typeface="Symbol" pitchFamily="2" charset="2"/>
              <a:buChar char="-"/>
            </a:pPr>
            <a:r>
              <a:rPr lang="en-US" sz="1200" u="none" strike="noStrike" dirty="0">
                <a:effectLst/>
                <a:ea typeface="Arial" panose="020B0604020202020204" pitchFamily="34" charset="0"/>
              </a:rPr>
              <a:t>Role of </a:t>
            </a:r>
            <a:r>
              <a:rPr lang="en-US" sz="1200" u="none" strike="noStrike" dirty="0" err="1">
                <a:effectLst/>
                <a:ea typeface="Arial" panose="020B0604020202020204" pitchFamily="34" charset="0"/>
              </a:rPr>
              <a:t>GenAI</a:t>
            </a:r>
            <a:endParaRPr lang="en-US" sz="1200" u="none" strike="noStrike" dirty="0">
              <a:effectLst/>
              <a:ea typeface="Arial" panose="020B0604020202020204" pitchFamily="34" charset="0"/>
            </a:endParaRPr>
          </a:p>
          <a:p>
            <a:pPr marL="1143000" marR="0" lvl="2" indent="-228600">
              <a:lnSpc>
                <a:spcPct val="115000"/>
              </a:lnSpc>
              <a:buFont typeface="Symbol" pitchFamily="2" charset="2"/>
              <a:buChar char="-"/>
            </a:pPr>
            <a:r>
              <a:rPr lang="en-US" sz="1200" u="none" strike="noStrike" dirty="0">
                <a:effectLst/>
                <a:ea typeface="Arial" panose="020B0604020202020204" pitchFamily="34" charset="0"/>
              </a:rPr>
              <a:t>Regulatory Environment – link to Appendix: Regulations</a:t>
            </a:r>
          </a:p>
          <a:p>
            <a:pPr marL="1143000" marR="0" lvl="2" indent="-228600">
              <a:lnSpc>
                <a:spcPct val="115000"/>
              </a:lnSpc>
              <a:buFont typeface="Symbol" pitchFamily="2" charset="2"/>
              <a:buChar char="-"/>
            </a:pPr>
            <a:r>
              <a:rPr lang="en-US" sz="1200" u="none" strike="noStrike" dirty="0">
                <a:effectLst/>
                <a:ea typeface="Arial" panose="020B0604020202020204" pitchFamily="34" charset="0"/>
              </a:rPr>
              <a:t>Standards - link to Appendix: Relevant Standards 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1600" u="none" strike="noStrike" dirty="0">
                <a:effectLst/>
                <a:ea typeface="Arial" panose="020B0604020202020204" pitchFamily="34" charset="0"/>
              </a:rPr>
              <a:t>Audience – Identify key constituencies: </a:t>
            </a:r>
          </a:p>
          <a:p>
            <a:pPr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u="none" strike="noStrike" dirty="0">
                <a:effectLst/>
                <a:ea typeface="Arial" panose="020B0604020202020204" pitchFamily="34" charset="0"/>
              </a:rPr>
              <a:t>Enterprise: IT, Security, Cybersecurity</a:t>
            </a:r>
          </a:p>
          <a:p>
            <a:pPr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u="none" strike="noStrike" dirty="0">
                <a:effectLst/>
                <a:ea typeface="Arial" panose="020B0604020202020204" pitchFamily="34" charset="0"/>
              </a:rPr>
              <a:t>Vendors: Biometric, IAM, CIAM, Fraud, Cyber3eecurity, </a:t>
            </a:r>
          </a:p>
          <a:p>
            <a:pPr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u="none" strike="noStrike" dirty="0">
                <a:effectLst/>
                <a:ea typeface="Arial" panose="020B0604020202020204" pitchFamily="34" charset="0"/>
              </a:rPr>
              <a:t>Policy Makers: Government and NGO’s in Privacy, Cybersecurity, </a:t>
            </a:r>
          </a:p>
          <a:p>
            <a:pPr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1400" u="none" strike="noStrike" dirty="0">
                <a:effectLst/>
                <a:ea typeface="Arial" panose="020B0604020202020204" pitchFamily="34" charset="0"/>
              </a:rPr>
              <a:t>Standards/testing/certifications bodies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B12038D-A5C8-3184-4924-296253A52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571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E2B072-89AA-F4A0-9A17-162495A40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B0213-1F72-B840-5B3B-86D456AD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20D0B-A97C-6BA9-3094-5CB911FC3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56382"/>
            <a:ext cx="10972800" cy="4525963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000" u="none" strike="noStrike" dirty="0">
                <a:effectLst/>
                <a:ea typeface="Arial" panose="020B0604020202020204" pitchFamily="34" charset="0"/>
              </a:rPr>
              <a:t>OBJECTIVE: Identify key deepfake threats and vulnerabilities and present prevention , detection, and countermeasure capabilities. 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000" u="none" strike="noStrike" dirty="0">
                <a:effectLst/>
                <a:ea typeface="Arial" panose="020B0604020202020204" pitchFamily="34" charset="0"/>
              </a:rPr>
              <a:t>USE:  Educate and provide best practice recommendations to address the threats posed by deepfakes.  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000" dirty="0">
                <a:effectLst/>
                <a:ea typeface="Arial" panose="020B0604020202020204" pitchFamily="34" charset="0"/>
              </a:rPr>
              <a:t>FOCUS: Types of deepfakes in and out of scope</a:t>
            </a:r>
          </a:p>
          <a:p>
            <a:pPr marL="342900" marR="0" lvl="0" indent="-342900">
              <a:lnSpc>
                <a:spcPct val="115000"/>
              </a:lnSpc>
              <a:buFont typeface="Symbol" pitchFamily="2" charset="2"/>
              <a:buChar char=""/>
            </a:pPr>
            <a:r>
              <a:rPr lang="en-US" sz="2000" u="none" strike="noStrike" dirty="0">
                <a:effectLst/>
                <a:ea typeface="Arial" panose="020B0604020202020204" pitchFamily="34" charset="0"/>
              </a:rPr>
              <a:t>CONTENT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Arial" panose="020B0604020202020204" pitchFamily="34" charset="0"/>
              </a:rPr>
              <a:t>RIDV Process 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Arial" panose="020B0604020202020204" pitchFamily="34" charset="0"/>
              </a:rPr>
              <a:t>Deepfake Attack Vectors</a:t>
            </a:r>
          </a:p>
          <a:p>
            <a:pPr marL="742950" marR="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effectLst/>
                <a:ea typeface="Arial" panose="020B0604020202020204" pitchFamily="34" charset="0"/>
              </a:rPr>
              <a:t>Deepfake Prevention, Detection, and Countermeasures </a:t>
            </a:r>
          </a:p>
          <a:p>
            <a:pPr lvl="1" indent="-342900">
              <a:lnSpc>
                <a:spcPct val="115000"/>
              </a:lnSpc>
              <a:buFont typeface="Courier New" panose="02070309020205020404" pitchFamily="49" charset="0"/>
              <a:buChar char="o"/>
            </a:pPr>
            <a:endParaRPr lang="en-US" sz="1400" u="none" strike="noStrike" dirty="0">
              <a:effectLst/>
              <a:ea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A0636A9-1004-C069-8BFB-54C6F6B2E4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6949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BCA9C941-89F2-EBA0-3996-C5A467C87BEC}"/>
              </a:ext>
            </a:extLst>
          </p:cNvPr>
          <p:cNvSpPr/>
          <p:nvPr/>
        </p:nvSpPr>
        <p:spPr>
          <a:xfrm>
            <a:off x="7264495" y="36328"/>
            <a:ext cx="4687108" cy="6763558"/>
          </a:xfrm>
          <a:prstGeom prst="rect">
            <a:avLst/>
          </a:prstGeom>
          <a:solidFill>
            <a:srgbClr val="002060">
              <a:alpha val="7169"/>
            </a:srgbClr>
          </a:solidFill>
          <a:ln w="9525">
            <a:solidFill>
              <a:srgbClr val="002060">
                <a:alpha val="55584"/>
              </a:srgb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44AA99-F4B9-E7AB-E966-BE45D1176E6E}"/>
              </a:ext>
            </a:extLst>
          </p:cNvPr>
          <p:cNvSpPr/>
          <p:nvPr/>
        </p:nvSpPr>
        <p:spPr>
          <a:xfrm>
            <a:off x="2313784" y="1083900"/>
            <a:ext cx="8533725" cy="3940735"/>
          </a:xfrm>
          <a:prstGeom prst="rect">
            <a:avLst/>
          </a:prstGeom>
          <a:solidFill>
            <a:srgbClr val="69A7AE">
              <a:alpha val="9188"/>
            </a:srgbClr>
          </a:solidFill>
          <a:ln w="25400">
            <a:solidFill>
              <a:srgbClr val="69A7A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A908F5-7FCE-B112-E300-0E809182C719}"/>
              </a:ext>
            </a:extLst>
          </p:cNvPr>
          <p:cNvSpPr/>
          <p:nvPr/>
        </p:nvSpPr>
        <p:spPr>
          <a:xfrm>
            <a:off x="5035550" y="5387192"/>
            <a:ext cx="5822830" cy="1218619"/>
          </a:xfrm>
          <a:prstGeom prst="rect">
            <a:avLst/>
          </a:prstGeom>
          <a:solidFill>
            <a:schemeClr val="accent6">
              <a:alpha val="9188"/>
            </a:schemeClr>
          </a:solidFill>
          <a:ln w="25400">
            <a:solidFill>
              <a:schemeClr val="accent6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7C28EF-2C42-D802-FCF1-7009CA7B6BF0}"/>
              </a:ext>
            </a:extLst>
          </p:cNvPr>
          <p:cNvSpPr/>
          <p:nvPr/>
        </p:nvSpPr>
        <p:spPr>
          <a:xfrm>
            <a:off x="2450351" y="3780121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642AB-9CC4-B612-88AA-8F31182CF7DC}"/>
              </a:ext>
            </a:extLst>
          </p:cNvPr>
          <p:cNvSpPr/>
          <p:nvPr/>
        </p:nvSpPr>
        <p:spPr>
          <a:xfrm>
            <a:off x="2460789" y="2487866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9BC039-821A-A921-6377-63751B4016C0}"/>
              </a:ext>
            </a:extLst>
          </p:cNvPr>
          <p:cNvSpPr/>
          <p:nvPr/>
        </p:nvSpPr>
        <p:spPr>
          <a:xfrm>
            <a:off x="2490057" y="1204174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4C4322-9D04-F902-C57C-7A6500144817}"/>
              </a:ext>
            </a:extLst>
          </p:cNvPr>
          <p:cNvSpPr/>
          <p:nvPr/>
        </p:nvSpPr>
        <p:spPr>
          <a:xfrm>
            <a:off x="5189806" y="5565718"/>
            <a:ext cx="1690895" cy="94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" name="Text Box 227">
            <a:extLst>
              <a:ext uri="{FF2B5EF4-FFF2-40B4-BE49-F238E27FC236}">
                <a16:creationId xmlns:a16="http://schemas.microsoft.com/office/drawing/2014/main" id="{EAD372D6-56B8-B45B-AC1C-C95A1EF8091D}"/>
              </a:ext>
            </a:extLst>
          </p:cNvPr>
          <p:cNvSpPr txBox="1"/>
          <p:nvPr/>
        </p:nvSpPr>
        <p:spPr>
          <a:xfrm>
            <a:off x="2490057" y="1195443"/>
            <a:ext cx="3281265" cy="273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27">
            <a:extLst>
              <a:ext uri="{FF2B5EF4-FFF2-40B4-BE49-F238E27FC236}">
                <a16:creationId xmlns:a16="http://schemas.microsoft.com/office/drawing/2014/main" id="{5610797B-C785-0480-6352-683398EC0BDE}"/>
              </a:ext>
            </a:extLst>
          </p:cNvPr>
          <p:cNvSpPr txBox="1"/>
          <p:nvPr/>
        </p:nvSpPr>
        <p:spPr>
          <a:xfrm>
            <a:off x="3647163" y="14947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5B109B4-1A6A-12AD-3982-8EADDBB7EA98}"/>
              </a:ext>
            </a:extLst>
          </p:cNvPr>
          <p:cNvGrpSpPr/>
          <p:nvPr/>
        </p:nvGrpSpPr>
        <p:grpSpPr>
          <a:xfrm>
            <a:off x="3046554" y="1478606"/>
            <a:ext cx="726557" cy="533666"/>
            <a:chOff x="336478" y="1333899"/>
            <a:chExt cx="1144992" cy="914400"/>
          </a:xfrm>
          <a:solidFill>
            <a:srgbClr val="000000">
              <a:alpha val="60268"/>
            </a:srgbClr>
          </a:solidFill>
        </p:grpSpPr>
        <p:pic>
          <p:nvPicPr>
            <p:cNvPr id="14" name="Graphic 201" descr="Smart Phone outline">
              <a:extLst>
                <a:ext uri="{FF2B5EF4-FFF2-40B4-BE49-F238E27FC236}">
                  <a16:creationId xmlns:a16="http://schemas.microsoft.com/office/drawing/2014/main" id="{F5849461-2F7A-6974-97F7-A0A3CF133339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6478" y="1333899"/>
              <a:ext cx="1144992" cy="914400"/>
            </a:xfrm>
            <a:prstGeom prst="rect">
              <a:avLst/>
            </a:prstGeom>
          </p:spPr>
        </p:pic>
        <p:pic>
          <p:nvPicPr>
            <p:cNvPr id="15" name="Graphic 199" descr="User outline">
              <a:extLst>
                <a:ext uri="{FF2B5EF4-FFF2-40B4-BE49-F238E27FC236}">
                  <a16:creationId xmlns:a16="http://schemas.microsoft.com/office/drawing/2014/main" id="{E36228A6-E048-F059-3A61-38FF16B3C46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138" y="1601923"/>
              <a:ext cx="362918" cy="378724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E8FF74EA-74B2-264E-3452-E7E87686C46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929040" y="1550016"/>
            <a:ext cx="475548" cy="410318"/>
          </a:xfrm>
          <a:prstGeom prst="rect">
            <a:avLst/>
          </a:prstGeom>
        </p:spPr>
      </p:pic>
      <p:sp>
        <p:nvSpPr>
          <p:cNvPr id="17" name="Text Box 227">
            <a:extLst>
              <a:ext uri="{FF2B5EF4-FFF2-40B4-BE49-F238E27FC236}">
                <a16:creationId xmlns:a16="http://schemas.microsoft.com/office/drawing/2014/main" id="{F38BA3F4-5E63-FC21-9A38-524B8ABE8A01}"/>
              </a:ext>
            </a:extLst>
          </p:cNvPr>
          <p:cNvSpPr txBox="1"/>
          <p:nvPr/>
        </p:nvSpPr>
        <p:spPr>
          <a:xfrm>
            <a:off x="2975154" y="1968789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8" name="Text Box 227">
            <a:extLst>
              <a:ext uri="{FF2B5EF4-FFF2-40B4-BE49-F238E27FC236}">
                <a16:creationId xmlns:a16="http://schemas.microsoft.com/office/drawing/2014/main" id="{6C0D27B1-C9DB-0097-5CB1-955240034C48}"/>
              </a:ext>
            </a:extLst>
          </p:cNvPr>
          <p:cNvSpPr txBox="1"/>
          <p:nvPr/>
        </p:nvSpPr>
        <p:spPr>
          <a:xfrm>
            <a:off x="4637501" y="194490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19" name="Text Box 227">
            <a:extLst>
              <a:ext uri="{FF2B5EF4-FFF2-40B4-BE49-F238E27FC236}">
                <a16:creationId xmlns:a16="http://schemas.microsoft.com/office/drawing/2014/main" id="{B2AEC58D-2026-2186-5F8D-72C4B0071912}"/>
              </a:ext>
            </a:extLst>
          </p:cNvPr>
          <p:cNvSpPr txBox="1"/>
          <p:nvPr/>
        </p:nvSpPr>
        <p:spPr>
          <a:xfrm>
            <a:off x="2460790" y="2481740"/>
            <a:ext cx="3275290" cy="234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227">
            <a:extLst>
              <a:ext uri="{FF2B5EF4-FFF2-40B4-BE49-F238E27FC236}">
                <a16:creationId xmlns:a16="http://schemas.microsoft.com/office/drawing/2014/main" id="{841EB1A7-C3DC-7C4F-DC18-DA931BE5EB98}"/>
              </a:ext>
            </a:extLst>
          </p:cNvPr>
          <p:cNvSpPr txBox="1"/>
          <p:nvPr/>
        </p:nvSpPr>
        <p:spPr>
          <a:xfrm>
            <a:off x="10475234" y="-4132"/>
            <a:ext cx="1520298" cy="3266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  <a:endParaRPr lang="en-US" b="1" dirty="0">
              <a:solidFill>
                <a:srgbClr val="00206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512AFD-7010-C505-E038-4AF4E941A7E6}"/>
              </a:ext>
            </a:extLst>
          </p:cNvPr>
          <p:cNvCxnSpPr/>
          <p:nvPr/>
        </p:nvCxnSpPr>
        <p:spPr bwMode="auto">
          <a:xfrm>
            <a:off x="3682875" y="17518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 Box 227">
            <a:extLst>
              <a:ext uri="{FF2B5EF4-FFF2-40B4-BE49-F238E27FC236}">
                <a16:creationId xmlns:a16="http://schemas.microsoft.com/office/drawing/2014/main" id="{11B4FA72-2B8A-7AF3-F9F9-2DDE4B7109B4}"/>
              </a:ext>
            </a:extLst>
          </p:cNvPr>
          <p:cNvSpPr txBox="1"/>
          <p:nvPr/>
        </p:nvSpPr>
        <p:spPr>
          <a:xfrm>
            <a:off x="8360416" y="73603"/>
            <a:ext cx="1042521" cy="4589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362495-0086-6246-8D71-4C7AAB7529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0751" y="2578567"/>
            <a:ext cx="803882" cy="848051"/>
          </a:xfrm>
          <a:prstGeom prst="rect">
            <a:avLst/>
          </a:prstGeom>
          <a:ln>
            <a:solidFill>
              <a:srgbClr val="69A7AE"/>
            </a:solidFill>
          </a:ln>
        </p:spPr>
      </p:pic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63FB02BA-09D3-F80E-2BF5-0A7734EA4A46}"/>
              </a:ext>
            </a:extLst>
          </p:cNvPr>
          <p:cNvCxnSpPr/>
          <p:nvPr/>
        </p:nvCxnSpPr>
        <p:spPr bwMode="auto">
          <a:xfrm>
            <a:off x="5401399" y="1756366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Text Box 227">
            <a:extLst>
              <a:ext uri="{FF2B5EF4-FFF2-40B4-BE49-F238E27FC236}">
                <a16:creationId xmlns:a16="http://schemas.microsoft.com/office/drawing/2014/main" id="{1BCB1D7C-9146-1A4B-5C65-91F1B4EA6FE3}"/>
              </a:ext>
            </a:extLst>
          </p:cNvPr>
          <p:cNvSpPr txBox="1"/>
          <p:nvPr/>
        </p:nvSpPr>
        <p:spPr>
          <a:xfrm>
            <a:off x="7391347" y="3396271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BD839D-A792-32CF-89FC-02EB9788E2D2}"/>
              </a:ext>
            </a:extLst>
          </p:cNvPr>
          <p:cNvCxnSpPr>
            <a:cxnSpLocks/>
            <a:endCxn id="23" idx="0"/>
          </p:cNvCxnSpPr>
          <p:nvPr/>
        </p:nvCxnSpPr>
        <p:spPr bwMode="auto">
          <a:xfrm>
            <a:off x="8062692" y="896930"/>
            <a:ext cx="0" cy="1681637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227">
            <a:extLst>
              <a:ext uri="{FF2B5EF4-FFF2-40B4-BE49-F238E27FC236}">
                <a16:creationId xmlns:a16="http://schemas.microsoft.com/office/drawing/2014/main" id="{2FEC8E2E-6EC6-F028-CA12-99D5EFE1BA21}"/>
              </a:ext>
            </a:extLst>
          </p:cNvPr>
          <p:cNvSpPr txBox="1"/>
          <p:nvPr/>
        </p:nvSpPr>
        <p:spPr>
          <a:xfrm>
            <a:off x="5412014" y="5565718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Device</a:t>
            </a:r>
          </a:p>
        </p:txBody>
      </p:sp>
      <p:sp>
        <p:nvSpPr>
          <p:cNvPr id="28" name="Text Box 227">
            <a:extLst>
              <a:ext uri="{FF2B5EF4-FFF2-40B4-BE49-F238E27FC236}">
                <a16:creationId xmlns:a16="http://schemas.microsoft.com/office/drawing/2014/main" id="{D465447C-F7EF-DB20-4ED8-4F25B7F3037E}"/>
              </a:ext>
            </a:extLst>
          </p:cNvPr>
          <p:cNvSpPr txBox="1"/>
          <p:nvPr/>
        </p:nvSpPr>
        <p:spPr>
          <a:xfrm>
            <a:off x="5553398" y="6204444"/>
            <a:ext cx="1159351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Video Chat</a:t>
            </a:r>
          </a:p>
        </p:txBody>
      </p:sp>
      <p:pic>
        <p:nvPicPr>
          <p:cNvPr id="29" name="Graphic 193" descr="Employee badge outline">
            <a:extLst>
              <a:ext uri="{FF2B5EF4-FFF2-40B4-BE49-F238E27FC236}">
                <a16:creationId xmlns:a16="http://schemas.microsoft.com/office/drawing/2014/main" id="{4373C836-C1B6-6A23-015D-600DAA7475A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3186490" y="2854382"/>
            <a:ext cx="483775" cy="34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Graphic 29" descr="Vlog outline">
            <a:extLst>
              <a:ext uri="{FF2B5EF4-FFF2-40B4-BE49-F238E27FC236}">
                <a16:creationId xmlns:a16="http://schemas.microsoft.com/office/drawing/2014/main" id="{BE79E673-1AF4-96B9-2A02-C0D5CD9650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0758" y="5711373"/>
            <a:ext cx="630484" cy="630484"/>
          </a:xfrm>
          <a:prstGeom prst="rect">
            <a:avLst/>
          </a:prstGeom>
        </p:spPr>
      </p:pic>
      <p:sp>
        <p:nvSpPr>
          <p:cNvPr id="31" name="Text Box 227">
            <a:extLst>
              <a:ext uri="{FF2B5EF4-FFF2-40B4-BE49-F238E27FC236}">
                <a16:creationId xmlns:a16="http://schemas.microsoft.com/office/drawing/2014/main" id="{9D25BA29-F3C8-1F9B-09F8-7FA49FA69FC6}"/>
              </a:ext>
            </a:extLst>
          </p:cNvPr>
          <p:cNvSpPr txBox="1"/>
          <p:nvPr/>
        </p:nvSpPr>
        <p:spPr>
          <a:xfrm>
            <a:off x="7292723" y="6120726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12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016F9C4-3E20-DA6A-86CB-B301ED302069}"/>
              </a:ext>
            </a:extLst>
          </p:cNvPr>
          <p:cNvCxnSpPr/>
          <p:nvPr/>
        </p:nvCxnSpPr>
        <p:spPr bwMode="auto">
          <a:xfrm>
            <a:off x="6411242" y="6029373"/>
            <a:ext cx="114768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36FAFC7C-937B-4374-54EA-D82885995416}"/>
              </a:ext>
            </a:extLst>
          </p:cNvPr>
          <p:cNvCxnSpPr>
            <a:cxnSpLocks/>
            <a:endCxn id="49" idx="0"/>
          </p:cNvCxnSpPr>
          <p:nvPr/>
        </p:nvCxnSpPr>
        <p:spPr bwMode="auto">
          <a:xfrm rot="5400000">
            <a:off x="7773068" y="2408843"/>
            <a:ext cx="3567095" cy="3095934"/>
          </a:xfrm>
          <a:prstGeom prst="bentConnector3">
            <a:avLst>
              <a:gd name="adj1" fmla="val 8650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702DA9B6-CB99-DE28-D022-45771536B3A4}"/>
              </a:ext>
            </a:extLst>
          </p:cNvPr>
          <p:cNvCxnSpPr/>
          <p:nvPr/>
        </p:nvCxnSpPr>
        <p:spPr bwMode="auto">
          <a:xfrm>
            <a:off x="8615578" y="531940"/>
            <a:ext cx="2483676" cy="1641322"/>
          </a:xfrm>
          <a:prstGeom prst="bentConnector3">
            <a:avLst>
              <a:gd name="adj1" fmla="val 10035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5" name="Graphic 34">
            <a:extLst>
              <a:ext uri="{FF2B5EF4-FFF2-40B4-BE49-F238E27FC236}">
                <a16:creationId xmlns:a16="http://schemas.microsoft.com/office/drawing/2014/main" id="{2D4E4006-566E-10AB-DDDE-7BF05EC2FDC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6200000">
            <a:off x="9221358" y="2451565"/>
            <a:ext cx="685082" cy="688197"/>
          </a:xfrm>
          <a:prstGeom prst="rect">
            <a:avLst/>
          </a:prstGeom>
        </p:spPr>
      </p:pic>
      <p:sp>
        <p:nvSpPr>
          <p:cNvPr id="36" name="Text Box 227">
            <a:extLst>
              <a:ext uri="{FF2B5EF4-FFF2-40B4-BE49-F238E27FC236}">
                <a16:creationId xmlns:a16="http://schemas.microsoft.com/office/drawing/2014/main" id="{98C521AC-75C7-131C-2C3F-E8F1586B2BB1}"/>
              </a:ext>
            </a:extLst>
          </p:cNvPr>
          <p:cNvSpPr txBox="1"/>
          <p:nvPr/>
        </p:nvSpPr>
        <p:spPr>
          <a:xfrm>
            <a:off x="8636042" y="2108728"/>
            <a:ext cx="1738453" cy="2495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A28FAE2-CB8E-C1E6-2D0F-F2F5E3B38FF0}"/>
              </a:ext>
            </a:extLst>
          </p:cNvPr>
          <p:cNvCxnSpPr/>
          <p:nvPr/>
        </p:nvCxnSpPr>
        <p:spPr bwMode="auto">
          <a:xfrm flipV="1">
            <a:off x="8511194" y="2733779"/>
            <a:ext cx="682621" cy="1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1748EF7-E48C-47A7-4A97-305E83B433D2}"/>
              </a:ext>
            </a:extLst>
          </p:cNvPr>
          <p:cNvCxnSpPr/>
          <p:nvPr/>
        </p:nvCxnSpPr>
        <p:spPr bwMode="auto">
          <a:xfrm>
            <a:off x="9903918" y="2716215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xt Box 227">
            <a:extLst>
              <a:ext uri="{FF2B5EF4-FFF2-40B4-BE49-F238E27FC236}">
                <a16:creationId xmlns:a16="http://schemas.microsoft.com/office/drawing/2014/main" id="{12EFCA36-C386-F960-5AC0-221E2C959B93}"/>
              </a:ext>
            </a:extLst>
          </p:cNvPr>
          <p:cNvSpPr txBox="1"/>
          <p:nvPr/>
        </p:nvSpPr>
        <p:spPr>
          <a:xfrm>
            <a:off x="9872085" y="2492982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sp>
        <p:nvSpPr>
          <p:cNvPr id="40" name="Text Box 227">
            <a:extLst>
              <a:ext uri="{FF2B5EF4-FFF2-40B4-BE49-F238E27FC236}">
                <a16:creationId xmlns:a16="http://schemas.microsoft.com/office/drawing/2014/main" id="{239F2ADC-F129-FED0-4EA9-1A7BC6D9F700}"/>
              </a:ext>
            </a:extLst>
          </p:cNvPr>
          <p:cNvSpPr txBox="1"/>
          <p:nvPr/>
        </p:nvSpPr>
        <p:spPr>
          <a:xfrm rot="16200000">
            <a:off x="8992631" y="3882618"/>
            <a:ext cx="904105" cy="2122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Adjudicate</a:t>
            </a:r>
          </a:p>
        </p:txBody>
      </p:sp>
      <p:cxnSp>
        <p:nvCxnSpPr>
          <p:cNvPr id="41" name="Elbow Connector 40">
            <a:extLst>
              <a:ext uri="{FF2B5EF4-FFF2-40B4-BE49-F238E27FC236}">
                <a16:creationId xmlns:a16="http://schemas.microsoft.com/office/drawing/2014/main" id="{40F98A38-B6FC-326D-4070-27C4231B2D4E}"/>
              </a:ext>
            </a:extLst>
          </p:cNvPr>
          <p:cNvCxnSpPr/>
          <p:nvPr/>
        </p:nvCxnSpPr>
        <p:spPr bwMode="auto">
          <a:xfrm rot="10800000" flipV="1">
            <a:off x="4818581" y="3158435"/>
            <a:ext cx="4745784" cy="1981975"/>
          </a:xfrm>
          <a:prstGeom prst="bentConnector3">
            <a:avLst>
              <a:gd name="adj1" fmla="val -66"/>
            </a:avLst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9AAC433F-B058-9D3C-EC1E-5158FA37C548}"/>
              </a:ext>
            </a:extLst>
          </p:cNvPr>
          <p:cNvCxnSpPr>
            <a:cxnSpLocks/>
            <a:endCxn id="10" idx="1"/>
          </p:cNvCxnSpPr>
          <p:nvPr/>
        </p:nvCxnSpPr>
        <p:spPr bwMode="auto">
          <a:xfrm rot="16200000" flipH="1">
            <a:off x="4561732" y="5410538"/>
            <a:ext cx="898200" cy="35794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 Box 227">
            <a:extLst>
              <a:ext uri="{FF2B5EF4-FFF2-40B4-BE49-F238E27FC236}">
                <a16:creationId xmlns:a16="http://schemas.microsoft.com/office/drawing/2014/main" id="{053C11D6-C9C8-A845-3F7B-8937D94A0244}"/>
              </a:ext>
            </a:extLst>
          </p:cNvPr>
          <p:cNvSpPr txBox="1"/>
          <p:nvPr/>
        </p:nvSpPr>
        <p:spPr>
          <a:xfrm>
            <a:off x="8660695" y="5365095"/>
            <a:ext cx="1756030" cy="2267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B22BBB0-CB99-8483-F222-BD9B72B1E381}"/>
              </a:ext>
            </a:extLst>
          </p:cNvPr>
          <p:cNvCxnSpPr/>
          <p:nvPr/>
        </p:nvCxnSpPr>
        <p:spPr bwMode="auto">
          <a:xfrm>
            <a:off x="9988140" y="6011788"/>
            <a:ext cx="21624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 Box 227">
            <a:extLst>
              <a:ext uri="{FF2B5EF4-FFF2-40B4-BE49-F238E27FC236}">
                <a16:creationId xmlns:a16="http://schemas.microsoft.com/office/drawing/2014/main" id="{75C4E5B1-A8EE-A674-D1F7-41E4B44C9605}"/>
              </a:ext>
            </a:extLst>
          </p:cNvPr>
          <p:cNvSpPr txBox="1"/>
          <p:nvPr/>
        </p:nvSpPr>
        <p:spPr>
          <a:xfrm>
            <a:off x="9931267" y="5764571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cxnSp>
        <p:nvCxnSpPr>
          <p:cNvPr id="46" name="Elbow Connector 45">
            <a:extLst>
              <a:ext uri="{FF2B5EF4-FFF2-40B4-BE49-F238E27FC236}">
                <a16:creationId xmlns:a16="http://schemas.microsoft.com/office/drawing/2014/main" id="{E6A0385C-A8EA-034B-1C61-CA6C224E802B}"/>
              </a:ext>
            </a:extLst>
          </p:cNvPr>
          <p:cNvCxnSpPr/>
          <p:nvPr/>
        </p:nvCxnSpPr>
        <p:spPr bwMode="auto">
          <a:xfrm>
            <a:off x="9607387" y="6310604"/>
            <a:ext cx="2543252" cy="164828"/>
          </a:xfrm>
          <a:prstGeom prst="bentConnector3">
            <a:avLst>
              <a:gd name="adj1" fmla="val 668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 Box 227">
            <a:extLst>
              <a:ext uri="{FF2B5EF4-FFF2-40B4-BE49-F238E27FC236}">
                <a16:creationId xmlns:a16="http://schemas.microsoft.com/office/drawing/2014/main" id="{B3AB4294-E47C-2710-BC0E-3C6D7A1AFB62}"/>
              </a:ext>
            </a:extLst>
          </p:cNvPr>
          <p:cNvSpPr txBox="1"/>
          <p:nvPr/>
        </p:nvSpPr>
        <p:spPr>
          <a:xfrm>
            <a:off x="9954275" y="6253559"/>
            <a:ext cx="904105" cy="2138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53D07E4-1B6C-7DE1-AB92-5A2152F481A6}"/>
              </a:ext>
            </a:extLst>
          </p:cNvPr>
          <p:cNvCxnSpPr/>
          <p:nvPr/>
        </p:nvCxnSpPr>
        <p:spPr bwMode="auto">
          <a:xfrm>
            <a:off x="8338606" y="5896200"/>
            <a:ext cx="932745" cy="2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49" name="Graphic 193" descr="Employee badge outline">
            <a:extLst>
              <a:ext uri="{FF2B5EF4-FFF2-40B4-BE49-F238E27FC236}">
                <a16:creationId xmlns:a16="http://schemas.microsoft.com/office/drawing/2014/main" id="{F81E3E37-A838-48C7-2933-C45DC025567F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7678690" y="5740358"/>
            <a:ext cx="659916" cy="459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Text Box 227">
            <a:extLst>
              <a:ext uri="{FF2B5EF4-FFF2-40B4-BE49-F238E27FC236}">
                <a16:creationId xmlns:a16="http://schemas.microsoft.com/office/drawing/2014/main" id="{BEE33EEF-AA51-76B7-C786-2B46EC82A512}"/>
              </a:ext>
            </a:extLst>
          </p:cNvPr>
          <p:cNvSpPr txBox="1"/>
          <p:nvPr/>
        </p:nvSpPr>
        <p:spPr>
          <a:xfrm>
            <a:off x="377416" y="1076837"/>
            <a:ext cx="1910383" cy="9902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9A7A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69A7A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 IDV Process</a:t>
            </a:r>
          </a:p>
        </p:txBody>
      </p:sp>
      <p:sp>
        <p:nvSpPr>
          <p:cNvPr id="51" name="Text Box 227">
            <a:extLst>
              <a:ext uri="{FF2B5EF4-FFF2-40B4-BE49-F238E27FC236}">
                <a16:creationId xmlns:a16="http://schemas.microsoft.com/office/drawing/2014/main" id="{7CC95370-9BD6-F5F6-188A-6E37D4DCF25E}"/>
              </a:ext>
            </a:extLst>
          </p:cNvPr>
          <p:cNvSpPr txBox="1"/>
          <p:nvPr/>
        </p:nvSpPr>
        <p:spPr>
          <a:xfrm>
            <a:off x="3005634" y="5536918"/>
            <a:ext cx="1812947" cy="1153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Process used for opt-out and/or exception handling</a:t>
            </a:r>
            <a:endParaRPr lang="en-US" sz="1200" b="1" dirty="0">
              <a:solidFill>
                <a:srgbClr val="7030A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Graphic 51" descr="Database outline">
            <a:extLst>
              <a:ext uri="{FF2B5EF4-FFF2-40B4-BE49-F238E27FC236}">
                <a16:creationId xmlns:a16="http://schemas.microsoft.com/office/drawing/2014/main" id="{C22BC7B5-7F7B-1AEF-572E-DE38D252EE9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631" t="11594" r="17591" b="6224"/>
          <a:stretch/>
        </p:blipFill>
        <p:spPr>
          <a:xfrm>
            <a:off x="7752480" y="119085"/>
            <a:ext cx="296614" cy="394569"/>
          </a:xfrm>
          <a:prstGeom prst="rect">
            <a:avLst/>
          </a:prstGeom>
        </p:spPr>
      </p:pic>
      <p:pic>
        <p:nvPicPr>
          <p:cNvPr id="53" name="Graphic 52" descr="Database outline">
            <a:extLst>
              <a:ext uri="{FF2B5EF4-FFF2-40B4-BE49-F238E27FC236}">
                <a16:creationId xmlns:a16="http://schemas.microsoft.com/office/drawing/2014/main" id="{9F2177EB-E183-0B3D-724E-9996F476E9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631" t="11594" r="17591" b="6224"/>
          <a:stretch/>
        </p:blipFill>
        <p:spPr>
          <a:xfrm>
            <a:off x="8106135" y="120789"/>
            <a:ext cx="296614" cy="394569"/>
          </a:xfrm>
          <a:prstGeom prst="rect">
            <a:avLst/>
          </a:prstGeom>
        </p:spPr>
      </p:pic>
      <p:pic>
        <p:nvPicPr>
          <p:cNvPr id="54" name="Graphic 53" descr="Database outline">
            <a:extLst>
              <a:ext uri="{FF2B5EF4-FFF2-40B4-BE49-F238E27FC236}">
                <a16:creationId xmlns:a16="http://schemas.microsoft.com/office/drawing/2014/main" id="{CEA91336-28F2-FF43-7B2E-7405C6D6C8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 l="20631" t="11594" r="17591" b="6224"/>
          <a:stretch/>
        </p:blipFill>
        <p:spPr>
          <a:xfrm>
            <a:off x="7940912" y="503910"/>
            <a:ext cx="296614" cy="394569"/>
          </a:xfrm>
          <a:prstGeom prst="rect">
            <a:avLst/>
          </a:prstGeom>
        </p:spPr>
      </p:pic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C633CD1-BFC2-6AD7-82E9-68D5B51349CB}"/>
              </a:ext>
            </a:extLst>
          </p:cNvPr>
          <p:cNvCxnSpPr/>
          <p:nvPr/>
        </p:nvCxnSpPr>
        <p:spPr bwMode="auto">
          <a:xfrm>
            <a:off x="9903918" y="2981706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227">
            <a:extLst>
              <a:ext uri="{FF2B5EF4-FFF2-40B4-BE49-F238E27FC236}">
                <a16:creationId xmlns:a16="http://schemas.microsoft.com/office/drawing/2014/main" id="{99AF10A2-3517-5989-EF46-DF61F0EDB5A8}"/>
              </a:ext>
            </a:extLst>
          </p:cNvPr>
          <p:cNvSpPr txBox="1"/>
          <p:nvPr/>
        </p:nvSpPr>
        <p:spPr>
          <a:xfrm>
            <a:off x="9842692" y="2777266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sp>
        <p:nvSpPr>
          <p:cNvPr id="58" name="Text Box 227">
            <a:extLst>
              <a:ext uri="{FF2B5EF4-FFF2-40B4-BE49-F238E27FC236}">
                <a16:creationId xmlns:a16="http://schemas.microsoft.com/office/drawing/2014/main" id="{02D6A31C-47EA-A4F0-2B63-E834A6F19F5E}"/>
              </a:ext>
            </a:extLst>
          </p:cNvPr>
          <p:cNvSpPr txBox="1"/>
          <p:nvPr/>
        </p:nvSpPr>
        <p:spPr>
          <a:xfrm>
            <a:off x="3677643" y="2748891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ABAE9790-6AA5-6BC8-1241-5DCF6A823C9C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4898920" y="2757027"/>
            <a:ext cx="544763" cy="544763"/>
          </a:xfrm>
          <a:prstGeom prst="rect">
            <a:avLst/>
          </a:prstGeom>
        </p:spPr>
      </p:pic>
      <p:sp>
        <p:nvSpPr>
          <p:cNvPr id="60" name="Text Box 227">
            <a:extLst>
              <a:ext uri="{FF2B5EF4-FFF2-40B4-BE49-F238E27FC236}">
                <a16:creationId xmlns:a16="http://schemas.microsoft.com/office/drawing/2014/main" id="{5BDAB1DF-507F-C54F-BB1B-05F75C410E24}"/>
              </a:ext>
            </a:extLst>
          </p:cNvPr>
          <p:cNvSpPr txBox="1"/>
          <p:nvPr/>
        </p:nvSpPr>
        <p:spPr>
          <a:xfrm>
            <a:off x="3005634" y="3222934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864383A-6C9F-0180-E72D-4CBDE4F96E11}"/>
              </a:ext>
            </a:extLst>
          </p:cNvPr>
          <p:cNvCxnSpPr/>
          <p:nvPr/>
        </p:nvCxnSpPr>
        <p:spPr bwMode="auto">
          <a:xfrm>
            <a:off x="3713355" y="3005956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3" name="Text Box 227">
            <a:extLst>
              <a:ext uri="{FF2B5EF4-FFF2-40B4-BE49-F238E27FC236}">
                <a16:creationId xmlns:a16="http://schemas.microsoft.com/office/drawing/2014/main" id="{FF29D05A-04B8-3027-0335-E927FFE3FD1B}"/>
              </a:ext>
            </a:extLst>
          </p:cNvPr>
          <p:cNvSpPr txBox="1"/>
          <p:nvPr/>
        </p:nvSpPr>
        <p:spPr>
          <a:xfrm>
            <a:off x="2454815" y="3790785"/>
            <a:ext cx="3281266" cy="217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27">
            <a:extLst>
              <a:ext uri="{FF2B5EF4-FFF2-40B4-BE49-F238E27FC236}">
                <a16:creationId xmlns:a16="http://schemas.microsoft.com/office/drawing/2014/main" id="{A2067501-C984-37AD-B6F5-DB79D60E16C0}"/>
              </a:ext>
            </a:extLst>
          </p:cNvPr>
          <p:cNvSpPr txBox="1"/>
          <p:nvPr/>
        </p:nvSpPr>
        <p:spPr>
          <a:xfrm>
            <a:off x="3667205" y="40411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65" name="Graphic 64">
            <a:extLst>
              <a:ext uri="{FF2B5EF4-FFF2-40B4-BE49-F238E27FC236}">
                <a16:creationId xmlns:a16="http://schemas.microsoft.com/office/drawing/2014/main" id="{455A7FA4-96E3-224D-70DC-79DAC019675E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/>
          <a:stretch/>
        </p:blipFill>
        <p:spPr>
          <a:xfrm>
            <a:off x="4956881" y="4022176"/>
            <a:ext cx="526617" cy="524009"/>
          </a:xfrm>
          <a:prstGeom prst="rect">
            <a:avLst/>
          </a:prstGeom>
        </p:spPr>
      </p:pic>
      <p:sp>
        <p:nvSpPr>
          <p:cNvPr id="66" name="Text Box 227">
            <a:extLst>
              <a:ext uri="{FF2B5EF4-FFF2-40B4-BE49-F238E27FC236}">
                <a16:creationId xmlns:a16="http://schemas.microsoft.com/office/drawing/2014/main" id="{B732F05D-390B-A759-A6E5-CB5423705DB7}"/>
              </a:ext>
            </a:extLst>
          </p:cNvPr>
          <p:cNvSpPr txBox="1"/>
          <p:nvPr/>
        </p:nvSpPr>
        <p:spPr>
          <a:xfrm>
            <a:off x="3066672" y="4513351"/>
            <a:ext cx="713699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67" name="Text Box 227">
            <a:extLst>
              <a:ext uri="{FF2B5EF4-FFF2-40B4-BE49-F238E27FC236}">
                <a16:creationId xmlns:a16="http://schemas.microsoft.com/office/drawing/2014/main" id="{FB4ACAF8-41DC-C676-33DE-FA1564006332}"/>
              </a:ext>
            </a:extLst>
          </p:cNvPr>
          <p:cNvSpPr txBox="1"/>
          <p:nvPr/>
        </p:nvSpPr>
        <p:spPr>
          <a:xfrm>
            <a:off x="4796867" y="4481283"/>
            <a:ext cx="804275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Signals Processing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1DB98A8-9C2B-8DF1-380D-0FA9BC9CBA12}"/>
              </a:ext>
            </a:extLst>
          </p:cNvPr>
          <p:cNvCxnSpPr/>
          <p:nvPr/>
        </p:nvCxnSpPr>
        <p:spPr bwMode="auto">
          <a:xfrm>
            <a:off x="3702917" y="42982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69" name="Graphic 68" descr="Table outline">
            <a:extLst>
              <a:ext uri="{FF2B5EF4-FFF2-40B4-BE49-F238E27FC236}">
                <a16:creationId xmlns:a16="http://schemas.microsoft.com/office/drawing/2014/main" id="{FC8D8ED4-8E39-E01F-826E-3418151F83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3142852" y="3999058"/>
            <a:ext cx="546097" cy="546097"/>
          </a:xfrm>
          <a:prstGeom prst="rect">
            <a:avLst/>
          </a:prstGeom>
        </p:spPr>
      </p:pic>
      <p:pic>
        <p:nvPicPr>
          <p:cNvPr id="70" name="Graphic 69">
            <a:extLst>
              <a:ext uri="{FF2B5EF4-FFF2-40B4-BE49-F238E27FC236}">
                <a16:creationId xmlns:a16="http://schemas.microsoft.com/office/drawing/2014/main" id="{9B9070A8-BAB5-F2DA-C4F2-9AE20415BE9C}"/>
              </a:ext>
            </a:extLst>
          </p:cNvPr>
          <p:cNvPicPr>
            <a:picLocks noChangeAspect="1"/>
          </p:cNvPicPr>
          <p:nvPr/>
        </p:nvPicPr>
        <p:blipFill>
          <a:blip r:embed="rId20"/>
          <a:srcRect/>
          <a:stretch/>
        </p:blipFill>
        <p:spPr>
          <a:xfrm rot="16200000">
            <a:off x="9278091" y="5657041"/>
            <a:ext cx="659916" cy="659916"/>
          </a:xfrm>
          <a:prstGeom prst="rect">
            <a:avLst/>
          </a:prstGeom>
        </p:spPr>
      </p:pic>
      <p:sp>
        <p:nvSpPr>
          <p:cNvPr id="72" name="Title 1">
            <a:extLst>
              <a:ext uri="{FF2B5EF4-FFF2-40B4-BE49-F238E27FC236}">
                <a16:creationId xmlns:a16="http://schemas.microsoft.com/office/drawing/2014/main" id="{0D09C0C7-4651-805A-B04C-BF6A60DF0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82"/>
            <a:ext cx="10972800" cy="1143000"/>
          </a:xfrm>
        </p:spPr>
        <p:txBody>
          <a:bodyPr/>
          <a:lstStyle/>
          <a:p>
            <a:r>
              <a:rPr lang="en-US" dirty="0"/>
              <a:t>RIDV Process</a:t>
            </a:r>
          </a:p>
        </p:txBody>
      </p:sp>
      <p:sp>
        <p:nvSpPr>
          <p:cNvPr id="73" name="Slide Number Placeholder 3">
            <a:extLst>
              <a:ext uri="{FF2B5EF4-FFF2-40B4-BE49-F238E27FC236}">
                <a16:creationId xmlns:a16="http://schemas.microsoft.com/office/drawing/2014/main" id="{FBA0D0BA-7C59-739A-B653-4DD29D84FB8A}"/>
              </a:ext>
            </a:extLst>
          </p:cNvPr>
          <p:cNvSpPr txBox="1">
            <a:spLocks/>
          </p:cNvSpPr>
          <p:nvPr/>
        </p:nvSpPr>
        <p:spPr>
          <a:xfrm>
            <a:off x="8737600" y="6565936"/>
            <a:ext cx="2844800" cy="2816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42F1919-338D-6A5D-7780-942F69843CE7}"/>
              </a:ext>
            </a:extLst>
          </p:cNvPr>
          <p:cNvCxnSpPr/>
          <p:nvPr/>
        </p:nvCxnSpPr>
        <p:spPr bwMode="auto">
          <a:xfrm>
            <a:off x="5471721" y="3004421"/>
            <a:ext cx="2191947" cy="15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4" name="Elbow Connector 73">
            <a:extLst>
              <a:ext uri="{FF2B5EF4-FFF2-40B4-BE49-F238E27FC236}">
                <a16:creationId xmlns:a16="http://schemas.microsoft.com/office/drawing/2014/main" id="{16EEE0FB-2FC1-624D-EB54-AB8A55DD5904}"/>
              </a:ext>
            </a:extLst>
          </p:cNvPr>
          <p:cNvCxnSpPr/>
          <p:nvPr/>
        </p:nvCxnSpPr>
        <p:spPr bwMode="auto">
          <a:xfrm flipV="1">
            <a:off x="5520615" y="3358396"/>
            <a:ext cx="2142108" cy="947817"/>
          </a:xfrm>
          <a:prstGeom prst="bentConnector3">
            <a:avLst>
              <a:gd name="adj1" fmla="val 47431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 Box 227">
            <a:extLst>
              <a:ext uri="{FF2B5EF4-FFF2-40B4-BE49-F238E27FC236}">
                <a16:creationId xmlns:a16="http://schemas.microsoft.com/office/drawing/2014/main" id="{629AE2FB-D799-8F4F-6426-67B4E7C297A9}"/>
              </a:ext>
            </a:extLst>
          </p:cNvPr>
          <p:cNvSpPr txBox="1"/>
          <p:nvPr/>
        </p:nvSpPr>
        <p:spPr>
          <a:xfrm>
            <a:off x="4660038" y="324055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83" name="Slide Number Placeholder 3">
            <a:extLst>
              <a:ext uri="{FF2B5EF4-FFF2-40B4-BE49-F238E27FC236}">
                <a16:creationId xmlns:a16="http://schemas.microsoft.com/office/drawing/2014/main" id="{6F710DED-BDE7-215B-4B29-C987C190542E}"/>
              </a:ext>
            </a:extLst>
          </p:cNvPr>
          <p:cNvSpPr txBox="1">
            <a:spLocks/>
          </p:cNvSpPr>
          <p:nvPr/>
        </p:nvSpPr>
        <p:spPr>
          <a:xfrm>
            <a:off x="8779353" y="6526554"/>
            <a:ext cx="2844800" cy="28167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fld id="{D4163BC2-932A-D541-9F31-F345D94EF3A5}" type="slidenum">
              <a:rPr lang="en-US" altLang="en-US" sz="1400" smtClean="0"/>
              <a:pPr algn="r"/>
              <a:t>6</a:t>
            </a:fld>
            <a:endParaRPr lang="en-US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87723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7CFFE-2394-62FC-794F-319490D42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E1AC0D9B-F989-6960-F84D-66B9D844213C}"/>
              </a:ext>
            </a:extLst>
          </p:cNvPr>
          <p:cNvSpPr/>
          <p:nvPr/>
        </p:nvSpPr>
        <p:spPr>
          <a:xfrm>
            <a:off x="7264495" y="36328"/>
            <a:ext cx="4687108" cy="6763558"/>
          </a:xfrm>
          <a:prstGeom prst="rect">
            <a:avLst/>
          </a:prstGeom>
          <a:solidFill>
            <a:srgbClr val="002060">
              <a:alpha val="7169"/>
            </a:srgbClr>
          </a:solidFill>
          <a:ln w="9525">
            <a:solidFill>
              <a:srgbClr val="002060">
                <a:alpha val="55584"/>
              </a:srgbClr>
            </a:solidFill>
            <a:prstDash val="solid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76" name="Rectangle 1175">
            <a:extLst>
              <a:ext uri="{FF2B5EF4-FFF2-40B4-BE49-F238E27FC236}">
                <a16:creationId xmlns:a16="http://schemas.microsoft.com/office/drawing/2014/main" id="{AB76DA17-94BC-9069-B12B-F87A49AACD02}"/>
              </a:ext>
            </a:extLst>
          </p:cNvPr>
          <p:cNvSpPr/>
          <p:nvPr/>
        </p:nvSpPr>
        <p:spPr>
          <a:xfrm>
            <a:off x="2313784" y="1083900"/>
            <a:ext cx="8533725" cy="3940735"/>
          </a:xfrm>
          <a:prstGeom prst="rect">
            <a:avLst/>
          </a:prstGeom>
          <a:solidFill>
            <a:srgbClr val="69A7AE">
              <a:alpha val="9188"/>
            </a:srgbClr>
          </a:solidFill>
          <a:ln w="25400">
            <a:solidFill>
              <a:srgbClr val="69A7AE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145" name="Rectangle 1144">
            <a:extLst>
              <a:ext uri="{FF2B5EF4-FFF2-40B4-BE49-F238E27FC236}">
                <a16:creationId xmlns:a16="http://schemas.microsoft.com/office/drawing/2014/main" id="{4955AA88-C416-9B45-C774-815593C6F062}"/>
              </a:ext>
            </a:extLst>
          </p:cNvPr>
          <p:cNvSpPr/>
          <p:nvPr/>
        </p:nvSpPr>
        <p:spPr>
          <a:xfrm>
            <a:off x="5033281" y="5387192"/>
            <a:ext cx="5825099" cy="1303174"/>
          </a:xfrm>
          <a:prstGeom prst="rect">
            <a:avLst/>
          </a:prstGeom>
          <a:solidFill>
            <a:schemeClr val="accent6">
              <a:alpha val="9188"/>
            </a:schemeClr>
          </a:solidFill>
          <a:ln w="25400">
            <a:solidFill>
              <a:schemeClr val="accent6"/>
            </a:solidFill>
            <a:prstDash val="sysDash"/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78" name="Rectangle 1077">
            <a:extLst>
              <a:ext uri="{FF2B5EF4-FFF2-40B4-BE49-F238E27FC236}">
                <a16:creationId xmlns:a16="http://schemas.microsoft.com/office/drawing/2014/main" id="{38628366-5135-073B-C74F-4F498271FBAC}"/>
              </a:ext>
            </a:extLst>
          </p:cNvPr>
          <p:cNvSpPr/>
          <p:nvPr/>
        </p:nvSpPr>
        <p:spPr>
          <a:xfrm>
            <a:off x="2450351" y="3780121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D69B1A0C-472C-DA01-A910-70F29F47D87E}"/>
              </a:ext>
            </a:extLst>
          </p:cNvPr>
          <p:cNvSpPr/>
          <p:nvPr/>
        </p:nvSpPr>
        <p:spPr>
          <a:xfrm>
            <a:off x="2460789" y="2487866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8705A859-7E35-6932-07F2-DB79751A30F5}"/>
              </a:ext>
            </a:extLst>
          </p:cNvPr>
          <p:cNvSpPr/>
          <p:nvPr/>
        </p:nvSpPr>
        <p:spPr>
          <a:xfrm>
            <a:off x="2490057" y="1204174"/>
            <a:ext cx="3281266" cy="1153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7A8575-F3DB-2292-CD9B-46F35A5D42B8}"/>
              </a:ext>
            </a:extLst>
          </p:cNvPr>
          <p:cNvSpPr/>
          <p:nvPr/>
        </p:nvSpPr>
        <p:spPr>
          <a:xfrm>
            <a:off x="5189806" y="5565718"/>
            <a:ext cx="1690895" cy="9457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 algn="l">
              <a:buFont typeface="Wingdings" pitchFamily="2" charset="2"/>
              <a:buChar char="ü"/>
            </a:pPr>
            <a:endParaRPr lang="en-US" sz="1300" dirty="0">
              <a:latin typeface="Avenir Book" panose="02000503020000020003" pitchFamily="2" charset="0"/>
            </a:endParaRPr>
          </a:p>
        </p:txBody>
      </p:sp>
      <p:sp>
        <p:nvSpPr>
          <p:cNvPr id="7" name="Text Box 227">
            <a:extLst>
              <a:ext uri="{FF2B5EF4-FFF2-40B4-BE49-F238E27FC236}">
                <a16:creationId xmlns:a16="http://schemas.microsoft.com/office/drawing/2014/main" id="{FF9721CB-B9DA-634E-85FC-85451AAA1B10}"/>
              </a:ext>
            </a:extLst>
          </p:cNvPr>
          <p:cNvSpPr txBox="1"/>
          <p:nvPr/>
        </p:nvSpPr>
        <p:spPr>
          <a:xfrm>
            <a:off x="2490057" y="1195443"/>
            <a:ext cx="3281265" cy="2737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227">
            <a:extLst>
              <a:ext uri="{FF2B5EF4-FFF2-40B4-BE49-F238E27FC236}">
                <a16:creationId xmlns:a16="http://schemas.microsoft.com/office/drawing/2014/main" id="{1C9C6EF4-54AF-A851-D71A-F37D715F3A1F}"/>
              </a:ext>
            </a:extLst>
          </p:cNvPr>
          <p:cNvSpPr txBox="1"/>
          <p:nvPr/>
        </p:nvSpPr>
        <p:spPr>
          <a:xfrm>
            <a:off x="3647163" y="14947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A1498C8-A23F-310C-0401-1D487B7AD666}"/>
              </a:ext>
            </a:extLst>
          </p:cNvPr>
          <p:cNvGrpSpPr/>
          <p:nvPr/>
        </p:nvGrpSpPr>
        <p:grpSpPr>
          <a:xfrm>
            <a:off x="3046554" y="1478606"/>
            <a:ext cx="726557" cy="533666"/>
            <a:chOff x="336478" y="1333899"/>
            <a:chExt cx="1144992" cy="914400"/>
          </a:xfrm>
          <a:solidFill>
            <a:srgbClr val="000000">
              <a:alpha val="60268"/>
            </a:srgbClr>
          </a:solidFill>
        </p:grpSpPr>
        <p:pic>
          <p:nvPicPr>
            <p:cNvPr id="6" name="Graphic 201" descr="Smart Phone outline">
              <a:extLst>
                <a:ext uri="{FF2B5EF4-FFF2-40B4-BE49-F238E27FC236}">
                  <a16:creationId xmlns:a16="http://schemas.microsoft.com/office/drawing/2014/main" id="{38AA3E7F-6F29-9AD3-F9AC-B7DA6DCD0DF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6478" y="1333899"/>
              <a:ext cx="1144992" cy="914400"/>
            </a:xfrm>
            <a:prstGeom prst="rect">
              <a:avLst/>
            </a:prstGeom>
          </p:spPr>
        </p:pic>
        <p:pic>
          <p:nvPicPr>
            <p:cNvPr id="10" name="Graphic 199" descr="User outline">
              <a:extLst>
                <a:ext uri="{FF2B5EF4-FFF2-40B4-BE49-F238E27FC236}">
                  <a16:creationId xmlns:a16="http://schemas.microsoft.com/office/drawing/2014/main" id="{5169E305-6B38-3E6D-5567-8689FAB8F84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3138" y="1601923"/>
              <a:ext cx="362918" cy="378724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9798A11-BFC5-B34D-DCEC-32097DEB8A8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848804" y="1496262"/>
            <a:ext cx="555410" cy="531900"/>
          </a:xfrm>
          <a:prstGeom prst="rect">
            <a:avLst/>
          </a:prstGeom>
        </p:spPr>
      </p:pic>
      <p:sp>
        <p:nvSpPr>
          <p:cNvPr id="18" name="Text Box 227">
            <a:extLst>
              <a:ext uri="{FF2B5EF4-FFF2-40B4-BE49-F238E27FC236}">
                <a16:creationId xmlns:a16="http://schemas.microsoft.com/office/drawing/2014/main" id="{759AF222-89BD-FA7F-5800-0ADE396B3A1E}"/>
              </a:ext>
            </a:extLst>
          </p:cNvPr>
          <p:cNvSpPr txBox="1"/>
          <p:nvPr/>
        </p:nvSpPr>
        <p:spPr>
          <a:xfrm>
            <a:off x="2975154" y="1968789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9" name="Text Box 227">
            <a:extLst>
              <a:ext uri="{FF2B5EF4-FFF2-40B4-BE49-F238E27FC236}">
                <a16:creationId xmlns:a16="http://schemas.microsoft.com/office/drawing/2014/main" id="{98F9C178-F033-0764-1812-2F122B6F1633}"/>
              </a:ext>
            </a:extLst>
          </p:cNvPr>
          <p:cNvSpPr txBox="1"/>
          <p:nvPr/>
        </p:nvSpPr>
        <p:spPr>
          <a:xfrm>
            <a:off x="4637501" y="194490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sp>
        <p:nvSpPr>
          <p:cNvPr id="20" name="Text Box 227">
            <a:extLst>
              <a:ext uri="{FF2B5EF4-FFF2-40B4-BE49-F238E27FC236}">
                <a16:creationId xmlns:a16="http://schemas.microsoft.com/office/drawing/2014/main" id="{43016DAA-D854-1E46-DD00-33ECD3993D9E}"/>
              </a:ext>
            </a:extLst>
          </p:cNvPr>
          <p:cNvSpPr txBox="1"/>
          <p:nvPr/>
        </p:nvSpPr>
        <p:spPr>
          <a:xfrm>
            <a:off x="2460790" y="2481740"/>
            <a:ext cx="3275290" cy="23447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 Box 227">
            <a:extLst>
              <a:ext uri="{FF2B5EF4-FFF2-40B4-BE49-F238E27FC236}">
                <a16:creationId xmlns:a16="http://schemas.microsoft.com/office/drawing/2014/main" id="{A2A4C50C-B30E-0E9B-F5FC-93A12A1E032F}"/>
              </a:ext>
            </a:extLst>
          </p:cNvPr>
          <p:cNvSpPr txBox="1"/>
          <p:nvPr/>
        </p:nvSpPr>
        <p:spPr>
          <a:xfrm>
            <a:off x="10475234" y="-4132"/>
            <a:ext cx="1520298" cy="326603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206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  <a:endParaRPr lang="en-US" b="1" dirty="0">
              <a:solidFill>
                <a:srgbClr val="00206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7763535-D66A-A9EA-89A2-EF7CDDAA8727}"/>
              </a:ext>
            </a:extLst>
          </p:cNvPr>
          <p:cNvCxnSpPr/>
          <p:nvPr/>
        </p:nvCxnSpPr>
        <p:spPr bwMode="auto">
          <a:xfrm>
            <a:off x="3682875" y="17518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" name="Text Box 227">
            <a:extLst>
              <a:ext uri="{FF2B5EF4-FFF2-40B4-BE49-F238E27FC236}">
                <a16:creationId xmlns:a16="http://schemas.microsoft.com/office/drawing/2014/main" id="{631CB933-33CC-CE90-5C9C-6B7D36968273}"/>
              </a:ext>
            </a:extLst>
          </p:cNvPr>
          <p:cNvSpPr txBox="1"/>
          <p:nvPr/>
        </p:nvSpPr>
        <p:spPr>
          <a:xfrm>
            <a:off x="8360416" y="73603"/>
            <a:ext cx="1042521" cy="45894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8D662928-AA0D-0155-B9FB-D9624C7DAE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4619" y="2580949"/>
            <a:ext cx="803882" cy="848051"/>
          </a:xfrm>
          <a:prstGeom prst="rect">
            <a:avLst/>
          </a:prstGeom>
          <a:ln>
            <a:solidFill>
              <a:srgbClr val="69A7AE"/>
            </a:solidFill>
          </a:ln>
        </p:spPr>
      </p:pic>
      <p:cxnSp>
        <p:nvCxnSpPr>
          <p:cNvPr id="49" name="Elbow Connector 48">
            <a:extLst>
              <a:ext uri="{FF2B5EF4-FFF2-40B4-BE49-F238E27FC236}">
                <a16:creationId xmlns:a16="http://schemas.microsoft.com/office/drawing/2014/main" id="{263E4EF4-405F-EAEC-470D-E0108B8554B5}"/>
              </a:ext>
            </a:extLst>
          </p:cNvPr>
          <p:cNvCxnSpPr/>
          <p:nvPr/>
        </p:nvCxnSpPr>
        <p:spPr bwMode="auto">
          <a:xfrm>
            <a:off x="5401399" y="1756366"/>
            <a:ext cx="2236023" cy="955929"/>
          </a:xfrm>
          <a:prstGeom prst="bentConnector3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Text Box 227">
            <a:extLst>
              <a:ext uri="{FF2B5EF4-FFF2-40B4-BE49-F238E27FC236}">
                <a16:creationId xmlns:a16="http://schemas.microsoft.com/office/drawing/2014/main" id="{F2D59063-96D9-7FE0-1A88-968E198D698E}"/>
              </a:ext>
            </a:extLst>
          </p:cNvPr>
          <p:cNvSpPr txBox="1"/>
          <p:nvPr/>
        </p:nvSpPr>
        <p:spPr>
          <a:xfrm>
            <a:off x="7391347" y="3396271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68FD33C-6849-1A8E-9334-DBA2DFB4A899}"/>
              </a:ext>
            </a:extLst>
          </p:cNvPr>
          <p:cNvCxnSpPr>
            <a:cxnSpLocks/>
            <a:stCxn id="15" idx="2"/>
            <a:endCxn id="47" idx="0"/>
          </p:cNvCxnSpPr>
          <p:nvPr/>
        </p:nvCxnSpPr>
        <p:spPr bwMode="auto">
          <a:xfrm flipH="1">
            <a:off x="8066560" y="898479"/>
            <a:ext cx="22659" cy="168247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4" name="Text Box 227">
            <a:extLst>
              <a:ext uri="{FF2B5EF4-FFF2-40B4-BE49-F238E27FC236}">
                <a16:creationId xmlns:a16="http://schemas.microsoft.com/office/drawing/2014/main" id="{EB5D671E-26B9-60BF-188A-6E5F3093E534}"/>
              </a:ext>
            </a:extLst>
          </p:cNvPr>
          <p:cNvSpPr txBox="1"/>
          <p:nvPr/>
        </p:nvSpPr>
        <p:spPr>
          <a:xfrm>
            <a:off x="5412014" y="5565718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 Device</a:t>
            </a:r>
          </a:p>
        </p:txBody>
      </p:sp>
      <p:sp>
        <p:nvSpPr>
          <p:cNvPr id="1037" name="Text Box 227">
            <a:extLst>
              <a:ext uri="{FF2B5EF4-FFF2-40B4-BE49-F238E27FC236}">
                <a16:creationId xmlns:a16="http://schemas.microsoft.com/office/drawing/2014/main" id="{804DF314-47FA-2709-9F0D-77AF8673BB11}"/>
              </a:ext>
            </a:extLst>
          </p:cNvPr>
          <p:cNvSpPr txBox="1"/>
          <p:nvPr/>
        </p:nvSpPr>
        <p:spPr>
          <a:xfrm>
            <a:off x="5553398" y="6204444"/>
            <a:ext cx="1159351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Video Chat</a:t>
            </a:r>
          </a:p>
        </p:txBody>
      </p:sp>
      <p:pic>
        <p:nvPicPr>
          <p:cNvPr id="21" name="Graphic 193" descr="Employee badge outline">
            <a:extLst>
              <a:ext uri="{FF2B5EF4-FFF2-40B4-BE49-F238E27FC236}">
                <a16:creationId xmlns:a16="http://schemas.microsoft.com/office/drawing/2014/main" id="{D614F4FA-EBEA-369C-F9D4-7991E52FCA55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3186490" y="2854382"/>
            <a:ext cx="483775" cy="349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9" name="Graphic 1038" descr="Vlog outline">
            <a:extLst>
              <a:ext uri="{FF2B5EF4-FFF2-40B4-BE49-F238E27FC236}">
                <a16:creationId xmlns:a16="http://schemas.microsoft.com/office/drawing/2014/main" id="{5A7BEE75-6F10-17FD-6E6F-7074A7BA76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80758" y="5711373"/>
            <a:ext cx="630484" cy="630484"/>
          </a:xfrm>
          <a:prstGeom prst="rect">
            <a:avLst/>
          </a:prstGeom>
        </p:spPr>
      </p:pic>
      <p:sp>
        <p:nvSpPr>
          <p:cNvPr id="1041" name="Text Box 227">
            <a:extLst>
              <a:ext uri="{FF2B5EF4-FFF2-40B4-BE49-F238E27FC236}">
                <a16:creationId xmlns:a16="http://schemas.microsoft.com/office/drawing/2014/main" id="{54FE3C4E-6757-0CD0-319F-F198D84B8140}"/>
              </a:ext>
            </a:extLst>
          </p:cNvPr>
          <p:cNvSpPr txBox="1"/>
          <p:nvPr/>
        </p:nvSpPr>
        <p:spPr>
          <a:xfrm>
            <a:off x="7292723" y="6120726"/>
            <a:ext cx="1367971" cy="22338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endParaRPr lang="en-US" sz="12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72" name="Straight Arrow Connector 1071">
            <a:extLst>
              <a:ext uri="{FF2B5EF4-FFF2-40B4-BE49-F238E27FC236}">
                <a16:creationId xmlns:a16="http://schemas.microsoft.com/office/drawing/2014/main" id="{1DF1537A-A96B-5387-183F-5C01DCBD9D5B}"/>
              </a:ext>
            </a:extLst>
          </p:cNvPr>
          <p:cNvCxnSpPr/>
          <p:nvPr/>
        </p:nvCxnSpPr>
        <p:spPr bwMode="auto">
          <a:xfrm>
            <a:off x="6411242" y="6029373"/>
            <a:ext cx="114768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5" name="Elbow Connector 1074">
            <a:extLst>
              <a:ext uri="{FF2B5EF4-FFF2-40B4-BE49-F238E27FC236}">
                <a16:creationId xmlns:a16="http://schemas.microsoft.com/office/drawing/2014/main" id="{A2DE2EEE-8996-0E6E-88F3-287292B61346}"/>
              </a:ext>
            </a:extLst>
          </p:cNvPr>
          <p:cNvCxnSpPr>
            <a:cxnSpLocks/>
            <a:endCxn id="1051" idx="0"/>
          </p:cNvCxnSpPr>
          <p:nvPr/>
        </p:nvCxnSpPr>
        <p:spPr bwMode="auto">
          <a:xfrm rot="5400000">
            <a:off x="7773068" y="2408843"/>
            <a:ext cx="3567095" cy="3095934"/>
          </a:xfrm>
          <a:prstGeom prst="bentConnector3">
            <a:avLst>
              <a:gd name="adj1" fmla="val 86509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83" name="Elbow Connector 1082">
            <a:extLst>
              <a:ext uri="{FF2B5EF4-FFF2-40B4-BE49-F238E27FC236}">
                <a16:creationId xmlns:a16="http://schemas.microsoft.com/office/drawing/2014/main" id="{21584A58-C58E-C6C2-A8F4-265D6A32ADF7}"/>
              </a:ext>
            </a:extLst>
          </p:cNvPr>
          <p:cNvCxnSpPr/>
          <p:nvPr/>
        </p:nvCxnSpPr>
        <p:spPr bwMode="auto">
          <a:xfrm>
            <a:off x="8615578" y="531940"/>
            <a:ext cx="2483676" cy="1641322"/>
          </a:xfrm>
          <a:prstGeom prst="bentConnector3">
            <a:avLst>
              <a:gd name="adj1" fmla="val 100358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94" name="Graphic 1093">
            <a:extLst>
              <a:ext uri="{FF2B5EF4-FFF2-40B4-BE49-F238E27FC236}">
                <a16:creationId xmlns:a16="http://schemas.microsoft.com/office/drawing/2014/main" id="{8CAF0B8F-FC92-A783-CCD4-1664AF2B83F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 rot="16200000">
            <a:off x="9172215" y="2349697"/>
            <a:ext cx="773133" cy="803883"/>
          </a:xfrm>
          <a:prstGeom prst="rect">
            <a:avLst/>
          </a:prstGeom>
        </p:spPr>
      </p:pic>
      <p:sp>
        <p:nvSpPr>
          <p:cNvPr id="1095" name="Text Box 227">
            <a:extLst>
              <a:ext uri="{FF2B5EF4-FFF2-40B4-BE49-F238E27FC236}">
                <a16:creationId xmlns:a16="http://schemas.microsoft.com/office/drawing/2014/main" id="{643CF6E4-45FC-837E-58C7-6C92D159D7C8}"/>
              </a:ext>
            </a:extLst>
          </p:cNvPr>
          <p:cNvSpPr txBox="1"/>
          <p:nvPr/>
        </p:nvSpPr>
        <p:spPr>
          <a:xfrm>
            <a:off x="8636042" y="2108728"/>
            <a:ext cx="1738453" cy="24955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1097" name="Straight Arrow Connector 1096">
            <a:extLst>
              <a:ext uri="{FF2B5EF4-FFF2-40B4-BE49-F238E27FC236}">
                <a16:creationId xmlns:a16="http://schemas.microsoft.com/office/drawing/2014/main" id="{BC0AD069-CAA5-535C-8065-D35ECE75336D}"/>
              </a:ext>
            </a:extLst>
          </p:cNvPr>
          <p:cNvCxnSpPr/>
          <p:nvPr/>
        </p:nvCxnSpPr>
        <p:spPr bwMode="auto">
          <a:xfrm flipV="1">
            <a:off x="8511194" y="2733779"/>
            <a:ext cx="682621" cy="188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00" name="Straight Arrow Connector 1099">
            <a:extLst>
              <a:ext uri="{FF2B5EF4-FFF2-40B4-BE49-F238E27FC236}">
                <a16:creationId xmlns:a16="http://schemas.microsoft.com/office/drawing/2014/main" id="{AE2D3C7F-3B71-717E-C9B6-B33CA29D84F7}"/>
              </a:ext>
            </a:extLst>
          </p:cNvPr>
          <p:cNvCxnSpPr/>
          <p:nvPr/>
        </p:nvCxnSpPr>
        <p:spPr bwMode="auto">
          <a:xfrm>
            <a:off x="9903918" y="2716215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04" name="Text Box 227">
            <a:extLst>
              <a:ext uri="{FF2B5EF4-FFF2-40B4-BE49-F238E27FC236}">
                <a16:creationId xmlns:a16="http://schemas.microsoft.com/office/drawing/2014/main" id="{E38821A5-5ECB-3A15-6478-C5958D268851}"/>
              </a:ext>
            </a:extLst>
          </p:cNvPr>
          <p:cNvSpPr txBox="1"/>
          <p:nvPr/>
        </p:nvSpPr>
        <p:spPr>
          <a:xfrm>
            <a:off x="9872085" y="2492982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sp>
        <p:nvSpPr>
          <p:cNvPr id="1105" name="Text Box 227">
            <a:extLst>
              <a:ext uri="{FF2B5EF4-FFF2-40B4-BE49-F238E27FC236}">
                <a16:creationId xmlns:a16="http://schemas.microsoft.com/office/drawing/2014/main" id="{45EFD558-E382-282B-B572-6EF69EFFDD7D}"/>
              </a:ext>
            </a:extLst>
          </p:cNvPr>
          <p:cNvSpPr txBox="1"/>
          <p:nvPr/>
        </p:nvSpPr>
        <p:spPr>
          <a:xfrm rot="16200000">
            <a:off x="8992631" y="3882618"/>
            <a:ext cx="904105" cy="2122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Adjudicate</a:t>
            </a:r>
          </a:p>
        </p:txBody>
      </p:sp>
      <p:cxnSp>
        <p:nvCxnSpPr>
          <p:cNvPr id="1107" name="Elbow Connector 1106">
            <a:extLst>
              <a:ext uri="{FF2B5EF4-FFF2-40B4-BE49-F238E27FC236}">
                <a16:creationId xmlns:a16="http://schemas.microsoft.com/office/drawing/2014/main" id="{C6907505-6071-3F62-AC51-49C4BD991029}"/>
              </a:ext>
            </a:extLst>
          </p:cNvPr>
          <p:cNvCxnSpPr/>
          <p:nvPr/>
        </p:nvCxnSpPr>
        <p:spPr bwMode="auto">
          <a:xfrm rot="10800000" flipV="1">
            <a:off x="4818581" y="3158435"/>
            <a:ext cx="4745784" cy="1981975"/>
          </a:xfrm>
          <a:prstGeom prst="bentConnector3">
            <a:avLst>
              <a:gd name="adj1" fmla="val -66"/>
            </a:avLst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5" name="Elbow Connector 1124">
            <a:extLst>
              <a:ext uri="{FF2B5EF4-FFF2-40B4-BE49-F238E27FC236}">
                <a16:creationId xmlns:a16="http://schemas.microsoft.com/office/drawing/2014/main" id="{EBC5D9C4-92F2-E09D-6C7D-E504E619F9F5}"/>
              </a:ext>
            </a:extLst>
          </p:cNvPr>
          <p:cNvCxnSpPr>
            <a:cxnSpLocks/>
            <a:endCxn id="3" idx="1"/>
          </p:cNvCxnSpPr>
          <p:nvPr/>
        </p:nvCxnSpPr>
        <p:spPr bwMode="auto">
          <a:xfrm rot="16200000" flipH="1">
            <a:off x="4561732" y="5410538"/>
            <a:ext cx="898200" cy="357948"/>
          </a:xfrm>
          <a:prstGeom prst="bentConnector2">
            <a:avLst/>
          </a:prstGeom>
          <a:solidFill>
            <a:schemeClr val="accent1"/>
          </a:solidFill>
          <a:ln w="22225" cap="flat" cmpd="sng" algn="ctr">
            <a:solidFill>
              <a:srgbClr val="FFC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2" name="Text Box 227">
            <a:extLst>
              <a:ext uri="{FF2B5EF4-FFF2-40B4-BE49-F238E27FC236}">
                <a16:creationId xmlns:a16="http://schemas.microsoft.com/office/drawing/2014/main" id="{2C90B09A-750F-FAED-2763-801C432371F2}"/>
              </a:ext>
            </a:extLst>
          </p:cNvPr>
          <p:cNvSpPr txBox="1"/>
          <p:nvPr/>
        </p:nvSpPr>
        <p:spPr>
          <a:xfrm>
            <a:off x="8660695" y="5365095"/>
            <a:ext cx="1756030" cy="22674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</p:txBody>
      </p:sp>
      <p:cxnSp>
        <p:nvCxnSpPr>
          <p:cNvPr id="1143" name="Straight Arrow Connector 1142">
            <a:extLst>
              <a:ext uri="{FF2B5EF4-FFF2-40B4-BE49-F238E27FC236}">
                <a16:creationId xmlns:a16="http://schemas.microsoft.com/office/drawing/2014/main" id="{86A6E234-9D6F-69D4-86D6-0B997EEF8EC8}"/>
              </a:ext>
            </a:extLst>
          </p:cNvPr>
          <p:cNvCxnSpPr/>
          <p:nvPr/>
        </p:nvCxnSpPr>
        <p:spPr bwMode="auto">
          <a:xfrm>
            <a:off x="9988140" y="6011788"/>
            <a:ext cx="2162499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44" name="Text Box 227">
            <a:extLst>
              <a:ext uri="{FF2B5EF4-FFF2-40B4-BE49-F238E27FC236}">
                <a16:creationId xmlns:a16="http://schemas.microsoft.com/office/drawing/2014/main" id="{E23FD733-D21D-0904-809F-23506E232B63}"/>
              </a:ext>
            </a:extLst>
          </p:cNvPr>
          <p:cNvSpPr txBox="1"/>
          <p:nvPr/>
        </p:nvSpPr>
        <p:spPr>
          <a:xfrm>
            <a:off x="9931267" y="5764571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Accepted</a:t>
            </a:r>
          </a:p>
        </p:txBody>
      </p:sp>
      <p:cxnSp>
        <p:nvCxnSpPr>
          <p:cNvPr id="1147" name="Elbow Connector 1146">
            <a:extLst>
              <a:ext uri="{FF2B5EF4-FFF2-40B4-BE49-F238E27FC236}">
                <a16:creationId xmlns:a16="http://schemas.microsoft.com/office/drawing/2014/main" id="{C24FBAD2-6822-FD72-9974-1CA01B413D19}"/>
              </a:ext>
            </a:extLst>
          </p:cNvPr>
          <p:cNvCxnSpPr/>
          <p:nvPr/>
        </p:nvCxnSpPr>
        <p:spPr bwMode="auto">
          <a:xfrm>
            <a:off x="9564365" y="6364681"/>
            <a:ext cx="2586274" cy="194572"/>
          </a:xfrm>
          <a:prstGeom prst="bentConnector3">
            <a:avLst>
              <a:gd name="adj1" fmla="val -351"/>
            </a:avLst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52" name="Text Box 227">
            <a:extLst>
              <a:ext uri="{FF2B5EF4-FFF2-40B4-BE49-F238E27FC236}">
                <a16:creationId xmlns:a16="http://schemas.microsoft.com/office/drawing/2014/main" id="{84332C2A-757C-6A37-F175-29175389B5E9}"/>
              </a:ext>
            </a:extLst>
          </p:cNvPr>
          <p:cNvSpPr txBox="1"/>
          <p:nvPr/>
        </p:nvSpPr>
        <p:spPr>
          <a:xfrm>
            <a:off x="9954275" y="6331340"/>
            <a:ext cx="904105" cy="213837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cxnSp>
        <p:nvCxnSpPr>
          <p:cNvPr id="1153" name="Straight Arrow Connector 1152">
            <a:extLst>
              <a:ext uri="{FF2B5EF4-FFF2-40B4-BE49-F238E27FC236}">
                <a16:creationId xmlns:a16="http://schemas.microsoft.com/office/drawing/2014/main" id="{2272A314-9378-B865-BF27-C43EE100FE01}"/>
              </a:ext>
            </a:extLst>
          </p:cNvPr>
          <p:cNvCxnSpPr/>
          <p:nvPr/>
        </p:nvCxnSpPr>
        <p:spPr bwMode="auto">
          <a:xfrm>
            <a:off x="8338606" y="5896200"/>
            <a:ext cx="932745" cy="219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51" name="Graphic 193" descr="Employee badge outline">
            <a:extLst>
              <a:ext uri="{FF2B5EF4-FFF2-40B4-BE49-F238E27FC236}">
                <a16:creationId xmlns:a16="http://schemas.microsoft.com/office/drawing/2014/main" id="{B7BBEF83-8A75-F909-6D7E-8C2A432B53D6}"/>
              </a:ext>
            </a:extLst>
          </p:cNvPr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7941"/>
          <a:stretch/>
        </p:blipFill>
        <p:spPr bwMode="auto">
          <a:xfrm>
            <a:off x="7678690" y="5740358"/>
            <a:ext cx="659916" cy="4591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6" name="Text Box 227">
            <a:extLst>
              <a:ext uri="{FF2B5EF4-FFF2-40B4-BE49-F238E27FC236}">
                <a16:creationId xmlns:a16="http://schemas.microsoft.com/office/drawing/2014/main" id="{93E95B6D-5BD1-F593-E7C5-00E9148C99DC}"/>
              </a:ext>
            </a:extLst>
          </p:cNvPr>
          <p:cNvSpPr txBox="1"/>
          <p:nvPr/>
        </p:nvSpPr>
        <p:spPr>
          <a:xfrm>
            <a:off x="377416" y="1076837"/>
            <a:ext cx="1910383" cy="99026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69A7AE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69A7AE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Baseline IDV Process</a:t>
            </a:r>
          </a:p>
        </p:txBody>
      </p:sp>
      <p:sp>
        <p:nvSpPr>
          <p:cNvPr id="1036" name="Text Box 227">
            <a:extLst>
              <a:ext uri="{FF2B5EF4-FFF2-40B4-BE49-F238E27FC236}">
                <a16:creationId xmlns:a16="http://schemas.microsoft.com/office/drawing/2014/main" id="{376A679C-A70F-5C58-A7D6-3C897B768CDC}"/>
              </a:ext>
            </a:extLst>
          </p:cNvPr>
          <p:cNvSpPr txBox="1"/>
          <p:nvPr/>
        </p:nvSpPr>
        <p:spPr>
          <a:xfrm>
            <a:off x="3005634" y="5536918"/>
            <a:ext cx="1812947" cy="1153454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7030A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7030A0"/>
                </a:solidFill>
                <a:effectLst/>
                <a:latin typeface="Avenir Book" panose="02000503020000020003" pitchFamily="2" charset="0"/>
              </a:rPr>
              <a:t>Process used for opt-out and/or exception handling</a:t>
            </a:r>
            <a:endParaRPr lang="en-US" sz="1200" b="1" dirty="0">
              <a:solidFill>
                <a:srgbClr val="7030A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26" name="Straight Arrow Connector 1025">
            <a:extLst>
              <a:ext uri="{FF2B5EF4-FFF2-40B4-BE49-F238E27FC236}">
                <a16:creationId xmlns:a16="http://schemas.microsoft.com/office/drawing/2014/main" id="{4597AE29-76A4-2860-578C-EE20FF442E2E}"/>
              </a:ext>
            </a:extLst>
          </p:cNvPr>
          <p:cNvCxnSpPr/>
          <p:nvPr/>
        </p:nvCxnSpPr>
        <p:spPr bwMode="auto">
          <a:xfrm>
            <a:off x="9903918" y="2981706"/>
            <a:ext cx="2246721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7" name="Text Box 227">
            <a:extLst>
              <a:ext uri="{FF2B5EF4-FFF2-40B4-BE49-F238E27FC236}">
                <a16:creationId xmlns:a16="http://schemas.microsoft.com/office/drawing/2014/main" id="{5FD629B2-6489-A863-FBF0-4FB2EC46EBEC}"/>
              </a:ext>
            </a:extLst>
          </p:cNvPr>
          <p:cNvSpPr txBox="1"/>
          <p:nvPr/>
        </p:nvSpPr>
        <p:spPr>
          <a:xfrm>
            <a:off x="9842692" y="2777266"/>
            <a:ext cx="1004821" cy="2424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</a:p>
        </p:txBody>
      </p:sp>
      <p:sp>
        <p:nvSpPr>
          <p:cNvPr id="1043" name="Text Box 227">
            <a:extLst>
              <a:ext uri="{FF2B5EF4-FFF2-40B4-BE49-F238E27FC236}">
                <a16:creationId xmlns:a16="http://schemas.microsoft.com/office/drawing/2014/main" id="{C04094E6-23D4-9379-7C2C-B1F4AC49EC2B}"/>
              </a:ext>
            </a:extLst>
          </p:cNvPr>
          <p:cNvSpPr txBox="1"/>
          <p:nvPr/>
        </p:nvSpPr>
        <p:spPr>
          <a:xfrm>
            <a:off x="3677643" y="2748891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1044" name="Graphic 1043">
            <a:extLst>
              <a:ext uri="{FF2B5EF4-FFF2-40B4-BE49-F238E27FC236}">
                <a16:creationId xmlns:a16="http://schemas.microsoft.com/office/drawing/2014/main" id="{E67D4538-62B3-9523-74C0-0290995B4C66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>
            <a:off x="4819447" y="2749688"/>
            <a:ext cx="652903" cy="540128"/>
          </a:xfrm>
          <a:prstGeom prst="rect">
            <a:avLst/>
          </a:prstGeom>
        </p:spPr>
      </p:pic>
      <p:sp>
        <p:nvSpPr>
          <p:cNvPr id="1045" name="Text Box 227">
            <a:extLst>
              <a:ext uri="{FF2B5EF4-FFF2-40B4-BE49-F238E27FC236}">
                <a16:creationId xmlns:a16="http://schemas.microsoft.com/office/drawing/2014/main" id="{F0F4D32B-C168-C301-5DBB-4597641389B9}"/>
              </a:ext>
            </a:extLst>
          </p:cNvPr>
          <p:cNvSpPr txBox="1"/>
          <p:nvPr/>
        </p:nvSpPr>
        <p:spPr>
          <a:xfrm>
            <a:off x="3005634" y="3222934"/>
            <a:ext cx="896737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cxnSp>
        <p:nvCxnSpPr>
          <p:cNvPr id="1047" name="Straight Arrow Connector 1046">
            <a:extLst>
              <a:ext uri="{FF2B5EF4-FFF2-40B4-BE49-F238E27FC236}">
                <a16:creationId xmlns:a16="http://schemas.microsoft.com/office/drawing/2014/main" id="{B7D0D156-8661-F334-F9A7-93EC2775474E}"/>
              </a:ext>
            </a:extLst>
          </p:cNvPr>
          <p:cNvCxnSpPr/>
          <p:nvPr/>
        </p:nvCxnSpPr>
        <p:spPr bwMode="auto">
          <a:xfrm>
            <a:off x="3713355" y="3005956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55" name="Straight Arrow Connector 1054">
            <a:extLst>
              <a:ext uri="{FF2B5EF4-FFF2-40B4-BE49-F238E27FC236}">
                <a16:creationId xmlns:a16="http://schemas.microsoft.com/office/drawing/2014/main" id="{D194C457-647C-B588-B578-F16AA0A11B25}"/>
              </a:ext>
            </a:extLst>
          </p:cNvPr>
          <p:cNvCxnSpPr/>
          <p:nvPr/>
        </p:nvCxnSpPr>
        <p:spPr bwMode="auto">
          <a:xfrm>
            <a:off x="5471721" y="3004421"/>
            <a:ext cx="2191947" cy="1535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9" name="Text Box 227">
            <a:extLst>
              <a:ext uri="{FF2B5EF4-FFF2-40B4-BE49-F238E27FC236}">
                <a16:creationId xmlns:a16="http://schemas.microsoft.com/office/drawing/2014/main" id="{262C677A-2518-DE88-C786-ED553C4D4BC7}"/>
              </a:ext>
            </a:extLst>
          </p:cNvPr>
          <p:cNvSpPr txBox="1"/>
          <p:nvPr/>
        </p:nvSpPr>
        <p:spPr>
          <a:xfrm>
            <a:off x="2454815" y="3790785"/>
            <a:ext cx="3281266" cy="21768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b="1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8" name="Text Box 227">
            <a:extLst>
              <a:ext uri="{FF2B5EF4-FFF2-40B4-BE49-F238E27FC236}">
                <a16:creationId xmlns:a16="http://schemas.microsoft.com/office/drawing/2014/main" id="{8D3E7065-B4C3-F19D-DE93-37B1B888F600}"/>
              </a:ext>
            </a:extLst>
          </p:cNvPr>
          <p:cNvSpPr txBox="1"/>
          <p:nvPr/>
        </p:nvSpPr>
        <p:spPr>
          <a:xfrm>
            <a:off x="3667205" y="4041146"/>
            <a:ext cx="1231715" cy="20103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Edge</a:t>
            </a:r>
            <a:r>
              <a:rPr lang="en-US" sz="1100" b="1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</a:t>
            </a:r>
          </a:p>
        </p:txBody>
      </p:sp>
      <p:pic>
        <p:nvPicPr>
          <p:cNvPr id="1089" name="Graphic 1088">
            <a:extLst>
              <a:ext uri="{FF2B5EF4-FFF2-40B4-BE49-F238E27FC236}">
                <a16:creationId xmlns:a16="http://schemas.microsoft.com/office/drawing/2014/main" id="{2E5065A1-4E69-7256-CABF-F9DA9373C128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/>
        </p:blipFill>
        <p:spPr>
          <a:xfrm>
            <a:off x="4856813" y="4100725"/>
            <a:ext cx="685757" cy="330632"/>
          </a:xfrm>
          <a:prstGeom prst="rect">
            <a:avLst/>
          </a:prstGeom>
        </p:spPr>
      </p:pic>
      <p:sp>
        <p:nvSpPr>
          <p:cNvPr id="1090" name="Text Box 227">
            <a:extLst>
              <a:ext uri="{FF2B5EF4-FFF2-40B4-BE49-F238E27FC236}">
                <a16:creationId xmlns:a16="http://schemas.microsoft.com/office/drawing/2014/main" id="{70BBC75C-2852-9884-0DB8-7031223507BF}"/>
              </a:ext>
            </a:extLst>
          </p:cNvPr>
          <p:cNvSpPr txBox="1"/>
          <p:nvPr/>
        </p:nvSpPr>
        <p:spPr>
          <a:xfrm>
            <a:off x="3066672" y="4513351"/>
            <a:ext cx="713699" cy="225579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Capture</a:t>
            </a:r>
          </a:p>
        </p:txBody>
      </p:sp>
      <p:sp>
        <p:nvSpPr>
          <p:cNvPr id="1091" name="Text Box 227">
            <a:extLst>
              <a:ext uri="{FF2B5EF4-FFF2-40B4-BE49-F238E27FC236}">
                <a16:creationId xmlns:a16="http://schemas.microsoft.com/office/drawing/2014/main" id="{3F9D6178-22C2-72D1-B344-92BE0EF5813A}"/>
              </a:ext>
            </a:extLst>
          </p:cNvPr>
          <p:cNvSpPr txBox="1"/>
          <p:nvPr/>
        </p:nvSpPr>
        <p:spPr>
          <a:xfrm>
            <a:off x="4796867" y="4481283"/>
            <a:ext cx="804275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Signals Processing</a:t>
            </a:r>
          </a:p>
        </p:txBody>
      </p:sp>
      <p:cxnSp>
        <p:nvCxnSpPr>
          <p:cNvPr id="1092" name="Straight Arrow Connector 1091">
            <a:extLst>
              <a:ext uri="{FF2B5EF4-FFF2-40B4-BE49-F238E27FC236}">
                <a16:creationId xmlns:a16="http://schemas.microsoft.com/office/drawing/2014/main" id="{793D403F-61F0-3B7F-54FA-8FE9EBFC1D0C}"/>
              </a:ext>
            </a:extLst>
          </p:cNvPr>
          <p:cNvCxnSpPr/>
          <p:nvPr/>
        </p:nvCxnSpPr>
        <p:spPr bwMode="auto">
          <a:xfrm>
            <a:off x="3702917" y="4298211"/>
            <a:ext cx="1175158" cy="2026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03" name="Graphic 1102" descr="Table outline">
            <a:extLst>
              <a:ext uri="{FF2B5EF4-FFF2-40B4-BE49-F238E27FC236}">
                <a16:creationId xmlns:a16="http://schemas.microsoft.com/office/drawing/2014/main" id="{67EA8947-BE01-7E2D-5590-51BB94FB81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3142852" y="3999058"/>
            <a:ext cx="546097" cy="546097"/>
          </a:xfrm>
          <a:prstGeom prst="rect">
            <a:avLst/>
          </a:prstGeom>
        </p:spPr>
      </p:pic>
      <p:pic>
        <p:nvPicPr>
          <p:cNvPr id="1118" name="Graphic 1117">
            <a:extLst>
              <a:ext uri="{FF2B5EF4-FFF2-40B4-BE49-F238E27FC236}">
                <a16:creationId xmlns:a16="http://schemas.microsoft.com/office/drawing/2014/main" id="{19546A48-DFAA-2E62-1019-D5A0E28EFB60}"/>
              </a:ext>
            </a:extLst>
          </p:cNvPr>
          <p:cNvPicPr>
            <a:picLocks noChangeAspect="1"/>
          </p:cNvPicPr>
          <p:nvPr/>
        </p:nvPicPr>
        <p:blipFill>
          <a:blip r:embed="rId18"/>
          <a:srcRect/>
          <a:stretch/>
        </p:blipFill>
        <p:spPr>
          <a:xfrm rot="16200000">
            <a:off x="9171140" y="5733384"/>
            <a:ext cx="805776" cy="465368"/>
          </a:xfrm>
          <a:prstGeom prst="rect">
            <a:avLst/>
          </a:prstGeom>
        </p:spPr>
      </p:pic>
      <p:cxnSp>
        <p:nvCxnSpPr>
          <p:cNvPr id="1172" name="Elbow Connector 1171">
            <a:extLst>
              <a:ext uri="{FF2B5EF4-FFF2-40B4-BE49-F238E27FC236}">
                <a16:creationId xmlns:a16="http://schemas.microsoft.com/office/drawing/2014/main" id="{9830CFB6-6925-CE8C-B660-BCC810E08556}"/>
              </a:ext>
            </a:extLst>
          </p:cNvPr>
          <p:cNvCxnSpPr/>
          <p:nvPr/>
        </p:nvCxnSpPr>
        <p:spPr bwMode="auto">
          <a:xfrm flipV="1">
            <a:off x="5520615" y="3358396"/>
            <a:ext cx="2142108" cy="947817"/>
          </a:xfrm>
          <a:prstGeom prst="bentConnector3">
            <a:avLst>
              <a:gd name="adj1" fmla="val 47431"/>
            </a:avLst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FB2F00C-7959-2865-E866-AEAD01CE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RIDV Process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98A2707-43F8-7FD6-E472-E3B200BB4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4" name="Text Box 227">
            <a:extLst>
              <a:ext uri="{FF2B5EF4-FFF2-40B4-BE49-F238E27FC236}">
                <a16:creationId xmlns:a16="http://schemas.microsoft.com/office/drawing/2014/main" id="{8E2458AB-A54C-A715-3420-E3E67895972E}"/>
              </a:ext>
            </a:extLst>
          </p:cNvPr>
          <p:cNvSpPr txBox="1"/>
          <p:nvPr/>
        </p:nvSpPr>
        <p:spPr>
          <a:xfrm>
            <a:off x="4660038" y="3240559"/>
            <a:ext cx="1044742" cy="262115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rgbClr val="404040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Signal Processing</a:t>
            </a:r>
          </a:p>
        </p:txBody>
      </p:sp>
      <p:pic>
        <p:nvPicPr>
          <p:cNvPr id="13" name="Graphic 12" descr="Database outline">
            <a:extLst>
              <a:ext uri="{FF2B5EF4-FFF2-40B4-BE49-F238E27FC236}">
                <a16:creationId xmlns:a16="http://schemas.microsoft.com/office/drawing/2014/main" id="{95B71FD6-AFD4-94C7-EAAD-BACAC2FC09E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0631" t="11594" r="17591" b="6224"/>
          <a:stretch/>
        </p:blipFill>
        <p:spPr>
          <a:xfrm>
            <a:off x="7752480" y="119085"/>
            <a:ext cx="296614" cy="394569"/>
          </a:xfrm>
          <a:prstGeom prst="rect">
            <a:avLst/>
          </a:prstGeom>
        </p:spPr>
      </p:pic>
      <p:pic>
        <p:nvPicPr>
          <p:cNvPr id="14" name="Graphic 13" descr="Database outline">
            <a:extLst>
              <a:ext uri="{FF2B5EF4-FFF2-40B4-BE49-F238E27FC236}">
                <a16:creationId xmlns:a16="http://schemas.microsoft.com/office/drawing/2014/main" id="{F09F150C-E131-94FC-5424-EFB7F1CCBC5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0631" t="11594" r="17591" b="6224"/>
          <a:stretch/>
        </p:blipFill>
        <p:spPr>
          <a:xfrm>
            <a:off x="8106135" y="120789"/>
            <a:ext cx="296614" cy="394569"/>
          </a:xfrm>
          <a:prstGeom prst="rect">
            <a:avLst/>
          </a:prstGeom>
        </p:spPr>
      </p:pic>
      <p:pic>
        <p:nvPicPr>
          <p:cNvPr id="15" name="Graphic 14" descr="Database outline">
            <a:extLst>
              <a:ext uri="{FF2B5EF4-FFF2-40B4-BE49-F238E27FC236}">
                <a16:creationId xmlns:a16="http://schemas.microsoft.com/office/drawing/2014/main" id="{686E0A46-693B-CF1A-2D91-C54ECF0DD86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 l="20631" t="11594" r="17591" b="6224"/>
          <a:stretch/>
        </p:blipFill>
        <p:spPr>
          <a:xfrm>
            <a:off x="7940912" y="503910"/>
            <a:ext cx="296614" cy="39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57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F534-0129-9201-D2EE-9389B95D2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RIDV Process Definitions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7E99A5E-E992-942B-3947-DE4C38160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1000518"/>
            <a:ext cx="11786754" cy="5078164"/>
          </a:xfrm>
          <a:ln>
            <a:solidFill>
              <a:srgbClr val="262673"/>
            </a:solidFill>
          </a:ln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AUTOMATED WORKFLOW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Biometric Capture Channel </a:t>
            </a: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Identity Document Capture Channel </a:t>
            </a: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Environmental Risk Factors Channel </a:t>
            </a: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11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Comparison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11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11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MANUAL WORKFLOW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Live Capture</a:t>
            </a: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Document Review</a:t>
            </a:r>
            <a:endParaRPr lang="en-US" sz="11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endParaRPr lang="en-US" sz="11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0404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IDV Decision Engine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u="sng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HOST SYSTEM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solidFill>
                  <a:srgbClr val="404040"/>
                </a:solidFill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Reference Data</a:t>
            </a:r>
            <a:endParaRPr lang="en-US" sz="1200" dirty="0">
              <a:solidFill>
                <a:srgbClr val="404040"/>
              </a:solidFill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rgbClr val="40404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solidFill>
                <a:srgbClr val="404040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5BA2C03-E99D-C27A-A8EE-9EBE2471B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565936"/>
            <a:ext cx="2844800" cy="281674"/>
          </a:xfrm>
        </p:spPr>
        <p:txBody>
          <a:bodyPr/>
          <a:lstStyle/>
          <a:p>
            <a:fld id="{D4163BC2-932A-D541-9F31-F345D94EF3A5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289685"/>
      </p:ext>
    </p:extLst>
  </p:cSld>
  <p:clrMapOvr>
    <a:masterClrMapping/>
  </p:clrMapOvr>
</p:sld>
</file>

<file path=ppt/theme/theme1.xml><?xml version="1.0" encoding="utf-8"?>
<a:theme xmlns:a="http://schemas.openxmlformats.org/drawingml/2006/main" name="purpl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</a:spPr>
      <a:bodyPr wrap="square">
        <a:spAutoFit/>
      </a:bodyPr>
      <a:lstStyle>
        <a:defPPr marL="171450" indent="-171450" algn="l">
          <a:buFont typeface="Wingdings" pitchFamily="2" charset="2"/>
          <a:buChar char="ü"/>
          <a:defRPr sz="1300" dirty="0">
            <a:latin typeface="Avenir Book" panose="02000503020000020003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urple" id="{AD66D230-5772-5B45-8F61-B571368BC1F2}" vid="{CFE8C67D-E79B-6445-9CD5-D7FF0E1D9B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purple</Template>
  <TotalTime>12259</TotalTime>
  <Words>1449</Words>
  <Application>Microsoft Macintosh PowerPoint</Application>
  <PresentationFormat>Widescreen</PresentationFormat>
  <Paragraphs>496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Avenir Book</vt:lpstr>
      <vt:lpstr>Calibri</vt:lpstr>
      <vt:lpstr>Courier New</vt:lpstr>
      <vt:lpstr>Helvetica Neue</vt:lpstr>
      <vt:lpstr>Symbol</vt:lpstr>
      <vt:lpstr>Times New Roman</vt:lpstr>
      <vt:lpstr>Wingdings</vt:lpstr>
      <vt:lpstr>purple</vt:lpstr>
      <vt:lpstr>Deepfake-IDV Discussion Group</vt:lpstr>
      <vt:lpstr>Deepfake-IDV Discussion Group</vt:lpstr>
      <vt:lpstr>Executive Summary</vt:lpstr>
      <vt:lpstr>Contents</vt:lpstr>
      <vt:lpstr>Introduction</vt:lpstr>
      <vt:lpstr>Scope</vt:lpstr>
      <vt:lpstr>RIDV Process</vt:lpstr>
      <vt:lpstr>RIDV Process</vt:lpstr>
      <vt:lpstr>RIDV Process Definitions</vt:lpstr>
      <vt:lpstr>RIDV Attack Vectors</vt:lpstr>
      <vt:lpstr>RIDV Attack Vectors</vt:lpstr>
      <vt:lpstr>RIDV Attack Vectors Defined</vt:lpstr>
      <vt:lpstr>RIDV Countermeasures</vt:lpstr>
      <vt:lpstr>RIDV Countermeasures</vt:lpstr>
      <vt:lpstr>RIDV Countermeasures Defined</vt:lpstr>
      <vt:lpstr>RIDV Table</vt:lpstr>
      <vt:lpstr>Key Findings and Recommendations</vt:lpstr>
      <vt:lpstr>Appendices</vt:lpstr>
      <vt:lpstr>Appendix: Glossary</vt:lpstr>
      <vt:lpstr>Appendix: Regulations</vt:lpstr>
      <vt:lpstr>Appendix: Technical References</vt:lpstr>
      <vt:lpstr>Appendix: Standards</vt:lpstr>
      <vt:lpstr>PowerPoint Presentation</vt:lpstr>
    </vt:vector>
  </TitlesOfParts>
  <Company>acuity market intelligence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</dc:creator>
  <cp:lastModifiedBy>cmaxmost</cp:lastModifiedBy>
  <cp:revision>201</cp:revision>
  <cp:lastPrinted>2021-05-08T00:30:33Z</cp:lastPrinted>
  <dcterms:created xsi:type="dcterms:W3CDTF">2002-12-31T02:11:16Z</dcterms:created>
  <dcterms:modified xsi:type="dcterms:W3CDTF">2024-11-07T03:47:57Z</dcterms:modified>
</cp:coreProperties>
</file>