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43E6"/>
    <a:srgbClr val="FF70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4648"/>
  </p:normalViewPr>
  <p:slideViewPr>
    <p:cSldViewPr snapToGrid="0">
      <p:cViewPr varScale="1">
        <p:scale>
          <a:sx n="112" d="100"/>
          <a:sy n="112" d="100"/>
        </p:scale>
        <p:origin x="13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DA87-3C9C-8DAD-576D-4BFF0CAE1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16E07-FFFE-5BE5-B27C-6D712271C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D2A1E-13BB-F423-68AA-BFDB19CF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DA897-2A86-9414-AB71-E3AAAA3E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43F7-473F-C9B0-B448-1F27AEE4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00E7-C7F2-8B0B-F989-2E45BE1C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00311-235B-9201-8305-EA66F6687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2E0A6-D6D7-8EA2-BA87-D5002988D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3871D-6686-A6B3-C4BE-E42F204E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1ED6-6C5B-2CD8-E96C-70A71B2F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3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04A2DA-2915-F3DE-7591-0B0DD74C6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625C0-4084-4BE1-E885-5E51B7518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FA543-53CC-1343-E7C0-44050FFA6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DD7A3-F8E5-4BEE-3713-6EBAA061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3455F-E048-2D6B-D3AB-EA4C9D44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5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2F938-B384-0B5D-8C97-358C3355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59439-BF5C-46E6-F8F0-037DAD759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31E86-05C4-93B5-6821-E94129174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D633C-FD46-A4C4-D879-914EBB13D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4230B-C85D-FC88-4A27-349A7456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5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AABD8-7EF8-7AAB-2A19-8A8C582A0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861A6-A905-DCB0-209D-48A7F3A97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77B-3B5A-77F5-5A91-BBC9E748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2CB11-7BAE-388A-86A6-08EDE6A92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9D95-CD25-23B0-9535-0301B8C9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4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6163-A033-9F97-9CE8-993C8A56A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4D691-0F30-CC68-A7D6-973291973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11B7B-6140-0316-A2B1-6004773AA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51057-008F-B24F-6CA0-4507753A1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7458B-333E-D0F9-1F7A-784CEC31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918B9-8B26-CFE9-8B57-08F2DF41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1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D1A1-83CB-52D2-EB55-0199F5141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F6747-4F26-3491-0584-ED613A68A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F1850-52A2-D2AC-D482-930066BEB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9553FA-9795-0FCD-9A8E-C957AAEDF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DBB944-71C8-9416-0E3B-3DB768764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ADE790-0B62-201C-18D5-2448FA46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C6B7EA-7AA2-5189-596C-B07805FB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34B924-33C4-DB91-879F-900AF106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2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15E-95BB-6A77-BC89-6711B61C7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72501-AB6B-DDCA-B4C5-6147FF09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47C75B-C9F4-8C92-7B1D-32182AF7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70D18-6563-9A46-63D3-60AD1EE7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82E051-C552-AB0C-0C7E-A63A8590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FEA0D-4F0B-82A7-0FA5-C3D96D63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D8B4D-0A33-A2AF-09F8-CC8AAA66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861F8-4B3A-4D73-5FEE-E463FE62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E7366-BBE9-5065-5A83-BDD37A55A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4ED8A-82B2-602D-B282-6A0CD82F2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717C3-3CCA-2763-FBA4-C5D42C09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7C6EC-B60F-5024-EAC2-C3D852134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60AF9-A630-E787-3034-74233A507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5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E916B-1197-156D-F28C-36D1B119E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797710-41AD-E5AC-FBAE-B42C6A3B3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2E55EB-5871-1AD2-838F-98E477370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C8EFF-B913-2572-87F2-02D5D4006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EAE2D-2DE0-ABEF-4A1C-8E8A4BE7E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42922-DE6B-9283-C18F-9FE9CF95E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2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7C09E1-5C3B-13F1-801D-1B6841FCB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2B93F-5103-79DE-46DE-ACBCA67C8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A8547-1EE9-4206-15BD-28731960F6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E15448-0B97-8B4C-BB77-CC041F0478AC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5C6FF-BAEE-C927-DDEE-9A174B228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BF9A6-4E0C-8475-52AD-28D2D178A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6965EC-3E06-194A-B3CA-221C2E64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7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B15019-99DE-9E1B-1B97-F7F091AA49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1F28739-A9D4-3B77-5A5A-298B5AEA02CC}"/>
              </a:ext>
            </a:extLst>
          </p:cNvPr>
          <p:cNvSpPr/>
          <p:nvPr/>
        </p:nvSpPr>
        <p:spPr>
          <a:xfrm>
            <a:off x="901874" y="839243"/>
            <a:ext cx="10275518" cy="5322517"/>
          </a:xfrm>
          <a:prstGeom prst="rect">
            <a:avLst/>
          </a:prstGeom>
          <a:gradFill flip="none" rotWithShape="1">
            <a:gsLst>
              <a:gs pos="0">
                <a:srgbClr val="FF7071">
                  <a:alpha val="33291"/>
                </a:srgbClr>
              </a:gs>
              <a:gs pos="65000">
                <a:srgbClr val="00B050">
                  <a:alpha val="36819"/>
                </a:srgbClr>
              </a:gs>
              <a:gs pos="98000">
                <a:srgbClr val="A043E6">
                  <a:lumMod val="42996"/>
                  <a:lumOff val="57004"/>
                </a:srgbClr>
              </a:gs>
              <a:gs pos="34000">
                <a:srgbClr val="FFFF00">
                  <a:alpha val="32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F0A533-6CC3-66B4-A3D3-363DE274625B}"/>
              </a:ext>
            </a:extLst>
          </p:cNvPr>
          <p:cNvSpPr/>
          <p:nvPr/>
        </p:nvSpPr>
        <p:spPr>
          <a:xfrm>
            <a:off x="901874" y="839244"/>
            <a:ext cx="5081392" cy="25897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4875E3-0D54-916E-4FE4-83025FCBE54A}"/>
              </a:ext>
            </a:extLst>
          </p:cNvPr>
          <p:cNvSpPr/>
          <p:nvPr/>
        </p:nvSpPr>
        <p:spPr>
          <a:xfrm>
            <a:off x="6096000" y="839244"/>
            <a:ext cx="5081392" cy="25897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C2E0C3-346C-7896-4BA7-1122EF638A41}"/>
              </a:ext>
            </a:extLst>
          </p:cNvPr>
          <p:cNvSpPr/>
          <p:nvPr/>
        </p:nvSpPr>
        <p:spPr>
          <a:xfrm>
            <a:off x="901874" y="3572005"/>
            <a:ext cx="5081392" cy="25897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721CE7-0AC1-3C07-8335-52B2125DEA12}"/>
              </a:ext>
            </a:extLst>
          </p:cNvPr>
          <p:cNvSpPr/>
          <p:nvPr/>
        </p:nvSpPr>
        <p:spPr>
          <a:xfrm>
            <a:off x="6096000" y="3572005"/>
            <a:ext cx="5081392" cy="25897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1F6ECC3-319E-1850-8EAB-3CCD09F0194B}"/>
              </a:ext>
            </a:extLst>
          </p:cNvPr>
          <p:cNvCxnSpPr/>
          <p:nvPr/>
        </p:nvCxnSpPr>
        <p:spPr>
          <a:xfrm>
            <a:off x="901874" y="6400800"/>
            <a:ext cx="10275518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20FC55-F768-DA36-0CED-A425FFD1D402}"/>
              </a:ext>
            </a:extLst>
          </p:cNvPr>
          <p:cNvCxnSpPr>
            <a:cxnSpLocks/>
          </p:cNvCxnSpPr>
          <p:nvPr/>
        </p:nvCxnSpPr>
        <p:spPr>
          <a:xfrm flipV="1">
            <a:off x="603337" y="839244"/>
            <a:ext cx="0" cy="5324605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A1D20D3-AD71-BCE3-C8A4-953AF4E24903}"/>
              </a:ext>
            </a:extLst>
          </p:cNvPr>
          <p:cNvSpPr txBox="1"/>
          <p:nvPr/>
        </p:nvSpPr>
        <p:spPr>
          <a:xfrm rot="16200000">
            <a:off x="-507211" y="1027135"/>
            <a:ext cx="155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Complexity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4C9A41-F918-B04A-36B8-1AC4F7141E65}"/>
              </a:ext>
            </a:extLst>
          </p:cNvPr>
          <p:cNvSpPr txBox="1"/>
          <p:nvPr/>
        </p:nvSpPr>
        <p:spPr>
          <a:xfrm rot="16200000">
            <a:off x="-443443" y="5200481"/>
            <a:ext cx="155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Simplicity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AC5CA-3FE7-31F3-3CCA-3DCF20075727}"/>
              </a:ext>
            </a:extLst>
          </p:cNvPr>
          <p:cNvSpPr txBox="1"/>
          <p:nvPr/>
        </p:nvSpPr>
        <p:spPr>
          <a:xfrm>
            <a:off x="801666" y="6488668"/>
            <a:ext cx="155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F68F04-D1FE-125E-EBD6-68129FF9EBCA}"/>
              </a:ext>
            </a:extLst>
          </p:cNvPr>
          <p:cNvSpPr txBox="1"/>
          <p:nvPr/>
        </p:nvSpPr>
        <p:spPr>
          <a:xfrm>
            <a:off x="10298482" y="6488668"/>
            <a:ext cx="155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Benefit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0FAC66-17CE-4AF8-9484-697C6EED36D0}"/>
              </a:ext>
            </a:extLst>
          </p:cNvPr>
          <p:cNvSpPr txBox="1"/>
          <p:nvPr/>
        </p:nvSpPr>
        <p:spPr>
          <a:xfrm>
            <a:off x="5550074" y="6455174"/>
            <a:ext cx="155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Neutral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6850B5-C543-16D8-046C-47B90ADE5102}"/>
              </a:ext>
            </a:extLst>
          </p:cNvPr>
          <p:cNvSpPr txBox="1"/>
          <p:nvPr/>
        </p:nvSpPr>
        <p:spPr>
          <a:xfrm>
            <a:off x="2136731" y="152569"/>
            <a:ext cx="7805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2024 Deepfake Spectrum 1.0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95E648-7AA5-6358-B395-96E5138CA25C}"/>
              </a:ext>
            </a:extLst>
          </p:cNvPr>
          <p:cNvSpPr txBox="1"/>
          <p:nvPr/>
        </p:nvSpPr>
        <p:spPr>
          <a:xfrm>
            <a:off x="8259478" y="2777324"/>
            <a:ext cx="13185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Immersive Learning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021E3-0443-DBBF-DD8B-C666A61CA872}"/>
              </a:ext>
            </a:extLst>
          </p:cNvPr>
          <p:cNvSpPr txBox="1"/>
          <p:nvPr/>
        </p:nvSpPr>
        <p:spPr>
          <a:xfrm>
            <a:off x="10382013" y="5480364"/>
            <a:ext cx="8313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Marketing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D396EF-656B-2256-2E85-EB7E16A9CB00}"/>
              </a:ext>
            </a:extLst>
          </p:cNvPr>
          <p:cNvSpPr txBox="1"/>
          <p:nvPr/>
        </p:nvSpPr>
        <p:spPr>
          <a:xfrm>
            <a:off x="7545082" y="5808073"/>
            <a:ext cx="6769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Dubbing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47EA23-31DB-07B5-B5D7-9CCC779D3120}"/>
              </a:ext>
            </a:extLst>
          </p:cNvPr>
          <p:cNvSpPr txBox="1"/>
          <p:nvPr/>
        </p:nvSpPr>
        <p:spPr>
          <a:xfrm>
            <a:off x="9304819" y="2232996"/>
            <a:ext cx="14265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Universal Translation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AD9A61-589F-9002-E1F7-6577253238A4}"/>
              </a:ext>
            </a:extLst>
          </p:cNvPr>
          <p:cNvSpPr txBox="1"/>
          <p:nvPr/>
        </p:nvSpPr>
        <p:spPr>
          <a:xfrm>
            <a:off x="9633158" y="1147552"/>
            <a:ext cx="14977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Healthcare Training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14B899-F56E-F81E-2A18-70C32355A105}"/>
              </a:ext>
            </a:extLst>
          </p:cNvPr>
          <p:cNvSpPr txBox="1"/>
          <p:nvPr/>
        </p:nvSpPr>
        <p:spPr>
          <a:xfrm>
            <a:off x="2388875" y="5803526"/>
            <a:ext cx="9905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Extortion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0EE1FD-276A-47EB-62D8-E10CFFAD71B2}"/>
              </a:ext>
            </a:extLst>
          </p:cNvPr>
          <p:cNvSpPr txBox="1"/>
          <p:nvPr/>
        </p:nvSpPr>
        <p:spPr>
          <a:xfrm>
            <a:off x="935164" y="5824820"/>
            <a:ext cx="10603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Democracy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C52CCB-AF75-7BBC-CD86-2DE13E29E7AF}"/>
              </a:ext>
            </a:extLst>
          </p:cNvPr>
          <p:cNvSpPr txBox="1"/>
          <p:nvPr/>
        </p:nvSpPr>
        <p:spPr>
          <a:xfrm>
            <a:off x="901874" y="3910565"/>
            <a:ext cx="15497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Critical Infrastructure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E9C044-EDD6-8EC1-F99D-9F84B20682B5}"/>
              </a:ext>
            </a:extLst>
          </p:cNvPr>
          <p:cNvSpPr txBox="1"/>
          <p:nvPr/>
        </p:nvSpPr>
        <p:spPr>
          <a:xfrm>
            <a:off x="981504" y="893636"/>
            <a:ext cx="14902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National Security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B6DCCA-1240-1E70-A982-2E07141BE182}"/>
              </a:ext>
            </a:extLst>
          </p:cNvPr>
          <p:cNvSpPr txBox="1"/>
          <p:nvPr/>
        </p:nvSpPr>
        <p:spPr>
          <a:xfrm>
            <a:off x="980825" y="1596847"/>
            <a:ext cx="15497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Cyber Warfare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C24F57-FC36-F26C-8B91-B410D9DAD2A4}"/>
              </a:ext>
            </a:extLst>
          </p:cNvPr>
          <p:cNvSpPr txBox="1"/>
          <p:nvPr/>
        </p:nvSpPr>
        <p:spPr>
          <a:xfrm>
            <a:off x="884494" y="4658110"/>
            <a:ext cx="8313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Terrorism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FACA62-0936-49FE-7442-1D59395F5CBF}"/>
              </a:ext>
            </a:extLst>
          </p:cNvPr>
          <p:cNvSpPr txBox="1"/>
          <p:nvPr/>
        </p:nvSpPr>
        <p:spPr>
          <a:xfrm>
            <a:off x="980825" y="1224704"/>
            <a:ext cx="15497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Military Capability 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54040C-5AB1-53D3-35F6-2D123829967D}"/>
              </a:ext>
            </a:extLst>
          </p:cNvPr>
          <p:cNvSpPr txBox="1"/>
          <p:nvPr/>
        </p:nvSpPr>
        <p:spPr>
          <a:xfrm>
            <a:off x="3268934" y="4928197"/>
            <a:ext cx="12827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Corporate Fraud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3F7DE7-C0E3-DA15-2D10-D48A4C88849F}"/>
              </a:ext>
            </a:extLst>
          </p:cNvPr>
          <p:cNvSpPr txBox="1"/>
          <p:nvPr/>
        </p:nvSpPr>
        <p:spPr>
          <a:xfrm>
            <a:off x="3877921" y="5325749"/>
            <a:ext cx="11367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Personal Fraud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0F8344-E918-E9E3-4FEE-C871F707210F}"/>
              </a:ext>
            </a:extLst>
          </p:cNvPr>
          <p:cNvSpPr txBox="1"/>
          <p:nvPr/>
        </p:nvSpPr>
        <p:spPr>
          <a:xfrm>
            <a:off x="1922315" y="4853837"/>
            <a:ext cx="15202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Government Fraud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B8A92E6-D08C-111D-5682-1AEF2F4B1198}"/>
              </a:ext>
            </a:extLst>
          </p:cNvPr>
          <p:cNvSpPr txBox="1"/>
          <p:nvPr/>
        </p:nvSpPr>
        <p:spPr>
          <a:xfrm>
            <a:off x="3214953" y="5810964"/>
            <a:ext cx="15488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Reputational Damage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158FEC-698B-46C9-AD3B-BC6C3F8A46B5}"/>
              </a:ext>
            </a:extLst>
          </p:cNvPr>
          <p:cNvSpPr txBox="1"/>
          <p:nvPr/>
        </p:nvSpPr>
        <p:spPr>
          <a:xfrm>
            <a:off x="8520531" y="5808073"/>
            <a:ext cx="1642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Visual and Creative Art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EDC591-12B5-BFB4-9141-E0E79BC8637D}"/>
              </a:ext>
            </a:extLst>
          </p:cNvPr>
          <p:cNvSpPr txBox="1"/>
          <p:nvPr/>
        </p:nvSpPr>
        <p:spPr>
          <a:xfrm>
            <a:off x="5027228" y="6136701"/>
            <a:ext cx="28076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©Acuity Market Intelligence, 2024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86AD3B-0FCD-152B-8C03-60F7662E822F}"/>
              </a:ext>
            </a:extLst>
          </p:cNvPr>
          <p:cNvSpPr txBox="1"/>
          <p:nvPr/>
        </p:nvSpPr>
        <p:spPr>
          <a:xfrm>
            <a:off x="8384347" y="4371030"/>
            <a:ext cx="13185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Entertainment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45D822-E4A4-1B75-9E40-A72420AB380F}"/>
              </a:ext>
            </a:extLst>
          </p:cNvPr>
          <p:cNvSpPr txBox="1"/>
          <p:nvPr/>
        </p:nvSpPr>
        <p:spPr>
          <a:xfrm>
            <a:off x="10269685" y="4686885"/>
            <a:ext cx="1020441" cy="262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Accessibility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139426-967C-C9CE-30F2-3032C28D6043}"/>
              </a:ext>
            </a:extLst>
          </p:cNvPr>
          <p:cNvSpPr txBox="1"/>
          <p:nvPr/>
        </p:nvSpPr>
        <p:spPr>
          <a:xfrm>
            <a:off x="8711153" y="3911558"/>
            <a:ext cx="13185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Metaverse  Avatars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442BB3D-AB42-A511-A63F-81B3DBC7B9B3}"/>
              </a:ext>
            </a:extLst>
          </p:cNvPr>
          <p:cNvSpPr txBox="1"/>
          <p:nvPr/>
        </p:nvSpPr>
        <p:spPr>
          <a:xfrm>
            <a:off x="6816055" y="4823406"/>
            <a:ext cx="28868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Democratization of Video/Film production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0A1E63E-7F6D-E81B-699C-010D13005EB2}"/>
              </a:ext>
            </a:extLst>
          </p:cNvPr>
          <p:cNvSpPr txBox="1"/>
          <p:nvPr/>
        </p:nvSpPr>
        <p:spPr>
          <a:xfrm>
            <a:off x="3654228" y="5588701"/>
            <a:ext cx="22178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Job Loss – film, video, advertising. </a:t>
            </a:r>
          </a:p>
        </p:txBody>
      </p:sp>
    </p:spTree>
    <p:extLst>
      <p:ext uri="{BB962C8B-B14F-4D97-AF65-F5344CB8AC3E}">
        <p14:creationId xmlns:p14="http://schemas.microsoft.com/office/powerpoint/2010/main" val="104768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65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cmaxmost</dc:creator>
  <cp:lastModifiedBy>cmaxmost</cp:lastModifiedBy>
  <cp:revision>4</cp:revision>
  <dcterms:created xsi:type="dcterms:W3CDTF">2024-10-16T16:24:03Z</dcterms:created>
  <dcterms:modified xsi:type="dcterms:W3CDTF">2024-10-16T17:41:20Z</dcterms:modified>
</cp:coreProperties>
</file>