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webextensions/webextension2.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omments/modernComment_DB8_F3B1F48.xml" ContentType="application/vnd.ms-powerpoint.comment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8" r:id="rId1"/>
  </p:sldMasterIdLst>
  <p:notesMasterIdLst>
    <p:notesMasterId r:id="rId6"/>
  </p:notesMasterIdLst>
  <p:sldIdLst>
    <p:sldId id="3512" r:id="rId2"/>
    <p:sldId id="3537" r:id="rId3"/>
    <p:sldId id="3541" r:id="rId4"/>
    <p:sldId id="3470" r:id="rId5"/>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A2098A-F0E3-0E69-E9ED-D040AB96709F}" name="Stephanie Schuckers" initials="SS" userId="S-1-5-21-623776247-1004891664-1543857936-85696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B4D"/>
    <a:srgbClr val="262673"/>
    <a:srgbClr val="628196"/>
    <a:srgbClr val="69A7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05"/>
    <p:restoredTop sz="96327"/>
  </p:normalViewPr>
  <p:slideViewPr>
    <p:cSldViewPr snapToGrid="0">
      <p:cViewPr varScale="1">
        <p:scale>
          <a:sx n="111" d="100"/>
          <a:sy n="111" d="100"/>
        </p:scale>
        <p:origin x="1008" y="102"/>
      </p:cViewPr>
      <p:guideLst>
        <p:guide orient="horz" pos="2160"/>
        <p:guide pos="3840"/>
      </p:guideLst>
    </p:cSldViewPr>
  </p:slideViewPr>
  <p:outlineViewPr>
    <p:cViewPr>
      <p:scale>
        <a:sx n="33" d="100"/>
        <a:sy n="33" d="100"/>
      </p:scale>
      <p:origin x="0" y="-5768"/>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modernComment_DB8_F3B1F48.xml><?xml version="1.0" encoding="utf-8"?>
<p188:cmLst xmlns:a="http://schemas.openxmlformats.org/drawingml/2006/main" xmlns:r="http://schemas.openxmlformats.org/officeDocument/2006/relationships" xmlns:p188="http://schemas.microsoft.com/office/powerpoint/2018/8/main">
  <p188:cm id="{F69409E1-BDE3-4D1A-8D06-5AF8ABF6D740}" authorId="{7FA2098A-F0E3-0E69-E9ED-D040AB96709F}" created="2024-11-20T18:06:56.160">
    <ac:txMkLst xmlns:ac="http://schemas.microsoft.com/office/drawing/2013/main/command">
      <pc:docMk xmlns:pc="http://schemas.microsoft.com/office/powerpoint/2013/main/command"/>
      <pc:sldMk xmlns:pc="http://schemas.microsoft.com/office/powerpoint/2013/main/command" cId="255532872" sldId="3512"/>
      <ac:spMk id="2" creationId="{7F7B4757-D7A5-E7E6-2E42-44D5CD2DAAB0}"/>
      <ac:txMk cp="0" len="21">
        <ac:context len="22" hash="2350432424"/>
      </ac:txMk>
    </ac:txMkLst>
    <p188:pos x="5135592" y="415590"/>
    <p188:txBody>
      <a:bodyPr/>
      <a:lstStyle/>
      <a:p>
        <a:r>
          <a:rPr lang="en-US"/>
          <a:t>I would convert this to bullets to be consistent with the rest of the document</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D09669-E2AF-0E46-B047-AE367F881F70}" type="datetimeFigureOut">
              <a:rPr lang="en-US" smtClean="0"/>
              <a:t>11/20/2024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392051-0257-A24F-A676-718EEDB310AD}" type="slidenum">
              <a:rPr lang="en-US" smtClean="0"/>
              <a:t>‹#›</a:t>
            </a:fld>
            <a:endParaRPr lang="en-US"/>
          </a:p>
        </p:txBody>
      </p:sp>
    </p:spTree>
    <p:extLst>
      <p:ext uri="{BB962C8B-B14F-4D97-AF65-F5344CB8AC3E}">
        <p14:creationId xmlns:p14="http://schemas.microsoft.com/office/powerpoint/2010/main" val="2905250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DFD98-BAD7-11F7-E151-ED51AF1550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69303B-2988-8258-0B35-60369B8194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414AB2-0926-7B29-D87E-B34D55E42C8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ABA1527-3B48-82F6-3732-E55C03DDE69F}"/>
              </a:ext>
            </a:extLst>
          </p:cNvPr>
          <p:cNvSpPr>
            <a:spLocks noGrp="1"/>
          </p:cNvSpPr>
          <p:nvPr>
            <p:ph type="sldNum" sz="quarter" idx="5"/>
          </p:nvPr>
        </p:nvSpPr>
        <p:spPr/>
        <p:txBody>
          <a:bodyPr/>
          <a:lstStyle/>
          <a:p>
            <a:fld id="{5B392051-0257-A24F-A676-718EEDB310AD}" type="slidenum">
              <a:rPr lang="en-US" smtClean="0"/>
              <a:t>2</a:t>
            </a:fld>
            <a:endParaRPr lang="en-US"/>
          </a:p>
        </p:txBody>
      </p:sp>
    </p:spTree>
    <p:extLst>
      <p:ext uri="{BB962C8B-B14F-4D97-AF65-F5344CB8AC3E}">
        <p14:creationId xmlns:p14="http://schemas.microsoft.com/office/powerpoint/2010/main" val="420985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Google Shape;67;p2" descr="Image">
            <a:extLst>
              <a:ext uri="{FF2B5EF4-FFF2-40B4-BE49-F238E27FC236}">
                <a16:creationId xmlns:a16="http://schemas.microsoft.com/office/drawing/2014/main" id="{A25BF8D8-B1DA-7BBB-3929-BA9167AF621C}"/>
              </a:ext>
            </a:extLst>
          </p:cNvPr>
          <p:cNvPicPr preferRelativeResize="0"/>
          <p:nvPr userDrawn="1"/>
        </p:nvPicPr>
        <p:blipFill rotWithShape="1">
          <a:blip r:embed="rId2">
            <a:alphaModFix/>
          </a:blip>
          <a:srcRect/>
          <a:stretch/>
        </p:blipFill>
        <p:spPr>
          <a:xfrm>
            <a:off x="-39366" y="-23446"/>
            <a:ext cx="12360320" cy="6858000"/>
          </a:xfrm>
          <a:prstGeom prst="rect">
            <a:avLst/>
          </a:prstGeom>
          <a:noFill/>
          <a:ln>
            <a:noFill/>
          </a:ln>
        </p:spPr>
      </p:pic>
      <p:sp>
        <p:nvSpPr>
          <p:cNvPr id="5" name="Google Shape;70;p2">
            <a:extLst>
              <a:ext uri="{FF2B5EF4-FFF2-40B4-BE49-F238E27FC236}">
                <a16:creationId xmlns:a16="http://schemas.microsoft.com/office/drawing/2014/main" id="{F6C57151-13EF-C31D-3E3B-44B1D8905633}"/>
              </a:ext>
            </a:extLst>
          </p:cNvPr>
          <p:cNvSpPr/>
          <p:nvPr userDrawn="1"/>
        </p:nvSpPr>
        <p:spPr>
          <a:xfrm>
            <a:off x="-39366" y="6488667"/>
            <a:ext cx="12360320" cy="369333"/>
          </a:xfrm>
          <a:prstGeom prst="rect">
            <a:avLst/>
          </a:prstGeom>
          <a:solidFill>
            <a:srgbClr val="C1D82E"/>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800"/>
              <a:buFont typeface="Helvetica Neue"/>
              <a:buNone/>
            </a:pPr>
            <a:endParaRPr sz="4800" b="0" i="0" u="none" strike="noStrike" cap="none">
              <a:solidFill>
                <a:srgbClr val="000000"/>
              </a:solidFill>
              <a:latin typeface="Helvetica Neue"/>
              <a:ea typeface="Helvetica Neue"/>
              <a:cs typeface="Helvetica Neue"/>
              <a:sym typeface="Helvetica Neue"/>
            </a:endParaRPr>
          </a:p>
        </p:txBody>
      </p:sp>
      <p:sp>
        <p:nvSpPr>
          <p:cNvPr id="2" name="Title 1">
            <a:extLst>
              <a:ext uri="{FF2B5EF4-FFF2-40B4-BE49-F238E27FC236}">
                <a16:creationId xmlns:a16="http://schemas.microsoft.com/office/drawing/2014/main" id="{79F54133-FEB2-D048-B777-B81DDBA681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179893-5BB0-F246-A448-64885E6F3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Picture 5" descr="Kantara Initiative">
            <a:extLst>
              <a:ext uri="{FF2B5EF4-FFF2-40B4-BE49-F238E27FC236}">
                <a16:creationId xmlns:a16="http://schemas.microsoft.com/office/drawing/2014/main" id="{196293F2-E3A7-5302-884B-3BADAAD58755}"/>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9600" y="6485675"/>
            <a:ext cx="997131" cy="382932"/>
          </a:xfrm>
          <a:prstGeom prst="rect">
            <a:avLst/>
          </a:prstGeom>
          <a:noFill/>
          <a:ln>
            <a:noFill/>
          </a:ln>
        </p:spPr>
      </p:pic>
    </p:spTree>
    <p:extLst>
      <p:ext uri="{BB962C8B-B14F-4D97-AF65-F5344CB8AC3E}">
        <p14:creationId xmlns:p14="http://schemas.microsoft.com/office/powerpoint/2010/main" val="2630952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Google Shape;67;p2" descr="Image">
            <a:extLst>
              <a:ext uri="{FF2B5EF4-FFF2-40B4-BE49-F238E27FC236}">
                <a16:creationId xmlns:a16="http://schemas.microsoft.com/office/drawing/2014/main" id="{A4AEDE7A-0828-E2D6-C6D2-59869E560D6D}"/>
              </a:ext>
            </a:extLst>
          </p:cNvPr>
          <p:cNvPicPr preferRelativeResize="0"/>
          <p:nvPr userDrawn="1"/>
        </p:nvPicPr>
        <p:blipFill rotWithShape="1">
          <a:blip r:embed="rId2">
            <a:alphaModFix/>
          </a:blip>
          <a:srcRect/>
          <a:stretch/>
        </p:blipFill>
        <p:spPr>
          <a:xfrm>
            <a:off x="-93785" y="-90311"/>
            <a:ext cx="12391293" cy="6948311"/>
          </a:xfrm>
          <a:prstGeom prst="rect">
            <a:avLst/>
          </a:prstGeom>
          <a:noFill/>
          <a:ln>
            <a:noFill/>
          </a:ln>
        </p:spPr>
      </p:pic>
      <p:sp>
        <p:nvSpPr>
          <p:cNvPr id="6" name="Google Shape;70;p2">
            <a:extLst>
              <a:ext uri="{FF2B5EF4-FFF2-40B4-BE49-F238E27FC236}">
                <a16:creationId xmlns:a16="http://schemas.microsoft.com/office/drawing/2014/main" id="{C1BA6A07-7E55-8B2B-7DB8-9ADAD8A2ACF8}"/>
              </a:ext>
            </a:extLst>
          </p:cNvPr>
          <p:cNvSpPr/>
          <p:nvPr userDrawn="1"/>
        </p:nvSpPr>
        <p:spPr>
          <a:xfrm>
            <a:off x="-93785" y="6475285"/>
            <a:ext cx="12391293" cy="369333"/>
          </a:xfrm>
          <a:prstGeom prst="rect">
            <a:avLst/>
          </a:prstGeom>
          <a:solidFill>
            <a:srgbClr val="C1D82E"/>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800"/>
              <a:buFont typeface="Helvetica Neue"/>
              <a:buNone/>
            </a:pPr>
            <a:endParaRPr sz="4800" b="0" i="0" u="none" strike="noStrike" cap="none">
              <a:solidFill>
                <a:srgbClr val="000000"/>
              </a:solidFill>
              <a:latin typeface="Helvetica Neue"/>
              <a:ea typeface="Helvetica Neue"/>
              <a:cs typeface="Helvetica Neue"/>
              <a:sym typeface="Helvetica Neue"/>
            </a:endParaRPr>
          </a:p>
        </p:txBody>
      </p:sp>
      <p:sp>
        <p:nvSpPr>
          <p:cNvPr id="2" name="Title 1">
            <a:extLst>
              <a:ext uri="{FF2B5EF4-FFF2-40B4-BE49-F238E27FC236}">
                <a16:creationId xmlns:a16="http://schemas.microsoft.com/office/drawing/2014/main" id="{E414054C-96DA-8440-9FA6-93BF468C1BC3}"/>
              </a:ext>
            </a:extLst>
          </p:cNvPr>
          <p:cNvSpPr>
            <a:spLocks noGrp="1"/>
          </p:cNvSpPr>
          <p:nvPr>
            <p:ph type="title"/>
          </p:nvPr>
        </p:nvSpPr>
        <p:spPr>
          <a:xfrm>
            <a:off x="609600" y="-79160"/>
            <a:ext cx="10972800" cy="1143000"/>
          </a:xfrm>
        </p:spPr>
        <p:txBody>
          <a:bodyPr/>
          <a:lstStyle>
            <a:lvl1pPr>
              <a:defRPr>
                <a:solidFill>
                  <a:schemeClr val="accent2">
                    <a:lumMod val="75000"/>
                  </a:schemeClr>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CAA119EF-E3C1-C04C-B9BB-E12CE378717C}"/>
              </a:ext>
            </a:extLst>
          </p:cNvPr>
          <p:cNvSpPr>
            <a:spLocks noGrp="1"/>
          </p:cNvSpPr>
          <p:nvPr>
            <p:ph idx="1"/>
          </p:nvPr>
        </p:nvSpPr>
        <p:spPr>
          <a:xfrm>
            <a:off x="609600" y="1332577"/>
            <a:ext cx="109728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8B80E625-864A-4983-B43F-F27DDC4821D1}"/>
              </a:ext>
            </a:extLst>
          </p:cNvPr>
          <p:cNvSpPr>
            <a:spLocks noGrp="1" noChangeArrowheads="1"/>
          </p:cNvSpPr>
          <p:nvPr>
            <p:ph type="sldNum" sz="quarter" idx="4"/>
          </p:nvPr>
        </p:nvSpPr>
        <p:spPr bwMode="auto">
          <a:xfrm>
            <a:off x="9233988" y="6540729"/>
            <a:ext cx="2844800" cy="334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venir Book" panose="02000503020000020003" pitchFamily="2" charset="0"/>
              </a:defRPr>
            </a:lvl1pPr>
          </a:lstStyle>
          <a:p>
            <a:fld id="{D4163BC2-932A-D541-9F31-F345D94EF3A5}" type="slidenum">
              <a:rPr lang="en-US" altLang="en-US" smtClean="0"/>
              <a:pPr/>
              <a:t>‹#›</a:t>
            </a:fld>
            <a:endParaRPr lang="en-US" altLang="en-US" dirty="0"/>
          </a:p>
        </p:txBody>
      </p:sp>
      <p:pic>
        <p:nvPicPr>
          <p:cNvPr id="4" name="Picture 3" descr="Kantara Initiative">
            <a:extLst>
              <a:ext uri="{FF2B5EF4-FFF2-40B4-BE49-F238E27FC236}">
                <a16:creationId xmlns:a16="http://schemas.microsoft.com/office/drawing/2014/main" id="{A3B3FDB4-33D0-D5DA-F118-3F93BBF0CEB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9600" y="6485675"/>
            <a:ext cx="997131" cy="382932"/>
          </a:xfrm>
          <a:prstGeom prst="rect">
            <a:avLst/>
          </a:prstGeom>
          <a:noFill/>
          <a:ln>
            <a:noFill/>
          </a:ln>
        </p:spPr>
      </p:pic>
    </p:spTree>
    <p:extLst>
      <p:ext uri="{BB962C8B-B14F-4D97-AF65-F5344CB8AC3E}">
        <p14:creationId xmlns:p14="http://schemas.microsoft.com/office/powerpoint/2010/main" val="62586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Google Shape;70;p2">
            <a:extLst>
              <a:ext uri="{FF2B5EF4-FFF2-40B4-BE49-F238E27FC236}">
                <a16:creationId xmlns:a16="http://schemas.microsoft.com/office/drawing/2014/main" id="{4C5C6F7D-EDE6-5C6C-F55A-A6621C6A7FDF}"/>
              </a:ext>
            </a:extLst>
          </p:cNvPr>
          <p:cNvSpPr/>
          <p:nvPr userDrawn="1"/>
        </p:nvSpPr>
        <p:spPr>
          <a:xfrm>
            <a:off x="0" y="6506889"/>
            <a:ext cx="12391293" cy="369333"/>
          </a:xfrm>
          <a:prstGeom prst="rect">
            <a:avLst/>
          </a:prstGeom>
          <a:solidFill>
            <a:srgbClr val="C1D82E"/>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800"/>
              <a:buFont typeface="Helvetica Neue"/>
              <a:buNone/>
            </a:pPr>
            <a:endParaRPr sz="4800" b="0" i="0" u="none" strike="noStrike" cap="none" dirty="0">
              <a:solidFill>
                <a:srgbClr val="000000"/>
              </a:solidFill>
              <a:latin typeface="Helvetica Neue"/>
              <a:ea typeface="Helvetica Neue"/>
              <a:cs typeface="Helvetica Neue"/>
              <a:sym typeface="Helvetica Neue"/>
            </a:endParaRPr>
          </a:p>
        </p:txBody>
      </p:sp>
      <p:sp>
        <p:nvSpPr>
          <p:cNvPr id="2" name="Title 1">
            <a:extLst>
              <a:ext uri="{FF2B5EF4-FFF2-40B4-BE49-F238E27FC236}">
                <a16:creationId xmlns:a16="http://schemas.microsoft.com/office/drawing/2014/main" id="{926E2FC6-C160-8374-2D08-E5A1C736267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28D10B53-7960-781B-22CE-4584ED01165C}"/>
              </a:ext>
            </a:extLst>
          </p:cNvPr>
          <p:cNvSpPr>
            <a:spLocks noGrp="1"/>
          </p:cNvSpPr>
          <p:nvPr>
            <p:ph type="sldNum" sz="quarter" idx="10"/>
          </p:nvPr>
        </p:nvSpPr>
        <p:spPr>
          <a:xfrm>
            <a:off x="9181737" y="6519132"/>
            <a:ext cx="2844800" cy="276926"/>
          </a:xfrm>
        </p:spPr>
        <p:txBody>
          <a:bodyPr/>
          <a:lstStyle/>
          <a:p>
            <a:fld id="{D4163BC2-932A-D541-9F31-F345D94EF3A5}" type="slidenum">
              <a:rPr lang="en-US" altLang="en-US" smtClean="0"/>
              <a:pPr/>
              <a:t>‹#›</a:t>
            </a:fld>
            <a:endParaRPr lang="en-US" altLang="en-US" dirty="0"/>
          </a:p>
        </p:txBody>
      </p:sp>
      <p:pic>
        <p:nvPicPr>
          <p:cNvPr id="6" name="Picture 5" descr="Kantara Initiative">
            <a:extLst>
              <a:ext uri="{FF2B5EF4-FFF2-40B4-BE49-F238E27FC236}">
                <a16:creationId xmlns:a16="http://schemas.microsoft.com/office/drawing/2014/main" id="{9C985872-AC19-0A52-0433-EDE900AA873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600" y="6485675"/>
            <a:ext cx="997131" cy="382932"/>
          </a:xfrm>
          <a:prstGeom prst="rect">
            <a:avLst/>
          </a:prstGeom>
          <a:noFill/>
          <a:ln>
            <a:noFill/>
          </a:ln>
        </p:spPr>
      </p:pic>
    </p:spTree>
    <p:extLst>
      <p:ext uri="{BB962C8B-B14F-4D97-AF65-F5344CB8AC3E}">
        <p14:creationId xmlns:p14="http://schemas.microsoft.com/office/powerpoint/2010/main" val="128229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E7D0940-728C-6547-B4B7-CCA976BC82EC}"/>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the Master title style</a:t>
            </a:r>
          </a:p>
        </p:txBody>
      </p:sp>
      <p:sp>
        <p:nvSpPr>
          <p:cNvPr id="1027" name="Rectangle 3">
            <a:extLst>
              <a:ext uri="{FF2B5EF4-FFF2-40B4-BE49-F238E27FC236}">
                <a16:creationId xmlns:a16="http://schemas.microsoft.com/office/drawing/2014/main" id="{5BB017C8-1F5E-FB4A-98CA-166F25E6E4CD}"/>
              </a:ext>
            </a:extLst>
          </p:cNvPr>
          <p:cNvSpPr>
            <a:spLocks noGrp="1" noChangeArrowheads="1"/>
          </p:cNvSpPr>
          <p:nvPr>
            <p:ph type="body" idx="1"/>
          </p:nvPr>
        </p:nvSpPr>
        <p:spPr bwMode="auto">
          <a:xfrm>
            <a:off x="609600" y="1600206"/>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2" name="Slide Number Placeholder 6">
            <a:extLst>
              <a:ext uri="{FF2B5EF4-FFF2-40B4-BE49-F238E27FC236}">
                <a16:creationId xmlns:a16="http://schemas.microsoft.com/office/drawing/2014/main" id="{C227F568-E900-48E7-6B2F-60930B2180E5}"/>
              </a:ext>
            </a:extLst>
          </p:cNvPr>
          <p:cNvSpPr>
            <a:spLocks noGrp="1" noChangeArrowheads="1"/>
          </p:cNvSpPr>
          <p:nvPr>
            <p:ph type="sldNum" sz="quarter" idx="4"/>
          </p:nvPr>
        </p:nvSpPr>
        <p:spPr bwMode="auto">
          <a:xfrm>
            <a:off x="8737600" y="630756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venir Book" panose="02000503020000020003" pitchFamily="2" charset="0"/>
              </a:defRPr>
            </a:lvl1pPr>
          </a:lstStyle>
          <a:p>
            <a:fld id="{D4163BC2-932A-D541-9F31-F345D94EF3A5}" type="slidenum">
              <a:rPr lang="en-US" altLang="en-US" smtClean="0"/>
              <a:pPr/>
              <a:t>‹#›</a:t>
            </a:fld>
            <a:endParaRPr lang="en-US" altLang="en-US" dirty="0"/>
          </a:p>
        </p:txBody>
      </p:sp>
    </p:spTree>
    <p:extLst>
      <p:ext uri="{BB962C8B-B14F-4D97-AF65-F5344CB8AC3E}">
        <p14:creationId xmlns:p14="http://schemas.microsoft.com/office/powerpoint/2010/main" val="64319139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hf hdr="0" ftr="0" dt="0"/>
  <p:txStyles>
    <p:titleStyle>
      <a:lvl1pPr algn="l" rtl="0" eaLnBrk="1" fontAlgn="base" hangingPunct="1">
        <a:spcBef>
          <a:spcPct val="0"/>
        </a:spcBef>
        <a:spcAft>
          <a:spcPct val="0"/>
        </a:spcAft>
        <a:defRPr sz="4400" kern="1200">
          <a:solidFill>
            <a:schemeClr val="accent2">
              <a:lumMod val="75000"/>
            </a:schemeClr>
          </a:solidFill>
          <a:latin typeface="Avenir Book" panose="02000503020000020003" pitchFamily="2" charset="0"/>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Avenir Book" panose="02000503020000020003" pitchFamily="2" charset="0"/>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Avenir Book" panose="02000503020000020003" pitchFamily="2" charset="0"/>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Avenir Book" panose="02000503020000020003" pitchFamily="2"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microsoft.com/office/2018/10/relationships/comments" Target="../comments/modernComment_DB8_F3B1F4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18" Type="http://schemas.openxmlformats.org/officeDocument/2006/relationships/image" Target="../media/image18.png"/><Relationship Id="rId26" Type="http://schemas.openxmlformats.org/officeDocument/2006/relationships/image" Target="../media/image26.sv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svg"/><Relationship Id="rId25" Type="http://schemas.openxmlformats.org/officeDocument/2006/relationships/image" Target="../media/image25.svg"/><Relationship Id="rId2" Type="http://schemas.openxmlformats.org/officeDocument/2006/relationships/notesSlide" Target="../notesSlides/notesSlide1.xml"/><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6.svg"/><Relationship Id="rId11" Type="http://schemas.openxmlformats.org/officeDocument/2006/relationships/image" Target="../media/image11.svg"/><Relationship Id="rId24" Type="http://schemas.openxmlformats.org/officeDocument/2006/relationships/image" Target="../media/image24.png"/><Relationship Id="rId32" Type="http://schemas.openxmlformats.org/officeDocument/2006/relationships/image" Target="../media/image32.svg"/><Relationship Id="rId5" Type="http://schemas.openxmlformats.org/officeDocument/2006/relationships/image" Target="../media/image5.png"/><Relationship Id="rId15" Type="http://schemas.openxmlformats.org/officeDocument/2006/relationships/image" Target="../media/image15.svg"/><Relationship Id="rId23" Type="http://schemas.openxmlformats.org/officeDocument/2006/relationships/image" Target="../media/image23.svg"/><Relationship Id="rId28" Type="http://schemas.openxmlformats.org/officeDocument/2006/relationships/image" Target="../media/image28.svg"/><Relationship Id="rId10" Type="http://schemas.openxmlformats.org/officeDocument/2006/relationships/image" Target="../media/image10.png"/><Relationship Id="rId19" Type="http://schemas.openxmlformats.org/officeDocument/2006/relationships/image" Target="../media/image19.png"/><Relationship Id="rId31" Type="http://schemas.openxmlformats.org/officeDocument/2006/relationships/image" Target="../media/image31.png"/><Relationship Id="rId4" Type="http://schemas.openxmlformats.org/officeDocument/2006/relationships/image" Target="../media/image4.svg"/><Relationship Id="rId9" Type="http://schemas.openxmlformats.org/officeDocument/2006/relationships/image" Target="../media/image9.sv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3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D77B0F-B3B5-B929-543C-FB42FE0098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7B4757-D7A5-E7E6-2E42-44D5CD2DAAB0}"/>
              </a:ext>
            </a:extLst>
          </p:cNvPr>
          <p:cNvSpPr>
            <a:spLocks noGrp="1"/>
          </p:cNvSpPr>
          <p:nvPr>
            <p:ph type="title"/>
          </p:nvPr>
        </p:nvSpPr>
        <p:spPr/>
        <p:txBody>
          <a:bodyPr/>
          <a:lstStyle/>
          <a:p>
            <a:pPr marR="0" lvl="0">
              <a:lnSpc>
                <a:spcPct val="115000"/>
              </a:lnSpc>
            </a:pPr>
            <a:r>
              <a:rPr lang="en-US" sz="4400" dirty="0">
                <a:effectLst/>
                <a:ea typeface="Arial" panose="020B0604020202020204" pitchFamily="34" charset="0"/>
              </a:rPr>
              <a:t>Role of Generative AI</a:t>
            </a:r>
          </a:p>
        </p:txBody>
      </p:sp>
      <p:sp>
        <p:nvSpPr>
          <p:cNvPr id="3" name="Content Placeholder 2">
            <a:extLst>
              <a:ext uri="{FF2B5EF4-FFF2-40B4-BE49-F238E27FC236}">
                <a16:creationId xmlns:a16="http://schemas.microsoft.com/office/drawing/2014/main" id="{A44C9DBF-5C82-BB2A-4AE7-764872F5B854}"/>
              </a:ext>
            </a:extLst>
          </p:cNvPr>
          <p:cNvSpPr>
            <a:spLocks noGrp="1"/>
          </p:cNvSpPr>
          <p:nvPr>
            <p:ph idx="1"/>
          </p:nvPr>
        </p:nvSpPr>
        <p:spPr>
          <a:xfrm>
            <a:off x="609600" y="1010659"/>
            <a:ext cx="11582400" cy="4787975"/>
          </a:xfrm>
        </p:spPr>
        <p:txBody>
          <a:bodyPr/>
          <a:lstStyle/>
          <a:p>
            <a:pPr marL="0" marR="0" indent="0">
              <a:buNone/>
            </a:pPr>
            <a:r>
              <a:rPr lang="en-US" sz="1600" kern="100" dirty="0">
                <a:effectLst/>
                <a:ea typeface="Calibri" panose="020F0502020204030204" pitchFamily="34" charset="0"/>
                <a:cs typeface="Times New Roman" panose="02020603050405020304" pitchFamily="18" charset="0"/>
              </a:rPr>
              <a:t>AI has evolved significantly, from simple statistics to the complex artificial intelligence systems we see today. Initially focused on pattern recognition and prediction through statistical methods, AI has expanded to include data science, machine learning, and deep learning. Recent advancements in computing power, data availability, and research have accelerated AI development, leading to groundbreaking applications in various fields, particularly in identity verification (IDPV).</a:t>
            </a:r>
          </a:p>
          <a:p>
            <a:pPr marL="0" marR="0" indent="0">
              <a:buNone/>
            </a:pPr>
            <a:r>
              <a:rPr lang="en-US" sz="1600" kern="100" dirty="0">
                <a:effectLst/>
                <a:ea typeface="Calibri" panose="020F0502020204030204" pitchFamily="34" charset="0"/>
                <a:cs typeface="Times New Roman" panose="02020603050405020304" pitchFamily="18" charset="0"/>
              </a:rPr>
              <a:t> </a:t>
            </a:r>
          </a:p>
          <a:p>
            <a:pPr marL="0" marR="0" indent="0">
              <a:buNone/>
            </a:pPr>
            <a:r>
              <a:rPr lang="en-US" sz="1600" kern="100" dirty="0">
                <a:effectLst/>
                <a:ea typeface="Calibri" panose="020F0502020204030204" pitchFamily="34" charset="0"/>
                <a:cs typeface="Times New Roman" panose="02020603050405020304" pitchFamily="18" charset="0"/>
              </a:rPr>
              <a:t>Two major innovations driving AI are Transformer Models and Generative Adversarial Networks (GANs). Transformer Models, such as those used in natural language processing applications like ChatGPT, utilize neural networks to understand context and process vast datasets, enabling capabilities like conversation simulation and text summarization. GANs, consisting of a generator and a discriminator, create realistic content, including images, videos, and audio, which has significant implications for generating synthetic media and deepfakes.</a:t>
            </a:r>
          </a:p>
          <a:p>
            <a:pPr marL="0" marR="0" indent="0">
              <a:buNone/>
            </a:pPr>
            <a:endParaRPr lang="en-US" sz="1600" kern="100" dirty="0">
              <a:effectLst/>
              <a:ea typeface="Calibri" panose="020F0502020204030204" pitchFamily="34" charset="0"/>
              <a:cs typeface="Times New Roman" panose="02020603050405020304" pitchFamily="18" charset="0"/>
            </a:endParaRPr>
          </a:p>
          <a:p>
            <a:pPr marL="0" marR="0" indent="0">
              <a:buNone/>
            </a:pPr>
            <a:r>
              <a:rPr lang="en-US" sz="1600" kern="100" dirty="0">
                <a:effectLst/>
                <a:ea typeface="Calibri" panose="020F0502020204030204" pitchFamily="34" charset="0"/>
                <a:cs typeface="Times New Roman" panose="02020603050405020304" pitchFamily="18" charset="0"/>
              </a:rPr>
              <a:t>In the realm of IDPV, AI technologies like computer vision, biometrics, and natural language processing are revolutionizing the field. Computer vision techniques such as optical character recognition (OCR) and object detection enhance document verification, while biometrics, including face, fingerprint, and voice recognition, provide robust identification methods. Additionally, pattern and anomaly detection, behavioral analysis, and risk scoring improve security and fraud detection. As AI continues to evolve, it is crucial to adapt and innovate to address emerging challenges and leverage new opportunities in IDPV.</a:t>
            </a:r>
          </a:p>
        </p:txBody>
      </p:sp>
      <p:sp>
        <p:nvSpPr>
          <p:cNvPr id="5" name="Slide Number Placeholder 3">
            <a:extLst>
              <a:ext uri="{FF2B5EF4-FFF2-40B4-BE49-F238E27FC236}">
                <a16:creationId xmlns:a16="http://schemas.microsoft.com/office/drawing/2014/main" id="{D47FDDC6-7427-9D0F-DFB8-FA4C38F3CFA1}"/>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0</a:t>
            </a:fld>
            <a:endParaRPr lang="en-US" altLang="en-US" dirty="0"/>
          </a:p>
        </p:txBody>
      </p:sp>
    </p:spTree>
    <p:extLst>
      <p:ext uri="{BB962C8B-B14F-4D97-AF65-F5344CB8AC3E}">
        <p14:creationId xmlns:p14="http://schemas.microsoft.com/office/powerpoint/2010/main" val="255532872"/>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07349-EABA-3CD7-A152-ACE3EE57E2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39563D-3F02-10C2-744B-B654D3076B0A}"/>
              </a:ext>
            </a:extLst>
          </p:cNvPr>
          <p:cNvSpPr>
            <a:spLocks noGrp="1"/>
          </p:cNvSpPr>
          <p:nvPr>
            <p:ph type="title"/>
          </p:nvPr>
        </p:nvSpPr>
        <p:spPr/>
        <p:txBody>
          <a:bodyPr/>
          <a:lstStyle/>
          <a:p>
            <a:r>
              <a:rPr lang="en-US" dirty="0"/>
              <a:t>Introduction to </a:t>
            </a:r>
            <a:r>
              <a:rPr lang="en-US" dirty="0">
                <a:solidFill>
                  <a:srgbClr val="262673"/>
                </a:solidFill>
              </a:rPr>
              <a:t>the</a:t>
            </a:r>
            <a:r>
              <a:rPr lang="en-US" dirty="0"/>
              <a:t> RIDV Diagrams </a:t>
            </a:r>
          </a:p>
        </p:txBody>
      </p:sp>
      <p:sp>
        <p:nvSpPr>
          <p:cNvPr id="3" name="Content Placeholder 2">
            <a:extLst>
              <a:ext uri="{FF2B5EF4-FFF2-40B4-BE49-F238E27FC236}">
                <a16:creationId xmlns:a16="http://schemas.microsoft.com/office/drawing/2014/main" id="{D49BEAAA-E828-EA76-8388-DC047A6ADDD8}"/>
              </a:ext>
            </a:extLst>
          </p:cNvPr>
          <p:cNvSpPr>
            <a:spLocks noGrp="1"/>
          </p:cNvSpPr>
          <p:nvPr>
            <p:ph idx="1"/>
          </p:nvPr>
        </p:nvSpPr>
        <p:spPr>
          <a:xfrm>
            <a:off x="609600" y="845537"/>
            <a:ext cx="10972800" cy="4041773"/>
          </a:xfrm>
        </p:spPr>
        <p:txBody>
          <a:bodyPr/>
          <a:lstStyle/>
          <a:p>
            <a:pPr>
              <a:lnSpc>
                <a:spcPct val="115000"/>
              </a:lnSpc>
            </a:pPr>
            <a:r>
              <a:rPr lang="en-US" sz="1800" u="none" strike="noStrike" dirty="0">
                <a:effectLst/>
                <a:ea typeface="Arial" panose="020B0604020202020204" pitchFamily="34" charset="0"/>
              </a:rPr>
              <a:t>The following diagrams illustrate the RIDV Process at a high level. They are intended to provide a concept framework only and not to illustrate the detailed complexity of the technical process. The diagrams identify four (4) channels of input into an RIDV system:</a:t>
            </a:r>
          </a:p>
          <a:p>
            <a:pPr lvl="1">
              <a:lnSpc>
                <a:spcPct val="115000"/>
              </a:lnSpc>
            </a:pPr>
            <a:r>
              <a:rPr lang="en-US" sz="1600" u="none" strike="noStrike" dirty="0">
                <a:effectLst/>
                <a:ea typeface="Arial" panose="020B0604020202020204" pitchFamily="34" charset="0"/>
              </a:rPr>
              <a:t>Live Biometric Capture Channel</a:t>
            </a:r>
          </a:p>
          <a:p>
            <a:pPr lvl="1">
              <a:lnSpc>
                <a:spcPct val="115000"/>
              </a:lnSpc>
            </a:pPr>
            <a:r>
              <a:rPr lang="en-US" sz="1600" dirty="0">
                <a:highlight>
                  <a:srgbClr val="FFFF00"/>
                </a:highlight>
                <a:ea typeface="Arial" panose="020B0604020202020204" pitchFamily="34" charset="0"/>
              </a:rPr>
              <a:t>Identity</a:t>
            </a:r>
            <a:r>
              <a:rPr lang="en-US" sz="1600" dirty="0">
                <a:ea typeface="Arial" panose="020B0604020202020204" pitchFamily="34" charset="0"/>
              </a:rPr>
              <a:t> Document Capture Channel</a:t>
            </a:r>
          </a:p>
          <a:p>
            <a:pPr lvl="1">
              <a:lnSpc>
                <a:spcPct val="115000"/>
              </a:lnSpc>
            </a:pPr>
            <a:r>
              <a:rPr lang="en-US" sz="1600" dirty="0">
                <a:ea typeface="Arial" panose="020B0604020202020204" pitchFamily="34" charset="0"/>
              </a:rPr>
              <a:t>Environment Risk Factors Channel</a:t>
            </a:r>
          </a:p>
          <a:p>
            <a:pPr lvl="1">
              <a:lnSpc>
                <a:spcPct val="115000"/>
              </a:lnSpc>
            </a:pPr>
            <a:r>
              <a:rPr lang="en-US" sz="1600" dirty="0">
                <a:ea typeface="Arial" panose="020B0604020202020204" pitchFamily="34" charset="0"/>
              </a:rPr>
              <a:t>Manual Workflow for edge cases that require adjudication based on the inability of the automated process to accept or reject them. </a:t>
            </a:r>
          </a:p>
          <a:p>
            <a:pPr marL="400050">
              <a:lnSpc>
                <a:spcPct val="115000"/>
              </a:lnSpc>
            </a:pPr>
            <a:r>
              <a:rPr lang="en-US" sz="1800" dirty="0">
                <a:ea typeface="Arial" panose="020B0604020202020204" pitchFamily="34" charset="0"/>
              </a:rPr>
              <a:t>The initial RIDV Process diagram illustrates the foundational workflow.</a:t>
            </a:r>
          </a:p>
          <a:p>
            <a:pPr marL="400050">
              <a:lnSpc>
                <a:spcPct val="115000"/>
              </a:lnSpc>
            </a:pPr>
            <a:r>
              <a:rPr lang="en-US" sz="1800" dirty="0">
                <a:ea typeface="Arial" panose="020B0604020202020204" pitchFamily="34" charset="0"/>
              </a:rPr>
              <a:t>The RIDV Attack Vector diagram layers Deepfake Attack Vectors identifying workflow vulnerabilities.</a:t>
            </a:r>
          </a:p>
          <a:p>
            <a:pPr marL="400050">
              <a:lnSpc>
                <a:spcPct val="115000"/>
              </a:lnSpc>
            </a:pPr>
            <a:r>
              <a:rPr lang="en-US" sz="1800" dirty="0">
                <a:ea typeface="Arial" panose="020B0604020202020204" pitchFamily="34" charset="0"/>
              </a:rPr>
              <a:t>The IRDV Countermeasures diagram layers prevention, detection, and responses on the identified workflow vulnerabilities.</a:t>
            </a:r>
          </a:p>
          <a:p>
            <a:pPr marL="57150" indent="0">
              <a:lnSpc>
                <a:spcPct val="115000"/>
              </a:lnSpc>
              <a:buNone/>
            </a:pPr>
            <a:endParaRPr lang="en-US" sz="1600" u="none" strike="noStrike" dirty="0">
              <a:effectLst/>
              <a:ea typeface="Arial" panose="020B0604020202020204" pitchFamily="34" charset="0"/>
            </a:endParaRPr>
          </a:p>
          <a:p>
            <a:pPr marL="57150" indent="0">
              <a:lnSpc>
                <a:spcPct val="115000"/>
              </a:lnSpc>
              <a:buNone/>
            </a:pPr>
            <a:r>
              <a:rPr lang="en-US" sz="1800" b="1" i="1" spc="-5" dirty="0">
                <a:solidFill>
                  <a:srgbClr val="172B4D"/>
                </a:solidFill>
                <a:ea typeface="Times New Roman" panose="02020603050405020304" pitchFamily="18" charset="0"/>
              </a:rPr>
              <a:t>The diagrams follow from earlier work on codifying possible presentation attack points in biometric systems as included in ISO/IEC 30107-1:2016 and other industry research, such as that done by Stephanie </a:t>
            </a:r>
            <a:r>
              <a:rPr lang="en-US" sz="1800" b="1" i="1" spc="-5" dirty="0" err="1">
                <a:solidFill>
                  <a:srgbClr val="172B4D"/>
                </a:solidFill>
                <a:ea typeface="Times New Roman" panose="02020603050405020304" pitchFamily="18" charset="0"/>
              </a:rPr>
              <a:t>Schuckers</a:t>
            </a:r>
            <a:r>
              <a:rPr lang="en-US" sz="1800" b="1" i="1" spc="-5" dirty="0">
                <a:solidFill>
                  <a:srgbClr val="172B4D"/>
                </a:solidFill>
                <a:ea typeface="Times New Roman" panose="02020603050405020304" pitchFamily="18" charset="0"/>
              </a:rPr>
              <a:t> at </a:t>
            </a:r>
            <a:r>
              <a:rPr lang="en-US" sz="1800" b="1" i="1" spc="-5" dirty="0" err="1">
                <a:solidFill>
                  <a:srgbClr val="172B4D"/>
                </a:solidFill>
                <a:ea typeface="Times New Roman" panose="02020603050405020304" pitchFamily="18" charset="0"/>
              </a:rPr>
              <a:t>CITeR</a:t>
            </a:r>
            <a:r>
              <a:rPr lang="en-US" sz="1800" b="1" i="1" spc="-5" dirty="0">
                <a:solidFill>
                  <a:srgbClr val="172B4D"/>
                </a:solidFill>
                <a:ea typeface="Times New Roman" panose="02020603050405020304" pitchFamily="18" charset="0"/>
              </a:rPr>
              <a:t>.</a:t>
            </a:r>
            <a:endParaRPr lang="en-US" sz="1800" b="1" i="1" dirty="0">
              <a:solidFill>
                <a:srgbClr val="172B4D"/>
              </a:solidFill>
              <a:ea typeface="Arial" panose="020B0604020202020204" pitchFamily="34" charset="0"/>
            </a:endParaRPr>
          </a:p>
          <a:p>
            <a:pPr marL="57150" indent="0">
              <a:lnSpc>
                <a:spcPct val="115000"/>
              </a:lnSpc>
              <a:buNone/>
            </a:pPr>
            <a:endParaRPr lang="en-US" sz="1600" u="none" strike="noStrike" dirty="0">
              <a:effectLst/>
              <a:ea typeface="Arial" panose="020B0604020202020204" pitchFamily="34" charset="0"/>
            </a:endParaRPr>
          </a:p>
          <a:p>
            <a:pPr lvl="1">
              <a:lnSpc>
                <a:spcPct val="115000"/>
              </a:lnSpc>
            </a:pPr>
            <a:endParaRPr lang="en-US" sz="1600" u="none" strike="noStrike" dirty="0">
              <a:effectLst/>
              <a:ea typeface="Arial" panose="020B0604020202020204" pitchFamily="34" charset="0"/>
            </a:endParaRPr>
          </a:p>
          <a:p>
            <a:pPr marL="0" marR="0" lvl="0" indent="0">
              <a:lnSpc>
                <a:spcPct val="115000"/>
              </a:lnSpc>
              <a:buNone/>
            </a:pPr>
            <a:r>
              <a:rPr lang="en-US" sz="1600" dirty="0">
                <a:ea typeface="Arial" panose="020B0604020202020204" pitchFamily="34" charset="0"/>
              </a:rPr>
              <a:t>	</a:t>
            </a:r>
            <a:endParaRPr lang="en-US" sz="1600" u="none" strike="noStrike" dirty="0">
              <a:effectLst/>
              <a:ea typeface="Arial" panose="020B0604020202020204" pitchFamily="34" charset="0"/>
            </a:endParaRPr>
          </a:p>
          <a:p>
            <a:pPr marL="0" marR="0" lvl="0" indent="0">
              <a:lnSpc>
                <a:spcPct val="115000"/>
              </a:lnSpc>
              <a:buNone/>
            </a:pPr>
            <a:endParaRPr lang="en-US" sz="2000" dirty="0">
              <a:ea typeface="Arial" panose="020B0604020202020204" pitchFamily="34" charset="0"/>
            </a:endParaRPr>
          </a:p>
          <a:p>
            <a:pPr marL="0" marR="0" lvl="0" indent="0">
              <a:lnSpc>
                <a:spcPct val="115000"/>
              </a:lnSpc>
              <a:buNone/>
            </a:pPr>
            <a:endParaRPr lang="en-US" sz="2000"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9D7D7208-8E55-8D70-921A-12A891830C36}"/>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a:t>
            </a:fld>
            <a:endParaRPr lang="en-US" altLang="en-US" dirty="0"/>
          </a:p>
        </p:txBody>
      </p:sp>
    </p:spTree>
    <p:extLst>
      <p:ext uri="{BB962C8B-B14F-4D97-AF65-F5344CB8AC3E}">
        <p14:creationId xmlns:p14="http://schemas.microsoft.com/office/powerpoint/2010/main" val="1361244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9A146A-1D5A-B3E6-7820-BF97CA846E4A}"/>
            </a:ext>
          </a:extLst>
        </p:cNvPr>
        <p:cNvGrpSpPr/>
        <p:nvPr/>
      </p:nvGrpSpPr>
      <p:grpSpPr>
        <a:xfrm>
          <a:off x="0" y="0"/>
          <a:ext cx="0" cy="0"/>
          <a:chOff x="0" y="0"/>
          <a:chExt cx="0" cy="0"/>
        </a:xfrm>
      </p:grpSpPr>
      <p:sp>
        <p:nvSpPr>
          <p:cNvPr id="1039" name="Rectangle 1038">
            <a:extLst>
              <a:ext uri="{FF2B5EF4-FFF2-40B4-BE49-F238E27FC236}">
                <a16:creationId xmlns:a16="http://schemas.microsoft.com/office/drawing/2014/main" id="{2C819475-7277-579E-42B8-7F2B0F917D88}"/>
              </a:ext>
            </a:extLst>
          </p:cNvPr>
          <p:cNvSpPr/>
          <p:nvPr/>
        </p:nvSpPr>
        <p:spPr>
          <a:xfrm>
            <a:off x="6255458" y="36328"/>
            <a:ext cx="5853312" cy="6363710"/>
          </a:xfrm>
          <a:prstGeom prst="rect">
            <a:avLst/>
          </a:prstGeom>
          <a:solidFill>
            <a:srgbClr val="002060">
              <a:alpha val="7169"/>
            </a:srgbClr>
          </a:solidFill>
          <a:ln w="9525">
            <a:solidFill>
              <a:srgbClr val="002060">
                <a:alpha val="55584"/>
              </a:srgbClr>
            </a:solidFill>
            <a:prstDash val="solid"/>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32" name="Rectangle 31">
            <a:extLst>
              <a:ext uri="{FF2B5EF4-FFF2-40B4-BE49-F238E27FC236}">
                <a16:creationId xmlns:a16="http://schemas.microsoft.com/office/drawing/2014/main" id="{F944FE56-A778-6335-DE15-8E9A68F6EECE}"/>
              </a:ext>
            </a:extLst>
          </p:cNvPr>
          <p:cNvSpPr/>
          <p:nvPr/>
        </p:nvSpPr>
        <p:spPr>
          <a:xfrm>
            <a:off x="3602446" y="488826"/>
            <a:ext cx="8174607" cy="4127438"/>
          </a:xfrm>
          <a:prstGeom prst="rect">
            <a:avLst/>
          </a:prstGeom>
          <a:solidFill>
            <a:schemeClr val="accent5">
              <a:lumMod val="50000"/>
              <a:alpha val="9188"/>
            </a:schemeClr>
          </a:solidFill>
          <a:ln w="25400">
            <a:solidFill>
              <a:srgbClr val="7030A0"/>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34" name="Rectangle 33">
            <a:extLst>
              <a:ext uri="{FF2B5EF4-FFF2-40B4-BE49-F238E27FC236}">
                <a16:creationId xmlns:a16="http://schemas.microsoft.com/office/drawing/2014/main" id="{5B2E87E7-34A6-AA2E-3534-A7B40D8D7D46}"/>
              </a:ext>
            </a:extLst>
          </p:cNvPr>
          <p:cNvSpPr/>
          <p:nvPr/>
        </p:nvSpPr>
        <p:spPr>
          <a:xfrm>
            <a:off x="3716977" y="3139202"/>
            <a:ext cx="2992250" cy="1153438"/>
          </a:xfrm>
          <a:prstGeom prst="rect">
            <a:avLst/>
          </a:prstGeom>
          <a:solidFill>
            <a:srgbClr val="7030A0">
              <a:alpha val="17646"/>
            </a:srgbClr>
          </a:solidFill>
          <a:ln w="19050">
            <a:solidFill>
              <a:srgbClr val="7030A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36" name="Rectangle 35">
            <a:extLst>
              <a:ext uri="{FF2B5EF4-FFF2-40B4-BE49-F238E27FC236}">
                <a16:creationId xmlns:a16="http://schemas.microsoft.com/office/drawing/2014/main" id="{DFAB1767-0DB2-0251-E170-7D153F207E01}"/>
              </a:ext>
            </a:extLst>
          </p:cNvPr>
          <p:cNvSpPr/>
          <p:nvPr/>
        </p:nvSpPr>
        <p:spPr>
          <a:xfrm>
            <a:off x="3725524" y="1846947"/>
            <a:ext cx="2961020" cy="1153438"/>
          </a:xfrm>
          <a:prstGeom prst="rect">
            <a:avLst/>
          </a:prstGeom>
          <a:solidFill>
            <a:srgbClr val="C00000">
              <a:alpha val="13277"/>
            </a:srgbClr>
          </a:solidFill>
          <a:ln w="28575">
            <a:solidFill>
              <a:srgbClr val="C0000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37" name="Rectangle 36">
            <a:extLst>
              <a:ext uri="{FF2B5EF4-FFF2-40B4-BE49-F238E27FC236}">
                <a16:creationId xmlns:a16="http://schemas.microsoft.com/office/drawing/2014/main" id="{6810014C-C359-2DDE-14E4-B0D82F472BB8}"/>
              </a:ext>
            </a:extLst>
          </p:cNvPr>
          <p:cNvSpPr/>
          <p:nvPr/>
        </p:nvSpPr>
        <p:spPr>
          <a:xfrm>
            <a:off x="3754415" y="563255"/>
            <a:ext cx="2954811" cy="1153438"/>
          </a:xfrm>
          <a:prstGeom prst="rect">
            <a:avLst/>
          </a:prstGeom>
          <a:solidFill>
            <a:srgbClr val="00B0F0">
              <a:alpha val="10395"/>
            </a:srgbClr>
          </a:solidFill>
          <a:ln w="28575">
            <a:solidFill>
              <a:srgbClr val="00B0F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40" name="Text Box 227">
            <a:extLst>
              <a:ext uri="{FF2B5EF4-FFF2-40B4-BE49-F238E27FC236}">
                <a16:creationId xmlns:a16="http://schemas.microsoft.com/office/drawing/2014/main" id="{2C534A2D-6483-B1AC-F2CC-69C7BECA931F}"/>
              </a:ext>
            </a:extLst>
          </p:cNvPr>
          <p:cNvSpPr txBox="1"/>
          <p:nvPr/>
        </p:nvSpPr>
        <p:spPr>
          <a:xfrm>
            <a:off x="3575459" y="554524"/>
            <a:ext cx="3281265" cy="2737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41" name="Text Box 227">
            <a:extLst>
              <a:ext uri="{FF2B5EF4-FFF2-40B4-BE49-F238E27FC236}">
                <a16:creationId xmlns:a16="http://schemas.microsoft.com/office/drawing/2014/main" id="{AE6CE0F0-2A69-14D3-DF2A-EEC9F311D43D}"/>
              </a:ext>
            </a:extLst>
          </p:cNvPr>
          <p:cNvSpPr txBox="1"/>
          <p:nvPr/>
        </p:nvSpPr>
        <p:spPr>
          <a:xfrm>
            <a:off x="4732565" y="853827"/>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grpSp>
        <p:nvGrpSpPr>
          <p:cNvPr id="43" name="Group 42">
            <a:extLst>
              <a:ext uri="{FF2B5EF4-FFF2-40B4-BE49-F238E27FC236}">
                <a16:creationId xmlns:a16="http://schemas.microsoft.com/office/drawing/2014/main" id="{8874CAF1-09C3-D926-19B0-D3B74B87BE25}"/>
              </a:ext>
            </a:extLst>
          </p:cNvPr>
          <p:cNvGrpSpPr/>
          <p:nvPr/>
        </p:nvGrpSpPr>
        <p:grpSpPr>
          <a:xfrm>
            <a:off x="4131956" y="837687"/>
            <a:ext cx="726557" cy="533666"/>
            <a:chOff x="336478" y="1333899"/>
            <a:chExt cx="1144992" cy="914400"/>
          </a:xfrm>
          <a:solidFill>
            <a:srgbClr val="000000">
              <a:alpha val="60268"/>
            </a:srgbClr>
          </a:solidFill>
        </p:grpSpPr>
        <p:pic>
          <p:nvPicPr>
            <p:cNvPr id="44" name="Graphic 201" descr="Smart Phone outline">
              <a:extLst>
                <a:ext uri="{FF2B5EF4-FFF2-40B4-BE49-F238E27FC236}">
                  <a16:creationId xmlns:a16="http://schemas.microsoft.com/office/drawing/2014/main" id="{D22BD2BC-B24F-E48C-673D-666B0D59C971}"/>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6478" y="1333899"/>
              <a:ext cx="1144992" cy="914400"/>
            </a:xfrm>
            <a:prstGeom prst="rect">
              <a:avLst/>
            </a:prstGeom>
          </p:spPr>
        </p:pic>
        <p:pic>
          <p:nvPicPr>
            <p:cNvPr id="45" name="Graphic 199" descr="User outline">
              <a:extLst>
                <a:ext uri="{FF2B5EF4-FFF2-40B4-BE49-F238E27FC236}">
                  <a16:creationId xmlns:a16="http://schemas.microsoft.com/office/drawing/2014/main" id="{F1CD8ACB-4B98-0FED-066F-38CE4BAAEA34}"/>
                </a:ext>
              </a:extLst>
            </p:cNvPr>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23138" y="1601923"/>
              <a:ext cx="362918" cy="378724"/>
            </a:xfrm>
            <a:prstGeom prst="rect">
              <a:avLst/>
            </a:prstGeom>
          </p:spPr>
        </p:pic>
      </p:grpSp>
      <p:sp>
        <p:nvSpPr>
          <p:cNvPr id="46" name="Text Box 227">
            <a:extLst>
              <a:ext uri="{FF2B5EF4-FFF2-40B4-BE49-F238E27FC236}">
                <a16:creationId xmlns:a16="http://schemas.microsoft.com/office/drawing/2014/main" id="{DA72176C-9547-9972-F861-066CC8204E55}"/>
              </a:ext>
            </a:extLst>
          </p:cNvPr>
          <p:cNvSpPr txBox="1"/>
          <p:nvPr/>
        </p:nvSpPr>
        <p:spPr>
          <a:xfrm>
            <a:off x="4060556" y="1327870"/>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48" name="Text Box 227">
            <a:extLst>
              <a:ext uri="{FF2B5EF4-FFF2-40B4-BE49-F238E27FC236}">
                <a16:creationId xmlns:a16="http://schemas.microsoft.com/office/drawing/2014/main" id="{F1A26FA8-3B50-55F2-A3AA-38FF5FDDE68C}"/>
              </a:ext>
            </a:extLst>
          </p:cNvPr>
          <p:cNvSpPr txBox="1"/>
          <p:nvPr/>
        </p:nvSpPr>
        <p:spPr>
          <a:xfrm>
            <a:off x="5722903" y="1303990"/>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sp>
        <p:nvSpPr>
          <p:cNvPr id="49" name="Text Box 227">
            <a:extLst>
              <a:ext uri="{FF2B5EF4-FFF2-40B4-BE49-F238E27FC236}">
                <a16:creationId xmlns:a16="http://schemas.microsoft.com/office/drawing/2014/main" id="{950F3D6C-4D1C-170E-F4C4-ABC17CA54451}"/>
              </a:ext>
            </a:extLst>
          </p:cNvPr>
          <p:cNvSpPr txBox="1"/>
          <p:nvPr/>
        </p:nvSpPr>
        <p:spPr>
          <a:xfrm>
            <a:off x="3546192" y="1840821"/>
            <a:ext cx="3275290" cy="2344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50" name="Text Box 227">
            <a:extLst>
              <a:ext uri="{FF2B5EF4-FFF2-40B4-BE49-F238E27FC236}">
                <a16:creationId xmlns:a16="http://schemas.microsoft.com/office/drawing/2014/main" id="{5889A9C1-5C0A-410D-A7DD-D32DCE0A27F3}"/>
              </a:ext>
            </a:extLst>
          </p:cNvPr>
          <p:cNvSpPr txBox="1"/>
          <p:nvPr/>
        </p:nvSpPr>
        <p:spPr>
          <a:xfrm>
            <a:off x="6229920" y="-304"/>
            <a:ext cx="1520298" cy="32660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002060"/>
                </a:solidFill>
                <a:latin typeface="Avenir Book" panose="02000503020000020003" pitchFamily="2" charset="0"/>
                <a:ea typeface="Times New Roman" panose="02020603050405020304" pitchFamily="18" charset="0"/>
                <a:cs typeface="Times New Roman" panose="02020603050405020304" pitchFamily="18" charset="0"/>
              </a:rPr>
              <a:t>Host System</a:t>
            </a:r>
            <a:endParaRPr lang="en-US" b="1" dirty="0">
              <a:solidFill>
                <a:srgbClr val="00206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51" name="Straight Arrow Connector 50">
            <a:extLst>
              <a:ext uri="{FF2B5EF4-FFF2-40B4-BE49-F238E27FC236}">
                <a16:creationId xmlns:a16="http://schemas.microsoft.com/office/drawing/2014/main" id="{BA80418F-DB46-FEF0-5FD8-7EB5EC630E82}"/>
              </a:ext>
            </a:extLst>
          </p:cNvPr>
          <p:cNvCxnSpPr>
            <a:cxnSpLocks/>
          </p:cNvCxnSpPr>
          <p:nvPr/>
        </p:nvCxnSpPr>
        <p:spPr bwMode="auto">
          <a:xfrm>
            <a:off x="4768277" y="1110892"/>
            <a:ext cx="1175158" cy="2026"/>
          </a:xfrm>
          <a:prstGeom prst="straightConnector1">
            <a:avLst/>
          </a:prstGeom>
          <a:solidFill>
            <a:schemeClr val="accent1"/>
          </a:solidFill>
          <a:ln w="22225" cap="flat" cmpd="sng" algn="ctr">
            <a:solidFill>
              <a:srgbClr val="628196"/>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4" name="Picture 53">
            <a:extLst>
              <a:ext uri="{FF2B5EF4-FFF2-40B4-BE49-F238E27FC236}">
                <a16:creationId xmlns:a16="http://schemas.microsoft.com/office/drawing/2014/main" id="{3BDDAE9F-F394-242D-6FC0-1D9153B78414}"/>
              </a:ext>
            </a:extLst>
          </p:cNvPr>
          <p:cNvPicPr>
            <a:picLocks noChangeAspect="1"/>
          </p:cNvPicPr>
          <p:nvPr/>
        </p:nvPicPr>
        <p:blipFill>
          <a:blip r:embed="rId7"/>
          <a:stretch>
            <a:fillRect/>
          </a:stretch>
        </p:blipFill>
        <p:spPr>
          <a:xfrm>
            <a:off x="9063925" y="845993"/>
            <a:ext cx="564391" cy="595401"/>
          </a:xfrm>
          <a:prstGeom prst="rect">
            <a:avLst/>
          </a:prstGeom>
          <a:ln w="28575">
            <a:solidFill>
              <a:srgbClr val="00B0F0"/>
            </a:solidFill>
          </a:ln>
        </p:spPr>
      </p:pic>
      <p:sp>
        <p:nvSpPr>
          <p:cNvPr id="55" name="Text Box 227">
            <a:extLst>
              <a:ext uri="{FF2B5EF4-FFF2-40B4-BE49-F238E27FC236}">
                <a16:creationId xmlns:a16="http://schemas.microsoft.com/office/drawing/2014/main" id="{9B383EA9-20FB-EB3F-743F-3B362DB6ECFC}"/>
              </a:ext>
            </a:extLst>
          </p:cNvPr>
          <p:cNvSpPr txBox="1"/>
          <p:nvPr/>
        </p:nvSpPr>
        <p:spPr>
          <a:xfrm>
            <a:off x="9267909" y="2931506"/>
            <a:ext cx="1453797" cy="5319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Environment Risk Factor Comparison</a:t>
            </a:r>
          </a:p>
        </p:txBody>
      </p:sp>
      <p:grpSp>
        <p:nvGrpSpPr>
          <p:cNvPr id="19" name="Group 18">
            <a:extLst>
              <a:ext uri="{FF2B5EF4-FFF2-40B4-BE49-F238E27FC236}">
                <a16:creationId xmlns:a16="http://schemas.microsoft.com/office/drawing/2014/main" id="{296A2ADE-E942-6F49-5212-FED659AECA3F}"/>
              </a:ext>
            </a:extLst>
          </p:cNvPr>
          <p:cNvGrpSpPr/>
          <p:nvPr/>
        </p:nvGrpSpPr>
        <p:grpSpPr>
          <a:xfrm>
            <a:off x="3583405" y="5193005"/>
            <a:ext cx="1690895" cy="945788"/>
            <a:chOff x="5231046" y="5305839"/>
            <a:chExt cx="1690895" cy="945788"/>
          </a:xfrm>
        </p:grpSpPr>
        <p:sp>
          <p:nvSpPr>
            <p:cNvPr id="9" name="Rectangle 8">
              <a:extLst>
                <a:ext uri="{FF2B5EF4-FFF2-40B4-BE49-F238E27FC236}">
                  <a16:creationId xmlns:a16="http://schemas.microsoft.com/office/drawing/2014/main" id="{62867320-79C2-EC19-029B-01EC3D915E7A}"/>
                </a:ext>
              </a:extLst>
            </p:cNvPr>
            <p:cNvSpPr/>
            <p:nvPr/>
          </p:nvSpPr>
          <p:spPr>
            <a:xfrm>
              <a:off x="5231046" y="5305839"/>
              <a:ext cx="1690895" cy="945788"/>
            </a:xfrm>
            <a:prstGeom prst="rect">
              <a:avLst/>
            </a:prstGeom>
            <a:solidFill>
              <a:schemeClr val="bg1">
                <a:lumMod val="85000"/>
              </a:schemeClr>
            </a:solidFill>
            <a:ln>
              <a:solidFill>
                <a:schemeClr val="tx1"/>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59" name="Text Box 227">
              <a:extLst>
                <a:ext uri="{FF2B5EF4-FFF2-40B4-BE49-F238E27FC236}">
                  <a16:creationId xmlns:a16="http://schemas.microsoft.com/office/drawing/2014/main" id="{C7347462-6651-2D36-2293-6DF7FCB84D9F}"/>
                </a:ext>
              </a:extLst>
            </p:cNvPr>
            <p:cNvSpPr txBox="1"/>
            <p:nvPr/>
          </p:nvSpPr>
          <p:spPr>
            <a:xfrm>
              <a:off x="5412014" y="5326226"/>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 Device</a:t>
              </a:r>
            </a:p>
          </p:txBody>
        </p:sp>
        <p:sp>
          <p:nvSpPr>
            <p:cNvPr id="60" name="Text Box 227">
              <a:extLst>
                <a:ext uri="{FF2B5EF4-FFF2-40B4-BE49-F238E27FC236}">
                  <a16:creationId xmlns:a16="http://schemas.microsoft.com/office/drawing/2014/main" id="{49291C30-C8EB-632E-80E3-83DDBB43F1CC}"/>
                </a:ext>
              </a:extLst>
            </p:cNvPr>
            <p:cNvSpPr txBox="1"/>
            <p:nvPr/>
          </p:nvSpPr>
          <p:spPr>
            <a:xfrm>
              <a:off x="5553398" y="5964952"/>
              <a:ext cx="1159351"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Live Video Chat</a:t>
              </a:r>
            </a:p>
          </p:txBody>
        </p:sp>
        <p:pic>
          <p:nvPicPr>
            <p:cNvPr id="63" name="Graphic 62" descr="Vlog outline">
              <a:extLst>
                <a:ext uri="{FF2B5EF4-FFF2-40B4-BE49-F238E27FC236}">
                  <a16:creationId xmlns:a16="http://schemas.microsoft.com/office/drawing/2014/main" id="{711CC30E-12BC-9D54-DD35-BD149A0C9FA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780759" y="5458446"/>
              <a:ext cx="630484" cy="630484"/>
            </a:xfrm>
            <a:prstGeom prst="rect">
              <a:avLst/>
            </a:prstGeom>
          </p:spPr>
        </p:pic>
      </p:grpSp>
      <p:sp>
        <p:nvSpPr>
          <p:cNvPr id="1024" name="Text Box 227">
            <a:extLst>
              <a:ext uri="{FF2B5EF4-FFF2-40B4-BE49-F238E27FC236}">
                <a16:creationId xmlns:a16="http://schemas.microsoft.com/office/drawing/2014/main" id="{564D76F7-7697-98FA-1637-54ABC92E1BBE}"/>
              </a:ext>
            </a:extLst>
          </p:cNvPr>
          <p:cNvSpPr txBox="1"/>
          <p:nvPr/>
        </p:nvSpPr>
        <p:spPr>
          <a:xfrm>
            <a:off x="5130403" y="5402247"/>
            <a:ext cx="1910281" cy="22173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a:t>
            </a: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Review</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1025" name="Straight Arrow Connector 1024">
            <a:extLst>
              <a:ext uri="{FF2B5EF4-FFF2-40B4-BE49-F238E27FC236}">
                <a16:creationId xmlns:a16="http://schemas.microsoft.com/office/drawing/2014/main" id="{B7B18AA8-C3D2-B7BA-DBA7-1AB02DD5F165}"/>
              </a:ext>
            </a:extLst>
          </p:cNvPr>
          <p:cNvCxnSpPr>
            <a:stCxn id="9" idx="3"/>
            <a:endCxn id="8" idx="2"/>
          </p:cNvCxnSpPr>
          <p:nvPr/>
        </p:nvCxnSpPr>
        <p:spPr bwMode="auto">
          <a:xfrm flipV="1">
            <a:off x="5274300" y="5614133"/>
            <a:ext cx="4703785" cy="51766"/>
          </a:xfrm>
          <a:prstGeom prst="straightConnector1">
            <a:avLst/>
          </a:prstGeom>
          <a:solidFill>
            <a:schemeClr val="accent1"/>
          </a:solidFill>
          <a:ln w="22225"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0" name="Text Box 227">
            <a:extLst>
              <a:ext uri="{FF2B5EF4-FFF2-40B4-BE49-F238E27FC236}">
                <a16:creationId xmlns:a16="http://schemas.microsoft.com/office/drawing/2014/main" id="{940C141C-392C-0B63-33DA-83B397F23C03}"/>
              </a:ext>
            </a:extLst>
          </p:cNvPr>
          <p:cNvSpPr txBox="1"/>
          <p:nvPr/>
        </p:nvSpPr>
        <p:spPr>
          <a:xfrm>
            <a:off x="10745127" y="1518496"/>
            <a:ext cx="1136623" cy="48262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sp>
        <p:nvSpPr>
          <p:cNvPr id="1033" name="Text Box 227">
            <a:extLst>
              <a:ext uri="{FF2B5EF4-FFF2-40B4-BE49-F238E27FC236}">
                <a16:creationId xmlns:a16="http://schemas.microsoft.com/office/drawing/2014/main" id="{D6EF0AD0-8010-CDA5-78DF-CF544E21CE16}"/>
              </a:ext>
            </a:extLst>
          </p:cNvPr>
          <p:cNvSpPr txBox="1"/>
          <p:nvPr/>
        </p:nvSpPr>
        <p:spPr>
          <a:xfrm rot="5400000">
            <a:off x="10494901" y="3281226"/>
            <a:ext cx="904105" cy="2122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Adjudicate</a:t>
            </a:r>
          </a:p>
        </p:txBody>
      </p:sp>
      <p:cxnSp>
        <p:nvCxnSpPr>
          <p:cNvPr id="1035" name="Elbow Connector 1034">
            <a:extLst>
              <a:ext uri="{FF2B5EF4-FFF2-40B4-BE49-F238E27FC236}">
                <a16:creationId xmlns:a16="http://schemas.microsoft.com/office/drawing/2014/main" id="{5D7F2954-FB7F-CADD-2069-BDEFA8CCF934}"/>
              </a:ext>
            </a:extLst>
          </p:cNvPr>
          <p:cNvCxnSpPr>
            <a:cxnSpLocks/>
          </p:cNvCxnSpPr>
          <p:nvPr/>
        </p:nvCxnSpPr>
        <p:spPr bwMode="auto">
          <a:xfrm rot="10800000" flipV="1">
            <a:off x="3220753" y="2744543"/>
            <a:ext cx="7620085" cy="2113537"/>
          </a:xfrm>
          <a:prstGeom prst="bentConnector3">
            <a:avLst>
              <a:gd name="adj1" fmla="val -37"/>
            </a:avLst>
          </a:prstGeom>
          <a:solidFill>
            <a:schemeClr val="accent1"/>
          </a:solidFill>
          <a:ln w="22225"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8" name="Elbow Connector 1037">
            <a:extLst>
              <a:ext uri="{FF2B5EF4-FFF2-40B4-BE49-F238E27FC236}">
                <a16:creationId xmlns:a16="http://schemas.microsoft.com/office/drawing/2014/main" id="{700BFA63-8E82-5569-106A-A6FA436763C9}"/>
              </a:ext>
            </a:extLst>
          </p:cNvPr>
          <p:cNvCxnSpPr>
            <a:cxnSpLocks/>
            <a:endCxn id="1277" idx="1"/>
          </p:cNvCxnSpPr>
          <p:nvPr/>
        </p:nvCxnSpPr>
        <p:spPr bwMode="auto">
          <a:xfrm rot="16200000" flipH="1">
            <a:off x="2924694" y="5154138"/>
            <a:ext cx="869133" cy="277016"/>
          </a:xfrm>
          <a:prstGeom prst="bentConnector2">
            <a:avLst/>
          </a:prstGeom>
          <a:solidFill>
            <a:schemeClr val="accent1"/>
          </a:solidFill>
          <a:ln w="22225" cap="flat" cmpd="sng" algn="ctr">
            <a:solidFill>
              <a:srgbClr val="FFC000"/>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2" name="Straight Arrow Connector 1041">
            <a:extLst>
              <a:ext uri="{FF2B5EF4-FFF2-40B4-BE49-F238E27FC236}">
                <a16:creationId xmlns:a16="http://schemas.microsoft.com/office/drawing/2014/main" id="{D1583B4F-D689-A8D2-B3DA-4922B3D531B1}"/>
              </a:ext>
            </a:extLst>
          </p:cNvPr>
          <p:cNvCxnSpPr/>
          <p:nvPr/>
        </p:nvCxnSpPr>
        <p:spPr bwMode="auto">
          <a:xfrm>
            <a:off x="10912990" y="5544901"/>
            <a:ext cx="1279010" cy="0"/>
          </a:xfrm>
          <a:prstGeom prst="straightConnector1">
            <a:avLst/>
          </a:prstGeom>
          <a:solidFill>
            <a:schemeClr val="accent1"/>
          </a:solidFill>
          <a:ln w="22225" cap="flat" cmpd="sng" algn="ctr">
            <a:solidFill>
              <a:srgbClr val="00B050"/>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6" name="Text Box 227">
            <a:extLst>
              <a:ext uri="{FF2B5EF4-FFF2-40B4-BE49-F238E27FC236}">
                <a16:creationId xmlns:a16="http://schemas.microsoft.com/office/drawing/2014/main" id="{37F84901-0A8D-F1DE-12C9-39BD4A1F67AD}"/>
              </a:ext>
            </a:extLst>
          </p:cNvPr>
          <p:cNvSpPr txBox="1"/>
          <p:nvPr/>
        </p:nvSpPr>
        <p:spPr>
          <a:xfrm>
            <a:off x="10786046" y="5316022"/>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a:t>
            </a:r>
          </a:p>
        </p:txBody>
      </p:sp>
      <p:sp>
        <p:nvSpPr>
          <p:cNvPr id="1052" name="Text Box 227">
            <a:extLst>
              <a:ext uri="{FF2B5EF4-FFF2-40B4-BE49-F238E27FC236}">
                <a16:creationId xmlns:a16="http://schemas.microsoft.com/office/drawing/2014/main" id="{93354C40-1FFC-C7D8-C588-1B04F4535FA4}"/>
              </a:ext>
            </a:extLst>
          </p:cNvPr>
          <p:cNvSpPr txBox="1"/>
          <p:nvPr/>
        </p:nvSpPr>
        <p:spPr>
          <a:xfrm>
            <a:off x="10827463" y="5586246"/>
            <a:ext cx="844911" cy="22691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a:t>
            </a:r>
          </a:p>
        </p:txBody>
      </p:sp>
      <p:sp>
        <p:nvSpPr>
          <p:cNvPr id="1055" name="Text Box 227">
            <a:extLst>
              <a:ext uri="{FF2B5EF4-FFF2-40B4-BE49-F238E27FC236}">
                <a16:creationId xmlns:a16="http://schemas.microsoft.com/office/drawing/2014/main" id="{01482C7B-BE81-D199-0A61-42478BABF4EA}"/>
              </a:ext>
            </a:extLst>
          </p:cNvPr>
          <p:cNvSpPr txBox="1"/>
          <p:nvPr/>
        </p:nvSpPr>
        <p:spPr>
          <a:xfrm>
            <a:off x="1680792" y="579350"/>
            <a:ext cx="1910383" cy="9902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69A7AE"/>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a:spcBef>
                <a:spcPts val="0"/>
              </a:spcBef>
              <a:spcAft>
                <a:spcPts val="0"/>
              </a:spcAft>
            </a:pPr>
            <a:r>
              <a:rPr lang="en-US" sz="1400" dirty="0">
                <a:solidFill>
                  <a:srgbClr val="69A7AE"/>
                </a:solidFill>
                <a:effectLst/>
                <a:latin typeface="Avenir Book" panose="02000503020000020003" pitchFamily="2" charset="0"/>
                <a:ea typeface="Times New Roman" panose="02020603050405020304" pitchFamily="18" charset="0"/>
                <a:cs typeface="Times New Roman" panose="02020603050405020304" pitchFamily="18" charset="0"/>
              </a:rPr>
              <a:t>Baseline IDV Process</a:t>
            </a:r>
          </a:p>
        </p:txBody>
      </p:sp>
      <p:sp>
        <p:nvSpPr>
          <p:cNvPr id="1056" name="Text Box 227">
            <a:extLst>
              <a:ext uri="{FF2B5EF4-FFF2-40B4-BE49-F238E27FC236}">
                <a16:creationId xmlns:a16="http://schemas.microsoft.com/office/drawing/2014/main" id="{E4D31B05-F41E-C7D9-9A33-B5740A9DA36C}"/>
              </a:ext>
            </a:extLst>
          </p:cNvPr>
          <p:cNvSpPr txBox="1"/>
          <p:nvPr/>
        </p:nvSpPr>
        <p:spPr>
          <a:xfrm>
            <a:off x="1192681" y="5164861"/>
            <a:ext cx="1934897" cy="11430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7030A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marR="0" algn="r">
              <a:spcBef>
                <a:spcPts val="0"/>
              </a:spcBef>
              <a:spcAft>
                <a:spcPts val="0"/>
              </a:spcAft>
            </a:pPr>
            <a:r>
              <a:rPr lang="en-US" sz="1200" b="0" i="0" u="none" strike="noStrike" dirty="0">
                <a:solidFill>
                  <a:srgbClr val="7030A0"/>
                </a:solidFill>
                <a:effectLst/>
                <a:latin typeface="Avenir Book" panose="02000503020000020003" pitchFamily="2" charset="0"/>
              </a:rPr>
              <a:t>Process used for opt-out and/or exception handling</a:t>
            </a:r>
            <a:endParaRPr lang="en-US" sz="1200" b="1" dirty="0">
              <a:solidFill>
                <a:srgbClr val="7030A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059" name="Text Box 227">
            <a:extLst>
              <a:ext uri="{FF2B5EF4-FFF2-40B4-BE49-F238E27FC236}">
                <a16:creationId xmlns:a16="http://schemas.microsoft.com/office/drawing/2014/main" id="{BBF510F1-4D12-9171-E911-0A9A6C62060A}"/>
              </a:ext>
            </a:extLst>
          </p:cNvPr>
          <p:cNvSpPr txBox="1"/>
          <p:nvPr/>
        </p:nvSpPr>
        <p:spPr>
          <a:xfrm>
            <a:off x="4763045" y="2107972"/>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cxnSp>
        <p:nvCxnSpPr>
          <p:cNvPr id="1061" name="Straight Arrow Connector 1060">
            <a:extLst>
              <a:ext uri="{FF2B5EF4-FFF2-40B4-BE49-F238E27FC236}">
                <a16:creationId xmlns:a16="http://schemas.microsoft.com/office/drawing/2014/main" id="{016D12E1-627F-1D5B-43D6-4D4B709260D4}"/>
              </a:ext>
            </a:extLst>
          </p:cNvPr>
          <p:cNvCxnSpPr>
            <a:cxnSpLocks/>
          </p:cNvCxnSpPr>
          <p:nvPr/>
        </p:nvCxnSpPr>
        <p:spPr bwMode="auto">
          <a:xfrm>
            <a:off x="4798757" y="2372281"/>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62" name="Text Box 227">
            <a:extLst>
              <a:ext uri="{FF2B5EF4-FFF2-40B4-BE49-F238E27FC236}">
                <a16:creationId xmlns:a16="http://schemas.microsoft.com/office/drawing/2014/main" id="{364A131C-0B02-2083-2A74-C49EA5422710}"/>
              </a:ext>
            </a:extLst>
          </p:cNvPr>
          <p:cNvSpPr txBox="1"/>
          <p:nvPr/>
        </p:nvSpPr>
        <p:spPr>
          <a:xfrm>
            <a:off x="3540217" y="3149866"/>
            <a:ext cx="3281266" cy="2176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063" name="Text Box 227">
            <a:extLst>
              <a:ext uri="{FF2B5EF4-FFF2-40B4-BE49-F238E27FC236}">
                <a16:creationId xmlns:a16="http://schemas.microsoft.com/office/drawing/2014/main" id="{52ED5D2B-6771-E5A4-52A6-04CF54192A02}"/>
              </a:ext>
            </a:extLst>
          </p:cNvPr>
          <p:cNvSpPr txBox="1"/>
          <p:nvPr/>
        </p:nvSpPr>
        <p:spPr>
          <a:xfrm>
            <a:off x="4752607" y="3400227"/>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1064" name="Text Box 227">
            <a:extLst>
              <a:ext uri="{FF2B5EF4-FFF2-40B4-BE49-F238E27FC236}">
                <a16:creationId xmlns:a16="http://schemas.microsoft.com/office/drawing/2014/main" id="{90F98B41-5D6B-47BD-AE9F-D96639A4C906}"/>
              </a:ext>
            </a:extLst>
          </p:cNvPr>
          <p:cNvSpPr txBox="1"/>
          <p:nvPr/>
        </p:nvSpPr>
        <p:spPr>
          <a:xfrm>
            <a:off x="4152074" y="3840364"/>
            <a:ext cx="713699" cy="35959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1065" name="Text Box 227">
            <a:extLst>
              <a:ext uri="{FF2B5EF4-FFF2-40B4-BE49-F238E27FC236}">
                <a16:creationId xmlns:a16="http://schemas.microsoft.com/office/drawing/2014/main" id="{4D0D3DAB-659A-C4C8-930B-641B6D9E1DD0}"/>
              </a:ext>
            </a:extLst>
          </p:cNvPr>
          <p:cNvSpPr txBox="1"/>
          <p:nvPr/>
        </p:nvSpPr>
        <p:spPr>
          <a:xfrm>
            <a:off x="5882269" y="3840364"/>
            <a:ext cx="804275" cy="39599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Signals Processing</a:t>
            </a:r>
          </a:p>
        </p:txBody>
      </p:sp>
      <p:cxnSp>
        <p:nvCxnSpPr>
          <p:cNvPr id="1066" name="Straight Arrow Connector 1065">
            <a:extLst>
              <a:ext uri="{FF2B5EF4-FFF2-40B4-BE49-F238E27FC236}">
                <a16:creationId xmlns:a16="http://schemas.microsoft.com/office/drawing/2014/main" id="{7125EEBF-A6E1-3429-9328-B65EB72F3821}"/>
              </a:ext>
            </a:extLst>
          </p:cNvPr>
          <p:cNvCxnSpPr>
            <a:cxnSpLocks/>
          </p:cNvCxnSpPr>
          <p:nvPr/>
        </p:nvCxnSpPr>
        <p:spPr bwMode="auto">
          <a:xfrm>
            <a:off x="4788319" y="3657292"/>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67" name="Graphic 1066" descr="Table outline">
            <a:extLst>
              <a:ext uri="{FF2B5EF4-FFF2-40B4-BE49-F238E27FC236}">
                <a16:creationId xmlns:a16="http://schemas.microsoft.com/office/drawing/2014/main" id="{DCBBE434-A897-3941-A22B-A3D94F58A5F4}"/>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4228254" y="3428479"/>
            <a:ext cx="546097" cy="546097"/>
          </a:xfrm>
          <a:prstGeom prst="rect">
            <a:avLst/>
          </a:prstGeom>
        </p:spPr>
      </p:pic>
      <p:sp>
        <p:nvSpPr>
          <p:cNvPr id="1070" name="Text Box 227">
            <a:extLst>
              <a:ext uri="{FF2B5EF4-FFF2-40B4-BE49-F238E27FC236}">
                <a16:creationId xmlns:a16="http://schemas.microsoft.com/office/drawing/2014/main" id="{E611661B-1235-C44A-9630-F4ACA8E0276F}"/>
              </a:ext>
            </a:extLst>
          </p:cNvPr>
          <p:cNvSpPr txBox="1"/>
          <p:nvPr/>
        </p:nvSpPr>
        <p:spPr>
          <a:xfrm>
            <a:off x="5745440" y="2582015"/>
            <a:ext cx="1044742" cy="3760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pic>
        <p:nvPicPr>
          <p:cNvPr id="1071" name="Graphic 1070" descr="Database outline">
            <a:extLst>
              <a:ext uri="{FF2B5EF4-FFF2-40B4-BE49-F238E27FC236}">
                <a16:creationId xmlns:a16="http://schemas.microsoft.com/office/drawing/2014/main" id="{736E706A-2973-CF64-F8D3-91F9510AF257}"/>
              </a:ext>
            </a:extLst>
          </p:cNvPr>
          <p:cNvPicPr>
            <a:picLocks noChangeAspect="1"/>
          </p:cNvPicPr>
          <p:nvPr/>
        </p:nvPicPr>
        <p:blipFill>
          <a:blip r:embed="rId12">
            <a:extLst>
              <a:ext uri="{96DAC541-7B7A-43D3-8B79-37D633B846F1}">
                <asvg:svgBlip xmlns:asvg="http://schemas.microsoft.com/office/drawing/2016/SVG/main" r:embed="rId13"/>
              </a:ext>
            </a:extLst>
          </a:blip>
          <a:srcRect l="20631" t="11594" r="17591" b="6224"/>
          <a:stretch/>
        </p:blipFill>
        <p:spPr>
          <a:xfrm>
            <a:off x="7404220" y="1131932"/>
            <a:ext cx="394146" cy="524310"/>
          </a:xfrm>
          <a:prstGeom prst="rect">
            <a:avLst/>
          </a:prstGeom>
        </p:spPr>
      </p:pic>
      <p:pic>
        <p:nvPicPr>
          <p:cNvPr id="1073" name="Graphic 1072" descr="Database outline">
            <a:extLst>
              <a:ext uri="{FF2B5EF4-FFF2-40B4-BE49-F238E27FC236}">
                <a16:creationId xmlns:a16="http://schemas.microsoft.com/office/drawing/2014/main" id="{0A38828F-3882-A759-ECF8-12A31C6A1530}"/>
              </a:ext>
            </a:extLst>
          </p:cNvPr>
          <p:cNvPicPr>
            <a:picLocks noChangeAspect="1"/>
          </p:cNvPicPr>
          <p:nvPr/>
        </p:nvPicPr>
        <p:blipFill>
          <a:blip r:embed="rId14">
            <a:extLst>
              <a:ext uri="{96DAC541-7B7A-43D3-8B79-37D633B846F1}">
                <asvg:svgBlip xmlns:asvg="http://schemas.microsoft.com/office/drawing/2016/SVG/main" r:embed="rId15"/>
              </a:ext>
            </a:extLst>
          </a:blip>
          <a:srcRect l="20631" t="11594" r="17591" b="6224"/>
          <a:stretch/>
        </p:blipFill>
        <p:spPr>
          <a:xfrm>
            <a:off x="8687230" y="3706965"/>
            <a:ext cx="394146" cy="524310"/>
          </a:xfrm>
          <a:prstGeom prst="rect">
            <a:avLst/>
          </a:prstGeom>
        </p:spPr>
      </p:pic>
      <p:pic>
        <p:nvPicPr>
          <p:cNvPr id="1074" name="Graphic 1073" descr="Database outline">
            <a:extLst>
              <a:ext uri="{FF2B5EF4-FFF2-40B4-BE49-F238E27FC236}">
                <a16:creationId xmlns:a16="http://schemas.microsoft.com/office/drawing/2014/main" id="{9EACA159-1712-DFB1-B03A-51679062C85F}"/>
              </a:ext>
            </a:extLst>
          </p:cNvPr>
          <p:cNvPicPr>
            <a:picLocks noChangeAspect="1"/>
          </p:cNvPicPr>
          <p:nvPr/>
        </p:nvPicPr>
        <p:blipFill>
          <a:blip r:embed="rId16">
            <a:extLst>
              <a:ext uri="{96DAC541-7B7A-43D3-8B79-37D633B846F1}">
                <asvg:svgBlip xmlns:asvg="http://schemas.microsoft.com/office/drawing/2016/SVG/main" r:embed="rId17"/>
              </a:ext>
            </a:extLst>
          </a:blip>
          <a:srcRect l="20631" t="11594" r="17591" b="6224"/>
          <a:stretch/>
        </p:blipFill>
        <p:spPr>
          <a:xfrm>
            <a:off x="8067314" y="2327704"/>
            <a:ext cx="394146" cy="524310"/>
          </a:xfrm>
          <a:prstGeom prst="rect">
            <a:avLst/>
          </a:prstGeom>
        </p:spPr>
      </p:pic>
      <p:pic>
        <p:nvPicPr>
          <p:cNvPr id="1076" name="Graphic 15">
            <a:extLst>
              <a:ext uri="{FF2B5EF4-FFF2-40B4-BE49-F238E27FC236}">
                <a16:creationId xmlns:a16="http://schemas.microsoft.com/office/drawing/2014/main" id="{796392EF-D62F-FE8D-0A0B-12B765AC7BFC}"/>
              </a:ext>
            </a:extLst>
          </p:cNvPr>
          <p:cNvPicPr>
            <a:picLocks noChangeAspect="1"/>
          </p:cNvPicPr>
          <p:nvPr/>
        </p:nvPicPr>
        <p:blipFill>
          <a:blip r:embed="rId18"/>
          <a:srcRect/>
          <a:stretch/>
        </p:blipFill>
        <p:spPr>
          <a:xfrm>
            <a:off x="5994040" y="865025"/>
            <a:ext cx="512296" cy="506789"/>
          </a:xfrm>
          <a:prstGeom prst="rect">
            <a:avLst/>
          </a:prstGeom>
        </p:spPr>
      </p:pic>
      <p:pic>
        <p:nvPicPr>
          <p:cNvPr id="1077" name="Graphic 58">
            <a:extLst>
              <a:ext uri="{FF2B5EF4-FFF2-40B4-BE49-F238E27FC236}">
                <a16:creationId xmlns:a16="http://schemas.microsoft.com/office/drawing/2014/main" id="{A45C57E3-8163-C07B-1BA8-491BD0169969}"/>
              </a:ext>
            </a:extLst>
          </p:cNvPr>
          <p:cNvPicPr>
            <a:picLocks noChangeAspect="1"/>
          </p:cNvPicPr>
          <p:nvPr/>
        </p:nvPicPr>
        <p:blipFill>
          <a:blip r:embed="rId19"/>
          <a:srcRect/>
          <a:stretch/>
        </p:blipFill>
        <p:spPr>
          <a:xfrm>
            <a:off x="5987251" y="2102040"/>
            <a:ext cx="538905" cy="544763"/>
          </a:xfrm>
          <a:prstGeom prst="rect">
            <a:avLst/>
          </a:prstGeom>
        </p:spPr>
      </p:pic>
      <p:pic>
        <p:nvPicPr>
          <p:cNvPr id="1080" name="Graphic 64">
            <a:extLst>
              <a:ext uri="{FF2B5EF4-FFF2-40B4-BE49-F238E27FC236}">
                <a16:creationId xmlns:a16="http://schemas.microsoft.com/office/drawing/2014/main" id="{5E267286-8E22-FCFA-D263-F785F13C3357}"/>
              </a:ext>
            </a:extLst>
          </p:cNvPr>
          <p:cNvPicPr>
            <a:picLocks noChangeAspect="1"/>
          </p:cNvPicPr>
          <p:nvPr/>
        </p:nvPicPr>
        <p:blipFill>
          <a:blip r:embed="rId20"/>
          <a:srcRect/>
          <a:stretch/>
        </p:blipFill>
        <p:spPr>
          <a:xfrm>
            <a:off x="6042283" y="3412553"/>
            <a:ext cx="526617" cy="461416"/>
          </a:xfrm>
          <a:prstGeom prst="rect">
            <a:avLst/>
          </a:prstGeom>
        </p:spPr>
      </p:pic>
      <p:pic>
        <p:nvPicPr>
          <p:cNvPr id="1081" name="Graphic 34">
            <a:extLst>
              <a:ext uri="{FF2B5EF4-FFF2-40B4-BE49-F238E27FC236}">
                <a16:creationId xmlns:a16="http://schemas.microsoft.com/office/drawing/2014/main" id="{8EEA9811-BFB6-E9B7-996E-70402999ADB2}"/>
              </a:ext>
            </a:extLst>
          </p:cNvPr>
          <p:cNvPicPr>
            <a:picLocks noChangeAspect="1"/>
          </p:cNvPicPr>
          <p:nvPr/>
        </p:nvPicPr>
        <p:blipFill>
          <a:blip r:embed="rId21"/>
          <a:srcRect/>
          <a:stretch/>
        </p:blipFill>
        <p:spPr>
          <a:xfrm rot="16200000">
            <a:off x="10326262" y="1917853"/>
            <a:ext cx="815187" cy="818894"/>
          </a:xfrm>
          <a:prstGeom prst="rect">
            <a:avLst/>
          </a:prstGeom>
        </p:spPr>
      </p:pic>
      <p:pic>
        <p:nvPicPr>
          <p:cNvPr id="1084" name="Picture 1083">
            <a:extLst>
              <a:ext uri="{FF2B5EF4-FFF2-40B4-BE49-F238E27FC236}">
                <a16:creationId xmlns:a16="http://schemas.microsoft.com/office/drawing/2014/main" id="{0069EDEF-D03A-713A-40C4-CB0AF3C28E87}"/>
              </a:ext>
            </a:extLst>
          </p:cNvPr>
          <p:cNvPicPr>
            <a:picLocks noChangeAspect="1"/>
          </p:cNvPicPr>
          <p:nvPr/>
        </p:nvPicPr>
        <p:blipFill>
          <a:blip r:embed="rId7"/>
          <a:stretch>
            <a:fillRect/>
          </a:stretch>
        </p:blipFill>
        <p:spPr>
          <a:xfrm>
            <a:off x="9353458" y="2064624"/>
            <a:ext cx="564391" cy="595401"/>
          </a:xfrm>
          <a:prstGeom prst="rect">
            <a:avLst/>
          </a:prstGeom>
          <a:ln w="28575">
            <a:solidFill>
              <a:srgbClr val="C00000"/>
            </a:solidFill>
          </a:ln>
        </p:spPr>
      </p:pic>
      <p:pic>
        <p:nvPicPr>
          <p:cNvPr id="1085" name="Picture 1084">
            <a:extLst>
              <a:ext uri="{FF2B5EF4-FFF2-40B4-BE49-F238E27FC236}">
                <a16:creationId xmlns:a16="http://schemas.microsoft.com/office/drawing/2014/main" id="{D24F8820-2073-66BC-0246-0488A1A78538}"/>
              </a:ext>
            </a:extLst>
          </p:cNvPr>
          <p:cNvPicPr>
            <a:picLocks noChangeAspect="1"/>
          </p:cNvPicPr>
          <p:nvPr/>
        </p:nvPicPr>
        <p:blipFill>
          <a:blip r:embed="rId7"/>
          <a:stretch>
            <a:fillRect/>
          </a:stretch>
        </p:blipFill>
        <p:spPr>
          <a:xfrm>
            <a:off x="9877804" y="3345560"/>
            <a:ext cx="564391" cy="595401"/>
          </a:xfrm>
          <a:prstGeom prst="rect">
            <a:avLst/>
          </a:prstGeom>
          <a:ln w="28575">
            <a:solidFill>
              <a:srgbClr val="7030A0"/>
            </a:solidFill>
          </a:ln>
        </p:spPr>
      </p:pic>
      <p:cxnSp>
        <p:nvCxnSpPr>
          <p:cNvPr id="1087" name="Straight Arrow Connector 1086">
            <a:extLst>
              <a:ext uri="{FF2B5EF4-FFF2-40B4-BE49-F238E27FC236}">
                <a16:creationId xmlns:a16="http://schemas.microsoft.com/office/drawing/2014/main" id="{E1B39CF9-D1A4-5FDB-14F5-E7A1F56294F8}"/>
              </a:ext>
            </a:extLst>
          </p:cNvPr>
          <p:cNvCxnSpPr>
            <a:cxnSpLocks/>
          </p:cNvCxnSpPr>
          <p:nvPr/>
        </p:nvCxnSpPr>
        <p:spPr bwMode="auto">
          <a:xfrm>
            <a:off x="6506336" y="1002199"/>
            <a:ext cx="2516589" cy="8836"/>
          </a:xfrm>
          <a:prstGeom prst="straightConnector1">
            <a:avLst/>
          </a:prstGeom>
          <a:solidFill>
            <a:schemeClr val="accent1"/>
          </a:solidFill>
          <a:ln w="22225" cap="flat" cmpd="sng" algn="ctr">
            <a:solidFill>
              <a:srgbClr val="00B0F0"/>
            </a:solidFill>
            <a:prstDash val="solid"/>
            <a:round/>
            <a:headEnd type="non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3" name="Straight Arrow Connector 1092">
            <a:extLst>
              <a:ext uri="{FF2B5EF4-FFF2-40B4-BE49-F238E27FC236}">
                <a16:creationId xmlns:a16="http://schemas.microsoft.com/office/drawing/2014/main" id="{03ABAFC5-6238-9EA3-EF5E-F3F2C107A26A}"/>
              </a:ext>
            </a:extLst>
          </p:cNvPr>
          <p:cNvCxnSpPr>
            <a:cxnSpLocks/>
          </p:cNvCxnSpPr>
          <p:nvPr/>
        </p:nvCxnSpPr>
        <p:spPr bwMode="auto">
          <a:xfrm flipV="1">
            <a:off x="6526156" y="2228686"/>
            <a:ext cx="2827302" cy="2233"/>
          </a:xfrm>
          <a:prstGeom prst="straightConnector1">
            <a:avLst/>
          </a:prstGeom>
          <a:solidFill>
            <a:schemeClr val="accent1"/>
          </a:solidFill>
          <a:ln w="22225" cap="flat" cmpd="sng" algn="ctr">
            <a:solidFill>
              <a:srgbClr val="C00000"/>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7" name="Straight Arrow Connector 1096">
            <a:extLst>
              <a:ext uri="{FF2B5EF4-FFF2-40B4-BE49-F238E27FC236}">
                <a16:creationId xmlns:a16="http://schemas.microsoft.com/office/drawing/2014/main" id="{E3ABE727-1570-66D2-24A7-2F46C9DF619C}"/>
              </a:ext>
            </a:extLst>
          </p:cNvPr>
          <p:cNvCxnSpPr>
            <a:cxnSpLocks/>
            <a:endCxn id="1081" idx="0"/>
          </p:cNvCxnSpPr>
          <p:nvPr/>
        </p:nvCxnSpPr>
        <p:spPr bwMode="auto">
          <a:xfrm flipV="1">
            <a:off x="9963541" y="2327300"/>
            <a:ext cx="360868" cy="11086"/>
          </a:xfrm>
          <a:prstGeom prst="straightConnector1">
            <a:avLst/>
          </a:prstGeom>
          <a:solidFill>
            <a:schemeClr val="accent1"/>
          </a:solidFill>
          <a:ln w="22225" cap="flat" cmpd="sng" algn="ctr">
            <a:solidFill>
              <a:srgbClr val="C00000"/>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6" name="Straight Arrow Connector 1095">
            <a:extLst>
              <a:ext uri="{FF2B5EF4-FFF2-40B4-BE49-F238E27FC236}">
                <a16:creationId xmlns:a16="http://schemas.microsoft.com/office/drawing/2014/main" id="{FF43F62B-D49B-B0C7-13E6-8D6ED7BE3523}"/>
              </a:ext>
            </a:extLst>
          </p:cNvPr>
          <p:cNvCxnSpPr>
            <a:cxnSpLocks/>
          </p:cNvCxnSpPr>
          <p:nvPr/>
        </p:nvCxnSpPr>
        <p:spPr bwMode="auto">
          <a:xfrm>
            <a:off x="6568900" y="3574738"/>
            <a:ext cx="3308904" cy="0"/>
          </a:xfrm>
          <a:prstGeom prst="straightConnector1">
            <a:avLst/>
          </a:prstGeom>
          <a:solidFill>
            <a:schemeClr val="accent1"/>
          </a:solidFill>
          <a:ln w="22225" cap="flat" cmpd="sng" algn="ctr">
            <a:solidFill>
              <a:srgbClr val="7030A0"/>
            </a:solidFill>
            <a:prstDash val="solid"/>
            <a:round/>
            <a:headEnd type="non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8" name="Elbow Connector 1097">
            <a:extLst>
              <a:ext uri="{FF2B5EF4-FFF2-40B4-BE49-F238E27FC236}">
                <a16:creationId xmlns:a16="http://schemas.microsoft.com/office/drawing/2014/main" id="{E7DF620D-F130-A982-F397-D261B86E1D2D}"/>
              </a:ext>
            </a:extLst>
          </p:cNvPr>
          <p:cNvCxnSpPr>
            <a:cxnSpLocks/>
            <a:endCxn id="1081" idx="3"/>
          </p:cNvCxnSpPr>
          <p:nvPr/>
        </p:nvCxnSpPr>
        <p:spPr bwMode="auto">
          <a:xfrm>
            <a:off x="9531885" y="1098237"/>
            <a:ext cx="1201971" cy="821470"/>
          </a:xfrm>
          <a:prstGeom prst="bentConnector2">
            <a:avLst/>
          </a:prstGeom>
          <a:solidFill>
            <a:schemeClr val="accent1"/>
          </a:solidFill>
          <a:ln w="22225" cap="flat" cmpd="sng" algn="ctr">
            <a:solidFill>
              <a:srgbClr val="00B0F0"/>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9" name="Elbow Connector 1098">
            <a:extLst>
              <a:ext uri="{FF2B5EF4-FFF2-40B4-BE49-F238E27FC236}">
                <a16:creationId xmlns:a16="http://schemas.microsoft.com/office/drawing/2014/main" id="{4A9C07A8-ED50-25FE-0B9A-CC10CEB43E14}"/>
              </a:ext>
            </a:extLst>
          </p:cNvPr>
          <p:cNvCxnSpPr>
            <a:cxnSpLocks/>
            <a:stCxn id="1085" idx="3"/>
            <a:endCxn id="1081" idx="1"/>
          </p:cNvCxnSpPr>
          <p:nvPr/>
        </p:nvCxnSpPr>
        <p:spPr bwMode="auto">
          <a:xfrm flipV="1">
            <a:off x="10442195" y="2734894"/>
            <a:ext cx="291661" cy="908367"/>
          </a:xfrm>
          <a:prstGeom prst="bentConnector2">
            <a:avLst/>
          </a:prstGeom>
          <a:solidFill>
            <a:schemeClr val="accent1"/>
          </a:solidFill>
          <a:ln w="22225" cap="flat" cmpd="sng" algn="ctr">
            <a:solidFill>
              <a:srgbClr val="7030A0"/>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2" name="Text Box 227">
            <a:extLst>
              <a:ext uri="{FF2B5EF4-FFF2-40B4-BE49-F238E27FC236}">
                <a16:creationId xmlns:a16="http://schemas.microsoft.com/office/drawing/2014/main" id="{A1060A18-38A6-6F46-DABE-2FC514D0BE0A}"/>
              </a:ext>
            </a:extLst>
          </p:cNvPr>
          <p:cNvSpPr txBox="1"/>
          <p:nvPr/>
        </p:nvSpPr>
        <p:spPr>
          <a:xfrm>
            <a:off x="9057696" y="1583067"/>
            <a:ext cx="1177983"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Comparison</a:t>
            </a:r>
          </a:p>
        </p:txBody>
      </p:sp>
      <p:sp>
        <p:nvSpPr>
          <p:cNvPr id="1106" name="Text Box 227">
            <a:extLst>
              <a:ext uri="{FF2B5EF4-FFF2-40B4-BE49-F238E27FC236}">
                <a16:creationId xmlns:a16="http://schemas.microsoft.com/office/drawing/2014/main" id="{DFBB8D63-0E54-088F-EE1A-8C943AA2082F}"/>
              </a:ext>
            </a:extLst>
          </p:cNvPr>
          <p:cNvSpPr txBox="1"/>
          <p:nvPr/>
        </p:nvSpPr>
        <p:spPr>
          <a:xfrm>
            <a:off x="8824066" y="453678"/>
            <a:ext cx="953011" cy="35074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Biometric </a:t>
            </a: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endPar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108" name="Slide Number Placeholder 3">
            <a:extLst>
              <a:ext uri="{FF2B5EF4-FFF2-40B4-BE49-F238E27FC236}">
                <a16:creationId xmlns:a16="http://schemas.microsoft.com/office/drawing/2014/main" id="{EDBC88C5-7390-E977-1FC9-2C134A4BDAD8}"/>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a:t>
            </a:fld>
            <a:endParaRPr lang="en-US" altLang="en-US" dirty="0"/>
          </a:p>
        </p:txBody>
      </p:sp>
      <p:grpSp>
        <p:nvGrpSpPr>
          <p:cNvPr id="14" name="Group 13">
            <a:extLst>
              <a:ext uri="{FF2B5EF4-FFF2-40B4-BE49-F238E27FC236}">
                <a16:creationId xmlns:a16="http://schemas.microsoft.com/office/drawing/2014/main" id="{F85612C9-8CEC-4F3A-8081-BFDADF6E9F78}"/>
              </a:ext>
            </a:extLst>
          </p:cNvPr>
          <p:cNvGrpSpPr/>
          <p:nvPr/>
        </p:nvGrpSpPr>
        <p:grpSpPr>
          <a:xfrm>
            <a:off x="9978085" y="5114033"/>
            <a:ext cx="934064" cy="1000200"/>
            <a:chOff x="9083644" y="5222500"/>
            <a:chExt cx="932597" cy="827841"/>
          </a:xfrm>
        </p:grpSpPr>
        <p:pic>
          <p:nvPicPr>
            <p:cNvPr id="2" name="Graphic 193" descr="Employee badge outline">
              <a:extLst>
                <a:ext uri="{FF2B5EF4-FFF2-40B4-BE49-F238E27FC236}">
                  <a16:creationId xmlns:a16="http://schemas.microsoft.com/office/drawing/2014/main" id="{AE0D478A-2384-B199-4B92-8E7E1B00960D}"/>
                </a:ext>
              </a:extLst>
            </p:cNvPr>
            <p:cNvPicPr/>
            <p:nvPr/>
          </p:nvPicPr>
          <p:blipFill rotWithShape="1">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rcRect t="27941"/>
            <a:stretch/>
          </p:blipFill>
          <p:spPr bwMode="auto">
            <a:xfrm>
              <a:off x="9333695" y="5643369"/>
              <a:ext cx="460880" cy="298254"/>
            </a:xfrm>
            <a:prstGeom prst="rect">
              <a:avLst/>
            </a:prstGeom>
            <a:ln>
              <a:noFill/>
            </a:ln>
            <a:extLst>
              <a:ext uri="{53640926-AAD7-44D8-BBD7-CCE9431645EC}">
                <a14:shadowObscured xmlns:a14="http://schemas.microsoft.com/office/drawing/2010/main"/>
              </a:ext>
            </a:extLst>
          </p:spPr>
        </p:pic>
        <p:grpSp>
          <p:nvGrpSpPr>
            <p:cNvPr id="3" name="Group 2">
              <a:extLst>
                <a:ext uri="{FF2B5EF4-FFF2-40B4-BE49-F238E27FC236}">
                  <a16:creationId xmlns:a16="http://schemas.microsoft.com/office/drawing/2014/main" id="{6F96986D-346B-F218-3DB1-CBCB70068054}"/>
                </a:ext>
              </a:extLst>
            </p:cNvPr>
            <p:cNvGrpSpPr/>
            <p:nvPr/>
          </p:nvGrpSpPr>
          <p:grpSpPr>
            <a:xfrm>
              <a:off x="9137244" y="5456858"/>
              <a:ext cx="230290" cy="225498"/>
              <a:chOff x="7365305" y="5538206"/>
              <a:chExt cx="230290" cy="225498"/>
            </a:xfrm>
          </p:grpSpPr>
          <p:pic>
            <p:nvPicPr>
              <p:cNvPr id="4" name="Graphic 199" descr="User outline">
                <a:extLst>
                  <a:ext uri="{FF2B5EF4-FFF2-40B4-BE49-F238E27FC236}">
                    <a16:creationId xmlns:a16="http://schemas.microsoft.com/office/drawing/2014/main" id="{1B1AD20E-9961-EB41-74A8-DB8E3CD6A4F4}"/>
                  </a:ext>
                </a:extLst>
              </p:cNvPr>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7365305" y="5538206"/>
                <a:ext cx="230290" cy="221033"/>
              </a:xfrm>
              <a:prstGeom prst="rect">
                <a:avLst/>
              </a:prstGeom>
            </p:spPr>
          </p:pic>
          <p:sp>
            <p:nvSpPr>
              <p:cNvPr id="5" name="Rectangle 4">
                <a:extLst>
                  <a:ext uri="{FF2B5EF4-FFF2-40B4-BE49-F238E27FC236}">
                    <a16:creationId xmlns:a16="http://schemas.microsoft.com/office/drawing/2014/main" id="{74AEFE5A-275F-93EF-AB31-9A54EF7E4DA9}"/>
                  </a:ext>
                </a:extLst>
              </p:cNvPr>
              <p:cNvSpPr/>
              <p:nvPr/>
            </p:nvSpPr>
            <p:spPr>
              <a:xfrm>
                <a:off x="7365946" y="5540317"/>
                <a:ext cx="226725" cy="223387"/>
              </a:xfrm>
              <a:prstGeom prst="rect">
                <a:avLst/>
              </a:prstGeom>
              <a:noFill/>
              <a:ln w="15875">
                <a:solidFill>
                  <a:schemeClr val="bg2">
                    <a:lumMod val="75000"/>
                  </a:schemeClr>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grpSp>
        <p:pic>
          <p:nvPicPr>
            <p:cNvPr id="6" name="Graphic 5" descr="Table outline">
              <a:extLst>
                <a:ext uri="{FF2B5EF4-FFF2-40B4-BE49-F238E27FC236}">
                  <a16:creationId xmlns:a16="http://schemas.microsoft.com/office/drawing/2014/main" id="{2853B3D2-37A6-4AF6-56C4-3C5480DD708F}"/>
                </a:ext>
              </a:extLst>
            </p:cNvPr>
            <p:cNvPicPr>
              <a:picLocks noChangeAspect="1"/>
            </p:cNvPicPr>
            <p:nvPr/>
          </p:nvPicPr>
          <p:blipFill>
            <a:blip r:embed="rId10">
              <a:extLst>
                <a:ext uri="{96DAC541-7B7A-43D3-8B79-37D633B846F1}">
                  <asvg:svgBlip xmlns:asvg="http://schemas.microsoft.com/office/drawing/2016/SVG/main" r:embed="rId26"/>
                </a:ext>
              </a:extLst>
            </a:blip>
            <a:srcRect/>
            <a:stretch/>
          </p:blipFill>
          <p:spPr>
            <a:xfrm>
              <a:off x="9680777" y="5393313"/>
              <a:ext cx="325311" cy="325311"/>
            </a:xfrm>
            <a:prstGeom prst="rect">
              <a:avLst/>
            </a:prstGeom>
          </p:spPr>
        </p:pic>
        <p:sp>
          <p:nvSpPr>
            <p:cNvPr id="8" name="Oval 7">
              <a:extLst>
                <a:ext uri="{FF2B5EF4-FFF2-40B4-BE49-F238E27FC236}">
                  <a16:creationId xmlns:a16="http://schemas.microsoft.com/office/drawing/2014/main" id="{CAE61EF2-F54D-1738-A2B4-3CAD9098DEFE}"/>
                </a:ext>
              </a:extLst>
            </p:cNvPr>
            <p:cNvSpPr>
              <a:spLocks/>
            </p:cNvSpPr>
            <p:nvPr/>
          </p:nvSpPr>
          <p:spPr>
            <a:xfrm>
              <a:off x="9083644" y="5222500"/>
              <a:ext cx="932597" cy="827841"/>
            </a:xfrm>
            <a:prstGeom prst="ellipse">
              <a:avLst/>
            </a:prstGeom>
            <a:noFill/>
            <a:ln w="38100">
              <a:solidFill>
                <a:schemeClr val="tx1"/>
              </a:solidFill>
              <a:prstDash val="sysDot"/>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grpSp>
      <p:sp>
        <p:nvSpPr>
          <p:cNvPr id="13" name="Text Box 227">
            <a:extLst>
              <a:ext uri="{FF2B5EF4-FFF2-40B4-BE49-F238E27FC236}">
                <a16:creationId xmlns:a16="http://schemas.microsoft.com/office/drawing/2014/main" id="{B84292A2-B90F-36F0-8CDE-74D73C255A2E}"/>
              </a:ext>
            </a:extLst>
          </p:cNvPr>
          <p:cNvSpPr txBox="1"/>
          <p:nvPr/>
        </p:nvSpPr>
        <p:spPr>
          <a:xfrm>
            <a:off x="8881056" y="6021389"/>
            <a:ext cx="1756030" cy="2267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Human Review</a:t>
            </a:r>
          </a:p>
        </p:txBody>
      </p:sp>
      <p:cxnSp>
        <p:nvCxnSpPr>
          <p:cNvPr id="24" name="Straight Arrow Connector 23">
            <a:extLst>
              <a:ext uri="{FF2B5EF4-FFF2-40B4-BE49-F238E27FC236}">
                <a16:creationId xmlns:a16="http://schemas.microsoft.com/office/drawing/2014/main" id="{3DF70FD0-4C8C-59D9-CDA3-D82A14BDE4A8}"/>
              </a:ext>
            </a:extLst>
          </p:cNvPr>
          <p:cNvCxnSpPr/>
          <p:nvPr/>
        </p:nvCxnSpPr>
        <p:spPr bwMode="auto">
          <a:xfrm flipV="1">
            <a:off x="10902218" y="5813158"/>
            <a:ext cx="1277936" cy="4284"/>
          </a:xfrm>
          <a:prstGeom prst="straightConnector1">
            <a:avLst/>
          </a:prstGeom>
          <a:solidFill>
            <a:schemeClr val="accent1"/>
          </a:solidFill>
          <a:ln w="22225" cap="flat" cmpd="sng" algn="ctr">
            <a:solidFill>
              <a:srgbClr val="FF0000"/>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itle 1">
            <a:extLst>
              <a:ext uri="{FF2B5EF4-FFF2-40B4-BE49-F238E27FC236}">
                <a16:creationId xmlns:a16="http://schemas.microsoft.com/office/drawing/2014/main" id="{E0FC9862-4653-80AD-8041-E11B8921ED50}"/>
              </a:ext>
            </a:extLst>
          </p:cNvPr>
          <p:cNvSpPr>
            <a:spLocks noGrp="1"/>
          </p:cNvSpPr>
          <p:nvPr>
            <p:ph type="title"/>
          </p:nvPr>
        </p:nvSpPr>
        <p:spPr>
          <a:xfrm>
            <a:off x="-53404" y="-343235"/>
            <a:ext cx="6037726" cy="1143000"/>
          </a:xfrm>
        </p:spPr>
        <p:txBody>
          <a:bodyPr/>
          <a:lstStyle/>
          <a:p>
            <a:r>
              <a:rPr lang="en-US" dirty="0"/>
              <a:t>RIDV Countermeasures</a:t>
            </a:r>
          </a:p>
        </p:txBody>
      </p:sp>
      <p:cxnSp>
        <p:nvCxnSpPr>
          <p:cNvPr id="1072" name="Elbow Connector 1071">
            <a:extLst>
              <a:ext uri="{FF2B5EF4-FFF2-40B4-BE49-F238E27FC236}">
                <a16:creationId xmlns:a16="http://schemas.microsoft.com/office/drawing/2014/main" id="{B2DE17BF-235E-97CB-7F91-B0EF0E9B30A8}"/>
              </a:ext>
            </a:extLst>
          </p:cNvPr>
          <p:cNvCxnSpPr>
            <a:cxnSpLocks/>
          </p:cNvCxnSpPr>
          <p:nvPr/>
        </p:nvCxnSpPr>
        <p:spPr bwMode="auto">
          <a:xfrm flipV="1">
            <a:off x="7798366" y="1110892"/>
            <a:ext cx="1217486" cy="243620"/>
          </a:xfrm>
          <a:prstGeom prst="bentConnector3">
            <a:avLst>
              <a:gd name="adj1" fmla="val 50000"/>
            </a:avLst>
          </a:prstGeom>
          <a:solidFill>
            <a:schemeClr val="accent1"/>
          </a:solidFill>
          <a:ln w="22225" cap="flat" cmpd="sng" algn="ctr">
            <a:solidFill>
              <a:srgbClr val="00B0F0"/>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3" name="Elbow Connector 1142">
            <a:extLst>
              <a:ext uri="{FF2B5EF4-FFF2-40B4-BE49-F238E27FC236}">
                <a16:creationId xmlns:a16="http://schemas.microsoft.com/office/drawing/2014/main" id="{565938C0-81A7-1F17-372B-68C5FB9F6205}"/>
              </a:ext>
            </a:extLst>
          </p:cNvPr>
          <p:cNvCxnSpPr>
            <a:cxnSpLocks/>
            <a:stCxn id="1074" idx="3"/>
            <a:endCxn id="1084" idx="1"/>
          </p:cNvCxnSpPr>
          <p:nvPr/>
        </p:nvCxnSpPr>
        <p:spPr bwMode="auto">
          <a:xfrm flipV="1">
            <a:off x="8461460" y="2362325"/>
            <a:ext cx="891998" cy="227534"/>
          </a:xfrm>
          <a:prstGeom prst="bentConnector3">
            <a:avLst>
              <a:gd name="adj1" fmla="val 50000"/>
            </a:avLst>
          </a:prstGeom>
          <a:solidFill>
            <a:schemeClr val="accent1"/>
          </a:solidFill>
          <a:ln w="22225" cap="flat" cmpd="sng" algn="ctr">
            <a:solidFill>
              <a:srgbClr val="C00000"/>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9" name="Elbow Connector 1178">
            <a:extLst>
              <a:ext uri="{FF2B5EF4-FFF2-40B4-BE49-F238E27FC236}">
                <a16:creationId xmlns:a16="http://schemas.microsoft.com/office/drawing/2014/main" id="{305CD01F-4261-4697-D339-7DB0708A4826}"/>
              </a:ext>
            </a:extLst>
          </p:cNvPr>
          <p:cNvCxnSpPr>
            <a:cxnSpLocks/>
            <a:stCxn id="1073" idx="3"/>
            <a:endCxn id="1085" idx="1"/>
          </p:cNvCxnSpPr>
          <p:nvPr/>
        </p:nvCxnSpPr>
        <p:spPr bwMode="auto">
          <a:xfrm flipV="1">
            <a:off x="9081376" y="3643261"/>
            <a:ext cx="796428" cy="325859"/>
          </a:xfrm>
          <a:prstGeom prst="bentConnector3">
            <a:avLst>
              <a:gd name="adj1" fmla="val 50000"/>
            </a:avLst>
          </a:prstGeom>
          <a:solidFill>
            <a:schemeClr val="accent1"/>
          </a:solidFill>
          <a:ln w="22225" cap="flat" cmpd="sng" algn="ctr">
            <a:solidFill>
              <a:srgbClr val="7030A0"/>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4" name="Straight Arrow Connector 1213">
            <a:extLst>
              <a:ext uri="{FF2B5EF4-FFF2-40B4-BE49-F238E27FC236}">
                <a16:creationId xmlns:a16="http://schemas.microsoft.com/office/drawing/2014/main" id="{2FD62487-7865-F39C-B2C8-F60C5C61DE72}"/>
              </a:ext>
            </a:extLst>
          </p:cNvPr>
          <p:cNvCxnSpPr/>
          <p:nvPr/>
        </p:nvCxnSpPr>
        <p:spPr bwMode="auto">
          <a:xfrm>
            <a:off x="11065390" y="2187663"/>
            <a:ext cx="1279010" cy="0"/>
          </a:xfrm>
          <a:prstGeom prst="straightConnector1">
            <a:avLst/>
          </a:prstGeom>
          <a:solidFill>
            <a:schemeClr val="accent1"/>
          </a:solidFill>
          <a:ln w="22225" cap="flat" cmpd="sng" algn="ctr">
            <a:solidFill>
              <a:srgbClr val="00B050"/>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5" name="Text Box 227">
            <a:extLst>
              <a:ext uri="{FF2B5EF4-FFF2-40B4-BE49-F238E27FC236}">
                <a16:creationId xmlns:a16="http://schemas.microsoft.com/office/drawing/2014/main" id="{7EB77A8F-B768-58BA-C0A5-061289B1330F}"/>
              </a:ext>
            </a:extLst>
          </p:cNvPr>
          <p:cNvSpPr txBox="1"/>
          <p:nvPr/>
        </p:nvSpPr>
        <p:spPr>
          <a:xfrm>
            <a:off x="10938446" y="1958784"/>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a:t>
            </a:r>
          </a:p>
        </p:txBody>
      </p:sp>
      <p:sp>
        <p:nvSpPr>
          <p:cNvPr id="1216" name="Text Box 227">
            <a:extLst>
              <a:ext uri="{FF2B5EF4-FFF2-40B4-BE49-F238E27FC236}">
                <a16:creationId xmlns:a16="http://schemas.microsoft.com/office/drawing/2014/main" id="{D716D7B8-8332-5371-9270-0D534F313806}"/>
              </a:ext>
            </a:extLst>
          </p:cNvPr>
          <p:cNvSpPr txBox="1"/>
          <p:nvPr/>
        </p:nvSpPr>
        <p:spPr>
          <a:xfrm>
            <a:off x="10979863" y="2229008"/>
            <a:ext cx="844911" cy="22691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a:t>
            </a:r>
          </a:p>
        </p:txBody>
      </p:sp>
      <p:cxnSp>
        <p:nvCxnSpPr>
          <p:cNvPr id="1217" name="Straight Arrow Connector 1216">
            <a:extLst>
              <a:ext uri="{FF2B5EF4-FFF2-40B4-BE49-F238E27FC236}">
                <a16:creationId xmlns:a16="http://schemas.microsoft.com/office/drawing/2014/main" id="{F3D39A81-5DF5-FB0F-9D30-1E15DC9BB085}"/>
              </a:ext>
            </a:extLst>
          </p:cNvPr>
          <p:cNvCxnSpPr/>
          <p:nvPr/>
        </p:nvCxnSpPr>
        <p:spPr bwMode="auto">
          <a:xfrm flipV="1">
            <a:off x="11054618" y="2455920"/>
            <a:ext cx="1277936" cy="4284"/>
          </a:xfrm>
          <a:prstGeom prst="straightConnector1">
            <a:avLst/>
          </a:prstGeom>
          <a:solidFill>
            <a:schemeClr val="accent1"/>
          </a:solidFill>
          <a:ln w="22225" cap="flat" cmpd="sng" algn="ctr">
            <a:solidFill>
              <a:srgbClr val="FF0000"/>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 Box 227">
            <a:extLst>
              <a:ext uri="{FF2B5EF4-FFF2-40B4-BE49-F238E27FC236}">
                <a16:creationId xmlns:a16="http://schemas.microsoft.com/office/drawing/2014/main" id="{42E56379-E989-CCFE-E078-8A49153BABB6}"/>
              </a:ext>
            </a:extLst>
          </p:cNvPr>
          <p:cNvSpPr txBox="1"/>
          <p:nvPr/>
        </p:nvSpPr>
        <p:spPr>
          <a:xfrm>
            <a:off x="7717646" y="1421431"/>
            <a:ext cx="924822" cy="61700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Biometric Reference Data</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1237" name="Elbow Connector 1236">
            <a:extLst>
              <a:ext uri="{FF2B5EF4-FFF2-40B4-BE49-F238E27FC236}">
                <a16:creationId xmlns:a16="http://schemas.microsoft.com/office/drawing/2014/main" id="{92977175-68C2-AE7B-DDE4-4DDC857E244C}"/>
              </a:ext>
            </a:extLst>
          </p:cNvPr>
          <p:cNvCxnSpPr>
            <a:cxnSpLocks/>
            <a:stCxn id="1071" idx="2"/>
          </p:cNvCxnSpPr>
          <p:nvPr/>
        </p:nvCxnSpPr>
        <p:spPr bwMode="auto">
          <a:xfrm rot="16200000" flipH="1">
            <a:off x="6862809" y="2394726"/>
            <a:ext cx="3849049" cy="2372080"/>
          </a:xfrm>
          <a:prstGeom prst="bentConnector3">
            <a:avLst>
              <a:gd name="adj1" fmla="val 100053"/>
            </a:avLst>
          </a:prstGeom>
          <a:solidFill>
            <a:schemeClr val="accent1"/>
          </a:solidFill>
          <a:ln w="22225" cap="flat" cmpd="sng" algn="ctr">
            <a:solidFill>
              <a:srgbClr val="00B0F0"/>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1" name="Elbow Connector 1240">
            <a:extLst>
              <a:ext uri="{FF2B5EF4-FFF2-40B4-BE49-F238E27FC236}">
                <a16:creationId xmlns:a16="http://schemas.microsoft.com/office/drawing/2014/main" id="{916891D6-340B-1ADE-E365-0183DFFA53CE}"/>
              </a:ext>
            </a:extLst>
          </p:cNvPr>
          <p:cNvCxnSpPr>
            <a:cxnSpLocks/>
            <a:stCxn id="1074" idx="2"/>
          </p:cNvCxnSpPr>
          <p:nvPr/>
        </p:nvCxnSpPr>
        <p:spPr bwMode="auto">
          <a:xfrm rot="16200000" flipH="1">
            <a:off x="7855986" y="3260415"/>
            <a:ext cx="2548007" cy="1731204"/>
          </a:xfrm>
          <a:prstGeom prst="bentConnector3">
            <a:avLst>
              <a:gd name="adj1" fmla="val 99203"/>
            </a:avLst>
          </a:prstGeom>
          <a:solidFill>
            <a:schemeClr val="accent1"/>
          </a:solidFill>
          <a:ln w="22225" cap="flat" cmpd="sng" algn="ctr">
            <a:solidFill>
              <a:srgbClr val="C00000"/>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9" name="Text Box 227">
            <a:extLst>
              <a:ext uri="{FF2B5EF4-FFF2-40B4-BE49-F238E27FC236}">
                <a16:creationId xmlns:a16="http://schemas.microsoft.com/office/drawing/2014/main" id="{7BCE0D86-F532-0E59-48B9-876FAE709081}"/>
              </a:ext>
            </a:extLst>
          </p:cNvPr>
          <p:cNvSpPr txBox="1"/>
          <p:nvPr/>
        </p:nvSpPr>
        <p:spPr>
          <a:xfrm>
            <a:off x="8413460" y="2635999"/>
            <a:ext cx="924822" cy="61700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Identity Document  Reference Data</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250" name="Text Box 227">
            <a:extLst>
              <a:ext uri="{FF2B5EF4-FFF2-40B4-BE49-F238E27FC236}">
                <a16:creationId xmlns:a16="http://schemas.microsoft.com/office/drawing/2014/main" id="{81A68619-372F-AA31-2512-5563BBA1D092}"/>
              </a:ext>
            </a:extLst>
          </p:cNvPr>
          <p:cNvSpPr txBox="1"/>
          <p:nvPr/>
        </p:nvSpPr>
        <p:spPr>
          <a:xfrm>
            <a:off x="9053138" y="3999262"/>
            <a:ext cx="1238239" cy="61700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Environmental Risk Factors Reference Data</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pic>
        <p:nvPicPr>
          <p:cNvPr id="1252" name="Graphic 1251" descr="Programmer female outline">
            <a:extLst>
              <a:ext uri="{FF2B5EF4-FFF2-40B4-BE49-F238E27FC236}">
                <a16:creationId xmlns:a16="http://schemas.microsoft.com/office/drawing/2014/main" id="{44E1EF5B-50DB-4D0C-C50B-D18377B921E2}"/>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408730" y="5601453"/>
            <a:ext cx="546802" cy="463829"/>
          </a:xfrm>
          <a:prstGeom prst="rect">
            <a:avLst/>
          </a:prstGeom>
        </p:spPr>
      </p:pic>
      <p:cxnSp>
        <p:nvCxnSpPr>
          <p:cNvPr id="1263" name="Elbow Connector 1262">
            <a:extLst>
              <a:ext uri="{FF2B5EF4-FFF2-40B4-BE49-F238E27FC236}">
                <a16:creationId xmlns:a16="http://schemas.microsoft.com/office/drawing/2014/main" id="{3625CBDD-1759-2295-8F76-AEC301846F19}"/>
              </a:ext>
            </a:extLst>
          </p:cNvPr>
          <p:cNvCxnSpPr>
            <a:cxnSpLocks/>
            <a:stCxn id="1073" idx="2"/>
            <a:endCxn id="8" idx="1"/>
          </p:cNvCxnSpPr>
          <p:nvPr/>
        </p:nvCxnSpPr>
        <p:spPr bwMode="auto">
          <a:xfrm rot="16200000" flipH="1">
            <a:off x="8984972" y="4130605"/>
            <a:ext cx="1029234" cy="1230573"/>
          </a:xfrm>
          <a:prstGeom prst="bentConnector3">
            <a:avLst>
              <a:gd name="adj1" fmla="val 98612"/>
            </a:avLst>
          </a:prstGeom>
          <a:solidFill>
            <a:schemeClr val="accent1"/>
          </a:solidFill>
          <a:ln w="22225" cap="flat" cmpd="sng" algn="ctr">
            <a:solidFill>
              <a:srgbClr val="7030A0"/>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7" name="Rectangle 1276">
            <a:extLst>
              <a:ext uri="{FF2B5EF4-FFF2-40B4-BE49-F238E27FC236}">
                <a16:creationId xmlns:a16="http://schemas.microsoft.com/office/drawing/2014/main" id="{D0CCCFF0-DD04-707D-22A8-8B569A6234F2}"/>
              </a:ext>
            </a:extLst>
          </p:cNvPr>
          <p:cNvSpPr/>
          <p:nvPr/>
        </p:nvSpPr>
        <p:spPr>
          <a:xfrm>
            <a:off x="3497768" y="5132362"/>
            <a:ext cx="8174606" cy="1189702"/>
          </a:xfrm>
          <a:prstGeom prst="rect">
            <a:avLst/>
          </a:prstGeom>
          <a:solidFill>
            <a:schemeClr val="accent6">
              <a:alpha val="9188"/>
            </a:schemeClr>
          </a:solidFill>
          <a:ln w="25400">
            <a:solidFill>
              <a:schemeClr val="accent6"/>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pic>
        <p:nvPicPr>
          <p:cNvPr id="21" name="Picture 20">
            <a:extLst>
              <a:ext uri="{FF2B5EF4-FFF2-40B4-BE49-F238E27FC236}">
                <a16:creationId xmlns:a16="http://schemas.microsoft.com/office/drawing/2014/main" id="{535A36A9-99AE-975A-94D0-D8DEE5B9B10C}"/>
              </a:ext>
            </a:extLst>
          </p:cNvPr>
          <p:cNvPicPr>
            <a:picLocks noChangeAspect="1"/>
          </p:cNvPicPr>
          <p:nvPr/>
        </p:nvPicPr>
        <p:blipFill>
          <a:blip r:embed="rId29"/>
          <a:stretch>
            <a:fillRect/>
          </a:stretch>
        </p:blipFill>
        <p:spPr>
          <a:xfrm>
            <a:off x="7938333" y="-23804"/>
            <a:ext cx="391587" cy="413963"/>
          </a:xfrm>
          <a:prstGeom prst="rect">
            <a:avLst/>
          </a:prstGeom>
        </p:spPr>
      </p:pic>
      <p:pic>
        <p:nvPicPr>
          <p:cNvPr id="23" name="Picture 22">
            <a:extLst>
              <a:ext uri="{FF2B5EF4-FFF2-40B4-BE49-F238E27FC236}">
                <a16:creationId xmlns:a16="http://schemas.microsoft.com/office/drawing/2014/main" id="{FB8EFFEB-E3CE-EDD9-A1EE-2E58D55668DA}"/>
              </a:ext>
            </a:extLst>
          </p:cNvPr>
          <p:cNvPicPr>
            <a:picLocks noChangeAspect="1"/>
          </p:cNvPicPr>
          <p:nvPr/>
        </p:nvPicPr>
        <p:blipFill>
          <a:blip r:embed="rId30"/>
          <a:srcRect l="5407" t="5223" r="18489" b="10070"/>
          <a:stretch/>
        </p:blipFill>
        <p:spPr>
          <a:xfrm>
            <a:off x="8368477" y="31122"/>
            <a:ext cx="241658" cy="329498"/>
          </a:xfrm>
          <a:prstGeom prst="rect">
            <a:avLst/>
          </a:prstGeom>
        </p:spPr>
      </p:pic>
      <p:pic>
        <p:nvPicPr>
          <p:cNvPr id="25" name="Graphic 24" descr="Wireless router outline">
            <a:extLst>
              <a:ext uri="{FF2B5EF4-FFF2-40B4-BE49-F238E27FC236}">
                <a16:creationId xmlns:a16="http://schemas.microsoft.com/office/drawing/2014/main" id="{A3ABBD4B-CED1-0C85-D796-4B26DC07E3C0}"/>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8696608" y="-11573"/>
            <a:ext cx="395173" cy="395173"/>
          </a:xfrm>
          <a:prstGeom prst="rect">
            <a:avLst/>
          </a:prstGeom>
        </p:spPr>
      </p:pic>
      <p:sp>
        <p:nvSpPr>
          <p:cNvPr id="26" name="TextBox 25">
            <a:extLst>
              <a:ext uri="{FF2B5EF4-FFF2-40B4-BE49-F238E27FC236}">
                <a16:creationId xmlns:a16="http://schemas.microsoft.com/office/drawing/2014/main" id="{ECA0F833-2E22-6360-0D40-4FA65EF7EFC3}"/>
              </a:ext>
            </a:extLst>
          </p:cNvPr>
          <p:cNvSpPr txBox="1"/>
          <p:nvPr/>
        </p:nvSpPr>
        <p:spPr>
          <a:xfrm>
            <a:off x="7652202" y="69204"/>
            <a:ext cx="39158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11</a:t>
            </a:r>
          </a:p>
        </p:txBody>
      </p:sp>
      <p:pic>
        <p:nvPicPr>
          <p:cNvPr id="27" name="Picture 26">
            <a:extLst>
              <a:ext uri="{FF2B5EF4-FFF2-40B4-BE49-F238E27FC236}">
                <a16:creationId xmlns:a16="http://schemas.microsoft.com/office/drawing/2014/main" id="{5444F2AE-20CF-33A2-2C42-9AC8721A1ABF}"/>
              </a:ext>
            </a:extLst>
          </p:cNvPr>
          <p:cNvPicPr>
            <a:picLocks noChangeAspect="1"/>
          </p:cNvPicPr>
          <p:nvPr/>
        </p:nvPicPr>
        <p:blipFill>
          <a:blip r:embed="rId29"/>
          <a:stretch>
            <a:fillRect/>
          </a:stretch>
        </p:blipFill>
        <p:spPr>
          <a:xfrm>
            <a:off x="3812508" y="1279089"/>
            <a:ext cx="356596" cy="413963"/>
          </a:xfrm>
          <a:prstGeom prst="rect">
            <a:avLst/>
          </a:prstGeom>
        </p:spPr>
      </p:pic>
      <p:pic>
        <p:nvPicPr>
          <p:cNvPr id="28" name="Picture 27">
            <a:extLst>
              <a:ext uri="{FF2B5EF4-FFF2-40B4-BE49-F238E27FC236}">
                <a16:creationId xmlns:a16="http://schemas.microsoft.com/office/drawing/2014/main" id="{0113280E-DFAC-D921-7996-F917174B2B45}"/>
              </a:ext>
            </a:extLst>
          </p:cNvPr>
          <p:cNvPicPr>
            <a:picLocks noChangeAspect="1"/>
          </p:cNvPicPr>
          <p:nvPr/>
        </p:nvPicPr>
        <p:blipFill>
          <a:blip r:embed="rId29"/>
          <a:stretch>
            <a:fillRect/>
          </a:stretch>
        </p:blipFill>
        <p:spPr>
          <a:xfrm>
            <a:off x="5547107" y="1251576"/>
            <a:ext cx="356596" cy="413963"/>
          </a:xfrm>
          <a:prstGeom prst="rect">
            <a:avLst/>
          </a:prstGeom>
        </p:spPr>
      </p:pic>
      <p:sp>
        <p:nvSpPr>
          <p:cNvPr id="29" name="TextBox 28">
            <a:extLst>
              <a:ext uri="{FF2B5EF4-FFF2-40B4-BE49-F238E27FC236}">
                <a16:creationId xmlns:a16="http://schemas.microsoft.com/office/drawing/2014/main" id="{6D532F94-07F2-49EC-E9E2-7E76DF353907}"/>
              </a:ext>
            </a:extLst>
          </p:cNvPr>
          <p:cNvSpPr txBox="1"/>
          <p:nvPr/>
        </p:nvSpPr>
        <p:spPr>
          <a:xfrm>
            <a:off x="4042357" y="1220851"/>
            <a:ext cx="220518"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1         </a:t>
            </a:r>
          </a:p>
        </p:txBody>
      </p:sp>
      <p:sp>
        <p:nvSpPr>
          <p:cNvPr id="30" name="TextBox 29">
            <a:extLst>
              <a:ext uri="{FF2B5EF4-FFF2-40B4-BE49-F238E27FC236}">
                <a16:creationId xmlns:a16="http://schemas.microsoft.com/office/drawing/2014/main" id="{05776FA2-8A27-042A-D8DB-C3DBDBB19C0F}"/>
              </a:ext>
            </a:extLst>
          </p:cNvPr>
          <p:cNvSpPr txBox="1"/>
          <p:nvPr/>
        </p:nvSpPr>
        <p:spPr>
          <a:xfrm>
            <a:off x="5783081" y="1176467"/>
            <a:ext cx="220518"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2</a:t>
            </a:r>
          </a:p>
        </p:txBody>
      </p:sp>
      <p:pic>
        <p:nvPicPr>
          <p:cNvPr id="33" name="Picture 32">
            <a:extLst>
              <a:ext uri="{FF2B5EF4-FFF2-40B4-BE49-F238E27FC236}">
                <a16:creationId xmlns:a16="http://schemas.microsoft.com/office/drawing/2014/main" id="{645F155E-1D28-9AB9-8318-733D3EA09A69}"/>
              </a:ext>
            </a:extLst>
          </p:cNvPr>
          <p:cNvPicPr>
            <a:picLocks noChangeAspect="1"/>
          </p:cNvPicPr>
          <p:nvPr/>
        </p:nvPicPr>
        <p:blipFill>
          <a:blip r:embed="rId29"/>
          <a:stretch>
            <a:fillRect/>
          </a:stretch>
        </p:blipFill>
        <p:spPr>
          <a:xfrm>
            <a:off x="5545899" y="2585201"/>
            <a:ext cx="356596" cy="413963"/>
          </a:xfrm>
          <a:prstGeom prst="rect">
            <a:avLst/>
          </a:prstGeom>
        </p:spPr>
      </p:pic>
      <p:pic>
        <p:nvPicPr>
          <p:cNvPr id="38" name="Picture 37">
            <a:extLst>
              <a:ext uri="{FF2B5EF4-FFF2-40B4-BE49-F238E27FC236}">
                <a16:creationId xmlns:a16="http://schemas.microsoft.com/office/drawing/2014/main" id="{C6B80291-AE6B-A92D-9E69-F2EC3BB0826C}"/>
              </a:ext>
            </a:extLst>
          </p:cNvPr>
          <p:cNvPicPr>
            <a:picLocks noChangeAspect="1"/>
          </p:cNvPicPr>
          <p:nvPr/>
        </p:nvPicPr>
        <p:blipFill>
          <a:blip r:embed="rId30"/>
          <a:srcRect l="5407" t="5223" r="18489" b="10070"/>
          <a:stretch/>
        </p:blipFill>
        <p:spPr>
          <a:xfrm>
            <a:off x="5299287" y="2611949"/>
            <a:ext cx="220064" cy="329498"/>
          </a:xfrm>
          <a:prstGeom prst="rect">
            <a:avLst/>
          </a:prstGeom>
        </p:spPr>
      </p:pic>
      <p:sp>
        <p:nvSpPr>
          <p:cNvPr id="39" name="TextBox 38">
            <a:extLst>
              <a:ext uri="{FF2B5EF4-FFF2-40B4-BE49-F238E27FC236}">
                <a16:creationId xmlns:a16="http://schemas.microsoft.com/office/drawing/2014/main" id="{F2D01B35-EDF0-C12C-04C6-85598065DC08}"/>
              </a:ext>
            </a:extLst>
          </p:cNvPr>
          <p:cNvSpPr txBox="1"/>
          <p:nvPr/>
        </p:nvSpPr>
        <p:spPr>
          <a:xfrm>
            <a:off x="4188763" y="2487871"/>
            <a:ext cx="23924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3</a:t>
            </a:r>
          </a:p>
        </p:txBody>
      </p:sp>
      <p:sp>
        <p:nvSpPr>
          <p:cNvPr id="42" name="TextBox 41">
            <a:extLst>
              <a:ext uri="{FF2B5EF4-FFF2-40B4-BE49-F238E27FC236}">
                <a16:creationId xmlns:a16="http://schemas.microsoft.com/office/drawing/2014/main" id="{34BA8E9E-6301-3B90-9A93-B48092D8B3D9}"/>
              </a:ext>
            </a:extLst>
          </p:cNvPr>
          <p:cNvSpPr txBox="1"/>
          <p:nvPr/>
        </p:nvSpPr>
        <p:spPr>
          <a:xfrm>
            <a:off x="5763510" y="2493663"/>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4</a:t>
            </a:r>
          </a:p>
        </p:txBody>
      </p:sp>
      <p:pic>
        <p:nvPicPr>
          <p:cNvPr id="47" name="Picture 46">
            <a:extLst>
              <a:ext uri="{FF2B5EF4-FFF2-40B4-BE49-F238E27FC236}">
                <a16:creationId xmlns:a16="http://schemas.microsoft.com/office/drawing/2014/main" id="{9C25D119-39BD-8866-D43C-EA0A4DEFFFE6}"/>
              </a:ext>
            </a:extLst>
          </p:cNvPr>
          <p:cNvPicPr>
            <a:picLocks noChangeAspect="1"/>
          </p:cNvPicPr>
          <p:nvPr/>
        </p:nvPicPr>
        <p:blipFill>
          <a:blip r:embed="rId29"/>
          <a:stretch>
            <a:fillRect/>
          </a:stretch>
        </p:blipFill>
        <p:spPr>
          <a:xfrm>
            <a:off x="4014972" y="2592127"/>
            <a:ext cx="356596" cy="413963"/>
          </a:xfrm>
          <a:prstGeom prst="rect">
            <a:avLst/>
          </a:prstGeom>
        </p:spPr>
      </p:pic>
      <p:pic>
        <p:nvPicPr>
          <p:cNvPr id="52" name="Picture 51">
            <a:extLst>
              <a:ext uri="{FF2B5EF4-FFF2-40B4-BE49-F238E27FC236}">
                <a16:creationId xmlns:a16="http://schemas.microsoft.com/office/drawing/2014/main" id="{5B8537D5-EB5C-3EA8-6E87-904EAFCBBBEA}"/>
              </a:ext>
            </a:extLst>
          </p:cNvPr>
          <p:cNvPicPr>
            <a:picLocks noChangeAspect="1"/>
          </p:cNvPicPr>
          <p:nvPr/>
        </p:nvPicPr>
        <p:blipFill>
          <a:blip r:embed="rId30"/>
          <a:srcRect l="5407" t="5223" r="18489" b="10070"/>
          <a:stretch/>
        </p:blipFill>
        <p:spPr>
          <a:xfrm>
            <a:off x="3768360" y="2618875"/>
            <a:ext cx="220064" cy="329498"/>
          </a:xfrm>
          <a:prstGeom prst="rect">
            <a:avLst/>
          </a:prstGeom>
        </p:spPr>
      </p:pic>
      <p:sp>
        <p:nvSpPr>
          <p:cNvPr id="56" name="TextBox 55">
            <a:extLst>
              <a:ext uri="{FF2B5EF4-FFF2-40B4-BE49-F238E27FC236}">
                <a16:creationId xmlns:a16="http://schemas.microsoft.com/office/drawing/2014/main" id="{68AC841B-8B01-9579-66C3-D5301DD524DA}"/>
              </a:ext>
            </a:extLst>
          </p:cNvPr>
          <p:cNvSpPr txBox="1"/>
          <p:nvPr/>
        </p:nvSpPr>
        <p:spPr>
          <a:xfrm>
            <a:off x="4064016" y="3877201"/>
            <a:ext cx="220518"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5</a:t>
            </a:r>
          </a:p>
        </p:txBody>
      </p:sp>
      <p:sp>
        <p:nvSpPr>
          <p:cNvPr id="57" name="TextBox 56">
            <a:extLst>
              <a:ext uri="{FF2B5EF4-FFF2-40B4-BE49-F238E27FC236}">
                <a16:creationId xmlns:a16="http://schemas.microsoft.com/office/drawing/2014/main" id="{3EC0FE6D-AC2B-D37E-ABCC-D34C97002FEA}"/>
              </a:ext>
            </a:extLst>
          </p:cNvPr>
          <p:cNvSpPr txBox="1"/>
          <p:nvPr/>
        </p:nvSpPr>
        <p:spPr>
          <a:xfrm>
            <a:off x="5794637" y="3837871"/>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6</a:t>
            </a:r>
          </a:p>
        </p:txBody>
      </p:sp>
      <p:pic>
        <p:nvPicPr>
          <p:cNvPr id="58" name="Graphic 57" descr="Wireless router outline">
            <a:extLst>
              <a:ext uri="{FF2B5EF4-FFF2-40B4-BE49-F238E27FC236}">
                <a16:creationId xmlns:a16="http://schemas.microsoft.com/office/drawing/2014/main" id="{EF01B89C-E6E9-1708-B42B-D58D6830BEDD}"/>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5503963" y="3866738"/>
            <a:ext cx="395173" cy="395173"/>
          </a:xfrm>
          <a:prstGeom prst="rect">
            <a:avLst/>
          </a:prstGeom>
        </p:spPr>
      </p:pic>
      <p:pic>
        <p:nvPicPr>
          <p:cNvPr id="62" name="Graphic 61" descr="Wireless router outline">
            <a:extLst>
              <a:ext uri="{FF2B5EF4-FFF2-40B4-BE49-F238E27FC236}">
                <a16:creationId xmlns:a16="http://schemas.microsoft.com/office/drawing/2014/main" id="{EB33F28C-52AF-1AE7-F553-8AF9B4F5ED7C}"/>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3769899" y="3854384"/>
            <a:ext cx="395173" cy="395173"/>
          </a:xfrm>
          <a:prstGeom prst="rect">
            <a:avLst/>
          </a:prstGeom>
        </p:spPr>
      </p:pic>
      <p:pic>
        <p:nvPicPr>
          <p:cNvPr id="1026" name="Picture 1025">
            <a:extLst>
              <a:ext uri="{FF2B5EF4-FFF2-40B4-BE49-F238E27FC236}">
                <a16:creationId xmlns:a16="http://schemas.microsoft.com/office/drawing/2014/main" id="{92D8859C-E0B8-A0D9-5B34-4A6EE1F9F0D1}"/>
              </a:ext>
            </a:extLst>
          </p:cNvPr>
          <p:cNvPicPr>
            <a:picLocks noChangeAspect="1"/>
          </p:cNvPicPr>
          <p:nvPr/>
        </p:nvPicPr>
        <p:blipFill>
          <a:blip r:embed="rId29"/>
          <a:stretch>
            <a:fillRect/>
          </a:stretch>
        </p:blipFill>
        <p:spPr>
          <a:xfrm>
            <a:off x="3586526" y="5656184"/>
            <a:ext cx="391587" cy="413963"/>
          </a:xfrm>
          <a:prstGeom prst="rect">
            <a:avLst/>
          </a:prstGeom>
        </p:spPr>
      </p:pic>
      <p:pic>
        <p:nvPicPr>
          <p:cNvPr id="1027" name="Picture 1026">
            <a:extLst>
              <a:ext uri="{FF2B5EF4-FFF2-40B4-BE49-F238E27FC236}">
                <a16:creationId xmlns:a16="http://schemas.microsoft.com/office/drawing/2014/main" id="{5B7993FA-DBA0-C393-C8F5-6D1ECAA01353}"/>
              </a:ext>
            </a:extLst>
          </p:cNvPr>
          <p:cNvPicPr>
            <a:picLocks noChangeAspect="1"/>
          </p:cNvPicPr>
          <p:nvPr/>
        </p:nvPicPr>
        <p:blipFill>
          <a:blip r:embed="rId30"/>
          <a:srcRect l="5407" t="5223" r="18489" b="10070"/>
          <a:stretch/>
        </p:blipFill>
        <p:spPr>
          <a:xfrm>
            <a:off x="3659588" y="5351152"/>
            <a:ext cx="241658" cy="329498"/>
          </a:xfrm>
          <a:prstGeom prst="rect">
            <a:avLst/>
          </a:prstGeom>
        </p:spPr>
      </p:pic>
      <p:sp>
        <p:nvSpPr>
          <p:cNvPr id="1028" name="TextBox 1027">
            <a:extLst>
              <a:ext uri="{FF2B5EF4-FFF2-40B4-BE49-F238E27FC236}">
                <a16:creationId xmlns:a16="http://schemas.microsoft.com/office/drawing/2014/main" id="{52BCA3B8-991F-6D81-C4E9-82C791E3374B}"/>
              </a:ext>
            </a:extLst>
          </p:cNvPr>
          <p:cNvSpPr txBox="1"/>
          <p:nvPr/>
        </p:nvSpPr>
        <p:spPr>
          <a:xfrm>
            <a:off x="3870790" y="5592579"/>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7       </a:t>
            </a:r>
          </a:p>
        </p:txBody>
      </p:sp>
      <p:pic>
        <p:nvPicPr>
          <p:cNvPr id="1029" name="Picture 1028">
            <a:extLst>
              <a:ext uri="{FF2B5EF4-FFF2-40B4-BE49-F238E27FC236}">
                <a16:creationId xmlns:a16="http://schemas.microsoft.com/office/drawing/2014/main" id="{855039BB-B745-0363-F2AD-8FD34963F621}"/>
              </a:ext>
            </a:extLst>
          </p:cNvPr>
          <p:cNvPicPr>
            <a:picLocks noChangeAspect="1"/>
          </p:cNvPicPr>
          <p:nvPr/>
        </p:nvPicPr>
        <p:blipFill>
          <a:blip r:embed="rId29"/>
          <a:stretch>
            <a:fillRect/>
          </a:stretch>
        </p:blipFill>
        <p:spPr>
          <a:xfrm>
            <a:off x="6958141" y="1239080"/>
            <a:ext cx="391587" cy="413963"/>
          </a:xfrm>
          <a:prstGeom prst="rect">
            <a:avLst/>
          </a:prstGeom>
        </p:spPr>
      </p:pic>
      <p:pic>
        <p:nvPicPr>
          <p:cNvPr id="1031" name="Picture 1030">
            <a:extLst>
              <a:ext uri="{FF2B5EF4-FFF2-40B4-BE49-F238E27FC236}">
                <a16:creationId xmlns:a16="http://schemas.microsoft.com/office/drawing/2014/main" id="{0C8442D7-640D-6848-C9B3-F7F62D50F5B2}"/>
              </a:ext>
            </a:extLst>
          </p:cNvPr>
          <p:cNvPicPr>
            <a:picLocks noChangeAspect="1"/>
          </p:cNvPicPr>
          <p:nvPr/>
        </p:nvPicPr>
        <p:blipFill>
          <a:blip r:embed="rId30"/>
          <a:srcRect l="5407" t="5223" r="18489" b="10070"/>
          <a:stretch/>
        </p:blipFill>
        <p:spPr>
          <a:xfrm>
            <a:off x="7733259" y="2518894"/>
            <a:ext cx="241658" cy="329498"/>
          </a:xfrm>
          <a:prstGeom prst="rect">
            <a:avLst/>
          </a:prstGeom>
        </p:spPr>
      </p:pic>
      <p:pic>
        <p:nvPicPr>
          <p:cNvPr id="1032" name="Graphic 1031" descr="Wireless router outline">
            <a:extLst>
              <a:ext uri="{FF2B5EF4-FFF2-40B4-BE49-F238E27FC236}">
                <a16:creationId xmlns:a16="http://schemas.microsoft.com/office/drawing/2014/main" id="{A447C513-FB9A-0DED-88D8-0F04E7B199B3}"/>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8277425" y="3765701"/>
            <a:ext cx="395173" cy="395173"/>
          </a:xfrm>
          <a:prstGeom prst="rect">
            <a:avLst/>
          </a:prstGeom>
        </p:spPr>
      </p:pic>
      <p:sp>
        <p:nvSpPr>
          <p:cNvPr id="1034" name="TextBox 1033">
            <a:extLst>
              <a:ext uri="{FF2B5EF4-FFF2-40B4-BE49-F238E27FC236}">
                <a16:creationId xmlns:a16="http://schemas.microsoft.com/office/drawing/2014/main" id="{F5026776-F5EE-C08D-7822-96B0C8EF25B3}"/>
              </a:ext>
            </a:extLst>
          </p:cNvPr>
          <p:cNvSpPr txBox="1"/>
          <p:nvPr/>
        </p:nvSpPr>
        <p:spPr>
          <a:xfrm>
            <a:off x="7192415" y="1131415"/>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8       </a:t>
            </a:r>
          </a:p>
        </p:txBody>
      </p:sp>
      <p:sp>
        <p:nvSpPr>
          <p:cNvPr id="1036" name="TextBox 1035">
            <a:extLst>
              <a:ext uri="{FF2B5EF4-FFF2-40B4-BE49-F238E27FC236}">
                <a16:creationId xmlns:a16="http://schemas.microsoft.com/office/drawing/2014/main" id="{7633CFB5-CAA0-A378-B013-A78ACFC5AFC1}"/>
              </a:ext>
            </a:extLst>
          </p:cNvPr>
          <p:cNvSpPr txBox="1"/>
          <p:nvPr/>
        </p:nvSpPr>
        <p:spPr>
          <a:xfrm>
            <a:off x="7833191" y="2333299"/>
            <a:ext cx="180732"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9      </a:t>
            </a:r>
          </a:p>
        </p:txBody>
      </p:sp>
      <p:sp>
        <p:nvSpPr>
          <p:cNvPr id="1037" name="TextBox 1036">
            <a:extLst>
              <a:ext uri="{FF2B5EF4-FFF2-40B4-BE49-F238E27FC236}">
                <a16:creationId xmlns:a16="http://schemas.microsoft.com/office/drawing/2014/main" id="{C53C69F0-1B47-391A-E45E-A5FA80C2C328}"/>
              </a:ext>
            </a:extLst>
          </p:cNvPr>
          <p:cNvSpPr txBox="1"/>
          <p:nvPr/>
        </p:nvSpPr>
        <p:spPr>
          <a:xfrm>
            <a:off x="8396887" y="3619429"/>
            <a:ext cx="39158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10</a:t>
            </a:r>
          </a:p>
        </p:txBody>
      </p:sp>
      <p:pic>
        <p:nvPicPr>
          <p:cNvPr id="1040" name="Graphic 193" descr="Employee badge outline">
            <a:extLst>
              <a:ext uri="{FF2B5EF4-FFF2-40B4-BE49-F238E27FC236}">
                <a16:creationId xmlns:a16="http://schemas.microsoft.com/office/drawing/2014/main" id="{EE34DF8F-A642-6613-2348-EC42A56C1922}"/>
              </a:ext>
            </a:extLst>
          </p:cNvPr>
          <p:cNvPicPr/>
          <p:nvPr/>
        </p:nvPicPr>
        <p:blipFill rotWithShape="1">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rcRect t="27941"/>
          <a:stretch/>
        </p:blipFill>
        <p:spPr bwMode="auto">
          <a:xfrm>
            <a:off x="4271892" y="2213463"/>
            <a:ext cx="483775" cy="349968"/>
          </a:xfrm>
          <a:prstGeom prst="rect">
            <a:avLst/>
          </a:prstGeom>
          <a:ln>
            <a:noFill/>
          </a:ln>
          <a:extLst>
            <a:ext uri="{53640926-AAD7-44D8-BBD7-CCE9431645EC}">
              <a14:shadowObscured xmlns:a14="http://schemas.microsoft.com/office/drawing/2010/main"/>
            </a:ext>
          </a:extLst>
        </p:spPr>
      </p:pic>
      <p:sp>
        <p:nvSpPr>
          <p:cNvPr id="1041" name="Text Box 227">
            <a:extLst>
              <a:ext uri="{FF2B5EF4-FFF2-40B4-BE49-F238E27FC236}">
                <a16:creationId xmlns:a16="http://schemas.microsoft.com/office/drawing/2014/main" id="{626EEE33-87F5-446A-7F44-3DCA3B37EA2F}"/>
              </a:ext>
            </a:extLst>
          </p:cNvPr>
          <p:cNvSpPr txBox="1"/>
          <p:nvPr/>
        </p:nvSpPr>
        <p:spPr>
          <a:xfrm>
            <a:off x="4091036" y="2582015"/>
            <a:ext cx="896737" cy="42449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1050" name="TextBox 1049">
            <a:extLst>
              <a:ext uri="{FF2B5EF4-FFF2-40B4-BE49-F238E27FC236}">
                <a16:creationId xmlns:a16="http://schemas.microsoft.com/office/drawing/2014/main" id="{FCA3C188-9EE0-48CB-DA48-6B059AF149B0}"/>
              </a:ext>
            </a:extLst>
          </p:cNvPr>
          <p:cNvSpPr txBox="1"/>
          <p:nvPr/>
        </p:nvSpPr>
        <p:spPr>
          <a:xfrm>
            <a:off x="-76946" y="2418040"/>
            <a:ext cx="3629397" cy="2908489"/>
          </a:xfrm>
          <a:prstGeom prst="rect">
            <a:avLst/>
          </a:prstGeom>
          <a:noFill/>
        </p:spPr>
        <p:txBody>
          <a:bodyPr wrap="square">
            <a:spAutoFit/>
          </a:bodyPr>
          <a:lstStyle/>
          <a:p>
            <a:r>
              <a:rPr lang="en-US" sz="1400" b="1" i="0" u="none" strike="noStrike" dirty="0">
                <a:solidFill>
                  <a:srgbClr val="E81313"/>
                </a:solidFill>
                <a:effectLst/>
                <a:latin typeface="Avenir Book" panose="02000503020000020003" pitchFamily="2" charset="0"/>
              </a:rPr>
              <a:t>Countermeasures </a:t>
            </a:r>
            <a:endParaRPr lang="en-US" sz="1400" dirty="0">
              <a:solidFill>
                <a:srgbClr val="E81313"/>
              </a:solidFill>
              <a:latin typeface="Avenir Book" panose="02000503020000020003" pitchFamily="2" charset="0"/>
            </a:endParaRPr>
          </a:p>
          <a:p>
            <a:pPr marL="228600" indent="-228600">
              <a:buFont typeface="+mj-lt"/>
              <a:buAutoNum type="arabicPeriod"/>
            </a:pP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Biometric liveness/</a:t>
            </a:r>
            <a:r>
              <a:rPr lang="en-US" sz="800" dirty="0">
                <a:solidFill>
                  <a:srgbClr val="FF000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PAD</a:t>
            </a: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 technologies, cryptographic systems, and environmental data signature analysis. </a:t>
            </a:r>
            <a:endParaRPr lang="en-US" sz="800" dirty="0">
              <a:solidFill>
                <a:srgbClr val="FF0000"/>
              </a:solidFill>
              <a:latin typeface="Avenir Book" panose="02000503020000020003" pitchFamily="2" charset="0"/>
            </a:endParaRPr>
          </a:p>
          <a:p>
            <a:pPr marL="228600" indent="-228600">
              <a:buFont typeface="+mj-lt"/>
              <a:buAutoNum type="arabicPeriod"/>
            </a:pP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Sensor/input isolation and control capabilities, biometric liveness/</a:t>
            </a:r>
            <a:r>
              <a:rPr lang="en-US" sz="800" dirty="0">
                <a:solidFill>
                  <a:srgbClr val="FF000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IAD</a:t>
            </a: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 technologies, cryptographic systems, and environmental data signature analysis.</a:t>
            </a:r>
            <a:endParaRPr lang="en-US" sz="800" i="0" u="none" strike="noStrike" dirty="0">
              <a:solidFill>
                <a:srgbClr val="FF0000"/>
              </a:solidFill>
              <a:effectLst/>
              <a:latin typeface="Avenir Book" panose="02000503020000020003" pitchFamily="2" charset="0"/>
            </a:endParaRPr>
          </a:p>
          <a:p>
            <a:pPr marL="228600" indent="-228600">
              <a:buFont typeface="+mj-lt"/>
              <a:buAutoNum type="arabicPeriod"/>
            </a:pPr>
            <a:r>
              <a:rPr lang="en-US" sz="800" dirty="0">
                <a:solidFill>
                  <a:srgbClr val="FF000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Optical</a:t>
            </a: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 Character Recognition (OCR), cryptographic systems, identity document validation and verification systems, biometric matching systems, and reference data comparison.</a:t>
            </a:r>
          </a:p>
          <a:p>
            <a:pPr marL="228600" indent="-228600">
              <a:buFont typeface="+mj-lt"/>
              <a:buAutoNum type="arabicPeriod"/>
            </a:pP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Sensor/input isolation and control capabilities, cryptographic systems, identity document validation and verification systems, biometric matching systems, and reference data comparison.</a:t>
            </a:r>
          </a:p>
          <a:p>
            <a:pPr marL="228600" indent="-228600">
              <a:buFont typeface="+mj-lt"/>
              <a:buAutoNum type="arabicPeriod"/>
            </a:pP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Data signature analysis and reference data comparison</a:t>
            </a:r>
            <a:endParaRPr lang="en-US" sz="800" i="0" u="none" strike="noStrike" dirty="0">
              <a:solidFill>
                <a:srgbClr val="FF0000"/>
              </a:solidFill>
              <a:effectLst/>
              <a:latin typeface="Avenir Book" panose="02000503020000020003" pitchFamily="2" charset="0"/>
            </a:endParaRPr>
          </a:p>
          <a:p>
            <a:pPr marL="228600" indent="-228600">
              <a:buFont typeface="+mj-lt"/>
              <a:buAutoNum type="arabicPeriod"/>
            </a:pPr>
            <a:r>
              <a:rPr lang="en-US" sz="800" dirty="0">
                <a:solidFill>
                  <a:srgbClr val="FF0000"/>
                </a:solidFill>
                <a:latin typeface="Avenir Book" panose="02000503020000020003" pitchFamily="2" charset="0"/>
              </a:rPr>
              <a:t>Sensor</a:t>
            </a: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/input isolation and control capabilities, cryptographic systems, data signature analysis, and reference data comparison.</a:t>
            </a:r>
            <a:endParaRPr lang="en-US" sz="800" dirty="0">
              <a:solidFill>
                <a:srgbClr val="FF0000"/>
              </a:solidFill>
              <a:latin typeface="Avenir Book" panose="02000503020000020003" pitchFamily="2" charset="0"/>
            </a:endParaRPr>
          </a:p>
          <a:p>
            <a:pPr marL="228600" indent="-228600">
              <a:buFont typeface="+mj-lt"/>
              <a:buAutoNum type="arabicPeriod"/>
            </a:pP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Biometric liveness /</a:t>
            </a:r>
            <a:r>
              <a:rPr lang="en-US" sz="800" dirty="0">
                <a:solidFill>
                  <a:srgbClr val="FF000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PAD</a:t>
            </a: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 and </a:t>
            </a:r>
            <a:r>
              <a:rPr lang="en-US" sz="800" dirty="0">
                <a:solidFill>
                  <a:srgbClr val="FF000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comparison</a:t>
            </a: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 cryptographic systems , and interviewer training and policy.</a:t>
            </a:r>
            <a:r>
              <a:rPr lang="en-US" sz="800" i="0" u="none" strike="noStrike" dirty="0">
                <a:solidFill>
                  <a:srgbClr val="FF0000"/>
                </a:solidFill>
                <a:effectLst/>
                <a:latin typeface="Avenir Book" panose="02000503020000020003" pitchFamily="2" charset="0"/>
              </a:rPr>
              <a:t> </a:t>
            </a:r>
          </a:p>
          <a:p>
            <a:pPr marL="228600" indent="-228600">
              <a:buFont typeface="+mj-lt"/>
              <a:buAutoNum type="arabicPeriod"/>
            </a:pP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Biometric </a:t>
            </a:r>
            <a:r>
              <a:rPr lang="en-US" sz="800" dirty="0">
                <a:solidFill>
                  <a:srgbClr val="FF000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comparison</a:t>
            </a: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 cryptography hic, and SEIM systems</a:t>
            </a:r>
          </a:p>
          <a:p>
            <a:pPr marL="228600" indent="-228600">
              <a:buFont typeface="+mj-lt"/>
              <a:buAutoNum type="arabicPeriod"/>
            </a:pP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Identity document cryptographic systems and SEIM systems.</a:t>
            </a:r>
          </a:p>
          <a:p>
            <a:pPr marL="228600" indent="-228600">
              <a:buFont typeface="+mj-lt"/>
              <a:buAutoNum type="arabicPeriod"/>
            </a:pP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Cryptographic systems and SEIM systems</a:t>
            </a:r>
          </a:p>
          <a:p>
            <a:pPr marL="228600" indent="-228600">
              <a:buFont typeface="+mj-lt"/>
              <a:buAutoNum type="arabicPeriod"/>
            </a:pPr>
            <a:r>
              <a:rPr lang="en-US" sz="800" dirty="0">
                <a:solidFill>
                  <a:srgbClr val="FF0000"/>
                </a:solidFill>
                <a:latin typeface="Avenir Book" panose="02000503020000020003" pitchFamily="2" charset="0"/>
                <a:ea typeface="Times New Roman" panose="02020603050405020304" pitchFamily="18" charset="0"/>
                <a:cs typeface="Times New Roman" panose="02020603050405020304" pitchFamily="18" charset="0"/>
              </a:rPr>
              <a:t>Biometric matching and cryptographic systems, training, and policy.</a:t>
            </a:r>
          </a:p>
          <a:p>
            <a:endParaRPr lang="en-US" sz="800" dirty="0">
              <a:solidFill>
                <a:srgbClr val="E81313"/>
              </a:solidFill>
              <a:latin typeface="Avenir Book" panose="02000503020000020003" pitchFamily="2" charset="0"/>
            </a:endParaRPr>
          </a:p>
          <a:p>
            <a:endParaRPr lang="en-US" sz="900" dirty="0">
              <a:solidFill>
                <a:srgbClr val="E81313"/>
              </a:solidFill>
              <a:latin typeface="Avenir Book" panose="02000503020000020003" pitchFamily="2" charset="0"/>
            </a:endParaRPr>
          </a:p>
        </p:txBody>
      </p:sp>
      <p:sp>
        <p:nvSpPr>
          <p:cNvPr id="1053" name="Text Box 227">
            <a:extLst>
              <a:ext uri="{FF2B5EF4-FFF2-40B4-BE49-F238E27FC236}">
                <a16:creationId xmlns:a16="http://schemas.microsoft.com/office/drawing/2014/main" id="{A1040FFD-CF85-D369-3D74-F8E96A2C1547}"/>
              </a:ext>
            </a:extLst>
          </p:cNvPr>
          <p:cNvSpPr txBox="1"/>
          <p:nvPr/>
        </p:nvSpPr>
        <p:spPr>
          <a:xfrm>
            <a:off x="-81127" y="506996"/>
            <a:ext cx="1634963" cy="15683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US" sz="1000" dirty="0">
                <a:effectLst/>
                <a:latin typeface="Avenir Book" panose="02000503020000020003" pitchFamily="2" charset="0"/>
              </a:rPr>
              <a:t>NOTES</a:t>
            </a:r>
          </a:p>
          <a:p>
            <a:pPr marL="119063" indent="-114300">
              <a:buFont typeface="+mj-lt"/>
              <a:buAutoNum type="arabicPeriod"/>
            </a:pPr>
            <a:r>
              <a:rPr lang="en-US" sz="900" b="1" dirty="0">
                <a:effectLst/>
                <a:latin typeface="Avenir Book" panose="02000503020000020003" pitchFamily="2" charset="0"/>
              </a:rPr>
              <a:t>Data Capture</a:t>
            </a:r>
            <a:r>
              <a:rPr lang="en-US" sz="900" dirty="0">
                <a:effectLst/>
                <a:latin typeface="Avenir Book" panose="02000503020000020003" pitchFamily="2" charset="0"/>
              </a:rPr>
              <a:t> at the edge is often stored as </a:t>
            </a:r>
            <a:r>
              <a:rPr lang="en-US" sz="900" b="1" dirty="0">
                <a:effectLst/>
                <a:latin typeface="Avenir Book" panose="02000503020000020003" pitchFamily="2" charset="0"/>
              </a:rPr>
              <a:t>Reference Data</a:t>
            </a:r>
            <a:r>
              <a:rPr lang="en-US" sz="900" dirty="0">
                <a:effectLst/>
                <a:latin typeface="Avenir Book" panose="02000503020000020003" pitchFamily="2" charset="0"/>
              </a:rPr>
              <a:t> on the host (for model building, adjudication, extensibility)</a:t>
            </a:r>
          </a:p>
          <a:p>
            <a:pPr marL="119063" indent="-114300">
              <a:buFont typeface="+mj-lt"/>
              <a:buAutoNum type="arabicPeriod"/>
            </a:pPr>
            <a:r>
              <a:rPr lang="en-US" sz="900" dirty="0">
                <a:effectLst/>
                <a:latin typeface="Avenir Book" panose="02000503020000020003" pitchFamily="2" charset="0"/>
                <a:ea typeface="Times New Roman" panose="02020603050405020304" pitchFamily="18" charset="0"/>
                <a:cs typeface="Times New Roman" panose="02020603050405020304" pitchFamily="18" charset="0"/>
              </a:rPr>
              <a:t>Signal Processing may be on the edge device, host system, or hybrid</a:t>
            </a:r>
          </a:p>
          <a:p>
            <a:endParaRPr lang="en-US" sz="1000" dirty="0">
              <a:effectLst/>
              <a:latin typeface="Avenir Book" panose="02000503020000020003" pitchFamily="2" charset="0"/>
            </a:endParaRPr>
          </a:p>
          <a:p>
            <a:pPr marL="0" marR="0" algn="ctr">
              <a:spcBef>
                <a:spcPts val="0"/>
              </a:spcBef>
              <a:spcAft>
                <a:spcPts val="0"/>
              </a:spcAft>
            </a:pPr>
            <a:endParaRPr lang="en-US" sz="11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grpSp>
        <p:nvGrpSpPr>
          <p:cNvPr id="1054" name="Group 1053">
            <a:extLst>
              <a:ext uri="{FF2B5EF4-FFF2-40B4-BE49-F238E27FC236}">
                <a16:creationId xmlns:a16="http://schemas.microsoft.com/office/drawing/2014/main" id="{10EE1866-EFE4-78D0-CDFF-510FB3F7F258}"/>
              </a:ext>
            </a:extLst>
          </p:cNvPr>
          <p:cNvGrpSpPr/>
          <p:nvPr/>
        </p:nvGrpSpPr>
        <p:grpSpPr>
          <a:xfrm>
            <a:off x="1970793" y="1607434"/>
            <a:ext cx="1804963" cy="1036655"/>
            <a:chOff x="69429" y="2834173"/>
            <a:chExt cx="1880205" cy="1036655"/>
          </a:xfrm>
        </p:grpSpPr>
        <p:pic>
          <p:nvPicPr>
            <p:cNvPr id="1057" name="Picture 1056">
              <a:extLst>
                <a:ext uri="{FF2B5EF4-FFF2-40B4-BE49-F238E27FC236}">
                  <a16:creationId xmlns:a16="http://schemas.microsoft.com/office/drawing/2014/main" id="{002B888B-8569-0EBE-666E-CA1E2918BC61}"/>
                </a:ext>
              </a:extLst>
            </p:cNvPr>
            <p:cNvPicPr>
              <a:picLocks noChangeAspect="1"/>
            </p:cNvPicPr>
            <p:nvPr/>
          </p:nvPicPr>
          <p:blipFill>
            <a:blip r:embed="rId30"/>
            <a:srcRect l="5407" t="5223" r="18489" b="10070"/>
            <a:stretch/>
          </p:blipFill>
          <p:spPr>
            <a:xfrm>
              <a:off x="225610" y="3076456"/>
              <a:ext cx="188751" cy="257360"/>
            </a:xfrm>
            <a:prstGeom prst="rect">
              <a:avLst/>
            </a:prstGeom>
          </p:spPr>
        </p:pic>
        <p:pic>
          <p:nvPicPr>
            <p:cNvPr id="1058" name="Picture 1057">
              <a:extLst>
                <a:ext uri="{FF2B5EF4-FFF2-40B4-BE49-F238E27FC236}">
                  <a16:creationId xmlns:a16="http://schemas.microsoft.com/office/drawing/2014/main" id="{9258E797-4473-3476-FB25-D0DAE6E88246}"/>
                </a:ext>
              </a:extLst>
            </p:cNvPr>
            <p:cNvPicPr>
              <a:picLocks noChangeAspect="1"/>
            </p:cNvPicPr>
            <p:nvPr/>
          </p:nvPicPr>
          <p:blipFill>
            <a:blip r:embed="rId29"/>
            <a:stretch>
              <a:fillRect/>
            </a:stretch>
          </p:blipFill>
          <p:spPr>
            <a:xfrm>
              <a:off x="186490" y="3329804"/>
              <a:ext cx="266992" cy="282248"/>
            </a:xfrm>
            <a:prstGeom prst="rect">
              <a:avLst/>
            </a:prstGeom>
          </p:spPr>
        </p:pic>
        <p:sp>
          <p:nvSpPr>
            <p:cNvPr id="1060" name="Text Box 227">
              <a:extLst>
                <a:ext uri="{FF2B5EF4-FFF2-40B4-BE49-F238E27FC236}">
                  <a16:creationId xmlns:a16="http://schemas.microsoft.com/office/drawing/2014/main" id="{AA062C7C-52F9-2836-C189-BC697812FB13}"/>
                </a:ext>
              </a:extLst>
            </p:cNvPr>
            <p:cNvSpPr txBox="1"/>
            <p:nvPr/>
          </p:nvSpPr>
          <p:spPr>
            <a:xfrm>
              <a:off x="386431" y="3092379"/>
              <a:ext cx="111955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p:txBody>
        </p:sp>
        <p:sp>
          <p:nvSpPr>
            <p:cNvPr id="1068" name="Text Box 227">
              <a:extLst>
                <a:ext uri="{FF2B5EF4-FFF2-40B4-BE49-F238E27FC236}">
                  <a16:creationId xmlns:a16="http://schemas.microsoft.com/office/drawing/2014/main" id="{76E2EA5E-8868-AB78-FE55-A7BDBB0DC71A}"/>
                </a:ext>
              </a:extLst>
            </p:cNvPr>
            <p:cNvSpPr txBox="1"/>
            <p:nvPr/>
          </p:nvSpPr>
          <p:spPr>
            <a:xfrm>
              <a:off x="386431" y="3369037"/>
              <a:ext cx="123637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p:txBody>
        </p:sp>
        <p:sp>
          <p:nvSpPr>
            <p:cNvPr id="1069" name="Text Box 227">
              <a:extLst>
                <a:ext uri="{FF2B5EF4-FFF2-40B4-BE49-F238E27FC236}">
                  <a16:creationId xmlns:a16="http://schemas.microsoft.com/office/drawing/2014/main" id="{6448268D-D6AE-D45E-DDB0-7A3DA2DD0362}"/>
                </a:ext>
              </a:extLst>
            </p:cNvPr>
            <p:cNvSpPr txBox="1"/>
            <p:nvPr/>
          </p:nvSpPr>
          <p:spPr>
            <a:xfrm>
              <a:off x="386431" y="3633050"/>
              <a:ext cx="1318330" cy="23777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Other Data/Signals</a:t>
              </a:r>
            </a:p>
          </p:txBody>
        </p:sp>
        <p:pic>
          <p:nvPicPr>
            <p:cNvPr id="1075" name="Graphic 1074" descr="Wireless router outline">
              <a:extLst>
                <a:ext uri="{FF2B5EF4-FFF2-40B4-BE49-F238E27FC236}">
                  <a16:creationId xmlns:a16="http://schemas.microsoft.com/office/drawing/2014/main" id="{7D6325A4-8361-7CCC-E257-F71DBACEF55B}"/>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162835" y="3566442"/>
              <a:ext cx="289009" cy="289009"/>
            </a:xfrm>
            <a:prstGeom prst="rect">
              <a:avLst/>
            </a:prstGeom>
          </p:spPr>
        </p:pic>
        <p:sp>
          <p:nvSpPr>
            <p:cNvPr id="1078" name="TextBox 1077">
              <a:extLst>
                <a:ext uri="{FF2B5EF4-FFF2-40B4-BE49-F238E27FC236}">
                  <a16:creationId xmlns:a16="http://schemas.microsoft.com/office/drawing/2014/main" id="{4381EC38-AF46-2F1C-A293-05D84F2418F5}"/>
                </a:ext>
              </a:extLst>
            </p:cNvPr>
            <p:cNvSpPr txBox="1"/>
            <p:nvPr/>
          </p:nvSpPr>
          <p:spPr>
            <a:xfrm>
              <a:off x="69429" y="2834173"/>
              <a:ext cx="1880205" cy="307777"/>
            </a:xfrm>
            <a:prstGeom prst="rect">
              <a:avLst/>
            </a:prstGeom>
            <a:noFill/>
          </p:spPr>
          <p:txBody>
            <a:bodyPr wrap="square">
              <a:spAutoFit/>
            </a:bodyPr>
            <a:lstStyle/>
            <a:p>
              <a:r>
                <a:rPr lang="en-US" sz="1400" b="1" i="0" u="none" strike="noStrike" dirty="0">
                  <a:solidFill>
                    <a:srgbClr val="E81313"/>
                  </a:solidFill>
                  <a:effectLst/>
                  <a:latin typeface="Avenir Book" panose="02000503020000020003" pitchFamily="2" charset="0"/>
                </a:rPr>
                <a:t>Attack Types</a:t>
              </a:r>
              <a:endParaRPr lang="en-US" sz="1400" dirty="0">
                <a:solidFill>
                  <a:srgbClr val="E81313"/>
                </a:solidFill>
                <a:latin typeface="Avenir Book" panose="02000503020000020003" pitchFamily="2" charset="0"/>
              </a:endParaRPr>
            </a:p>
          </p:txBody>
        </p:sp>
      </p:grpSp>
    </p:spTree>
    <p:extLst>
      <p:ext uri="{BB962C8B-B14F-4D97-AF65-F5344CB8AC3E}">
        <p14:creationId xmlns:p14="http://schemas.microsoft.com/office/powerpoint/2010/main" val="2643732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9483B-5422-6D40-85C7-6225ED8FB6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ADE86D-71B7-E272-2907-91E6C5CA30B9}"/>
              </a:ext>
            </a:extLst>
          </p:cNvPr>
          <p:cNvSpPr>
            <a:spLocks noGrp="1"/>
          </p:cNvSpPr>
          <p:nvPr>
            <p:ph type="title"/>
          </p:nvPr>
        </p:nvSpPr>
        <p:spPr/>
        <p:txBody>
          <a:bodyPr/>
          <a:lstStyle/>
          <a:p>
            <a:r>
              <a:rPr lang="en-US" dirty="0"/>
              <a:t>RIDV Countermeasures Defined</a:t>
            </a:r>
          </a:p>
        </p:txBody>
      </p:sp>
      <p:sp>
        <p:nvSpPr>
          <p:cNvPr id="8" name="Content Placeholder 2">
            <a:extLst>
              <a:ext uri="{FF2B5EF4-FFF2-40B4-BE49-F238E27FC236}">
                <a16:creationId xmlns:a16="http://schemas.microsoft.com/office/drawing/2014/main" id="{30DB7095-A1E1-EF09-40BF-C34DC659631B}"/>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12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indent="0">
              <a:spcBef>
                <a:spcPts val="0"/>
              </a:spcBef>
              <a:spcAft>
                <a:spcPts val="0"/>
              </a:spcAft>
              <a:buNone/>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a:t>
            </a:r>
          </a:p>
          <a:p>
            <a:pPr marL="0" marR="0" indent="0">
              <a:spcBef>
                <a:spcPts val="0"/>
              </a:spcBef>
              <a:spcAft>
                <a:spcPts val="0"/>
              </a:spcAft>
              <a:buNone/>
            </a:pPr>
            <a:r>
              <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1) Data Capture -  </a:t>
            </a:r>
            <a:r>
              <a:rPr lang="en-US" sz="1200" b="1" i="0" u="none" strike="noStrike" dirty="0">
                <a:solidFill>
                  <a:srgbClr val="E81313"/>
                </a:solidFill>
                <a:effectLst/>
                <a:latin typeface="Avenir Book" panose="02000503020000020003" pitchFamily="2" charset="0"/>
              </a:rPr>
              <a:t>Deepfake Physical Presentation Attack  </a:t>
            </a:r>
            <a:r>
              <a:rPr lang="en-US" sz="1200" dirty="0">
                <a:ea typeface="Times New Roman" panose="02020603050405020304" pitchFamily="18" charset="0"/>
                <a:cs typeface="Times New Roman" panose="02020603050405020304" pitchFamily="18" charset="0"/>
              </a:rPr>
              <a:t>Countermeasures include biometric liveness</a:t>
            </a:r>
            <a:r>
              <a:rPr lang="en-US" sz="1200" dirty="0">
                <a:highlight>
                  <a:srgbClr val="FFFF00"/>
                </a:highlight>
                <a:ea typeface="Times New Roman" panose="02020603050405020304" pitchFamily="18" charset="0"/>
                <a:cs typeface="Times New Roman" panose="02020603050405020304" pitchFamily="18" charset="0"/>
              </a:rPr>
              <a:t>/ presentation attack detection (PAD) </a:t>
            </a:r>
            <a:r>
              <a:rPr lang="en-US" sz="1200" dirty="0">
                <a:ea typeface="Times New Roman" panose="02020603050405020304" pitchFamily="18" charset="0"/>
                <a:cs typeface="Times New Roman" panose="02020603050405020304" pitchFamily="18" charset="0"/>
              </a:rPr>
              <a:t>technologies, cryptographic systems and environmental data signature analysis.</a:t>
            </a:r>
            <a:endParaRPr lang="en-US" sz="12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200" i="0" u="none" strike="noStrike" dirty="0">
                <a:effectLst/>
                <a:latin typeface="Avenir Book" panose="02000503020000020003" pitchFamily="2" charset="0"/>
              </a:rPr>
              <a:t>2) Signal Processing - </a:t>
            </a:r>
            <a:r>
              <a:rPr lang="en-US" sz="1200" b="1" i="0" u="none" strike="noStrike" dirty="0">
                <a:solidFill>
                  <a:srgbClr val="E81313"/>
                </a:solidFill>
                <a:effectLst/>
                <a:latin typeface="Avenir Book" panose="02000503020000020003" pitchFamily="2" charset="0"/>
              </a:rPr>
              <a:t>Deepfake Injection Attack  </a:t>
            </a:r>
            <a:r>
              <a:rPr lang="en-US" sz="1200" dirty="0">
                <a:ea typeface="Times New Roman" panose="02020603050405020304" pitchFamily="18" charset="0"/>
                <a:cs typeface="Times New Roman" panose="02020603050405020304" pitchFamily="18" charset="0"/>
              </a:rPr>
              <a:t>Countermeasures include sensor/input isolation and control capabilities, cryptographic systems, biometric liveness technologies, </a:t>
            </a:r>
            <a:r>
              <a:rPr lang="en-US" sz="1200" dirty="0">
                <a:highlight>
                  <a:srgbClr val="FFFF00"/>
                </a:highlight>
                <a:ea typeface="Times New Roman" panose="02020603050405020304" pitchFamily="18" charset="0"/>
                <a:cs typeface="Times New Roman" panose="02020603050405020304" pitchFamily="18" charset="0"/>
              </a:rPr>
              <a:t>injection attack detection (IAD),</a:t>
            </a:r>
            <a:r>
              <a:rPr lang="en-US" sz="1200" dirty="0">
                <a:ea typeface="Times New Roman" panose="02020603050405020304" pitchFamily="18" charset="0"/>
                <a:cs typeface="Times New Roman" panose="02020603050405020304" pitchFamily="18" charset="0"/>
              </a:rPr>
              <a:t> and environmental data signature analysis.</a:t>
            </a:r>
            <a:endParaRPr lang="en-US" sz="1200" b="1" i="0" u="none" strike="noStrike" dirty="0">
              <a:solidFill>
                <a:srgbClr val="E81313"/>
              </a:solidFill>
              <a:effectLst/>
              <a:latin typeface="Avenir Book" panose="02000503020000020003" pitchFamily="2" charset="0"/>
            </a:endParaRPr>
          </a:p>
          <a:p>
            <a:pPr marL="0" marR="0" indent="0">
              <a:spcBef>
                <a:spcPts val="0"/>
              </a:spcBef>
              <a:spcAft>
                <a:spcPts val="0"/>
              </a:spcAft>
              <a:buNone/>
            </a:pP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3) Data Capture -  </a:t>
            </a:r>
            <a:r>
              <a:rPr lang="en-US" sz="1200" b="1" i="0" u="none" strike="noStrike" dirty="0">
                <a:solidFill>
                  <a:srgbClr val="E81313"/>
                </a:solidFill>
                <a:effectLst/>
                <a:latin typeface="Avenir Book" panose="02000503020000020003" pitchFamily="2" charset="0"/>
              </a:rPr>
              <a:t>Deepfake /Modified document; Synthetic ID document </a:t>
            </a:r>
            <a:r>
              <a:rPr lang="en-US" sz="1200" dirty="0">
                <a:ea typeface="Times New Roman" panose="02020603050405020304" pitchFamily="18" charset="0"/>
                <a:cs typeface="Times New Roman" panose="02020603050405020304" pitchFamily="18" charset="0"/>
              </a:rPr>
              <a:t>Countermeasures include </a:t>
            </a:r>
            <a:r>
              <a:rPr lang="en-US" sz="1200" dirty="0">
                <a:highlight>
                  <a:srgbClr val="FFFF00"/>
                </a:highlight>
                <a:ea typeface="Times New Roman" panose="02020603050405020304" pitchFamily="18" charset="0"/>
                <a:cs typeface="Times New Roman" panose="02020603050405020304" pitchFamily="18" charset="0"/>
              </a:rPr>
              <a:t>Optical</a:t>
            </a:r>
            <a:r>
              <a:rPr lang="en-US" sz="1200" dirty="0">
                <a:ea typeface="Times New Roman" panose="02020603050405020304" pitchFamily="18" charset="0"/>
                <a:cs typeface="Times New Roman" panose="02020603050405020304" pitchFamily="18" charset="0"/>
              </a:rPr>
              <a:t> Character Recognition (OCR), cryptographic systems, Identity Document validation, verification and liveness systems, biometric matching systems, and reference data comparison.</a:t>
            </a:r>
            <a:endParaRPr lang="en-US" sz="12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200" i="0" u="none" strike="noStrike" dirty="0">
                <a:effectLst/>
                <a:latin typeface="Avenir Book" panose="02000503020000020003" pitchFamily="2" charset="0"/>
              </a:rPr>
              <a:t>4) Signal Processing - </a:t>
            </a:r>
            <a:r>
              <a:rPr lang="en-US" sz="1200" b="1" i="0" u="none" strike="noStrike" dirty="0">
                <a:solidFill>
                  <a:srgbClr val="E81313"/>
                </a:solidFill>
                <a:effectLst/>
                <a:latin typeface="Avenir Book" panose="02000503020000020003" pitchFamily="2" charset="0"/>
              </a:rPr>
              <a:t>Deepfake Synthetic Document Injection Attack </a:t>
            </a:r>
            <a:r>
              <a:rPr lang="en-US" sz="1200" dirty="0">
                <a:ea typeface="Times New Roman" panose="02020603050405020304" pitchFamily="18" charset="0"/>
                <a:cs typeface="Times New Roman" panose="02020603050405020304" pitchFamily="18" charset="0"/>
              </a:rPr>
              <a:t>Countermeasures include sensor/input isolation and control capabilities, cryptographic systems, identity document validation and verification, and liveness systems, biometric </a:t>
            </a:r>
            <a:r>
              <a:rPr lang="en-US" sz="1200" dirty="0">
                <a:highlight>
                  <a:srgbClr val="FFFF00"/>
                </a:highlight>
                <a:ea typeface="Times New Roman" panose="02020603050405020304" pitchFamily="18" charset="0"/>
                <a:cs typeface="Times New Roman" panose="02020603050405020304" pitchFamily="18" charset="0"/>
              </a:rPr>
              <a:t>comparison</a:t>
            </a:r>
            <a:r>
              <a:rPr lang="en-US" sz="1200" dirty="0">
                <a:ea typeface="Times New Roman" panose="02020603050405020304" pitchFamily="18" charset="0"/>
                <a:cs typeface="Times New Roman" panose="02020603050405020304" pitchFamily="18" charset="0"/>
              </a:rPr>
              <a:t> systems and reference data comparison.</a:t>
            </a:r>
          </a:p>
          <a:p>
            <a:pPr marL="0" marR="0" indent="0">
              <a:spcBef>
                <a:spcPts val="0"/>
              </a:spcBef>
              <a:spcAft>
                <a:spcPts val="0"/>
              </a:spcAft>
              <a:buNone/>
            </a:pP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5) Data Capture - </a:t>
            </a:r>
            <a:r>
              <a:rPr lang="en-US" sz="1200" b="1" i="0" u="none" strike="noStrike" dirty="0">
                <a:solidFill>
                  <a:srgbClr val="E81313"/>
                </a:solidFill>
                <a:effectLst/>
                <a:latin typeface="Avenir Book" panose="02000503020000020003" pitchFamily="2" charset="0"/>
              </a:rPr>
              <a:t>Modified or Synthetic Data Attack  </a:t>
            </a:r>
            <a:r>
              <a:rPr lang="en-US" sz="1200" dirty="0">
                <a:ea typeface="Times New Roman" panose="02020603050405020304" pitchFamily="18" charset="0"/>
                <a:cs typeface="Times New Roman" panose="02020603050405020304" pitchFamily="18" charset="0"/>
              </a:rPr>
              <a:t>Countermeasures include data signature analysis and reference data comparison.</a:t>
            </a:r>
            <a:endParaRPr lang="en-US" sz="12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200" i="0" u="none" strike="noStrike" dirty="0">
                <a:effectLst/>
                <a:latin typeface="Avenir Book" panose="02000503020000020003" pitchFamily="2" charset="0"/>
              </a:rPr>
              <a:t>6) Signal Processing - </a:t>
            </a:r>
            <a:r>
              <a:rPr lang="en-US" sz="1200" b="1" i="0" u="none" strike="noStrike" dirty="0">
                <a:solidFill>
                  <a:srgbClr val="E81313"/>
                </a:solidFill>
                <a:effectLst/>
                <a:latin typeface="Avenir Book" panose="02000503020000020003" pitchFamily="2" charset="0"/>
              </a:rPr>
              <a:t>Modified or Synthetic Data Injection Attack  </a:t>
            </a:r>
            <a:r>
              <a:rPr lang="en-US" sz="1200" dirty="0">
                <a:ea typeface="Times New Roman" panose="02020603050405020304" pitchFamily="18" charset="0"/>
                <a:cs typeface="Times New Roman" panose="02020603050405020304" pitchFamily="18" charset="0"/>
              </a:rPr>
              <a:t>Countermeasures include sensor/input isolation and control capabilities, cryptographic systems, data signature analysis, reference data comparison. </a:t>
            </a:r>
            <a:endParaRPr lang="en-US" sz="1200" b="1" i="0" u="none" strike="noStrike" dirty="0">
              <a:solidFill>
                <a:srgbClr val="E81313"/>
              </a:solidFill>
              <a:effectLst/>
              <a:latin typeface="Avenir Book" panose="02000503020000020003" pitchFamily="2" charset="0"/>
            </a:endParaRPr>
          </a:p>
          <a:p>
            <a:pPr marL="0" marR="0" indent="0">
              <a:spcBef>
                <a:spcPts val="0"/>
              </a:spcBef>
              <a:spcAft>
                <a:spcPts val="0"/>
              </a:spcAft>
              <a:buNone/>
            </a:pPr>
            <a:endParaRPr lang="en-US" sz="12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2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indent="0">
              <a:spcBef>
                <a:spcPts val="0"/>
              </a:spcBef>
              <a:spcAft>
                <a:spcPts val="0"/>
              </a:spcAft>
              <a:buNone/>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7) Live Capture</a:t>
            </a:r>
            <a:r>
              <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1200" b="1" i="0" u="none" strike="noStrike" dirty="0">
                <a:solidFill>
                  <a:srgbClr val="E81313"/>
                </a:solidFill>
                <a:effectLst/>
                <a:latin typeface="Avenir Book" panose="02000503020000020003" pitchFamily="2" charset="0"/>
              </a:rPr>
              <a:t>Deepfake in Live Video Chat Attack  </a:t>
            </a:r>
            <a:r>
              <a:rPr lang="en-US" sz="1200" dirty="0">
                <a:ea typeface="Times New Roman" panose="02020603050405020304" pitchFamily="18" charset="0"/>
                <a:cs typeface="Times New Roman" panose="02020603050405020304" pitchFamily="18" charset="0"/>
              </a:rPr>
              <a:t>Countermeasures include biometric liveness</a:t>
            </a:r>
            <a:r>
              <a:rPr lang="en-US" sz="1200" dirty="0">
                <a:highlight>
                  <a:srgbClr val="FFFF00"/>
                </a:highlight>
                <a:ea typeface="Times New Roman" panose="02020603050405020304" pitchFamily="18" charset="0"/>
                <a:cs typeface="Times New Roman" panose="02020603050405020304" pitchFamily="18" charset="0"/>
              </a:rPr>
              <a:t>/PAD </a:t>
            </a:r>
            <a:r>
              <a:rPr lang="en-US" sz="1200" dirty="0">
                <a:ea typeface="Times New Roman" panose="02020603050405020304" pitchFamily="18" charset="0"/>
                <a:cs typeface="Times New Roman" panose="02020603050405020304" pitchFamily="18" charset="0"/>
              </a:rPr>
              <a:t>and </a:t>
            </a:r>
            <a:r>
              <a:rPr lang="en-US" sz="1200" dirty="0">
                <a:highlight>
                  <a:srgbClr val="FFFF00"/>
                </a:highlight>
                <a:ea typeface="Times New Roman" panose="02020603050405020304" pitchFamily="18" charset="0"/>
                <a:cs typeface="Times New Roman" panose="02020603050405020304" pitchFamily="18" charset="0"/>
              </a:rPr>
              <a:t>comparison</a:t>
            </a:r>
            <a:r>
              <a:rPr lang="en-US" sz="1200" dirty="0">
                <a:ea typeface="Times New Roman" panose="02020603050405020304" pitchFamily="18" charset="0"/>
                <a:cs typeface="Times New Roman" panose="02020603050405020304" pitchFamily="18" charset="0"/>
              </a:rPr>
              <a:t>, cryptographic systems and interviewer training and policy.</a:t>
            </a:r>
            <a:endParaRPr lang="en-US" sz="12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200" dirty="0">
              <a:solidFill>
                <a:srgbClr val="404040"/>
              </a:solidFill>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2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HOST SYSTEM</a:t>
            </a:r>
          </a:p>
          <a:p>
            <a:pPr marL="0" indent="0">
              <a:spcBef>
                <a:spcPts val="0"/>
              </a:spcBef>
              <a:spcAft>
                <a:spcPts val="0"/>
              </a:spcAft>
              <a:buNone/>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8 -10) Reference Data (Biometric, Identity Document, Environmental Risk Factors) -</a:t>
            </a:r>
            <a:r>
              <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1200" b="1" i="0" u="none" strike="noStrike" dirty="0">
                <a:solidFill>
                  <a:srgbClr val="E81313"/>
                </a:solidFill>
                <a:effectLst/>
                <a:latin typeface="Avenir Book" panose="02000503020000020003" pitchFamily="2" charset="0"/>
              </a:rPr>
              <a:t>Reference Data Injection Attack  </a:t>
            </a:r>
            <a:r>
              <a:rPr lang="en-US" sz="1200" dirty="0">
                <a:ea typeface="Times New Roman" panose="02020603050405020304" pitchFamily="18" charset="0"/>
                <a:cs typeface="Times New Roman" panose="02020603050405020304" pitchFamily="18" charset="0"/>
              </a:rPr>
              <a:t>Countermeasures include cryptographic systems, biometric matching systems, identity document verification , and </a:t>
            </a:r>
            <a:r>
              <a:rPr lang="en-US" sz="1200" i="0" u="none" strike="noStrike" dirty="0">
                <a:solidFill>
                  <a:srgbClr val="001D35"/>
                </a:solidFill>
                <a:effectLst/>
              </a:rPr>
              <a:t>Security Information and Event Management (</a:t>
            </a:r>
            <a:r>
              <a:rPr lang="en-US" sz="1200" dirty="0">
                <a:ea typeface="Times New Roman" panose="02020603050405020304" pitchFamily="18" charset="0"/>
                <a:cs typeface="Times New Roman" panose="02020603050405020304" pitchFamily="18" charset="0"/>
              </a:rPr>
              <a:t>SEIM) systems.</a:t>
            </a:r>
          </a:p>
          <a:p>
            <a:pPr marL="0" marR="0" indent="0">
              <a:spcBef>
                <a:spcPts val="0"/>
              </a:spcBef>
              <a:spcAft>
                <a:spcPts val="0"/>
              </a:spcAft>
              <a:buNone/>
            </a:pPr>
            <a:endParaRPr lang="en-US" sz="1200" dirty="0">
              <a:solidFill>
                <a:srgbClr val="404040"/>
              </a:solidFill>
              <a:effectLst/>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200" b="1" dirty="0">
                <a:solidFill>
                  <a:srgbClr val="404040"/>
                </a:solidFill>
                <a:ea typeface="Times New Roman" panose="02020603050405020304" pitchFamily="18" charset="0"/>
                <a:cs typeface="Times New Roman" panose="02020603050405020304" pitchFamily="18" charset="0"/>
              </a:rPr>
              <a:t>11) General System</a:t>
            </a:r>
            <a:r>
              <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1200" b="1" i="0" u="none" strike="noStrike" dirty="0">
                <a:solidFill>
                  <a:srgbClr val="E81313"/>
                </a:solidFill>
                <a:effectLst/>
                <a:latin typeface="Avenir Book" panose="02000503020000020003" pitchFamily="2" charset="0"/>
              </a:rPr>
              <a:t>Insider Threats </a:t>
            </a:r>
            <a:r>
              <a:rPr lang="en-US" sz="1200" dirty="0">
                <a:ea typeface="Times New Roman" panose="02020603050405020304" pitchFamily="18" charset="0"/>
                <a:cs typeface="Times New Roman" panose="02020603050405020304" pitchFamily="18" charset="0"/>
              </a:rPr>
              <a:t>Countermeasures include biometric matching systems, cryptographic systems, training and policy.</a:t>
            </a:r>
            <a:endParaRPr lang="en-US" sz="12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1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9" name="Slide Number Placeholder 3">
            <a:extLst>
              <a:ext uri="{FF2B5EF4-FFF2-40B4-BE49-F238E27FC236}">
                <a16:creationId xmlns:a16="http://schemas.microsoft.com/office/drawing/2014/main" id="{6731B730-2D00-E0F3-F08F-C0292AFDBF27}"/>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a:t>
            </a:fld>
            <a:endParaRPr lang="en-US" altLang="en-US" dirty="0"/>
          </a:p>
        </p:txBody>
      </p:sp>
    </p:spTree>
    <p:extLst>
      <p:ext uri="{BB962C8B-B14F-4D97-AF65-F5344CB8AC3E}">
        <p14:creationId xmlns:p14="http://schemas.microsoft.com/office/powerpoint/2010/main" val="250293195"/>
      </p:ext>
    </p:extLst>
  </p:cSld>
  <p:clrMapOvr>
    <a:masterClrMapping/>
  </p:clrMapOvr>
</p:sld>
</file>

<file path=ppt/theme/theme1.xml><?xml version="1.0" encoding="utf-8"?>
<a:theme xmlns:a="http://schemas.openxmlformats.org/drawingml/2006/main" name="purpl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spPr>
      <a:bodyPr wrap="square">
        <a:spAutoFit/>
      </a:bodyPr>
      <a:lstStyle>
        <a:defPPr marL="171450" indent="-171450" algn="l">
          <a:buFont typeface="Wingdings" pitchFamily="2" charset="2"/>
          <a:buChar char="ü"/>
          <a:defRPr sz="1300" dirty="0">
            <a:latin typeface="Avenir Book" panose="02000503020000020003"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urple" id="{AD66D230-5772-5B45-8F61-B571368BC1F2}" vid="{CFE8C67D-E79B-6445-9CD5-D7FF0E1D9B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2" Type="http://schemas.microsoft.com/office/2011/relationships/webextension" Target="webextension2.xml"/><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 dockstate="right" visibility="0" width="350" row="0">
    <wetp:webextensionref xmlns:r="http://schemas.openxmlformats.org/officeDocument/2006/relationships" r:id="rId2"/>
  </wetp:taskpane>
</wetp:taskpanes>
</file>

<file path=ppt/webextensions/webextension1.xml><?xml version="1.0" encoding="utf-8"?>
<we:webextension xmlns:we="http://schemas.microsoft.com/office/webextensions/webextension/2010/11" id="{67CFFD03-50B7-EF49-914C-AAE91BBAD502}">
  <we:reference id="135565c1-a7e4-41ef-a151-04725413e45f" version="2.0.0.0" store="EXCatalog" storeType="EXCatalog"/>
  <we:alternateReferences>
    <we:reference id="WA200005669" version="2.0.0.0" store="en-US" storeType="OMEX"/>
  </we:alternateReferences>
  <we:properties/>
  <we:bindings/>
  <we:snapshot xmlns:r="http://schemas.openxmlformats.org/officeDocument/2006/relationships"/>
</we:webextension>
</file>

<file path=ppt/webextensions/webextension2.xml><?xml version="1.0" encoding="utf-8"?>
<we:webextension xmlns:we="http://schemas.microsoft.com/office/webextensions/webextension/2010/11" id="{5D100E55-6906-194C-B866-BAFA32A94557}">
  <we:reference id="b976bf9e-dd87-459f-840c-210c09b36273" version="3.0.0.2" store="EXCatalog" storeType="EXCatalog"/>
  <we:alternateReferences>
    <we:reference id="WA200005566" version="3.0.0.2" store="en-US"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purple</Template>
  <TotalTime>13234</TotalTime>
  <Words>1059</Words>
  <Application>Microsoft Office PowerPoint</Application>
  <PresentationFormat>Widescreen</PresentationFormat>
  <Paragraphs>112</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Avenir Book</vt:lpstr>
      <vt:lpstr>Calibri</vt:lpstr>
      <vt:lpstr>Helvetica Neue</vt:lpstr>
      <vt:lpstr>Times New Roman</vt:lpstr>
      <vt:lpstr>Wingdings</vt:lpstr>
      <vt:lpstr>purple</vt:lpstr>
      <vt:lpstr>Role of Generative AI</vt:lpstr>
      <vt:lpstr>Introduction to the RIDV Diagrams </vt:lpstr>
      <vt:lpstr>RIDV Countermeasures</vt:lpstr>
      <vt:lpstr>RIDV Countermeasures Defined</vt:lpstr>
    </vt:vector>
  </TitlesOfParts>
  <Company>acuity market intelligence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dc:creator>
  <cp:lastModifiedBy>Stephanie Schuckers</cp:lastModifiedBy>
  <cp:revision>224</cp:revision>
  <cp:lastPrinted>2021-05-08T00:30:33Z</cp:lastPrinted>
  <dcterms:created xsi:type="dcterms:W3CDTF">2002-12-31T02:11:16Z</dcterms:created>
  <dcterms:modified xsi:type="dcterms:W3CDTF">2024-11-20T18:08:44Z</dcterms:modified>
</cp:coreProperties>
</file>