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37"/>
  </p:notesMasterIdLst>
  <p:sldIdLst>
    <p:sldId id="256" r:id="rId3"/>
    <p:sldId id="264" r:id="rId4"/>
    <p:sldId id="265" r:id="rId5"/>
    <p:sldId id="259" r:id="rId6"/>
    <p:sldId id="261" r:id="rId7"/>
    <p:sldId id="257" r:id="rId8"/>
    <p:sldId id="281" r:id="rId9"/>
    <p:sldId id="266" r:id="rId10"/>
    <p:sldId id="262" r:id="rId11"/>
    <p:sldId id="267" r:id="rId12"/>
    <p:sldId id="263" r:id="rId13"/>
    <p:sldId id="268" r:id="rId14"/>
    <p:sldId id="269" r:id="rId15"/>
    <p:sldId id="275" r:id="rId16"/>
    <p:sldId id="276" r:id="rId17"/>
    <p:sldId id="271" r:id="rId18"/>
    <p:sldId id="284" r:id="rId19"/>
    <p:sldId id="272" r:id="rId20"/>
    <p:sldId id="277" r:id="rId21"/>
    <p:sldId id="282" r:id="rId22"/>
    <p:sldId id="287" r:id="rId23"/>
    <p:sldId id="285" r:id="rId24"/>
    <p:sldId id="286" r:id="rId25"/>
    <p:sldId id="290" r:id="rId26"/>
    <p:sldId id="291" r:id="rId27"/>
    <p:sldId id="292" r:id="rId28"/>
    <p:sldId id="293" r:id="rId29"/>
    <p:sldId id="294" r:id="rId30"/>
    <p:sldId id="295" r:id="rId31"/>
    <p:sldId id="296" r:id="rId32"/>
    <p:sldId id="288" r:id="rId33"/>
    <p:sldId id="289" r:id="rId34"/>
    <p:sldId id="283"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4679" autoAdjust="0"/>
  </p:normalViewPr>
  <p:slideViewPr>
    <p:cSldViewPr>
      <p:cViewPr varScale="1">
        <p:scale>
          <a:sx n="61" d="100"/>
          <a:sy n="61" d="100"/>
        </p:scale>
        <p:origin x="-1930" y="-77"/>
      </p:cViewPr>
      <p:guideLst>
        <p:guide orient="horz" pos="2160"/>
        <p:guide pos="2880"/>
      </p:guideLst>
    </p:cSldViewPr>
  </p:slideViewPr>
  <p:outlineViewPr>
    <p:cViewPr>
      <p:scale>
        <a:sx n="33" d="100"/>
        <a:sy n="33" d="100"/>
      </p:scale>
      <p:origin x="0" y="12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30A22-3BCE-4E73-A4E2-25D4723BB9CC}" type="datetimeFigureOut">
              <a:rPr lang="en-US" smtClean="0"/>
              <a:pPr/>
              <a:t>17-May-14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FBF81-3F62-4C2B-80EC-5A2B16344C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Internet of Everything is a vague term that is prone to</a:t>
            </a:r>
            <a:r>
              <a:rPr lang="en-US" baseline="0" dirty="0" smtClean="0"/>
              <a:t> a wide array of definitions.  I don’t claim to have the “best” definition, but I feel obliged to establish the context for what I will cover in this presentation.</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The continued improvement</a:t>
            </a:r>
            <a:r>
              <a:rPr lang="en-US" baseline="0" dirty="0" smtClean="0"/>
              <a:t> in battery systems seems likely to propagate electric cars and the locations from which they can be charged.  Because of the large power requirements of such systems, smart charging systems are being developed that would allow me to charge my car at someone else’s charging station, but put the usage on my electric bill.  </a:t>
            </a:r>
          </a:p>
          <a:p>
            <a:endParaRPr lang="en-US" baseline="0" dirty="0" smtClean="0"/>
          </a:p>
          <a:p>
            <a:r>
              <a:rPr lang="en-US" baseline="0" dirty="0" smtClean="0"/>
              <a:t>Some systems require an online transaction to initiate the feed.  Others imagine syncing up with the identity of the vehicle.  This enables them to avoid imposing tedious authentication and authorization scenarios on the car owner.</a:t>
            </a:r>
          </a:p>
          <a:p>
            <a:r>
              <a:rPr lang="en-US" baseline="0" dirty="0" smtClean="0"/>
              <a:t>IMPLICATIONS</a:t>
            </a:r>
          </a:p>
          <a:p>
            <a:pPr marL="228600" indent="-228600">
              <a:buFont typeface="+mj-lt"/>
              <a:buAutoNum type="arabicPeriod"/>
            </a:pPr>
            <a:r>
              <a:rPr lang="en-US" baseline="0" dirty="0" smtClean="0"/>
              <a:t>How will the system verify who is the user of such a system?  </a:t>
            </a:r>
          </a:p>
          <a:p>
            <a:pPr marL="228600" indent="-228600">
              <a:buFont typeface="+mj-lt"/>
              <a:buAutoNum type="arabicPeriod"/>
            </a:pPr>
            <a:r>
              <a:rPr lang="en-US" baseline="0" dirty="0" smtClean="0"/>
              <a:t>Who is liable if the system is compromised?</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pPr marL="228600" indent="-228600">
              <a:buFont typeface="+mj-lt"/>
              <a:buAutoNum type="arabicPeriod"/>
            </a:pPr>
            <a:r>
              <a:rPr lang="en-US" dirty="0" smtClean="0"/>
              <a:t>Smart</a:t>
            </a:r>
            <a:r>
              <a:rPr lang="en-US" baseline="0" dirty="0" smtClean="0"/>
              <a:t> </a:t>
            </a:r>
            <a:r>
              <a:rPr lang="en-US" dirty="0" smtClean="0"/>
              <a:t>Packaging can transmit when it has been opened,</a:t>
            </a:r>
            <a:r>
              <a:rPr lang="en-US" baseline="0" dirty="0" smtClean="0"/>
              <a:t> used, overheated, or otherwise compromised.  </a:t>
            </a:r>
          </a:p>
          <a:p>
            <a:pPr marL="228600" indent="-228600">
              <a:buFont typeface="+mj-lt"/>
              <a:buAutoNum type="arabicPeriod"/>
            </a:pPr>
            <a:r>
              <a:rPr lang="en-US" baseline="0" dirty="0" smtClean="0"/>
              <a:t>It can also transmit GPS coordinates of stolen or in-transit cargo.</a:t>
            </a:r>
          </a:p>
          <a:p>
            <a:r>
              <a:rPr lang="en-US" baseline="0" dirty="0" smtClean="0"/>
              <a:t>IMPLICATIONS</a:t>
            </a:r>
          </a:p>
          <a:p>
            <a:pPr marL="228600" indent="-228600">
              <a:buFont typeface="+mj-lt"/>
              <a:buAutoNum type="arabicPeriod"/>
            </a:pPr>
            <a:r>
              <a:rPr lang="en-US" baseline="0" dirty="0" smtClean="0"/>
              <a:t>Adversaries might track your prescription use to defame you.</a:t>
            </a:r>
          </a:p>
          <a:p>
            <a:pPr marL="228600" indent="-228600">
              <a:buFont typeface="+mj-lt"/>
              <a:buAutoNum type="arabicPeriod"/>
            </a:pPr>
            <a:r>
              <a:rPr lang="en-US" baseline="0" dirty="0" smtClean="0"/>
              <a:t>If a container of prescription medicine is compromised and causes the death of one or more patients, who might be liable for negligence?  </a:t>
            </a:r>
          </a:p>
          <a:p>
            <a:pPr marL="685800" lvl="1" indent="-228600">
              <a:buFont typeface="+mj-lt"/>
              <a:buAutoNum type="arabicPeriod"/>
            </a:pPr>
            <a:r>
              <a:rPr lang="en-US" baseline="0" dirty="0" smtClean="0"/>
              <a:t>The manufacturer? </a:t>
            </a:r>
          </a:p>
          <a:p>
            <a:pPr marL="685800" lvl="1" indent="-228600">
              <a:buFont typeface="+mj-lt"/>
              <a:buAutoNum type="arabicPeriod"/>
            </a:pPr>
            <a:r>
              <a:rPr lang="en-US" baseline="0" dirty="0" smtClean="0"/>
              <a:t>The pharmacy? </a:t>
            </a:r>
          </a:p>
          <a:p>
            <a:pPr marL="685800" lvl="1" indent="-228600">
              <a:buFont typeface="+mj-lt"/>
              <a:buAutoNum type="arabicPeriod"/>
            </a:pPr>
            <a:r>
              <a:rPr lang="en-US" baseline="0" dirty="0" smtClean="0"/>
              <a:t>The dead person?  </a:t>
            </a:r>
          </a:p>
          <a:p>
            <a:pPr marL="228600" lvl="0" indent="-228600">
              <a:buFont typeface="+mj-lt"/>
              <a:buAutoNum type="arabicPeriod"/>
            </a:pPr>
            <a:r>
              <a:rPr lang="en-US" baseline="0" dirty="0" smtClean="0"/>
              <a:t>If there is no legal liability attached, what about the impact on the drug marketer’s reputation?  </a:t>
            </a:r>
          </a:p>
          <a:p>
            <a:pPr marL="228600" lvl="0" indent="-228600">
              <a:buFont typeface="+mj-lt"/>
              <a:buAutoNum type="arabicPeriod"/>
            </a:pPr>
            <a:r>
              <a:rPr lang="en-US" baseline="0" dirty="0" smtClean="0"/>
              <a:t>Who should be responsible for preventing this exploit?</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Physical</a:t>
            </a:r>
            <a:r>
              <a:rPr lang="en-US" baseline="0" dirty="0" smtClean="0"/>
              <a:t> security sensors can make streets and buildings safer.</a:t>
            </a:r>
          </a:p>
          <a:p>
            <a:r>
              <a:rPr lang="en-US" baseline="0" dirty="0" smtClean="0"/>
              <a:t>IMPLICATIONS</a:t>
            </a:r>
          </a:p>
          <a:p>
            <a:pPr marL="228600" indent="-228600">
              <a:buFont typeface="+mj-lt"/>
              <a:buAutoNum type="arabicPeriod"/>
            </a:pPr>
            <a:r>
              <a:rPr lang="en-US" baseline="0" dirty="0" smtClean="0"/>
              <a:t>Of course, there is the data integrity issue that we all see in the movies where thieves feed video of nothing happening into the data stream from the device to fool the guards into complacency.  Nothing new and surprising there.</a:t>
            </a:r>
          </a:p>
          <a:p>
            <a:pPr marL="228600" indent="-228600">
              <a:buFont typeface="+mj-lt"/>
              <a:buAutoNum type="arabicPeriod"/>
            </a:pPr>
            <a:r>
              <a:rPr lang="en-US" baseline="0" dirty="0" smtClean="0"/>
              <a:t>But who owns the data?  </a:t>
            </a:r>
          </a:p>
          <a:p>
            <a:pPr marL="685800" lvl="1" indent="-228600">
              <a:buFont typeface="+mj-lt"/>
              <a:buAutoNum type="arabicPeriod"/>
            </a:pPr>
            <a:r>
              <a:rPr lang="en-US" baseline="0" dirty="0" smtClean="0"/>
              <a:t>The increase in PUBLIC safety conflicts with the PRIVATE right to be left alone.  Are we making the optimal trade-off?  </a:t>
            </a:r>
          </a:p>
          <a:p>
            <a:pPr marL="685800" lvl="1" indent="-228600">
              <a:buFont typeface="+mj-lt"/>
              <a:buAutoNum type="arabicPeriod"/>
            </a:pPr>
            <a:r>
              <a:rPr lang="en-US" baseline="0" dirty="0" smtClean="0"/>
              <a:t>Just because technology enables a capability, does that make it appropriate to use it?  </a:t>
            </a:r>
          </a:p>
          <a:p>
            <a:pPr marL="685800" lvl="1" indent="-228600">
              <a:buFont typeface="+mj-lt"/>
              <a:buAutoNum type="arabicPeriod"/>
            </a:pPr>
            <a:r>
              <a:rPr lang="en-US" baseline="0" dirty="0" smtClean="0"/>
              <a:t>Is our current tack of running roughshod on privacy an Hiroshima-like event whose damages will linger for decades – even after we decide never to use some of the technology again?</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Linking</a:t>
            </a:r>
            <a:r>
              <a:rPr lang="en-US" baseline="0" dirty="0" smtClean="0"/>
              <a:t> together large electrical grids holds the promise of </a:t>
            </a:r>
          </a:p>
          <a:p>
            <a:pPr marL="228600" indent="-228600">
              <a:buFont typeface="+mj-lt"/>
              <a:buAutoNum type="arabicPeriod"/>
            </a:pPr>
            <a:r>
              <a:rPr lang="en-US" baseline="0" dirty="0" smtClean="0"/>
              <a:t>being able to better match energy supply to energy demand, </a:t>
            </a:r>
          </a:p>
          <a:p>
            <a:pPr marL="228600" indent="-228600">
              <a:buFont typeface="+mj-lt"/>
              <a:buAutoNum type="arabicPeriod"/>
            </a:pPr>
            <a:r>
              <a:rPr lang="en-US" baseline="0" dirty="0" smtClean="0"/>
              <a:t>optimize energy production to reduce overall cost, and </a:t>
            </a:r>
          </a:p>
          <a:p>
            <a:pPr marL="228600" indent="-228600">
              <a:buFont typeface="+mj-lt"/>
              <a:buAutoNum type="arabicPeriod"/>
            </a:pPr>
            <a:r>
              <a:rPr lang="en-US" baseline="0" dirty="0" smtClean="0"/>
              <a:t>address local load peaks without having to design massive overcapacity into the grid.</a:t>
            </a:r>
          </a:p>
          <a:p>
            <a:r>
              <a:rPr lang="en-US" baseline="0" dirty="0" smtClean="0"/>
              <a:t>IMPLICATIONS</a:t>
            </a:r>
          </a:p>
          <a:p>
            <a:pPr marL="228600" indent="-228600">
              <a:buFont typeface="+mj-lt"/>
              <a:buAutoNum type="arabicPeriod"/>
            </a:pPr>
            <a:r>
              <a:rPr lang="en-US" baseline="0" dirty="0" smtClean="0"/>
              <a:t>Controlling this grid through a standard network protocol (whether or not it is IP), allows determined adversaries capable of accessing this control network to </a:t>
            </a:r>
          </a:p>
          <a:p>
            <a:pPr marL="685800" lvl="1" indent="-228600">
              <a:buFont typeface="+mj-lt"/>
              <a:buAutoNum type="arabicPeriod"/>
            </a:pPr>
            <a:r>
              <a:rPr lang="en-US" baseline="0" dirty="0" smtClean="0"/>
              <a:t>blow up transformers, </a:t>
            </a:r>
          </a:p>
          <a:p>
            <a:pPr marL="685800" lvl="1" indent="-228600">
              <a:buFont typeface="+mj-lt"/>
              <a:buAutoNum type="arabicPeriod"/>
            </a:pPr>
            <a:r>
              <a:rPr lang="en-US" baseline="0" dirty="0" smtClean="0"/>
              <a:t>escalate the cost of electricity generation, and </a:t>
            </a:r>
          </a:p>
          <a:p>
            <a:pPr marL="685800" lvl="1" indent="-228600">
              <a:buFont typeface="+mj-lt"/>
              <a:buAutoNum type="arabicPeriod"/>
            </a:pPr>
            <a:r>
              <a:rPr lang="en-US" baseline="0" dirty="0" smtClean="0"/>
              <a:t>cause blackouts.  </a:t>
            </a:r>
          </a:p>
          <a:p>
            <a:pPr marL="228600" lvl="0" indent="-228600">
              <a:buFont typeface="+mj-lt"/>
              <a:buAutoNum type="arabicPeriod"/>
            </a:pPr>
            <a:r>
              <a:rPr lang="en-US" baseline="0" dirty="0" smtClean="0"/>
              <a:t>On an electrical grid that includes multiple utilities, possibly across national boundaries, who is responsible for keeping adversaries from wreaking havoc?  </a:t>
            </a:r>
          </a:p>
          <a:p>
            <a:pPr marL="685800" lvl="1" indent="-228600">
              <a:buFont typeface="+mj-lt"/>
              <a:buAutoNum type="arabicPeriod"/>
            </a:pPr>
            <a:r>
              <a:rPr lang="en-US" baseline="0" dirty="0" smtClean="0"/>
              <a:t>Individual utilities?  </a:t>
            </a:r>
          </a:p>
          <a:p>
            <a:pPr marL="685800" lvl="1" indent="-228600">
              <a:buFont typeface="+mj-lt"/>
              <a:buAutoNum type="arabicPeriod"/>
            </a:pPr>
            <a:r>
              <a:rPr lang="en-US" baseline="0" dirty="0" smtClean="0"/>
              <a:t>Command and Control component suppliers?  </a:t>
            </a:r>
          </a:p>
          <a:p>
            <a:pPr marL="685800" lvl="1" indent="-228600">
              <a:buFont typeface="+mj-lt"/>
              <a:buAutoNum type="arabicPeriod"/>
            </a:pPr>
            <a:r>
              <a:rPr lang="en-US" baseline="0" dirty="0" smtClean="0"/>
              <a:t>Regulators?</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endParaRPr lang="en-US" baseline="0" dirty="0" smtClean="0"/>
          </a:p>
          <a:p>
            <a:r>
              <a:rPr lang="en-US" dirty="0" smtClean="0"/>
              <a:t>In America</a:t>
            </a:r>
            <a:r>
              <a:rPr lang="en-US" baseline="0" dirty="0" smtClean="0"/>
              <a:t> where the Baby Boomer generation equates their ability to drive their car as vital to their freedom, an aging population is reaching a point where their safety as drivers is becoming a concern.  Among the promises of autonomous vehicles is the ability for elderly or inebriated people to maintain their freedom and flexibility to travel when and where they want using their own car, regardless of their current driving capabilities.  Autonomous vehicles also promise to make driving more route and fuel efficient.  Driving may also become safer when autonomous vehicles – absent the human characteristics of impatience and competitiveness – don’t fall victim to risky, aggressive driving behavior.</a:t>
            </a:r>
          </a:p>
          <a:p>
            <a:r>
              <a:rPr lang="en-US" baseline="0" dirty="0" smtClean="0"/>
              <a:t>IMPLICATIONS</a:t>
            </a:r>
          </a:p>
          <a:p>
            <a:r>
              <a:rPr lang="en-US" baseline="0" dirty="0" smtClean="0"/>
              <a:t>But who is responsible for providing access management to the vehicle systems that keep such vehicles safe?  </a:t>
            </a:r>
          </a:p>
          <a:p>
            <a:r>
              <a:rPr lang="en-US" baseline="0" dirty="0" smtClean="0"/>
              <a:t>Who is liable if a relative interested in a quick inheritance compromises the systems and causes a fatal crash?  </a:t>
            </a:r>
          </a:p>
          <a:p>
            <a:r>
              <a:rPr lang="en-US" baseline="0" dirty="0" smtClean="0"/>
              <a:t>Who is liable if a terrorist takes control of such a vehicle and creates a massive pile-up on a crowded freeway?</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Personal health devices such as </a:t>
            </a:r>
            <a:r>
              <a:rPr lang="en-US" dirty="0" err="1" smtClean="0"/>
              <a:t>Fitbit</a:t>
            </a:r>
            <a:r>
              <a:rPr lang="en-US" dirty="0" smtClean="0"/>
              <a:t>, track</a:t>
            </a:r>
            <a:r>
              <a:rPr lang="en-US" baseline="0" dirty="0" smtClean="0"/>
              <a:t> biometric statistics to </a:t>
            </a:r>
            <a:r>
              <a:rPr lang="en-US" dirty="0" smtClean="0"/>
              <a:t>provide prompt feedback on health metrics to allow</a:t>
            </a:r>
            <a:r>
              <a:rPr lang="en-US" baseline="0" dirty="0" smtClean="0"/>
              <a:t> maximization of training benefits.</a:t>
            </a:r>
          </a:p>
          <a:p>
            <a:r>
              <a:rPr lang="en-US" baseline="0" dirty="0" smtClean="0"/>
              <a:t>The can also provide prompt alerting of health dangers.</a:t>
            </a:r>
          </a:p>
          <a:p>
            <a:r>
              <a:rPr lang="en-US" baseline="0" dirty="0" smtClean="0"/>
              <a:t>Remote controlled implants (e.g., pacemakers, dosage meters) can be reset to address different conditions (e.g., new surgery, athletic event).</a:t>
            </a:r>
          </a:p>
          <a:p>
            <a:r>
              <a:rPr lang="en-US" baseline="0" dirty="0" smtClean="0"/>
              <a:t>IMPLICATIONS</a:t>
            </a:r>
          </a:p>
          <a:p>
            <a:r>
              <a:rPr lang="en-US" baseline="0" dirty="0" smtClean="0"/>
              <a:t>Adversaries may track your biometrics to learn things about you that you consider private.</a:t>
            </a:r>
          </a:p>
          <a:p>
            <a:r>
              <a:rPr lang="en-US" baseline="0" dirty="0" smtClean="0"/>
              <a:t>Adversaries may reset implanted devices to compromise your health, or even cause your demise.</a:t>
            </a:r>
          </a:p>
          <a:p>
            <a:endParaRPr lang="en-US" baseline="0" dirty="0" smtClean="0"/>
          </a:p>
          <a:p>
            <a:r>
              <a:rPr lang="en-US" baseline="0" dirty="0" smtClean="0"/>
              <a:t>Who manages access control of implanted devices?  The doctor?  The patient?  (What if the patient is not capable of understanding how to manage access?)</a:t>
            </a:r>
          </a:p>
          <a:p>
            <a:r>
              <a:rPr lang="en-US" baseline="0" dirty="0" smtClean="0"/>
              <a:t>Who is liable if the device is reset by someone other than the doctor resulting in injury or death?</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am sure many of you will take issue with my use of the word “ANY” in this definition.  Later, after a few beers, we can fight over it.  But I must warn you that I have a black belt in bar singing.</a:t>
            </a:r>
          </a:p>
          <a:p>
            <a:endParaRPr lang="en-US" baseline="0" dirty="0" smtClean="0"/>
          </a:p>
          <a:p>
            <a:r>
              <a:rPr lang="en-US" baseline="0" dirty="0" smtClean="0"/>
              <a:t>There is also a debate whether a device has to be connected to the big “I” internet in order to be a member of the Internet of Everything.  My assumption is that this is not so.   Again, this assumption is merely to establish context so that we are not talking past each other.  Even though a device is connected to a private network that may not be discoverable via the big “I” Internet, it may have the same capabilities as a device on the Internet – as well as the same vulnerabilities.</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a:t>
            </a:r>
            <a:r>
              <a:rPr lang="en-US" dirty="0" err="1" smtClean="0"/>
              <a:t>IoE</a:t>
            </a:r>
            <a:r>
              <a:rPr lang="en-US" dirty="0" smtClean="0"/>
              <a:t> Devices can be categorized as</a:t>
            </a:r>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IoE</a:t>
            </a:r>
            <a:r>
              <a:rPr lang="en-US" dirty="0" smtClean="0"/>
              <a:t> devices are a superset that incorporates</a:t>
            </a:r>
          </a:p>
          <a:p>
            <a:pPr lvl="1"/>
            <a:r>
              <a:rPr lang="en-US" dirty="0" smtClean="0"/>
              <a:t>Traditional IT devices (Servers, Clients, Peripherals)</a:t>
            </a:r>
          </a:p>
          <a:p>
            <a:pPr lvl="1"/>
            <a:r>
              <a:rPr lang="en-US" dirty="0" smtClean="0"/>
              <a:t>SCADA devices (industrial sensors and control equipment)</a:t>
            </a:r>
          </a:p>
          <a:p>
            <a:pPr lvl="1"/>
            <a:r>
              <a:rPr lang="en-US" dirty="0" smtClean="0"/>
              <a:t>New personal devices (smart phones, smart thermostats, smart refrigerators)</a:t>
            </a:r>
          </a:p>
          <a:p>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is there so much fuss about the Internet of Everything?</a:t>
            </a:r>
          </a:p>
          <a:p>
            <a:r>
              <a:rPr lang="en-US" dirty="0" smtClean="0"/>
              <a:t>Improve the life of humans by relegating menial and repetitive tasks to automation</a:t>
            </a:r>
          </a:p>
          <a:p>
            <a:pPr lvl="1"/>
            <a:r>
              <a:rPr lang="en-US" dirty="0" smtClean="0"/>
              <a:t>Informing you that you are about to run out of milk</a:t>
            </a:r>
          </a:p>
          <a:p>
            <a:pPr lvl="1"/>
            <a:r>
              <a:rPr lang="en-US" dirty="0" smtClean="0"/>
              <a:t>Automatically placing an order to replenish your supply of milk</a:t>
            </a:r>
          </a:p>
          <a:p>
            <a:r>
              <a:rPr lang="en-US" dirty="0" smtClean="0"/>
              <a:t>Extend our abilities</a:t>
            </a:r>
          </a:p>
          <a:p>
            <a:pPr lvl="1"/>
            <a:r>
              <a:rPr lang="en-US" dirty="0" smtClean="0"/>
              <a:t>Telling your home entertainment system to record a broadcast while you are at work or traveling</a:t>
            </a:r>
          </a:p>
          <a:p>
            <a:pPr lvl="1"/>
            <a:r>
              <a:rPr lang="en-US" dirty="0" smtClean="0"/>
              <a:t>Turning up the thermostat in your house to warm it up in anticipation of your return from work or travel </a:t>
            </a:r>
          </a:p>
          <a:p>
            <a:pPr lvl="1"/>
            <a:r>
              <a:rPr lang="en-US" dirty="0" smtClean="0"/>
              <a:t>Having your car warn you that a part is about to fail before it events</a:t>
            </a:r>
          </a:p>
          <a:p>
            <a:pPr lvl="1"/>
            <a:r>
              <a:rPr lang="en-US" dirty="0" smtClean="0"/>
              <a:t>Having your</a:t>
            </a:r>
            <a:r>
              <a:rPr lang="en-US" baseline="0" dirty="0" smtClean="0"/>
              <a:t> car check your calendar and schedule an appointment to have the part replaced</a:t>
            </a:r>
            <a:endParaRPr lang="en-US" dirty="0" smtClean="0"/>
          </a:p>
          <a:p>
            <a:r>
              <a:rPr lang="en-US" dirty="0" smtClean="0"/>
              <a:t>Optimizing industrial processes</a:t>
            </a:r>
          </a:p>
          <a:p>
            <a:pPr lvl="1"/>
            <a:r>
              <a:rPr lang="en-US" dirty="0" smtClean="0"/>
              <a:t>Load</a:t>
            </a:r>
            <a:r>
              <a:rPr lang="en-US" baseline="0" dirty="0" smtClean="0"/>
              <a:t> balancing </a:t>
            </a:r>
            <a:r>
              <a:rPr lang="en-US" dirty="0" smtClean="0"/>
              <a:t>electricity production and distribution</a:t>
            </a:r>
            <a:r>
              <a:rPr lang="en-US" baseline="0" dirty="0" smtClean="0"/>
              <a:t> across multiple power plants</a:t>
            </a:r>
            <a:endParaRPr lang="en-US" dirty="0" smtClean="0"/>
          </a:p>
          <a:p>
            <a:pPr lvl="1"/>
            <a:r>
              <a:rPr lang="en-US" dirty="0" smtClean="0"/>
              <a:t>Managing</a:t>
            </a:r>
            <a:r>
              <a:rPr lang="en-US" baseline="0" dirty="0" smtClean="0"/>
              <a:t> peak electricity demand within a factory to minimize electricity costs</a:t>
            </a:r>
            <a:endParaRPr lang="en-US" dirty="0" smtClean="0"/>
          </a:p>
        </p:txBody>
      </p:sp>
      <p:sp>
        <p:nvSpPr>
          <p:cNvPr id="4" name="Slide Number Placeholder 3"/>
          <p:cNvSpPr>
            <a:spLocks noGrp="1"/>
          </p:cNvSpPr>
          <p:nvPr>
            <p:ph type="sldNum" sz="quarter" idx="10"/>
          </p:nvPr>
        </p:nvSpPr>
        <p:spPr/>
        <p:txBody>
          <a:bodyPr/>
          <a:lstStyle/>
          <a:p>
            <a:fld id="{346FBF81-3F62-4C2B-80EC-5A2B16344C6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Automating</a:t>
            </a:r>
            <a:r>
              <a:rPr lang="en-US" baseline="0" dirty="0" smtClean="0"/>
              <a:t> menial tasks with limited human intervention, a Smart Refrigerator can</a:t>
            </a:r>
            <a:endParaRPr lang="en-US" dirty="0" smtClean="0"/>
          </a:p>
          <a:p>
            <a:pPr marL="685800" lvl="1" indent="-228600">
              <a:buFont typeface="+mj-lt"/>
              <a:buAutoNum type="arabicPeriod"/>
            </a:pPr>
            <a:r>
              <a:rPr lang="en-US" dirty="0" smtClean="0"/>
              <a:t>Inform you that you are about to run out of milk</a:t>
            </a:r>
          </a:p>
          <a:p>
            <a:pPr marL="685800" lvl="1" indent="-228600">
              <a:buFont typeface="+mj-lt"/>
              <a:buAutoNum type="arabicPeriod"/>
            </a:pPr>
            <a:r>
              <a:rPr lang="en-US" dirty="0" smtClean="0"/>
              <a:t>Automatically place an order to replenish your supply of milk (or put it on your calendar/task list)</a:t>
            </a:r>
          </a:p>
          <a:p>
            <a:pPr lvl="0"/>
            <a:r>
              <a:rPr lang="en-US" dirty="0" smtClean="0"/>
              <a:t>IMPLICATIONS</a:t>
            </a:r>
          </a:p>
          <a:p>
            <a:pPr lvl="0"/>
            <a:r>
              <a:rPr lang="en-US" dirty="0" smtClean="0"/>
              <a:t>Assuming that the Smart Refrigerator also takes user input over the network (e.g., to learn that it doesn’t need to order milk when you are going away</a:t>
            </a:r>
            <a:r>
              <a:rPr lang="en-US" baseline="0" dirty="0" smtClean="0"/>
              <a:t> on a business trip or holiday), this access can pose a problem.  </a:t>
            </a:r>
          </a:p>
          <a:p>
            <a:pPr marL="228600" lvl="0" indent="-228600">
              <a:buFont typeface="+mj-lt"/>
              <a:buAutoNum type="arabicPeriod"/>
            </a:pPr>
            <a:r>
              <a:rPr lang="en-US" baseline="0" dirty="0" smtClean="0"/>
              <a:t>An angry neighbor may access your Smart Refrigerator and cause it to order gallons of milk that you don’t want and which may spoil before you return home to put it away.  Alternatively, he may change the settings of your thermostat so that you come home to burst pipes or an extraordinarily high utility bill.</a:t>
            </a:r>
          </a:p>
          <a:p>
            <a:pPr marL="228600" lvl="0" indent="-228600">
              <a:buFont typeface="+mj-lt"/>
              <a:buAutoNum type="arabicPeriod"/>
            </a:pPr>
            <a:r>
              <a:rPr lang="en-US" baseline="0" dirty="0" smtClean="0"/>
              <a:t>Or, perhaps, someone you angered at work decides to turn on your oven and stove in an attempt to burn your house down.</a:t>
            </a:r>
          </a:p>
          <a:p>
            <a:pPr marL="228600" lvl="0" indent="-228600">
              <a:buFont typeface="+mj-lt"/>
              <a:buAutoNum type="arabicPeriod"/>
            </a:pPr>
            <a:r>
              <a:rPr lang="en-US" baseline="0" dirty="0" smtClean="0"/>
              <a:t>On a more benign note, what if you neighbor begins tracking your liquor consumption in order to defame you?</a:t>
            </a:r>
          </a:p>
          <a:p>
            <a:pPr marL="228600" lvl="0" indent="-228600">
              <a:buFont typeface="+mj-lt"/>
              <a:buAutoNum type="arabicPeriod"/>
            </a:pPr>
            <a:r>
              <a:rPr lang="en-US" baseline="0" dirty="0" smtClean="0"/>
              <a:t>Do you, as a homeowner, want the additional responsibility of managing access to a raft of home appliances including alarm clocks, smoke and fire alarms, burglar alarms, digital video recorders, your oven, your stove, your thermostat, your lights, and other electricity consuming devices?  </a:t>
            </a:r>
          </a:p>
          <a:p>
            <a:pPr marL="685800" lvl="1" indent="-228600">
              <a:buFont typeface="+mj-lt"/>
              <a:buAutoNum type="arabicPeriod"/>
            </a:pPr>
            <a:r>
              <a:rPr lang="en-US" baseline="0" dirty="0" smtClean="0"/>
              <a:t>Any smart device that can serve you, is likely to be usable by an adversary with some determination.  And because device “hacks” will likely be available online (as malware is today), adversaries don’t need to be computer security experts.  They can just follow simple instructions in a good user interface.</a:t>
            </a:r>
            <a:endParaRPr lang="en-US" dirty="0" smtClean="0"/>
          </a:p>
        </p:txBody>
      </p:sp>
      <p:sp>
        <p:nvSpPr>
          <p:cNvPr id="4" name="Slide Number Placeholder 3"/>
          <p:cNvSpPr>
            <a:spLocks noGrp="1"/>
          </p:cNvSpPr>
          <p:nvPr>
            <p:ph type="sldNum" sz="quarter" idx="10"/>
          </p:nvPr>
        </p:nvSpPr>
        <p:spPr/>
        <p:txBody>
          <a:bodyPr/>
          <a:lstStyle/>
          <a:p>
            <a:fld id="{346FBF81-3F62-4C2B-80EC-5A2B16344C6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pPr marL="228600" indent="-228600">
              <a:buFont typeface="+mj-lt"/>
              <a:buAutoNum type="arabicPeriod"/>
            </a:pPr>
            <a:r>
              <a:rPr lang="en-US" dirty="0" smtClean="0"/>
              <a:t>Smart irrigation systems can be used to optimize water use,</a:t>
            </a:r>
            <a:r>
              <a:rPr lang="en-US" baseline="0" dirty="0" smtClean="0"/>
              <a:t> reducing costs for purchasing water on rainy days, and optimizing the environment to maximize crop yields.  It can also be used for both irrigation management and flood control of large regions, rather than single properties.</a:t>
            </a:r>
          </a:p>
          <a:p>
            <a:pPr marL="228600" indent="-228600">
              <a:buFont typeface="+mj-lt"/>
              <a:buAutoNum type="arabicPeriod"/>
            </a:pPr>
            <a:r>
              <a:rPr lang="en-US" baseline="0" dirty="0" smtClean="0"/>
              <a:t>On an individual farm, a sprinkler system may selectively allocate water to different areas of the farm based on sensors of soil dampness, or just reducing watering to account for local rainfall.</a:t>
            </a:r>
          </a:p>
          <a:p>
            <a:pPr marL="228600" indent="-228600">
              <a:buFont typeface="+mj-lt"/>
              <a:buAutoNum type="arabicPeriod"/>
            </a:pPr>
            <a:r>
              <a:rPr lang="en-US" baseline="0" dirty="0" smtClean="0"/>
              <a:t>In an irrigation or flood control district, sensor data may open dams or route water from wet areas to dry areas to more effectively manage resources.</a:t>
            </a:r>
          </a:p>
          <a:p>
            <a:r>
              <a:rPr lang="en-US" baseline="0" dirty="0" smtClean="0"/>
              <a:t>IMPLICATIONS</a:t>
            </a:r>
          </a:p>
          <a:p>
            <a:pPr marL="228600" indent="-228600">
              <a:buFont typeface="+mj-lt"/>
              <a:buAutoNum type="arabicPeriod"/>
            </a:pPr>
            <a:r>
              <a:rPr lang="en-US" baseline="0" dirty="0" smtClean="0"/>
              <a:t>In a large flood control district, how long will it take for administrators of the smart network to recognize that a flood control dam has been inadvertently opened and is flooding vast areas downstream.  </a:t>
            </a:r>
          </a:p>
          <a:p>
            <a:pPr marL="228600" indent="-228600">
              <a:buFont typeface="+mj-lt"/>
              <a:buAutoNum type="arabicPeriod"/>
            </a:pPr>
            <a:r>
              <a:rPr lang="en-US" baseline="0" dirty="0" smtClean="0"/>
              <a:t>While such systems would likely have a command and control center, how long will it take to recognize that an adversary has compromised the sensor readings displayed in the C&amp;C center so that everything appears correct?  </a:t>
            </a:r>
          </a:p>
          <a:p>
            <a:pPr marL="228600" indent="-228600">
              <a:buFont typeface="+mj-lt"/>
              <a:buAutoNum type="arabicPeriod"/>
            </a:pPr>
            <a:r>
              <a:rPr lang="en-US" baseline="0" dirty="0" smtClean="0"/>
              <a:t>How many people might die and how much property damage can be created by a determined adversary?</a:t>
            </a:r>
          </a:p>
          <a:p>
            <a:endParaRPr lang="en-US" baseline="0" dirty="0" smtClean="0"/>
          </a:p>
          <a:p>
            <a:r>
              <a:rPr lang="en-US" baseline="0" dirty="0" smtClean="0"/>
              <a:t>Is the flood control district building in the safeguards sufficient to eliminate a determined adversary.</a:t>
            </a:r>
          </a:p>
          <a:p>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r>
              <a:rPr lang="en-US" dirty="0" smtClean="0"/>
              <a:t>In farming, tractors and harvesters come with sensors that detect various soil and crop conditions, crop yields,</a:t>
            </a:r>
            <a:r>
              <a:rPr lang="en-US" baseline="0" dirty="0" smtClean="0"/>
              <a:t> </a:t>
            </a:r>
            <a:r>
              <a:rPr lang="en-US" dirty="0" smtClean="0"/>
              <a:t>as well as GPS coordinates.  Alternatively</a:t>
            </a:r>
            <a:r>
              <a:rPr lang="en-US" baseline="0" dirty="0" smtClean="0"/>
              <a:t>, satellites record and transmit ground conditions to subscribers.  </a:t>
            </a:r>
          </a:p>
          <a:p>
            <a:pPr marL="228600" indent="-228600">
              <a:buFont typeface="+mj-lt"/>
              <a:buAutoNum type="arabicPeriod"/>
            </a:pPr>
            <a:r>
              <a:rPr lang="en-US" dirty="0" smtClean="0"/>
              <a:t>These data are relayed</a:t>
            </a:r>
            <a:r>
              <a:rPr lang="en-US" baseline="0" dirty="0" smtClean="0"/>
              <a:t> back to the manufacturer who builds a database that they license and resell to farmers to help them optimize their yields per acre, per hour of work, per pound of fertilizer, etc.  </a:t>
            </a:r>
          </a:p>
          <a:p>
            <a:pPr marL="228600" indent="-228600">
              <a:buFont typeface="+mj-lt"/>
              <a:buAutoNum type="arabicPeriod"/>
            </a:pPr>
            <a:r>
              <a:rPr lang="en-US" baseline="0" dirty="0" smtClean="0"/>
              <a:t>They can also resell this information to commodity buyers to give them a better bargaining position when they purchase a farmers crop.  The data are also valuable to speculators to give them an edge in buying and selling commodity futures.</a:t>
            </a:r>
          </a:p>
          <a:p>
            <a:r>
              <a:rPr lang="en-US" baseline="0" dirty="0" smtClean="0"/>
              <a:t>IMPLICATIONS</a:t>
            </a:r>
          </a:p>
          <a:p>
            <a:pPr marL="228600" indent="-228600">
              <a:buFont typeface="+mj-lt"/>
              <a:buAutoNum type="arabicPeriod"/>
            </a:pPr>
            <a:r>
              <a:rPr lang="en-US" baseline="0" dirty="0" smtClean="0"/>
              <a:t>Current sales contracts for such Smart Tractors are written by and favor tractor manufacturers.  They claim ownership of the data – even when collected by the farmer through his use of the tractor or harvester.  The farmer needs to pay a subscription fee to access the data that he has collected to use it for his own purposes.</a:t>
            </a:r>
          </a:p>
          <a:p>
            <a:pPr marL="228600" indent="-228600">
              <a:buFont typeface="+mj-lt"/>
              <a:buAutoNum type="arabicPeriod"/>
            </a:pPr>
            <a:r>
              <a:rPr lang="en-US" dirty="0" smtClean="0"/>
              <a:t>Obviously manufacturers will have a concern</a:t>
            </a:r>
            <a:r>
              <a:rPr lang="en-US" baseline="0" dirty="0" smtClean="0"/>
              <a:t> about farmers unlocking and “stealing” the data streams generated by their own tractors.  But this is an old problem faced routinely by network providers offering entertainment stations that are restricted by in-home cable boxes that can be compromised.  This issue is, therefore, neither new nor unexpected.</a:t>
            </a:r>
          </a:p>
          <a:p>
            <a:pPr marL="228600" indent="-228600">
              <a:buFont typeface="+mj-lt"/>
              <a:buAutoNum type="arabicPeriod"/>
            </a:pPr>
            <a:r>
              <a:rPr lang="en-US" baseline="0" dirty="0" smtClean="0"/>
              <a:t>But what if a farmer or speculator who seeks to alter the integrity of the data from multiple tractor-based sensors?  By </a:t>
            </a:r>
            <a:r>
              <a:rPr lang="en-US" dirty="0" smtClean="0"/>
              <a:t>dividing the values of the output from sensors on a harvester in half a group of compromised harvesters could create the impression of a bad crop, causing commodity prices to rise, so that the farmer or speculator would reap extraordinary profits when selling his crop.  </a:t>
            </a:r>
          </a:p>
          <a:p>
            <a:pPr marL="685800" lvl="1" indent="-228600">
              <a:buFont typeface="+mj-lt"/>
              <a:buAutoNum type="arabicPeriod"/>
            </a:pPr>
            <a:r>
              <a:rPr lang="en-US" dirty="0" smtClean="0"/>
              <a:t>In such a case, who is responsible for data integrity?  </a:t>
            </a:r>
          </a:p>
          <a:p>
            <a:pPr marL="1143000" lvl="2" indent="-228600">
              <a:buFont typeface="+mj-lt"/>
              <a:buAutoNum type="arabicPeriod"/>
            </a:pPr>
            <a:r>
              <a:rPr lang="en-US" dirty="0" smtClean="0"/>
              <a:t>Could it be the farmer who owns the tractor –</a:t>
            </a:r>
            <a:r>
              <a:rPr lang="en-US" baseline="0" dirty="0" smtClean="0"/>
              <a:t> even though he may not be able to access the data himself?  </a:t>
            </a:r>
          </a:p>
          <a:p>
            <a:pPr marL="1143000" lvl="2" indent="-228600">
              <a:buFont typeface="+mj-lt"/>
              <a:buAutoNum type="arabicPeriod"/>
            </a:pPr>
            <a:r>
              <a:rPr lang="en-US" baseline="0" dirty="0" smtClean="0"/>
              <a:t>Is it the harvester manufacturer who collects the data in order to resell it?  </a:t>
            </a:r>
          </a:p>
          <a:p>
            <a:pPr marL="1143000" lvl="2" indent="-228600">
              <a:buFont typeface="+mj-lt"/>
              <a:buAutoNum type="arabicPeriod"/>
            </a:pPr>
            <a:r>
              <a:rPr lang="en-US" baseline="0" dirty="0" smtClean="0"/>
              <a:t>Is the farmer legally culpable for manipulating the data on his own harvester – or only those of other unwitting farmers whose harvesters he also compromised?</a:t>
            </a:r>
          </a:p>
          <a:p>
            <a:pPr marL="228600" lvl="0" indent="-228600">
              <a:buFont typeface="+mj-lt"/>
              <a:buAutoNum type="arabicPeriod"/>
            </a:pPr>
            <a:r>
              <a:rPr lang="en-US" dirty="0" smtClean="0"/>
              <a:t>Alternatively,</a:t>
            </a:r>
            <a:r>
              <a:rPr lang="en-US" baseline="0" dirty="0" smtClean="0"/>
              <a:t> let’s look at weather data collected from a network of sensors deployed by national weather services during planting season.  These could be compromised by an adversary suggesting more or less rainfall has occurred.  This may change planting decisions by farmers, creating artificial shortfalls of certain crops and undesirable surpluses in others.  </a:t>
            </a:r>
          </a:p>
          <a:p>
            <a:pPr marL="685800" lvl="1" indent="-228600">
              <a:buFont typeface="+mj-lt"/>
              <a:buAutoNum type="arabicPeriod"/>
            </a:pPr>
            <a:r>
              <a:rPr lang="en-US" baseline="0" dirty="0" smtClean="0"/>
              <a:t>Do the farmers have any recourse for their losses that resulted from bad data?</a:t>
            </a:r>
            <a:endParaRPr lang="en-US" dirty="0" smtClean="0"/>
          </a:p>
          <a:p>
            <a:endParaRPr lang="en-US" dirty="0"/>
          </a:p>
        </p:txBody>
      </p:sp>
      <p:sp>
        <p:nvSpPr>
          <p:cNvPr id="4" name="Slide Number Placeholder 3"/>
          <p:cNvSpPr>
            <a:spLocks noGrp="1"/>
          </p:cNvSpPr>
          <p:nvPr>
            <p:ph type="sldNum" sz="quarter" idx="10"/>
          </p:nvPr>
        </p:nvSpPr>
        <p:spPr/>
        <p:txBody>
          <a:bodyPr/>
          <a:lstStyle/>
          <a:p>
            <a:fld id="{346FBF81-3F62-4C2B-80EC-5A2B16344C6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PROMISE</a:t>
            </a:r>
          </a:p>
          <a:p>
            <a:pPr marL="228600" indent="-228600">
              <a:buFont typeface="+mj-lt"/>
              <a:buAutoNum type="arabicPeriod"/>
            </a:pPr>
            <a:r>
              <a:rPr lang="en-US" dirty="0" smtClean="0"/>
              <a:t>Automotive sensors can track a car’s position, direction, and speed.  </a:t>
            </a:r>
          </a:p>
          <a:p>
            <a:pPr marL="685800" lvl="1" indent="-228600">
              <a:buFont typeface="+mj-lt"/>
              <a:buAutoNum type="arabicPeriod"/>
            </a:pPr>
            <a:r>
              <a:rPr lang="en-US" dirty="0" smtClean="0"/>
              <a:t>This information</a:t>
            </a:r>
            <a:r>
              <a:rPr lang="en-US" baseline="0" dirty="0" smtClean="0"/>
              <a:t> can then be sold back to the car owner to</a:t>
            </a:r>
            <a:r>
              <a:rPr lang="en-US" dirty="0" smtClean="0"/>
              <a:t> provid</a:t>
            </a:r>
            <a:r>
              <a:rPr lang="en-US" baseline="0" dirty="0" smtClean="0"/>
              <a:t>e d</a:t>
            </a:r>
            <a:r>
              <a:rPr lang="en-US" dirty="0" smtClean="0"/>
              <a:t>rivers with navigation information.  </a:t>
            </a:r>
          </a:p>
          <a:p>
            <a:pPr marL="685800" lvl="1" indent="-228600">
              <a:buFont typeface="+mj-lt"/>
              <a:buAutoNum type="arabicPeriod"/>
            </a:pPr>
            <a:r>
              <a:rPr lang="en-US" dirty="0" smtClean="0"/>
              <a:t>It can be sold to local business</a:t>
            </a:r>
            <a:r>
              <a:rPr lang="en-US" baseline="0" dirty="0" smtClean="0"/>
              <a:t> to promote their nearby locations.  </a:t>
            </a:r>
          </a:p>
          <a:p>
            <a:pPr marL="685800" lvl="1" indent="-228600">
              <a:buFont typeface="+mj-lt"/>
              <a:buAutoNum type="arabicPeriod"/>
            </a:pPr>
            <a:r>
              <a:rPr lang="en-US" baseline="0" dirty="0" smtClean="0"/>
              <a:t>If obtained by insurance companies or rental car companies, it can be used to limit their liability and/or charge a premium for drivers who routine speed or drive erratically.  </a:t>
            </a:r>
          </a:p>
          <a:p>
            <a:pPr marL="228600" lvl="0" indent="-228600">
              <a:buFont typeface="+mj-lt"/>
              <a:buAutoNum type="arabicPeriod"/>
            </a:pPr>
            <a:r>
              <a:rPr lang="en-US" baseline="0" dirty="0" smtClean="0"/>
              <a:t>Performance diagnostics data collected by the manufacturer through their in-car sensors can be licensed to dealerships to give them a competitive edge over non-dealer auto repair facilities.  </a:t>
            </a:r>
          </a:p>
          <a:p>
            <a:pPr marL="228600" lvl="0" indent="-228600">
              <a:buFont typeface="+mj-lt"/>
              <a:buAutoNum type="arabicPeriod"/>
            </a:pPr>
            <a:r>
              <a:rPr lang="en-US" baseline="0" dirty="0" smtClean="0"/>
              <a:t>Proximity sensors </a:t>
            </a:r>
          </a:p>
          <a:p>
            <a:pPr marL="685800" lvl="1" indent="-228600">
              <a:buFont typeface="+mj-lt"/>
              <a:buAutoNum type="arabicPeriod"/>
            </a:pPr>
            <a:r>
              <a:rPr lang="en-US" baseline="0" dirty="0" smtClean="0"/>
              <a:t>Can be used to warn drivers of people, animals, or other road hazards immediately in the road ahead when visibility is poor.  </a:t>
            </a:r>
          </a:p>
          <a:p>
            <a:pPr marL="685800" lvl="1" indent="-228600">
              <a:buFont typeface="+mj-lt"/>
              <a:buAutoNum type="arabicPeriod"/>
            </a:pPr>
            <a:r>
              <a:rPr lang="en-US" baseline="0" dirty="0" smtClean="0"/>
              <a:t>They can also warn of traffic congestion ahead and give guidance on alternate routing.</a:t>
            </a:r>
          </a:p>
          <a:p>
            <a:pPr marL="228600" lvl="0" indent="-228600">
              <a:buFont typeface="+mj-lt"/>
              <a:buAutoNum type="arabicPeriod"/>
            </a:pPr>
            <a:r>
              <a:rPr lang="en-US" baseline="0" dirty="0" smtClean="0"/>
              <a:t>When smart roads are created, </a:t>
            </a:r>
          </a:p>
          <a:p>
            <a:pPr marL="685800" lvl="1" indent="-228600">
              <a:buFont typeface="+mj-lt"/>
              <a:buAutoNum type="arabicPeriod"/>
            </a:pPr>
            <a:r>
              <a:rPr lang="en-US" baseline="0" dirty="0" smtClean="0"/>
              <a:t>auto-based sensors can aid drivers in following the road when visibility is poor or the driver is tired.  </a:t>
            </a:r>
          </a:p>
          <a:p>
            <a:pPr marL="685800" lvl="1" indent="-228600">
              <a:buFont typeface="+mj-lt"/>
              <a:buAutoNum type="arabicPeriod"/>
            </a:pPr>
            <a:r>
              <a:rPr lang="en-US" baseline="0" dirty="0" smtClean="0"/>
              <a:t>And such sensors can also be used to support driverless vehicles.</a:t>
            </a:r>
          </a:p>
          <a:p>
            <a:pPr marL="228600" lvl="0" indent="-228600">
              <a:buFont typeface="+mj-lt"/>
              <a:buAutoNum type="arabicPeriod"/>
            </a:pPr>
            <a:r>
              <a:rPr lang="en-US" baseline="0" dirty="0" smtClean="0"/>
              <a:t>Driverless vehicles</a:t>
            </a:r>
          </a:p>
          <a:p>
            <a:pPr marL="685800" lvl="1" indent="-228600">
              <a:buFont typeface="+mj-lt"/>
              <a:buAutoNum type="arabicPeriod"/>
            </a:pPr>
            <a:r>
              <a:rPr lang="en-US" baseline="0" dirty="0" smtClean="0"/>
              <a:t>Allow the growing number of the elderly whose reflexes may limit their abilities to drive safely, maintaining their freedom to travel where they want when they want.</a:t>
            </a:r>
          </a:p>
          <a:p>
            <a:pPr marL="685800" lvl="1" indent="-228600">
              <a:buFont typeface="+mj-lt"/>
              <a:buAutoNum type="arabicPeriod"/>
            </a:pPr>
            <a:r>
              <a:rPr lang="en-US" baseline="0" dirty="0" smtClean="0"/>
              <a:t>Allow intoxicated people to get home safely without creating a danger to others</a:t>
            </a:r>
          </a:p>
          <a:p>
            <a:r>
              <a:rPr lang="en-US" baseline="0" dirty="0" smtClean="0"/>
              <a:t>IMPLICATIONS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case of navigation systems and smart roads,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 burglar may track your car and observe you driving away from home suggesting that he can rob your home without being caught?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Who is liable if an adversary creates a false indication of a traffic jam that causes massive rerouting of traffic along secondary roads?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 team of thieves robbing a bank may use this local traffic jam to cover their escape from their burglary.</a:t>
            </a:r>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the case of driverless cars,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Who is responsible for providing access management to the vehicle systems that keep such vehicles safe?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Who is liable if a relative interested in a quick inheritance compromises the systems and causes a fatal crash?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Who is liable if a terrorist takes control of such a vehicle and creates a massive pile-up on a crowded freeway?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When a bug in the OEM software causes an accident, how long will people suffer until the manufacturer gathers enough data to recognize that the issue is not user or hacker error?  Today, years of accidents often accumulate before automakers take responsibility and stage a recall.</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46FBF81-3F62-4C2B-80EC-5A2B16344C6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5257800"/>
            <a:ext cx="9144000" cy="1600200"/>
          </a:xfrm>
          <a:prstGeom prst="rect">
            <a:avLst/>
          </a:prstGeom>
          <a:solidFill>
            <a:schemeClr val="accent1"/>
          </a:solidFill>
          <a:ln w="9525">
            <a:solidFill>
              <a:schemeClr val="accent1"/>
            </a:solidFill>
            <a:miter lim="800000"/>
            <a:headEnd/>
            <a:tailEnd/>
          </a:ln>
          <a:effectLst/>
        </p:spPr>
        <p:txBody>
          <a:bodyPr wrap="none" anchor="ctr"/>
          <a:lstStyle/>
          <a:p>
            <a:pPr>
              <a:defRPr/>
            </a:pPr>
            <a:endParaRPr lang="en-US"/>
          </a:p>
        </p:txBody>
      </p:sp>
      <p:sp>
        <p:nvSpPr>
          <p:cNvPr id="5" name="Rectangle 3"/>
          <p:cNvSpPr>
            <a:spLocks noChangeArrowheads="1"/>
          </p:cNvSpPr>
          <p:nvPr/>
        </p:nvSpPr>
        <p:spPr bwMode="hidden">
          <a:xfrm>
            <a:off x="0" y="0"/>
            <a:ext cx="9144000" cy="1600200"/>
          </a:xfrm>
          <a:prstGeom prst="rect">
            <a:avLst/>
          </a:prstGeom>
          <a:solidFill>
            <a:schemeClr val="accent1"/>
          </a:solidFill>
          <a:ln w="9525">
            <a:solidFill>
              <a:schemeClr val="accent1"/>
            </a:solidFill>
            <a:miter lim="800000"/>
            <a:headEnd/>
            <a:tailEnd/>
          </a:ln>
          <a:effectLst/>
        </p:spPr>
        <p:txBody>
          <a:bodyPr wrap="none" anchor="ctr"/>
          <a:lstStyle/>
          <a:p>
            <a:pPr>
              <a:defRPr/>
            </a:pPr>
            <a:endParaRPr lang="en-US"/>
          </a:p>
        </p:txBody>
      </p:sp>
      <p:sp>
        <p:nvSpPr>
          <p:cNvPr id="6" name="Line 10"/>
          <p:cNvSpPr>
            <a:spLocks noChangeShapeType="1"/>
          </p:cNvSpPr>
          <p:nvPr/>
        </p:nvSpPr>
        <p:spPr bwMode="auto">
          <a:xfrm>
            <a:off x="0" y="1600200"/>
            <a:ext cx="9144000" cy="0"/>
          </a:xfrm>
          <a:prstGeom prst="line">
            <a:avLst/>
          </a:prstGeom>
          <a:noFill/>
          <a:ln w="9525">
            <a:solidFill>
              <a:schemeClr val="accent1"/>
            </a:solidFill>
            <a:miter lim="800000"/>
            <a:headEnd/>
            <a:tailEnd/>
          </a:ln>
          <a:effectLst/>
        </p:spPr>
        <p:txBody>
          <a:bodyPr wrap="none"/>
          <a:lstStyle/>
          <a:p>
            <a:pPr>
              <a:defRPr/>
            </a:pPr>
            <a:endParaRPr lang="en-US"/>
          </a:p>
        </p:txBody>
      </p:sp>
      <p:sp>
        <p:nvSpPr>
          <p:cNvPr id="7" name="Line 11"/>
          <p:cNvSpPr>
            <a:spLocks noChangeShapeType="1"/>
          </p:cNvSpPr>
          <p:nvPr/>
        </p:nvSpPr>
        <p:spPr bwMode="auto">
          <a:xfrm>
            <a:off x="0" y="5257800"/>
            <a:ext cx="9144000" cy="0"/>
          </a:xfrm>
          <a:prstGeom prst="line">
            <a:avLst/>
          </a:prstGeom>
          <a:noFill/>
          <a:ln w="6350">
            <a:solidFill>
              <a:schemeClr val="accent1"/>
            </a:solidFill>
            <a:miter lim="800000"/>
            <a:headEnd/>
            <a:tailEnd/>
          </a:ln>
          <a:effectLst/>
        </p:spPr>
        <p:txBody>
          <a:bodyPr wrap="none"/>
          <a:lstStyle/>
          <a:p>
            <a:pPr>
              <a:defRPr/>
            </a:pPr>
            <a:endParaRPr lang="en-US"/>
          </a:p>
        </p:txBody>
      </p:sp>
      <p:sp>
        <p:nvSpPr>
          <p:cNvPr id="8" name="Line 12"/>
          <p:cNvSpPr>
            <a:spLocks noChangeShapeType="1"/>
          </p:cNvSpPr>
          <p:nvPr/>
        </p:nvSpPr>
        <p:spPr bwMode="auto">
          <a:xfrm>
            <a:off x="1828800" y="4343400"/>
            <a:ext cx="0" cy="914400"/>
          </a:xfrm>
          <a:prstGeom prst="line">
            <a:avLst/>
          </a:prstGeom>
          <a:noFill/>
          <a:ln w="9525">
            <a:solidFill>
              <a:schemeClr val="tx1"/>
            </a:solidFill>
            <a:miter lim="800000"/>
            <a:headEnd/>
            <a:tailEnd/>
          </a:ln>
          <a:effectLst/>
        </p:spPr>
        <p:txBody>
          <a:bodyPr/>
          <a:lstStyle/>
          <a:p>
            <a:pPr>
              <a:defRPr/>
            </a:pPr>
            <a:endParaRPr lang="en-US"/>
          </a:p>
        </p:txBody>
      </p:sp>
      <p:sp>
        <p:nvSpPr>
          <p:cNvPr id="9" name="Rectangle 40"/>
          <p:cNvSpPr>
            <a:spLocks noChangeArrowheads="1"/>
          </p:cNvSpPr>
          <p:nvPr/>
        </p:nvSpPr>
        <p:spPr bwMode="black">
          <a:xfrm>
            <a:off x="1828800" y="6056313"/>
            <a:ext cx="5029200" cy="306387"/>
          </a:xfrm>
          <a:prstGeom prst="rect">
            <a:avLst/>
          </a:prstGeom>
          <a:noFill/>
          <a:ln w="9525">
            <a:noFill/>
            <a:miter lim="800000"/>
            <a:headEnd/>
            <a:tailEnd/>
          </a:ln>
          <a:effectLst/>
        </p:spPr>
        <p:txBody>
          <a:bodyPr lIns="18288" tIns="18288" rIns="18288" bIns="18288" anchor="ctr"/>
          <a:lstStyle/>
          <a:p>
            <a:pPr marL="342900" indent="-342900">
              <a:lnSpc>
                <a:spcPct val="98000"/>
              </a:lnSpc>
              <a:spcBef>
                <a:spcPct val="20000"/>
              </a:spcBef>
              <a:buFontTx/>
              <a:buNone/>
              <a:defRPr/>
            </a:pPr>
            <a:r>
              <a:rPr lang="en-US" altLang="en-US" sz="1300" dirty="0" smtClean="0">
                <a:solidFill>
                  <a:schemeClr val="bg1"/>
                </a:solidFill>
              </a:rPr>
              <a:t>European Identity and Cloud</a:t>
            </a:r>
            <a:r>
              <a:rPr lang="en-US" altLang="en-US" sz="1300" baseline="0" dirty="0" smtClean="0">
                <a:solidFill>
                  <a:schemeClr val="bg1"/>
                </a:solidFill>
              </a:rPr>
              <a:t> Conference</a:t>
            </a:r>
            <a:r>
              <a:rPr lang="en-US" altLang="en-US" sz="1300" dirty="0" smtClean="0">
                <a:solidFill>
                  <a:schemeClr val="bg1"/>
                </a:solidFill>
              </a:rPr>
              <a:t> </a:t>
            </a:r>
            <a:r>
              <a:rPr lang="en-US" altLang="en-US" sz="1300" dirty="0">
                <a:solidFill>
                  <a:schemeClr val="bg1"/>
                </a:solidFill>
              </a:rPr>
              <a:t>|  </a:t>
            </a:r>
            <a:r>
              <a:rPr lang="en-US" altLang="en-US" sz="1300" dirty="0" smtClean="0">
                <a:solidFill>
                  <a:schemeClr val="bg1"/>
                </a:solidFill>
              </a:rPr>
              <a:t>15</a:t>
            </a:r>
            <a:r>
              <a:rPr lang="en-US" altLang="en-US" sz="1300" baseline="0" dirty="0" smtClean="0">
                <a:solidFill>
                  <a:schemeClr val="bg1"/>
                </a:solidFill>
              </a:rPr>
              <a:t> May 2014</a:t>
            </a:r>
            <a:endParaRPr lang="en-US" altLang="en-US" sz="1300" dirty="0"/>
          </a:p>
        </p:txBody>
      </p:sp>
      <p:sp>
        <p:nvSpPr>
          <p:cNvPr id="10" name="Rectangle 7"/>
          <p:cNvSpPr>
            <a:spLocks noChangeArrowheads="1"/>
          </p:cNvSpPr>
          <p:nvPr/>
        </p:nvSpPr>
        <p:spPr bwMode="auto">
          <a:xfrm>
            <a:off x="152400" y="150813"/>
            <a:ext cx="4876800" cy="534987"/>
          </a:xfrm>
          <a:prstGeom prst="rect">
            <a:avLst/>
          </a:prstGeom>
          <a:noFill/>
          <a:ln w="9525" algn="ctr">
            <a:noFill/>
            <a:miter lim="800000"/>
            <a:headEnd/>
            <a:tailEnd/>
          </a:ln>
          <a:effectLst/>
        </p:spPr>
        <p:txBody>
          <a:bodyPr lIns="18288" tIns="18288" rIns="18288" bIns="18288" anchor="ctr"/>
          <a:lstStyle/>
          <a:p>
            <a:pPr marL="342900" indent="-342900">
              <a:lnSpc>
                <a:spcPct val="98000"/>
              </a:lnSpc>
              <a:spcBef>
                <a:spcPct val="20000"/>
              </a:spcBef>
              <a:buFontTx/>
              <a:buNone/>
              <a:defRPr/>
            </a:pPr>
            <a:r>
              <a:rPr lang="en-US" sz="3200" i="1" dirty="0">
                <a:solidFill>
                  <a:schemeClr val="bg1"/>
                </a:solidFill>
              </a:rPr>
              <a:t>Secure Identity Consulting</a:t>
            </a:r>
          </a:p>
        </p:txBody>
      </p:sp>
      <p:sp>
        <p:nvSpPr>
          <p:cNvPr id="11" name="Text Box 8"/>
          <p:cNvSpPr txBox="1">
            <a:spLocks noChangeArrowheads="1"/>
          </p:cNvSpPr>
          <p:nvPr/>
        </p:nvSpPr>
        <p:spPr bwMode="auto">
          <a:xfrm>
            <a:off x="6196013" y="6383338"/>
            <a:ext cx="2744787" cy="246062"/>
          </a:xfrm>
          <a:prstGeom prst="rect">
            <a:avLst/>
          </a:prstGeom>
          <a:noFill/>
          <a:ln w="9525">
            <a:noFill/>
            <a:miter lim="800000"/>
            <a:headEnd/>
            <a:tailEnd/>
          </a:ln>
          <a:effectLst/>
        </p:spPr>
        <p:txBody>
          <a:bodyPr wrap="none">
            <a:spAutoFit/>
          </a:bodyPr>
          <a:lstStyle/>
          <a:p>
            <a:pPr algn="r">
              <a:spcBef>
                <a:spcPct val="0"/>
              </a:spcBef>
              <a:buFontTx/>
              <a:buNone/>
              <a:defRPr/>
            </a:pPr>
            <a:r>
              <a:rPr lang="en-US" sz="1000" dirty="0">
                <a:solidFill>
                  <a:schemeClr val="bg1"/>
                </a:solidFill>
              </a:rPr>
              <a:t>© Copyright Secure Identity Consulting  2014</a:t>
            </a:r>
          </a:p>
        </p:txBody>
      </p:sp>
      <p:sp>
        <p:nvSpPr>
          <p:cNvPr id="207876" name="Rectangle 4"/>
          <p:cNvSpPr>
            <a:spLocks noGrp="1" noChangeArrowheads="1"/>
          </p:cNvSpPr>
          <p:nvPr>
            <p:ph type="subTitle" idx="1"/>
          </p:nvPr>
        </p:nvSpPr>
        <p:spPr>
          <a:xfrm>
            <a:off x="1828800" y="4267200"/>
            <a:ext cx="2895600" cy="914400"/>
          </a:xfrm>
        </p:spPr>
        <p:txBody>
          <a:bodyPr lIns="91440" tIns="18000" rIns="91440"/>
          <a:lstStyle>
            <a:lvl1pPr marL="0" indent="0">
              <a:buFont typeface="Wingdings" pitchFamily="2" charset="2"/>
              <a:buNone/>
              <a:defRPr sz="2400">
                <a:solidFill>
                  <a:schemeClr val="bg2"/>
                </a:solidFill>
              </a:defRPr>
            </a:lvl1pPr>
          </a:lstStyle>
          <a:p>
            <a:r>
              <a:rPr lang="en-US" altLang="en-US" smtClean="0"/>
              <a:t>Click to edit Master subtitle style</a:t>
            </a:r>
            <a:endParaRPr lang="en-US"/>
          </a:p>
        </p:txBody>
      </p:sp>
      <p:sp>
        <p:nvSpPr>
          <p:cNvPr id="207885" name="Rectangle 13"/>
          <p:cNvSpPr>
            <a:spLocks noGrp="1" noChangeArrowheads="1"/>
          </p:cNvSpPr>
          <p:nvPr>
            <p:ph type="ctrTitle" sz="quarter"/>
          </p:nvPr>
        </p:nvSpPr>
        <p:spPr>
          <a:xfrm>
            <a:off x="838200" y="2667000"/>
            <a:ext cx="5334000" cy="914400"/>
          </a:xfrm>
        </p:spPr>
        <p:txBody>
          <a:bodyPr lIns="91440" rIns="91440" anchor="t"/>
          <a:lstStyle>
            <a:lvl1pPr>
              <a:defRPr sz="3200" b="0"/>
            </a:lvl1pPr>
          </a:lstStyle>
          <a:p>
            <a:r>
              <a:rPr lang="en-US" alt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9200"/>
          </a:xfrm>
        </p:spPr>
        <p:txBody>
          <a:bodyPr/>
          <a:lstStyle/>
          <a:p>
            <a:pPr lvl="0"/>
            <a:r>
              <a:rPr lang="en-US" noProof="0" smtClean="0"/>
              <a:t>Click icon to add table</a:t>
            </a:r>
          </a:p>
        </p:txBody>
      </p:sp>
      <p:sp>
        <p:nvSpPr>
          <p:cNvPr id="4"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5029200"/>
          </a:xfrm>
        </p:spPr>
        <p:txBody>
          <a:bodyPr/>
          <a:lstStyle/>
          <a:p>
            <a:pPr lvl="0"/>
            <a:r>
              <a:rPr lang="en-US" noProof="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5029200"/>
          </a:xfrm>
        </p:spPr>
        <p:txBody>
          <a:bodyPr/>
          <a:lstStyle/>
          <a:p>
            <a:pPr lvl="0"/>
            <a:r>
              <a:rPr lang="en-US" noProof="0" smtClean="0"/>
              <a:t>Click icon to add clip art</a:t>
            </a:r>
          </a:p>
        </p:txBody>
      </p:sp>
      <p:sp>
        <p:nvSpPr>
          <p:cNvPr id="5"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a:p>
        </p:txBody>
      </p:sp>
      <p:sp>
        <p:nvSpPr>
          <p:cNvPr id="6"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European Identity and Cloud Conference   |  15 May, 2014</a:t>
            </a:r>
            <a:endParaRPr lang="en-US"/>
          </a:p>
        </p:txBody>
      </p:sp>
      <p:sp>
        <p:nvSpPr>
          <p:cNvPr id="6" name="Slide Number Placeholder 5"/>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European Identity and Cloud Conference   |  15 May, 2014</a:t>
            </a:r>
            <a:endParaRPr lang="en-US"/>
          </a:p>
        </p:txBody>
      </p:sp>
      <p:sp>
        <p:nvSpPr>
          <p:cNvPr id="6" name="Slide Number Placeholder 5"/>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European Identity and Cloud Conference   |  15 May, 2014</a:t>
            </a:r>
            <a:endParaRPr lang="en-US"/>
          </a:p>
        </p:txBody>
      </p:sp>
      <p:sp>
        <p:nvSpPr>
          <p:cNvPr id="6" name="Slide Number Placeholder 5"/>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European Identity and Cloud Conference   |  15 May, 2014</a:t>
            </a:r>
            <a:endParaRPr lang="en-US"/>
          </a:p>
        </p:txBody>
      </p:sp>
      <p:sp>
        <p:nvSpPr>
          <p:cNvPr id="7" name="Slide Number Placeholder 6"/>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European Identity and Cloud Conference   |  15 May, 2014</a:t>
            </a:r>
            <a:endParaRPr lang="en-US"/>
          </a:p>
        </p:txBody>
      </p:sp>
      <p:sp>
        <p:nvSpPr>
          <p:cNvPr id="9" name="Slide Number Placeholder 8"/>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r>
              <a:rPr lang="en-US" dirty="0" smtClean="0"/>
              <a:t>European Identity and Cloud Conference   |  15 May, 2014</a:t>
            </a:r>
            <a:endParaRPr lang="en-US" dirty="0"/>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European Identity and Cloud Conference   |  15 May, 2014</a:t>
            </a:r>
            <a:endParaRPr lang="en-US"/>
          </a:p>
        </p:txBody>
      </p:sp>
      <p:sp>
        <p:nvSpPr>
          <p:cNvPr id="5" name="Slide Number Placeholder 4"/>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European Identity and Cloud Conference   |  15 May, 2014</a:t>
            </a:r>
            <a:endParaRPr lang="en-US"/>
          </a:p>
        </p:txBody>
      </p:sp>
      <p:sp>
        <p:nvSpPr>
          <p:cNvPr id="4" name="Slide Number Placeholder 3"/>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European Identity and Cloud Conference   |  15 May, 2014</a:t>
            </a:r>
            <a:endParaRPr lang="en-US"/>
          </a:p>
        </p:txBody>
      </p:sp>
      <p:sp>
        <p:nvSpPr>
          <p:cNvPr id="7" name="Slide Number Placeholder 6"/>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European Identity and Cloud Conference   |  15 May, 2014</a:t>
            </a:r>
            <a:endParaRPr lang="en-US"/>
          </a:p>
        </p:txBody>
      </p:sp>
      <p:sp>
        <p:nvSpPr>
          <p:cNvPr id="7" name="Slide Number Placeholder 6"/>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European Identity and Cloud Conference   |  15 May, 2014</a:t>
            </a:r>
            <a:endParaRPr lang="en-US"/>
          </a:p>
        </p:txBody>
      </p:sp>
      <p:sp>
        <p:nvSpPr>
          <p:cNvPr id="6" name="Slide Number Placeholder 5"/>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European Identity and Cloud Conference   |  15 May, 2014</a:t>
            </a:r>
            <a:endParaRPr lang="en-US"/>
          </a:p>
        </p:txBody>
      </p:sp>
      <p:sp>
        <p:nvSpPr>
          <p:cNvPr id="6" name="Slide Number Placeholder 5"/>
          <p:cNvSpPr>
            <a:spLocks noGrp="1"/>
          </p:cNvSpPr>
          <p:nvPr>
            <p:ph type="sldNum" sz="quarter" idx="12"/>
          </p:nvPr>
        </p:nvSpPr>
        <p:spPr/>
        <p:txBody>
          <a:bodyPr/>
          <a:lstStyle/>
          <a:p>
            <a:fld id="{DB1A95F1-89D6-474A-91E2-BCE649C07C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dirty="0" smtClean="0"/>
              <a:t>European Identity and Cloud Conference   |  15 May, 2014</a:t>
            </a:r>
            <a:endParaRPr lang="en-US" dirty="0"/>
          </a:p>
        </p:txBody>
      </p:sp>
      <p:sp>
        <p:nvSpPr>
          <p:cNvPr id="5"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6"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8"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4"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3"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6"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smtClean="0"/>
              <a:t>European Identity and Cloud Conference   |  15 May, 2014</a:t>
            </a:r>
            <a:endParaRPr lang="en-US" dirty="0"/>
          </a:p>
        </p:txBody>
      </p:sp>
      <p:sp>
        <p:nvSpPr>
          <p:cNvPr id="6" name="Rectangle 7"/>
          <p:cNvSpPr>
            <a:spLocks noGrp="1" noChangeArrowheads="1"/>
          </p:cNvSpPr>
          <p:nvPr>
            <p:ph type="sldNum" sz="quarter" idx="11"/>
          </p:nvPr>
        </p:nvSpPr>
        <p:spPr>
          <a:ln/>
        </p:spPr>
        <p:txBody>
          <a:bodyPr/>
          <a:lstStyle>
            <a:lvl1pPr>
              <a:defRPr/>
            </a:lvl1pPr>
          </a:lstStyle>
          <a:p>
            <a:fld id="{A5360C67-2718-42CD-9E99-95851324C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body" idx="1"/>
          </p:nvPr>
        </p:nvSpPr>
        <p:spPr bwMode="auto">
          <a:xfrm>
            <a:off x="457200" y="1371600"/>
            <a:ext cx="8229600" cy="50292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Level One</a:t>
            </a:r>
          </a:p>
          <a:p>
            <a:pPr lvl="1"/>
            <a:r>
              <a:rPr lang="en-US" smtClean="0"/>
              <a:t>Level Two</a:t>
            </a:r>
          </a:p>
          <a:p>
            <a:pPr lvl="2"/>
            <a:r>
              <a:rPr lang="en-US" smtClean="0"/>
              <a:t>Level Three</a:t>
            </a:r>
          </a:p>
          <a:p>
            <a:pPr lvl="3"/>
            <a:r>
              <a:rPr lang="en-US" smtClean="0"/>
              <a:t>Level Four</a:t>
            </a:r>
          </a:p>
          <a:p>
            <a:pPr lvl="4"/>
            <a:r>
              <a:rPr lang="en-US" smtClean="0"/>
              <a:t>Level Five</a:t>
            </a:r>
          </a:p>
        </p:txBody>
      </p:sp>
      <p:sp>
        <p:nvSpPr>
          <p:cNvPr id="206850" name="Rectangle 2"/>
          <p:cNvSpPr>
            <a:spLocks noChangeArrowheads="1"/>
          </p:cNvSpPr>
          <p:nvPr/>
        </p:nvSpPr>
        <p:spPr bwMode="hidden">
          <a:xfrm>
            <a:off x="0" y="6477000"/>
            <a:ext cx="9144000" cy="381000"/>
          </a:xfrm>
          <a:prstGeom prst="rect">
            <a:avLst/>
          </a:prstGeom>
          <a:solidFill>
            <a:schemeClr val="accent1"/>
          </a:solidFill>
          <a:ln w="9525">
            <a:solidFill>
              <a:schemeClr val="accent1"/>
            </a:solidFill>
            <a:miter lim="800000"/>
            <a:headEnd/>
            <a:tailEnd/>
          </a:ln>
          <a:effectLst/>
        </p:spPr>
        <p:txBody>
          <a:bodyPr wrap="none" anchor="ctr"/>
          <a:lstStyle/>
          <a:p>
            <a:pPr>
              <a:defRPr/>
            </a:pPr>
            <a:endParaRPr lang="en-US"/>
          </a:p>
        </p:txBody>
      </p:sp>
      <p:sp>
        <p:nvSpPr>
          <p:cNvPr id="206851" name="Rectangle 3"/>
          <p:cNvSpPr>
            <a:spLocks noChangeArrowheads="1"/>
          </p:cNvSpPr>
          <p:nvPr/>
        </p:nvSpPr>
        <p:spPr bwMode="hidden">
          <a:xfrm>
            <a:off x="0" y="0"/>
            <a:ext cx="9144000" cy="381000"/>
          </a:xfrm>
          <a:prstGeom prst="rect">
            <a:avLst/>
          </a:prstGeom>
          <a:solidFill>
            <a:schemeClr val="accent1"/>
          </a:solidFill>
          <a:ln w="9525">
            <a:solidFill>
              <a:schemeClr val="accent1"/>
            </a:solidFill>
            <a:miter lim="800000"/>
            <a:headEnd/>
            <a:tailEnd/>
          </a:ln>
          <a:effectLst/>
        </p:spPr>
        <p:txBody>
          <a:bodyPr wrap="none" anchor="ctr"/>
          <a:lstStyle/>
          <a:p>
            <a:pPr>
              <a:defRPr/>
            </a:pPr>
            <a:endParaRPr lang="en-US"/>
          </a:p>
        </p:txBody>
      </p:sp>
      <p:sp>
        <p:nvSpPr>
          <p:cNvPr id="8197" name="Rectangle 4"/>
          <p:cNvSpPr>
            <a:spLocks noGrp="1" noChangeArrowheads="1"/>
          </p:cNvSpPr>
          <p:nvPr>
            <p:ph type="title"/>
          </p:nvPr>
        </p:nvSpPr>
        <p:spPr bwMode="auto">
          <a:xfrm>
            <a:off x="457200" y="457200"/>
            <a:ext cx="8229600" cy="8382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Main slide title</a:t>
            </a:r>
          </a:p>
        </p:txBody>
      </p:sp>
      <p:sp>
        <p:nvSpPr>
          <p:cNvPr id="206854" name="Rectangle 6"/>
          <p:cNvSpPr>
            <a:spLocks noGrp="1" noChangeArrowheads="1"/>
          </p:cNvSpPr>
          <p:nvPr>
            <p:ph type="ftr" sz="quarter" idx="3"/>
          </p:nvPr>
        </p:nvSpPr>
        <p:spPr bwMode="auto">
          <a:xfrm>
            <a:off x="1676400" y="6534150"/>
            <a:ext cx="4114800" cy="323850"/>
          </a:xfrm>
          <a:prstGeom prst="rect">
            <a:avLst/>
          </a:prstGeom>
          <a:noFill/>
          <a:ln w="9525">
            <a:noFill/>
            <a:miter lim="800000"/>
            <a:headEnd/>
            <a:tailEnd/>
          </a:ln>
          <a:effectLst/>
        </p:spPr>
        <p:txBody>
          <a:bodyPr vert="horz" wrap="square" lIns="91440" tIns="68400" rIns="91440" bIns="45720" numCol="1" anchor="t" anchorCtr="0" compatLnSpc="1">
            <a:prstTxWarp prst="textNoShape">
              <a:avLst/>
            </a:prstTxWarp>
          </a:bodyPr>
          <a:lstStyle>
            <a:lvl1pPr>
              <a:spcBef>
                <a:spcPct val="0"/>
              </a:spcBef>
              <a:buFontTx/>
              <a:buNone/>
              <a:defRPr sz="800">
                <a:solidFill>
                  <a:schemeClr val="bg1"/>
                </a:solidFill>
              </a:defRPr>
            </a:lvl1pPr>
          </a:lstStyle>
          <a:p>
            <a:r>
              <a:rPr lang="en-US" smtClean="0"/>
              <a:t>European Identity and Cloud Conference   |  15 May, 2014</a:t>
            </a:r>
            <a:endParaRPr lang="en-US"/>
          </a:p>
        </p:txBody>
      </p:sp>
      <p:sp>
        <p:nvSpPr>
          <p:cNvPr id="206855" name="Rectangle 7"/>
          <p:cNvSpPr>
            <a:spLocks noGrp="1" noChangeArrowheads="1"/>
          </p:cNvSpPr>
          <p:nvPr>
            <p:ph type="sldNum" sz="quarter" idx="4"/>
          </p:nvPr>
        </p:nvSpPr>
        <p:spPr bwMode="auto">
          <a:xfrm>
            <a:off x="304800" y="6534150"/>
            <a:ext cx="1219200" cy="323850"/>
          </a:xfrm>
          <a:prstGeom prst="rect">
            <a:avLst/>
          </a:prstGeom>
          <a:noFill/>
          <a:ln w="9525">
            <a:noFill/>
            <a:miter lim="800000"/>
            <a:headEnd/>
            <a:tailEnd/>
          </a:ln>
          <a:effectLst/>
        </p:spPr>
        <p:txBody>
          <a:bodyPr vert="horz" wrap="square" lIns="144000" tIns="68400" rIns="91440" bIns="45720" numCol="1" anchor="t" anchorCtr="0" compatLnSpc="1">
            <a:prstTxWarp prst="textNoShape">
              <a:avLst/>
            </a:prstTxWarp>
          </a:bodyPr>
          <a:lstStyle>
            <a:lvl1pPr>
              <a:spcBef>
                <a:spcPct val="0"/>
              </a:spcBef>
              <a:buFontTx/>
              <a:buNone/>
              <a:defRPr sz="800">
                <a:solidFill>
                  <a:schemeClr val="bg1"/>
                </a:solidFill>
              </a:defRPr>
            </a:lvl1pPr>
          </a:lstStyle>
          <a:p>
            <a:fld id="{A5360C67-2718-42CD-9E99-95851324CF45}" type="slidenum">
              <a:rPr lang="en-US" smtClean="0"/>
              <a:pPr/>
              <a:t>‹#›</a:t>
            </a:fld>
            <a:endParaRPr lang="en-US"/>
          </a:p>
        </p:txBody>
      </p:sp>
      <p:sp>
        <p:nvSpPr>
          <p:cNvPr id="206857" name="Line 9"/>
          <p:cNvSpPr>
            <a:spLocks noChangeShapeType="1"/>
          </p:cNvSpPr>
          <p:nvPr/>
        </p:nvSpPr>
        <p:spPr bwMode="auto">
          <a:xfrm flipV="1">
            <a:off x="3352800" y="152400"/>
            <a:ext cx="0" cy="228600"/>
          </a:xfrm>
          <a:prstGeom prst="line">
            <a:avLst/>
          </a:prstGeom>
          <a:noFill/>
          <a:ln w="9525">
            <a:solidFill>
              <a:schemeClr val="bg1"/>
            </a:solidFill>
            <a:round/>
            <a:headEnd/>
            <a:tailEnd/>
          </a:ln>
          <a:effectLst/>
        </p:spPr>
        <p:txBody>
          <a:bodyPr/>
          <a:lstStyle/>
          <a:p>
            <a:pPr>
              <a:defRPr/>
            </a:pPr>
            <a:endParaRPr lang="en-US"/>
          </a:p>
        </p:txBody>
      </p:sp>
      <p:sp>
        <p:nvSpPr>
          <p:cNvPr id="206860" name="Line 12"/>
          <p:cNvSpPr>
            <a:spLocks noChangeShapeType="1"/>
          </p:cNvSpPr>
          <p:nvPr/>
        </p:nvSpPr>
        <p:spPr bwMode="auto">
          <a:xfrm flipV="1">
            <a:off x="1524000" y="6477000"/>
            <a:ext cx="0" cy="228600"/>
          </a:xfrm>
          <a:prstGeom prst="line">
            <a:avLst/>
          </a:prstGeom>
          <a:noFill/>
          <a:ln w="9525">
            <a:solidFill>
              <a:schemeClr val="bg1"/>
            </a:solidFill>
            <a:round/>
            <a:headEnd/>
            <a:tailEnd/>
          </a:ln>
          <a:effectLst/>
        </p:spPr>
        <p:txBody>
          <a:bodyPr/>
          <a:lstStyle/>
          <a:p>
            <a:pPr>
              <a:defRPr/>
            </a:pPr>
            <a:endParaRPr lang="en-US"/>
          </a:p>
        </p:txBody>
      </p:sp>
      <p:sp>
        <p:nvSpPr>
          <p:cNvPr id="206861" name="Line 13"/>
          <p:cNvSpPr>
            <a:spLocks noChangeShapeType="1"/>
          </p:cNvSpPr>
          <p:nvPr/>
        </p:nvSpPr>
        <p:spPr bwMode="auto">
          <a:xfrm>
            <a:off x="0" y="381000"/>
            <a:ext cx="9144000" cy="0"/>
          </a:xfrm>
          <a:prstGeom prst="line">
            <a:avLst/>
          </a:prstGeom>
          <a:noFill/>
          <a:ln w="6350">
            <a:solidFill>
              <a:schemeClr val="accent1"/>
            </a:solidFill>
            <a:miter lim="800000"/>
            <a:headEnd/>
            <a:tailEnd/>
          </a:ln>
          <a:effectLst/>
        </p:spPr>
        <p:txBody>
          <a:bodyPr wrap="none"/>
          <a:lstStyle/>
          <a:p>
            <a:pPr>
              <a:defRPr/>
            </a:pPr>
            <a:endParaRPr lang="en-US"/>
          </a:p>
        </p:txBody>
      </p:sp>
      <p:sp>
        <p:nvSpPr>
          <p:cNvPr id="206862" name="Line 14"/>
          <p:cNvSpPr>
            <a:spLocks noChangeShapeType="1"/>
          </p:cNvSpPr>
          <p:nvPr/>
        </p:nvSpPr>
        <p:spPr bwMode="auto">
          <a:xfrm>
            <a:off x="0" y="6477000"/>
            <a:ext cx="9144000" cy="0"/>
          </a:xfrm>
          <a:prstGeom prst="line">
            <a:avLst/>
          </a:prstGeom>
          <a:noFill/>
          <a:ln w="6350">
            <a:solidFill>
              <a:schemeClr val="accent1"/>
            </a:solidFill>
            <a:miter lim="800000"/>
            <a:headEnd/>
            <a:tailEnd/>
          </a:ln>
          <a:effectLst/>
        </p:spPr>
        <p:txBody>
          <a:bodyPr wrap="none"/>
          <a:lstStyle/>
          <a:p>
            <a:pPr>
              <a:defRPr/>
            </a:pPr>
            <a:endParaRPr lang="en-US"/>
          </a:p>
        </p:txBody>
      </p:sp>
      <p:sp>
        <p:nvSpPr>
          <p:cNvPr id="206863" name="Line 15"/>
          <p:cNvSpPr>
            <a:spLocks noChangeShapeType="1"/>
          </p:cNvSpPr>
          <p:nvPr/>
        </p:nvSpPr>
        <p:spPr bwMode="auto">
          <a:xfrm>
            <a:off x="457200" y="1295400"/>
            <a:ext cx="8229600" cy="0"/>
          </a:xfrm>
          <a:prstGeom prst="line">
            <a:avLst/>
          </a:prstGeom>
          <a:noFill/>
          <a:ln w="9525">
            <a:solidFill>
              <a:schemeClr val="tx1"/>
            </a:solidFill>
            <a:miter lim="800000"/>
            <a:headEnd/>
            <a:tailEnd/>
          </a:ln>
          <a:effectLst/>
        </p:spPr>
        <p:txBody>
          <a:bodyPr wrap="none"/>
          <a:lstStyle/>
          <a:p>
            <a:pPr>
              <a:defRPr/>
            </a:pPr>
            <a:endParaRPr lang="en-US"/>
          </a:p>
        </p:txBody>
      </p:sp>
      <p:sp>
        <p:nvSpPr>
          <p:cNvPr id="16" name="Text Box 8"/>
          <p:cNvSpPr txBox="1">
            <a:spLocks noChangeArrowheads="1"/>
          </p:cNvSpPr>
          <p:nvPr/>
        </p:nvSpPr>
        <p:spPr bwMode="auto">
          <a:xfrm>
            <a:off x="228600" y="0"/>
            <a:ext cx="3200400" cy="400050"/>
          </a:xfrm>
          <a:prstGeom prst="rect">
            <a:avLst/>
          </a:prstGeom>
          <a:noFill/>
          <a:ln w="9525">
            <a:noFill/>
            <a:miter lim="800000"/>
            <a:headEnd/>
            <a:tailEnd/>
          </a:ln>
          <a:effectLst/>
        </p:spPr>
        <p:txBody>
          <a:bodyPr>
            <a:spAutoFit/>
          </a:bodyPr>
          <a:lstStyle/>
          <a:p>
            <a:pPr eaLnBrk="0" hangingPunct="0">
              <a:spcBef>
                <a:spcPct val="0"/>
              </a:spcBef>
              <a:buFontTx/>
              <a:buNone/>
              <a:defRPr/>
            </a:pPr>
            <a:r>
              <a:rPr lang="en-US" altLang="en-US" sz="2000" i="1" dirty="0">
                <a:solidFill>
                  <a:schemeClr val="bg1"/>
                </a:solidFill>
              </a:rPr>
              <a:t>Secure Identity Consulting</a:t>
            </a:r>
          </a:p>
        </p:txBody>
      </p:sp>
      <p:sp>
        <p:nvSpPr>
          <p:cNvPr id="17" name="Text Box 10"/>
          <p:cNvSpPr txBox="1">
            <a:spLocks noChangeArrowheads="1"/>
          </p:cNvSpPr>
          <p:nvPr/>
        </p:nvSpPr>
        <p:spPr bwMode="auto">
          <a:xfrm>
            <a:off x="5867400" y="6553200"/>
            <a:ext cx="3076575" cy="215900"/>
          </a:xfrm>
          <a:prstGeom prst="rect">
            <a:avLst/>
          </a:prstGeom>
          <a:noFill/>
          <a:ln w="9525">
            <a:noFill/>
            <a:miter lim="800000"/>
            <a:headEnd/>
            <a:tailEnd/>
          </a:ln>
          <a:effectLst/>
        </p:spPr>
        <p:txBody>
          <a:bodyPr>
            <a:spAutoFit/>
          </a:bodyPr>
          <a:lstStyle/>
          <a:p>
            <a:pPr algn="r">
              <a:spcBef>
                <a:spcPct val="0"/>
              </a:spcBef>
              <a:buFontTx/>
              <a:buNone/>
              <a:defRPr/>
            </a:pPr>
            <a:r>
              <a:rPr lang="en-US" sz="800" dirty="0">
                <a:solidFill>
                  <a:schemeClr val="bg1"/>
                </a:solidFill>
              </a:rPr>
              <a:t>© Copyright Secure Identity Consulting 2014</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rtl="0" eaLnBrk="1" fontAlgn="base" hangingPunct="1">
        <a:spcBef>
          <a:spcPct val="0"/>
        </a:spcBef>
        <a:spcAft>
          <a:spcPct val="0"/>
        </a:spcAft>
        <a:defRPr sz="2200" b="1">
          <a:solidFill>
            <a:schemeClr val="accent1"/>
          </a:solidFill>
          <a:latin typeface="+mj-lt"/>
          <a:ea typeface="+mj-ea"/>
          <a:cs typeface="+mj-cs"/>
        </a:defRPr>
      </a:lvl1pPr>
      <a:lvl2pPr algn="l" rtl="0" eaLnBrk="1" fontAlgn="base" hangingPunct="1">
        <a:spcBef>
          <a:spcPct val="0"/>
        </a:spcBef>
        <a:spcAft>
          <a:spcPct val="0"/>
        </a:spcAft>
        <a:defRPr sz="2200" b="1">
          <a:solidFill>
            <a:schemeClr val="accent1"/>
          </a:solidFill>
          <a:latin typeface="Arial" charset="0"/>
          <a:cs typeface="Arial" charset="0"/>
        </a:defRPr>
      </a:lvl2pPr>
      <a:lvl3pPr algn="l" rtl="0" eaLnBrk="1" fontAlgn="base" hangingPunct="1">
        <a:spcBef>
          <a:spcPct val="0"/>
        </a:spcBef>
        <a:spcAft>
          <a:spcPct val="0"/>
        </a:spcAft>
        <a:defRPr sz="2200" b="1">
          <a:solidFill>
            <a:schemeClr val="accent1"/>
          </a:solidFill>
          <a:latin typeface="Arial" charset="0"/>
          <a:cs typeface="Arial" charset="0"/>
        </a:defRPr>
      </a:lvl3pPr>
      <a:lvl4pPr algn="l" rtl="0" eaLnBrk="1" fontAlgn="base" hangingPunct="1">
        <a:spcBef>
          <a:spcPct val="0"/>
        </a:spcBef>
        <a:spcAft>
          <a:spcPct val="0"/>
        </a:spcAft>
        <a:defRPr sz="2200" b="1">
          <a:solidFill>
            <a:schemeClr val="accent1"/>
          </a:solidFill>
          <a:latin typeface="Arial" charset="0"/>
          <a:cs typeface="Arial" charset="0"/>
        </a:defRPr>
      </a:lvl4pPr>
      <a:lvl5pPr algn="l" rtl="0" eaLnBrk="1" fontAlgn="base" hangingPunct="1">
        <a:spcBef>
          <a:spcPct val="0"/>
        </a:spcBef>
        <a:spcAft>
          <a:spcPct val="0"/>
        </a:spcAft>
        <a:defRPr sz="2200" b="1">
          <a:solidFill>
            <a:schemeClr val="accent1"/>
          </a:solidFill>
          <a:latin typeface="Arial" charset="0"/>
          <a:cs typeface="Arial" charset="0"/>
        </a:defRPr>
      </a:lvl5pPr>
      <a:lvl6pPr marL="457200" algn="l" rtl="0" eaLnBrk="1" fontAlgn="base" hangingPunct="1">
        <a:spcBef>
          <a:spcPct val="0"/>
        </a:spcBef>
        <a:spcAft>
          <a:spcPct val="0"/>
        </a:spcAft>
        <a:defRPr sz="2200" b="1">
          <a:solidFill>
            <a:schemeClr val="accent1"/>
          </a:solidFill>
          <a:latin typeface="Arial" charset="0"/>
          <a:cs typeface="Arial" charset="0"/>
        </a:defRPr>
      </a:lvl6pPr>
      <a:lvl7pPr marL="914400" algn="l" rtl="0" eaLnBrk="1" fontAlgn="base" hangingPunct="1">
        <a:spcBef>
          <a:spcPct val="0"/>
        </a:spcBef>
        <a:spcAft>
          <a:spcPct val="0"/>
        </a:spcAft>
        <a:defRPr sz="2200" b="1">
          <a:solidFill>
            <a:schemeClr val="accent1"/>
          </a:solidFill>
          <a:latin typeface="Arial" charset="0"/>
          <a:cs typeface="Arial" charset="0"/>
        </a:defRPr>
      </a:lvl7pPr>
      <a:lvl8pPr marL="1371600" algn="l" rtl="0" eaLnBrk="1" fontAlgn="base" hangingPunct="1">
        <a:spcBef>
          <a:spcPct val="0"/>
        </a:spcBef>
        <a:spcAft>
          <a:spcPct val="0"/>
        </a:spcAft>
        <a:defRPr sz="2200" b="1">
          <a:solidFill>
            <a:schemeClr val="accent1"/>
          </a:solidFill>
          <a:latin typeface="Arial" charset="0"/>
          <a:cs typeface="Arial" charset="0"/>
        </a:defRPr>
      </a:lvl8pPr>
      <a:lvl9pPr marL="1828800" algn="l" rtl="0" eaLnBrk="1" fontAlgn="base" hangingPunct="1">
        <a:spcBef>
          <a:spcPct val="0"/>
        </a:spcBef>
        <a:spcAft>
          <a:spcPct val="0"/>
        </a:spcAft>
        <a:defRPr sz="2200" b="1">
          <a:solidFill>
            <a:schemeClr val="accent1"/>
          </a:solidFill>
          <a:latin typeface="Arial" charset="0"/>
          <a:cs typeface="Arial" charset="0"/>
        </a:defRPr>
      </a:lvl9pPr>
    </p:titleStyle>
    <p:bodyStyle>
      <a:lvl1pPr marL="192088" indent="-192088" algn="l" rtl="0" eaLnBrk="1" fontAlgn="base" hangingPunct="1">
        <a:spcBef>
          <a:spcPct val="40000"/>
        </a:spcBef>
        <a:spcAft>
          <a:spcPct val="0"/>
        </a:spcAft>
        <a:buFont typeface="Wingdings" pitchFamily="2" charset="2"/>
        <a:buChar char="§"/>
        <a:defRPr>
          <a:solidFill>
            <a:schemeClr val="tx1"/>
          </a:solidFill>
          <a:latin typeface="+mn-lt"/>
          <a:ea typeface="+mn-ea"/>
          <a:cs typeface="+mn-cs"/>
        </a:defRPr>
      </a:lvl1pPr>
      <a:lvl2pPr marL="463550" indent="-185738" algn="l" rtl="0" eaLnBrk="1" fontAlgn="base" hangingPunct="1">
        <a:spcBef>
          <a:spcPct val="40000"/>
        </a:spcBef>
        <a:spcAft>
          <a:spcPct val="0"/>
        </a:spcAft>
        <a:buFont typeface="Arial" charset="0"/>
        <a:buChar char="-"/>
        <a:defRPr sz="1600">
          <a:solidFill>
            <a:schemeClr val="tx1"/>
          </a:solidFill>
          <a:latin typeface="+mn-lt"/>
          <a:cs typeface="+mn-cs"/>
        </a:defRPr>
      </a:lvl2pPr>
      <a:lvl3pPr marL="768350" indent="-193675" algn="l" rtl="0" eaLnBrk="1" fontAlgn="base" hangingPunct="1">
        <a:spcBef>
          <a:spcPct val="40000"/>
        </a:spcBef>
        <a:spcAft>
          <a:spcPct val="0"/>
        </a:spcAft>
        <a:buChar char="•"/>
        <a:defRPr sz="1600">
          <a:solidFill>
            <a:schemeClr val="tx1"/>
          </a:solidFill>
          <a:latin typeface="+mn-lt"/>
          <a:cs typeface="+mn-cs"/>
        </a:defRPr>
      </a:lvl3pPr>
      <a:lvl4pPr marL="1052513" indent="-180975" algn="l" rtl="0" eaLnBrk="1" fontAlgn="base" hangingPunct="1">
        <a:spcBef>
          <a:spcPct val="40000"/>
        </a:spcBef>
        <a:spcAft>
          <a:spcPct val="0"/>
        </a:spcAft>
        <a:buFont typeface="Arial" charset="0"/>
        <a:buChar char="-"/>
        <a:defRPr sz="1600">
          <a:solidFill>
            <a:schemeClr val="tx1"/>
          </a:solidFill>
          <a:latin typeface="+mn-lt"/>
          <a:cs typeface="+mn-cs"/>
        </a:defRPr>
      </a:lvl4pPr>
      <a:lvl5pPr marL="1381125" indent="-146050" algn="l" rtl="0" eaLnBrk="1" fontAlgn="base" hangingPunct="1">
        <a:spcBef>
          <a:spcPct val="40000"/>
        </a:spcBef>
        <a:spcAft>
          <a:spcPct val="0"/>
        </a:spcAft>
        <a:buFont typeface="Arial" charset="0"/>
        <a:buChar char="-"/>
        <a:defRPr sz="1400">
          <a:solidFill>
            <a:schemeClr val="tx1"/>
          </a:solidFill>
          <a:latin typeface="+mn-lt"/>
          <a:cs typeface="+mn-cs"/>
        </a:defRPr>
      </a:lvl5pPr>
      <a:lvl6pPr marL="1838325" indent="-146050" algn="l" rtl="0" eaLnBrk="1" fontAlgn="base" hangingPunct="1">
        <a:spcBef>
          <a:spcPct val="40000"/>
        </a:spcBef>
        <a:spcAft>
          <a:spcPct val="0"/>
        </a:spcAft>
        <a:buFont typeface="Arial" charset="0"/>
        <a:buChar char="-"/>
        <a:defRPr sz="1400">
          <a:solidFill>
            <a:schemeClr val="tx1"/>
          </a:solidFill>
          <a:latin typeface="+mn-lt"/>
          <a:cs typeface="+mn-cs"/>
        </a:defRPr>
      </a:lvl6pPr>
      <a:lvl7pPr marL="2295525" indent="-146050" algn="l" rtl="0" eaLnBrk="1" fontAlgn="base" hangingPunct="1">
        <a:spcBef>
          <a:spcPct val="40000"/>
        </a:spcBef>
        <a:spcAft>
          <a:spcPct val="0"/>
        </a:spcAft>
        <a:buFont typeface="Arial" charset="0"/>
        <a:buChar char="-"/>
        <a:defRPr sz="1400">
          <a:solidFill>
            <a:schemeClr val="tx1"/>
          </a:solidFill>
          <a:latin typeface="+mn-lt"/>
          <a:cs typeface="+mn-cs"/>
        </a:defRPr>
      </a:lvl7pPr>
      <a:lvl8pPr marL="2752725" indent="-146050" algn="l" rtl="0" eaLnBrk="1" fontAlgn="base" hangingPunct="1">
        <a:spcBef>
          <a:spcPct val="40000"/>
        </a:spcBef>
        <a:spcAft>
          <a:spcPct val="0"/>
        </a:spcAft>
        <a:buFont typeface="Arial" charset="0"/>
        <a:buChar char="-"/>
        <a:defRPr sz="1400">
          <a:solidFill>
            <a:schemeClr val="tx1"/>
          </a:solidFill>
          <a:latin typeface="+mn-lt"/>
          <a:cs typeface="+mn-cs"/>
        </a:defRPr>
      </a:lvl8pPr>
      <a:lvl9pPr marL="3209925" indent="-146050" algn="l" rtl="0" eaLnBrk="1" fontAlgn="base" hangingPunct="1">
        <a:spcBef>
          <a:spcPct val="4000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European Identity and Cloud Conference   |  15 May,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A95F1-89D6-474A-91E2-BCE649C07C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267200"/>
            <a:ext cx="3886200" cy="914400"/>
          </a:xfrm>
        </p:spPr>
        <p:txBody>
          <a:bodyPr/>
          <a:lstStyle/>
          <a:p>
            <a:r>
              <a:rPr lang="en-US" dirty="0" smtClean="0"/>
              <a:t>Jeff Stollman</a:t>
            </a:r>
          </a:p>
          <a:p>
            <a:r>
              <a:rPr lang="en-US" dirty="0" smtClean="0"/>
              <a:t>Secure Identity Consulting</a:t>
            </a:r>
            <a:endParaRPr lang="en-US" dirty="0"/>
          </a:p>
        </p:txBody>
      </p:sp>
      <p:sp>
        <p:nvSpPr>
          <p:cNvPr id="2" name="Title 1"/>
          <p:cNvSpPr>
            <a:spLocks noGrp="1"/>
          </p:cNvSpPr>
          <p:nvPr>
            <p:ph type="ctrTitle" sz="quarter"/>
          </p:nvPr>
        </p:nvSpPr>
        <p:spPr>
          <a:xfrm>
            <a:off x="457200" y="2130425"/>
            <a:ext cx="8382000" cy="1470025"/>
          </a:xfrm>
        </p:spPr>
        <p:txBody>
          <a:bodyPr>
            <a:normAutofit fontScale="90000"/>
          </a:bodyPr>
          <a:lstStyle/>
          <a:p>
            <a:r>
              <a:rPr lang="en-US" b="1" dirty="0" smtClean="0"/>
              <a:t>Unexpected and Complex Implications of the </a:t>
            </a:r>
            <a:br>
              <a:rPr lang="en-US" b="1" dirty="0" smtClean="0"/>
            </a:br>
            <a:r>
              <a:rPr lang="en-US" b="1" dirty="0" smtClean="0"/>
              <a:t>Internet of Everything (</a:t>
            </a:r>
            <a:r>
              <a:rPr lang="en-US" b="1" dirty="0" err="1" smtClean="0"/>
              <a:t>IoE</a:t>
            </a:r>
            <a:r>
              <a:rPr lang="en-US" b="1" dirty="0" smtClean="0"/>
              <a:t>)</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Home Appliances – Security and Privacy</a:t>
            </a:r>
            <a:endParaRPr lang="en-US" dirty="0"/>
          </a:p>
        </p:txBody>
      </p:sp>
      <p:pic>
        <p:nvPicPr>
          <p:cNvPr id="20484" name="Picture 4" descr="http://cdn0.dailydot.com/uploaded/images/original/2014/1/17/smart_fridge7.jpg"/>
          <p:cNvPicPr>
            <a:picLocks noChangeAspect="1" noChangeArrowheads="1"/>
          </p:cNvPicPr>
          <p:nvPr/>
        </p:nvPicPr>
        <p:blipFill>
          <a:blip r:embed="rId3" cstate="print"/>
          <a:srcRect/>
          <a:stretch>
            <a:fillRect/>
          </a:stretch>
        </p:blipFill>
        <p:spPr bwMode="auto">
          <a:xfrm>
            <a:off x="1447800" y="1364799"/>
            <a:ext cx="6400800" cy="5036001"/>
          </a:xfrm>
          <a:prstGeom prst="rect">
            <a:avLst/>
          </a:prstGeom>
          <a:noFill/>
        </p:spPr>
      </p:pic>
      <p:sp>
        <p:nvSpPr>
          <p:cNvPr id="7" name="Rectangle 6"/>
          <p:cNvSpPr/>
          <p:nvPr/>
        </p:nvSpPr>
        <p:spPr>
          <a:xfrm>
            <a:off x="1524000" y="1371600"/>
            <a:ext cx="6324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0"/>
          </p:nvPr>
        </p:nvSpPr>
        <p:spPr/>
        <p:txBody>
          <a:bodyPr/>
          <a:lstStyle/>
          <a:p>
            <a:r>
              <a:rPr lang="en-US" smtClean="0"/>
              <a:t>European Identity and Cloud Conference   |  15 May, 2014</a:t>
            </a:r>
            <a:endParaRPr lang="en-US" dirty="0"/>
          </a:p>
        </p:txBody>
      </p:sp>
      <p:sp>
        <p:nvSpPr>
          <p:cNvPr id="6" name="TextBox 5"/>
          <p:cNvSpPr txBox="1"/>
          <p:nvPr/>
        </p:nvSpPr>
        <p:spPr>
          <a:xfrm>
            <a:off x="2057029" y="5334000"/>
            <a:ext cx="5258171" cy="461665"/>
          </a:xfrm>
          <a:prstGeom prst="rect">
            <a:avLst/>
          </a:prstGeom>
          <a:solidFill>
            <a:schemeClr val="bg1">
              <a:alpha val="50000"/>
            </a:schemeClr>
          </a:solidFill>
        </p:spPr>
        <p:txBody>
          <a:bodyPr wrap="none" rtlCol="0">
            <a:spAutoFit/>
          </a:bodyPr>
          <a:lstStyle/>
          <a:p>
            <a:r>
              <a:rPr lang="en-US" sz="2400" b="1" dirty="0" smtClean="0"/>
              <a:t>Who is ordering your perishables?</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Irrigation &amp; Flood Control - Security</a:t>
            </a:r>
            <a:endParaRPr lang="en-US" dirty="0"/>
          </a:p>
        </p:txBody>
      </p:sp>
      <p:sp>
        <p:nvSpPr>
          <p:cNvPr id="28674" name="AutoShape 2" descr="data:image/jpeg;base64,/9j/4AAQSkZJRgABAQAAAQABAAD/2wCEAAkGBwgHBgkIBwgKCgkLDRYPDQwMDRsUFRAWIB0iIiAdHx8kKDQsJCYxJx8fLT0tMTU3Ojo6Iys/RD84QzQ5OjcBCgoKDQwNGg8PGjclHyU3Nzc3Nzc3Nzc3Nzc3Nzc3Nzc3Nzc3Nzc3Nzc3Nzc3Nzc3Nzc3Nzc3Nzc3Nzc3Nzc3N//AABEIAI8AvgMBIgACEQEDEQH/xAAbAAACAwEBAQAAAAAAAAAAAAADBAECBQYHAP/EAEAQAAIBAwIDBQUECQMDBQAAAAECAwAEERIhBTFBBhMiUWEUMnGBkUKhsfAHFSMkUmLB0eEzcvEWQ5NUc4KDkv/EABkBAAMBAQEAAAAAAAAAAAAAAAABAgMEBf/EACQRAAICAQQDAAMBAQAAAAAAAAABAhEhAxIxURMUQSIycWEE/9oADAMBAAIRAxEAPwD05VxR1WuRk7c9nrb2cXHE0W4lwQsYaQDfkSoIG3nU3/bvgCBMXJljySygac7be9itdyoW1nZKKIBXB2H6S+Bz2rjvJ0mXOhXQEfy753o932+7OoiLHxR4g/Uo+dQ5dDzINLch7JHcCrAVzMPbfs5PJFbx8ZtxJK7KhcMuw9WAGeXOti2v0lXvBIjx6zHqQ53GccvPFDaDazQqaX9rg1FTIobfY+lXNxEsYkLAI3I0mINX1DEiYB1DDcvWrg5+FIC1TVcjzqScDegCamhJMjkgHlVjIq+8wFFAXFTtQzKg5sK+WRGOAwooAm1fbVHLc7CqNNGuMsN6ACbV9tVVYMMjcVBdRzYUASRVSK+MqAe8PKoMsePfFFAUK0Jl3oxIIzkYoZK55jNWI8TsP0b8IuuH289xLdJcyRFtLS5RWbcZGN8cue+KnsfwrgnEruaSfhdoViuNAiZNYYFSNiRuBuc9cr5ZOrxS/wDaOD8P4bwuUNPxKMRpKu/dxAZeT5Db4kVfjlvb9n5uH8as1aO2tdMV6ij34zsHPmVJBPp8Kxq+C4v4zJ7QcL4TY8Tiis+G2axSSBZo+5VhGoAIbfoSSD8PjWj204BwKx4LCvDOGWhuSii2eOBNUztgDJ65zuem52xTHZxP1q9/xC/h8N8i9zEwwVgOQB8TjPzrG4U7zcYuLO7lNweCqRYPgjvQz4Y/zFRlNuXioS+j3F17L9mG7MyXU1msV5BC0croSGSUHbbPvZwMfEUpw/gVzFwReJWfGuIWvE7SZklszJ4EZfs9Dy6knmK6TtHbpY9oLO/eMmwvJU9oViFUT/8Aadh5ZP8A+gKy+0l7NwhvaYYQs3EBNbaNWSZCxEbgeYBI9Rjfakxo5eft72hguJLfVHdhWV5Ze78Tg42xjnzFdLc9pu0EvZyy4zHxC1S3laT93EZZhknIJ9MEnywa5q74JNbXEHdcPuZRFJDJdzSDcsGJY4zyJLbY6VuWMqcO47cSR2sx4desz2kcinCyZAdVB2Or7sYqWyqpmoOP9p4L1bSWewuknVntwhKBdKkYLY5nSSB6Gm+EfpFuobjHF+FS21sp7qW4jfvYo2BxuR5n8mlYuHNbcL/V4jEV60zTmYg/skCNpA3256AMjYGlpZrKeb2t7Yw8NmgWB0jO4uFyF2Hlhowf4tNUmxY4PR7PtFa38K3FjdQzwNkB4zkZFNSXkjRIxONRxXkN7aXHDr9L+wlWPiLCT2m1j8MRcAhl0jbJXBGP4WPw1LLt8nELdY7KDvrwQ97LGXwsY64Ye9g7fEjzqlqdkvT6PRopsOVJOc4r65kcXDpnI6V5f+u+0TTYRrQkZJUBirHRqChv5txnl4Sa1LPt1A1souoZVv1UF4ScswP2hnpimtVC8Uvh2XfdMnffnVkuWiOQefnXP8H4/a8WRzGHikTdopdiPUeYratGScudakAHkc1akmZtNGit9NKAm+FGWOKWM+qTmdjVLZ9M5BYBTz3oUjqs+EPhIG4qkhNmmtwyQjDHnSa3DNINTE5OKia4CpkHIXC/KloXDZLHG9AWPxz8wc7ZNfGUYAJPiAzSSykCTJyzGrd6Qw36YzQFmi8+Lc4PICl47lssc5NBZ17orn4fdVLR9OsDzpAeZdn7i1ikk4iJZdUuVttSBsQZzy6amJbpjIHSmuPcaW4t4rGa2vHtJm/eHhtZMtGNynL7RwOfLNdj3FnjBtrfH/tCpFtYk72sB/8AqX+1cS/6FRv482zlOzPGI47L2WY3MMcL93btLbuHaLAK5yOmdOfTOd6BxOHhFoILrhs8gu7QlhCs82qSInxoN9s8xjqBXaC3sP8A0sH/AI1q4jswMC2hx/sX+1Hs/A8aMKf9U8QsjAZb2WCaPo87bdD/AF+VYfZzhc/aB/1lxfvpbaFDbWuqV/2q8nk5/bwNuW1dL2jvJJxBwSyLRyX4YSyq2O5hGNZ9CQdI9T6Vs2vc2tvFbWyRxwxIEjRcYVQMAU3r9h4/iFRCoYsIdyoUnHMDkPvNc92g7MyX1si8PVYXg/aW4GU0SAgg5XptjB5Zrse+9Vqe/P8AL9KHr38EtOs2cVZi6uuFtJFZXC3Ez6Z5EuWBUg4YYyMYGwHwr6fhczQeyQ8NkS0GSsTSklXJ98HfJHTpW0Zm4V2iHh/c+JDHu7JOo/Blz8xWzJdwxI0k2hUUZZmGAB51PmZrKEbwcHxu3vpbaS3gtyL26IlYkbIykeMHAwACV5dRXM8H4BfcOuRPDZ3alJDNbxmE50Hmh3ODjA9MZ516tw1+8L3k8GmWfGlWUZjjHur8ep9SfKnO+XOyDPwpeUGebdxF7CHLSGKU7SGLTgZJUjI6Ngc+VYtjw6+n49POsDO+k4aIHAHu42HLBI+Fei2MiQ9oJbIp+6K7T2wK7CXbvF/+OdQ/3n+HbancSt3IUeIZcjovX68vrRLVUQS6PJ7mxvrq+sbyzV/Zlyv7QY18s5HLGQRg8q2I2ksYRe2khiIAclcDVzOkjOD5Y6ZGK666lNhM3cWpeCchu7Vc6ZOuN+oH1z50PXarfRpPZEwyMSMoMayPFn8ceZbyqFrK8FvTdGNbdqL24hju4oo0jx4kZTz/AN2f+KPb8bnuXiuVQrbvIqmNlGoZOOda09tw1Zo+5t1SJNp11HGD7p+XP4VW4treO6jKIsdspQEKCScsST8tvqar2Gvpm9JDzt03AqkT78+tOQvbPEhZfFjDZ23HOraYM7Kfkwro9mJi9GQrJNtjHWrCVdByN+lMmGAjcEfOhssHk31p+xEXifYDv88yKH3uCcE01iDqW/PyqojibOkHHqaXsRDxsz8p5sfTNWBjB5N86wuz99DxnhUF4sjBpBh1A3RxzFai26D7b8vKvJdrDOykNDRkDxb+tDmuYYInkkYhUUsTqG2K4ztR244fwO4eytoGvLlP9TLYRDttnz+FB4P2xs+019bcMnja1LHUwJyJioyE+o+ePWtVpalbqwTcbo6rgyd6ZeI3KOtxeYIQ7mOIe4p9d8n1PpWsGz9l/pQtJHvO4+NWOBjMh+tZtsdBQV1EBsEedW1DnrGPlWDe3N4naDh8EM4W0kDmQYyXI8sjbHpnrW6F3ALA+ZI51WUNwaF+I2qX9nLbGQKzjKtjdGG6t8jSVhcz8TiWC5Cq0Bxdgctan3R6EjPw+Ned9ru1XGpeLXMfD7uS3tLeYxIsQwX08ySeZznblV+Bdtv1e0s3F43d3zHOVIBkcDKtjPPBIJxjZa38MttoE6wz1bQ32mUmua4v2rSwupbdLW5nWHaWZEGlD126464rOsf0j8KvJY4be0uWmcgBcKMn5mikm69pa+7O8RbW7hSFUlVIxjY7GoUZJ/kgjGMldhuOXC3HCoF4PKZLiOUPFKscjMOeWBxzOSD/ALjQuzXFeI93JHxAvJOfEHeGTxD1ZRzG4x51qQ8cFvBFCvCeJxRRqEVRbg4AGANj5VxF7274kvEpDw4Jb2ksmtFdNRPqfLJHIcqpQclVDjJJVR1HHuNXcMXfK8axIhZ2CybbjHvLz2rNl7YXd1ax26cOe3mlKiCRnB8fMeoJ/vWxwniY7V9n54L1NLPmC5WMkbkA5Xn0Io57PWZa2Y94fZ5Flzt42UbFsDB8/lU/hHDQOSaB8Al4xNbOl7DokVt9WF1Ag7bqc/5o/DZeMqDDMsap3LFDoH7NsDSGPXn5Dka0SRglsaV6g7A/GoEjCPUNIGffwR9PP5Vi6u6E22V4Yl/bpILpy+fdLYJ+o6U6ZXXcKNuW1JCRjjYafXO9SpKnBG55AGpeRZG2nkbnGKH3zAZIPyFVi1NtgZG7b7Cvll3LAqFxvI3Mn0p7mKidbknKMcAZBPOoMxC+IHngYFVaZtCsVJQnCIPeYmomm7tvEheRxqIHIDypbmG2ziuBQ/8ATHaR+Gy5/Vl6Q0RLZCt9n8NPyFdyywLjLAZ3PTauS7SW78Vse7jI9pgAZTHgEAbkA+ew+dG7PcVPErCNmdF0+GVlAyzD09dj15+lbTW5bvptV5R5JxCzuvb+JJIwWdLhjKjHBbxHcedV4bwyZ+JcPhGddxMoUIcMBnc+n417Sqxtc94LWPO2XkVTnHXOKtGlsDHLoimuEHhEcYUqOWxA2rf2XVUYvSQuvYvhCthX4jnJzm7bc+tfP2N4UFDF78HfcXrZp5rgSHEh7lCeWok/hUtdSEd3aryBDOxz5Vz7pt8l5Rlf9C8NUOUuL5DJgt+8ZORuMMVyOdH/AOkotBEfF+LIMjDd+px9VrShuoRukzTNyxyC/GitOukGZdAGS3jxqp7pdgmznZew1tKhxxW9JLai37Ikt5nw5JrzXjPBjb9peIWOt37nxa5AAzKQCW2+NeyC/lnHd2dq4XG0zONj5YzkdKQvOHcLuZfar60ivLwDHeMuMDy2/rmtYarj+wmnLk8bubLuLaSSSMjPiV8g4Odhkbb5r3Hs9LcXHBbCa6Ld69uhZSeuOe3nWTednOB3Zga5sVigiIKRIxAbcn3Rseday8VM2Ut4gMjmDjHy+lGrq74i2K8GkEcAamwoOdBHL8/CuaHYzhuXZDPoLiREOk6c76Rkct/vrX9u0DZzIdPMbA1eO5cHW4wvQD8awUmuBrDwA4LwmHhFvJFCZZDLM0rvId2Y/QbYxy6U4RIRu2cen/AoD3hlcpAvqxzsT+RR3u1tkUM4Z8YK8xSbbYUUDNnLYPkRliP6CvtJzk7tz/iP+KLDMXjMjKEUHqpy3pVJOIHvBGsAzt721Swo+jjkPMhW6n3m/wAUQr3Kgu4jz9n3mPzqs92II9MzZc48C+ECpS474EoFiUc2znb40goq5Jj8WIYP4Rzb50Mt3yajlLZOQA977qh7xFleOJQ4P/cffP8AQUSQpEiG4YSTHcIThR8aVBtLRyHJuZBo0DCruNqtZq0rPPM2NWw3xj0qkJNzKe9wBsT4tgKo12JCU7xYo0wB4sZ+h50UVTXBhq8oVREVCHbTrwR8j8q5/V+qOOxJpLWl2DjSdhJknTn7/ma3Ze4jjD3LtK/2RCpYMcbDqOlIdoprV+AzpcRx2cZCyRGUgSBxvtvjO3Lyrph0Vuo2+7lEIEromDgBQpP0x5HnVEaV1IsNAbqwwWHnnyrzeTtzMGtiLeKZ0VTK0i+8w6jy22rV4X29S6ZIeIBLZO85xR5BH83X6VUtCaRn5Y8HZxxsFGZe9kYl9Ak26bH48+tHQyzHW40opyo1YXBHIkDepEloFMkeiSQrlQTpHoM+vIZoMbXV8gaZGtocEnVgjGeWds5FZIoJHNGp0QaVkySW0jcDmPj8/wAKUgtboEz8QuMq3PVIQcA9N9umabneOAAxPqk1DJzuvy+VCcMZQ08oUHbxLzBznbzoTGV9sedTEiFc5AMbA+WP70EzJa5Hed5cH3RkeEeflVJ2EB1W/eKqgKRoA1H+XPX0qsFkZ2kMqsiFvCDjI+hpj/hEbTXD6iRlseHXsM/hzooZLVVSGIt4iRpPM8/6V8NauYocxyDYLzwPh60zDZJAqlmcN0DeLNKxWViyjgzgrncHOQdtvxq3fG40pGN87Y2yM9P70LTLLM0DR6fs688/zimY4ILKABdLv7gUdM+X1qRDRHskelZF70gAgnlS1rC07Fg7kA+I6c4+H31RWmlYIgKsGIJK4yPTPlRbp1gha3hYkDGrB39cb0UBHErksVQSALghNQ5Yqls62sff3Trk7Io5g+lL2VtNNMD35xjLB193f3t96tf3GorHArFEGFGcZHxHrRXwCpb2mTWGBAPi1fnbzp26mEMEcahcuwJAYdeQoVlETqLJpRd2bVyHWlJfarkNO6F1z4SyhSPLltQNDdgkbzGNp0Yr4mCMNlHMbDerTTd7M8h930GDv6c/pS8JNvC8zbMTpGQDjz6VWCNowwRJCXOWAznHqenyoGuR+CURWVxKqOxbSAUxnn6/ChLMDbgGF1Rjq3dQcj0+dQ6r7BGIWZu8YtqLcxy6/OqS2ZhiXuHDI5157wqNwKAWThLZ/wBIbWum3jfuMbBYoBj7q5Xj99xe7vDDxqWRriHwsr/Z68ht1z869hsrji95bSCSzjtmDYiw2pivX5jHr5ivLO3PDTw3jOvvO9juED96PtNybO+5z+Nd2lJN5SOaSpcnPLK8Mh2XIypDKGH0IqctIxcKBjBOhcY+lEisLidmMUevbJOoDP1q0BeCGUsNKuANxuSOWPTNdJlR6H+jbikl1wye1eMzS2rhlYqDpRs55bkgg8/Outgd5WzO+khslG898bVxH6M5H4dZ3d2DD+8MqKXbJCrnJwN/7+Vdg8NxNcs8ksbBsYEa7gY8t/urz9ZLezq0/wBcmjdO8hRbRVa4jYKQ490HbP8AX5Cs9EZrwidmbTJgBnwD8um9Gjv7fhmBbRh3IIC6hqbAJ28+tJyzXXE5jJoEEY3djIPEPQg5HzrKi7NW69klkDGLE65XIHvD45pa3tZReu1wY1jVvdBwcfL8mp7y1tY0Mj6pMghyMjOQMDHPJqsl7d8QvFRIlGrOwHv77E4O3+PWlTAavrm0MgNtGHlY+J1bA6daAsUrcSUTlVZdLFQeYwMj13zTFuiQPHJfwwpIpxGVzgepzyGTU3t5FPGQAjt7gRnAI3yCfTrypAXvZInkAtwGkZMgjfb1rN9lF3daUZ1bkfECcfEjbrRobPX3clwyKTuF1dBzwP61aa9MU8yQ5VSSVOBlhj0P40JBYe6u7axhKq0aqcZbqSOePSs+FJb6YythUYkIF2BBzg1FrZyXrxGWJ9Yz4JBjGfgadnuYOHIqIBGJMqSAdOdvd6U10hF72aGxtTFljnGoxqNs9PSsmBoZJWZ2kkDLqVc7Dc7DFEDm4ll9nixp2DnGc/n8Ket/3BEeVHMhP7NWYjvD59aOEBaaaNbUQrEZGcZdA+nHl8PWrSayq2kTYjX7Jx4vMk4peMmKFmdCtzM7ApoyFXPn8MfWmbaNrWD2mVmOd1DqM588Db8ilRXCF+IMuFt1jVnjycIfeO2/16b7VST2qdVaIIJsZAK4z6GrSxoUaV5THqOdXfaSN+XLPyovDLa3llWUTBskSuS+sAZz57bnyphwieILPOUgCyKI1VXK7kHbIG/rQrm3zKRCNKD3TucjJ65+6igyJcTSSxM0Z1MveLsOQyDnlSyzsSS66d8amB3x5AH8aX8BcZFeHyz8OT2e1vu5QEMUkiCoOmw6fhU8XhtOKRqnEYmu4yg2YYEbDopwMk7dT8ayPahI7waSG3OxOk+Wx2+ppmGGXu2W5g/ZghhrdHwD5ZJ259a33SS5J2oybns9w2OcwrZtDCDvglnJ9VGenl6UzB2Q4WvdzXVuXj06cK+fXJJ/PpWkL8xxmKMOVOAHVsYztg/2oUvfTxho2AhK/wCpjJTfmMDJ39Oho8kuxtI2ke2sYIYLCOExJGFwI8FRjAGrGM7UEgzXAMrOyspAcoMnPqBnp+elbeH2UpL3xkAAL4ZQrHB+nzz86BfcRWNiLgSQKBqZgcg8sjA+VQ7YkaXsXDhbh3i8a7nKk6iPyazLq7SQsLXC5UFRGVwRjmBv0xQ7fh54vKzTvII0JPgUhGQ/Hrty6VsWoi4fEBHiUoNOnI5D57bfOlhAinDbNLezL37SiIqQyyvqOfjjy8qrJJa28IW2R+6UkhkJOPXJOcfHyqRcPI0gCP6ZGrGfv/5qI4Jgp/e1jiTL6mUAuOfIfnFSNBoNNw8bQIupl1ESAkow+15DbH9qNMllYIY7aHXK/vFX049fWlWvbW2VYOHx+MqQugBc+uNqQEd0b9nmSVsrpCryx6jkRsOtA6DXUzTXLMzrrVRhmUYO5A5YPMHb1okEIklMsoAQD/U0sGHXG7dSB92acWKO1jYzMA22Is5zWVe8RY6RNoEci+732CPLAHXcbbE01ngVDj3sUdue4kCgDIUAhz9/odhSSyPdoHHfR6XBRWU5G/PPTrUrbCSFTod02wwJPy/zTzOtqO7QnW/u4ySoGTnb4+lAUWdobNO+kBeVV1AMNsY670O2W6mkN7PKETGdjrA/PoRS3e3b3DRJPErNIGCyEg6epbVTU9ubgrqnjthGD3oQDOxwRsaTwUl2FU2sid5cBhCuylAdLEelCnujdoHESSRBvCI2XYc9weW1RPBriQRSSlEQjKjdupydqwxA8aoWlUgb47vJ9MZ+NNIVOzVZImP7G3ni1nbvJFJzzxhc+f3US8uLmy7m1tbeKXvTqnkWXSyDyAxuKtwi20abgiLEanT4eR6UPiFpO0jl4zpO5RGzv5fCldMKsHY8VmW2LSWSRBsICh0YHMj453++n7M+3QlmYRnOdZb7uZxWV3bMzN7IEzjXryfp6jIrU7owWEaGETuzFmDkAjoKJf4DOYgv0S3lSAAoQEIyMOCcg9d8A+lHjtbudwwmcgKfEz4I5bY5bef3UrNw6CwQy29uJUYeN3xgdBnO53/HnTcXGUnjd11qQNQTVy/iI2/rWz7iSMRWiRW6zSzEFdAbx4AHn/jbNT7XGblY1uwCwHgDEat/Pl51mw3Zlw0byxEnICjY4GT9qt5OGW5jjlldnnC6iB4cnoT8PSoeOSheaC5uF0xRNl/edmUED4qxPXypi04ZFb26zXU80kxAQMx1BSOWBjb403JxFLaAh0Qu32lHLyPLfIIq9jDFcQzR4ZR3mrRnkc/hUN0hroSlupFL2wVNeCyaMErkfAeXShxWcl3ekae9i3IY7aiNgOfKtFuCxC9Z2yieEEoxGen9TRLt/ZkMFtiNRGXYqCCm/PORSUr4Dg+iW24RbM5ILnxSBANt84H9qxrzidtcBo+8Qxb6QWXoOuc+dRcGQMzyy6mxnDEjY4yeR8/jU8MsbmS6H7W1lQf6mlWBJxtsenzqklyFO8jvBbUR6biSWN8jVHEqFsnO/IY6H/gU8XhtpDLbi3Z2JLITp6nODjnmhPeOiFAf2kfhYxjAHrueo9ayY4iYiohVWBByACDnPnyJ+BqVnLBq+Al5fqHllkbxnoJAPTqfP0qE4SskMdxczE25GFGMhs7EfD/POpj4XZNO5lgUyMx3UAZ64OMA8/KtEarSETNGrTKAkS/w8hv08uVNyrCHtpWMg2nD7ckJCZWwoUAeHbGfT/NYE9+7CWYNmQrlVIVSf4c7jOf6UnxWeWORQ0eppJNRVcA4PTNfWpuLZPau5RRoI1PJqOAAfLOavbSsEmblsohgg020JklcpcFmCGMDHluT+TT93LFaQGNPCSBrbR7w/r9az2vZRYxSppDyqO5Bydhn/JOazzDPBIs1y5VZSVKxtuD+H3VCQNMMbh3VgrKF2AkII0n8+tTbC3ugkNxKjI2SpSJCARgHLGkraKOzup7mUz6gRGUMpYcx8t8nptW5CkNmZbqO3Tuo4x3ePv26dTRKivlhLyW1tY1tUljQjJTKjYbY3/4rGvmudaR2MyMDgalRTgnl1qvEr5DPIiy6SwGQY8jfp8xmkw0sTKjylJkC4KA4YAnbmPvqlEjJqCKR5xE3dx6m3ARdQHmd+uDimbq4illBtZQwCgHTCTp9MqPxqeGxnRrlRlkjAZgJNWo46eXU/wCKwpeLSi7kFpEYDu0gkfUCSeY5460orcJt/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wgHBgkIBwgKCgkLDRYPDQwMDRsUFRAWIB0iIiAdHx8kKDQsJCYxJx8fLT0tMTU3Ojo6Iys/RD84QzQ5OjcBCgoKDQwNGg8PGjclHyU3Nzc3Nzc3Nzc3Nzc3Nzc3Nzc3Nzc3Nzc3Nzc3Nzc3Nzc3Nzc3Nzc3Nzc3Nzc3Nzc3N//AABEIAI8AvgMBIgACEQEDEQH/xAAbAAACAwEBAQAAAAAAAAAAAAADBAECBQYHAP/EAEAQAAIBAwIDBQUECQMDBQAAAAECAwAEERIhBTFBBhMiUWEUMnGBkUKhsfAHFSMkUmLB0eEzcvEWQ5NUc4KDkv/EABkBAAMBAQEAAAAAAAAAAAAAAAABAgMEBf/EACQRAAICAQQDAAMBAQAAAAAAAAABAhEhAxIxURMUQSIycWEE/9oADAMBAAIRAxEAPwD05VxR1WuRk7c9nrb2cXHE0W4lwQsYaQDfkSoIG3nU3/bvgCBMXJljySygac7be9itdyoW1nZKKIBXB2H6S+Bz2rjvJ0mXOhXQEfy753o932+7OoiLHxR4g/Uo+dQ5dDzINLch7JHcCrAVzMPbfs5PJFbx8ZtxJK7KhcMuw9WAGeXOti2v0lXvBIjx6zHqQ53GccvPFDaDazQqaX9rg1FTIobfY+lXNxEsYkLAI3I0mINX1DEiYB1DDcvWrg5+FIC1TVcjzqScDegCamhJMjkgHlVjIq+8wFFAXFTtQzKg5sK+WRGOAwooAm1fbVHLc7CqNNGuMsN6ACbV9tVVYMMjcVBdRzYUASRVSK+MqAe8PKoMsePfFFAUK0Jl3oxIIzkYoZK55jNWI8TsP0b8IuuH289xLdJcyRFtLS5RWbcZGN8cue+KnsfwrgnEruaSfhdoViuNAiZNYYFSNiRuBuc9cr5ZOrxS/wDaOD8P4bwuUNPxKMRpKu/dxAZeT5Db4kVfjlvb9n5uH8as1aO2tdMV6ij34zsHPmVJBPp8Kxq+C4v4zJ7QcL4TY8Tiis+G2axSSBZo+5VhGoAIbfoSSD8PjWj204BwKx4LCvDOGWhuSii2eOBNUztgDJ65zuem52xTHZxP1q9/xC/h8N8i9zEwwVgOQB8TjPzrG4U7zcYuLO7lNweCqRYPgjvQz4Y/zFRlNuXioS+j3F17L9mG7MyXU1msV5BC0croSGSUHbbPvZwMfEUpw/gVzFwReJWfGuIWvE7SZklszJ4EZfs9Dy6knmK6TtHbpY9oLO/eMmwvJU9oViFUT/8Aadh5ZP8A+gKy+0l7NwhvaYYQs3EBNbaNWSZCxEbgeYBI9Rjfakxo5eft72hguJLfVHdhWV5Ze78Tg42xjnzFdLc9pu0EvZyy4zHxC1S3laT93EZZhknIJ9MEnywa5q74JNbXEHdcPuZRFJDJdzSDcsGJY4zyJLbY6VuWMqcO47cSR2sx4desz2kcinCyZAdVB2Or7sYqWyqpmoOP9p4L1bSWewuknVntwhKBdKkYLY5nSSB6Gm+EfpFuobjHF+FS21sp7qW4jfvYo2BxuR5n8mlYuHNbcL/V4jEV60zTmYg/skCNpA3256AMjYGlpZrKeb2t7Yw8NmgWB0jO4uFyF2Hlhowf4tNUmxY4PR7PtFa38K3FjdQzwNkB4zkZFNSXkjRIxONRxXkN7aXHDr9L+wlWPiLCT2m1j8MRcAhl0jbJXBGP4WPw1LLt8nELdY7KDvrwQ97LGXwsY64Ye9g7fEjzqlqdkvT6PRopsOVJOc4r65kcXDpnI6V5f+u+0TTYRrQkZJUBirHRqChv5txnl4Sa1LPt1A1souoZVv1UF4ScswP2hnpimtVC8Uvh2XfdMnffnVkuWiOQefnXP8H4/a8WRzGHikTdopdiPUeYratGScudakAHkc1akmZtNGit9NKAm+FGWOKWM+qTmdjVLZ9M5BYBTz3oUjqs+EPhIG4qkhNmmtwyQjDHnSa3DNINTE5OKia4CpkHIXC/KloXDZLHG9AWPxz8wc7ZNfGUYAJPiAzSSykCTJyzGrd6Qw36YzQFmi8+Lc4PICl47lssc5NBZ17orn4fdVLR9OsDzpAeZdn7i1ikk4iJZdUuVttSBsQZzy6amJbpjIHSmuPcaW4t4rGa2vHtJm/eHhtZMtGNynL7RwOfLNdj3FnjBtrfH/tCpFtYk72sB/8AqX+1cS/6FRv482zlOzPGI47L2WY3MMcL93btLbuHaLAK5yOmdOfTOd6BxOHhFoILrhs8gu7QlhCs82qSInxoN9s8xjqBXaC3sP8A0sH/AI1q4jswMC2hx/sX+1Hs/A8aMKf9U8QsjAZb2WCaPo87bdD/AF+VYfZzhc/aB/1lxfvpbaFDbWuqV/2q8nk5/bwNuW1dL2jvJJxBwSyLRyX4YSyq2O5hGNZ9CQdI9T6Vs2vc2tvFbWyRxwxIEjRcYVQMAU3r9h4/iFRCoYsIdyoUnHMDkPvNc92g7MyX1si8PVYXg/aW4GU0SAgg5XptjB5Zrse+9Vqe/P8AL9KHr38EtOs2cVZi6uuFtJFZXC3Ez6Z5EuWBUg4YYyMYGwHwr6fhczQeyQ8NkS0GSsTSklXJ98HfJHTpW0Zm4V2iHh/c+JDHu7JOo/Blz8xWzJdwxI0k2hUUZZmGAB51PmZrKEbwcHxu3vpbaS3gtyL26IlYkbIykeMHAwACV5dRXM8H4BfcOuRPDZ3alJDNbxmE50Hmh3ODjA9MZ516tw1+8L3k8GmWfGlWUZjjHur8ep9SfKnO+XOyDPwpeUGebdxF7CHLSGKU7SGLTgZJUjI6Ngc+VYtjw6+n49POsDO+k4aIHAHu42HLBI+Fei2MiQ9oJbIp+6K7T2wK7CXbvF/+OdQ/3n+HbancSt3IUeIZcjovX68vrRLVUQS6PJ7mxvrq+sbyzV/Zlyv7QY18s5HLGQRg8q2I2ksYRe2khiIAclcDVzOkjOD5Y6ZGK666lNhM3cWpeCchu7Vc6ZOuN+oH1z50PXarfRpPZEwyMSMoMayPFn8ceZbyqFrK8FvTdGNbdqL24hju4oo0jx4kZTz/AN2f+KPb8bnuXiuVQrbvIqmNlGoZOOda09tw1Zo+5t1SJNp11HGD7p+XP4VW4treO6jKIsdspQEKCScsST8tvqar2Gvpm9JDzt03AqkT78+tOQvbPEhZfFjDZ23HOraYM7Kfkwro9mJi9GQrJNtjHWrCVdByN+lMmGAjcEfOhssHk31p+xEXifYDv88yKH3uCcE01iDqW/PyqojibOkHHqaXsRDxsz8p5sfTNWBjB5N86wuz99DxnhUF4sjBpBh1A3RxzFai26D7b8vKvJdrDOykNDRkDxb+tDmuYYInkkYhUUsTqG2K4ztR244fwO4eytoGvLlP9TLYRDttnz+FB4P2xs+019bcMnja1LHUwJyJioyE+o+ePWtVpalbqwTcbo6rgyd6ZeI3KOtxeYIQ7mOIe4p9d8n1PpWsGz9l/pQtJHvO4+NWOBjMh+tZtsdBQV1EBsEedW1DnrGPlWDe3N4naDh8EM4W0kDmQYyXI8sjbHpnrW6F3ALA+ZI51WUNwaF+I2qX9nLbGQKzjKtjdGG6t8jSVhcz8TiWC5Cq0Bxdgctan3R6EjPw+Ned9ru1XGpeLXMfD7uS3tLeYxIsQwX08ySeZznblV+Bdtv1e0s3F43d3zHOVIBkcDKtjPPBIJxjZa38MttoE6wz1bQ32mUmua4v2rSwupbdLW5nWHaWZEGlD126464rOsf0j8KvJY4be0uWmcgBcKMn5mikm69pa+7O8RbW7hSFUlVIxjY7GoUZJ/kgjGMldhuOXC3HCoF4PKZLiOUPFKscjMOeWBxzOSD/ALjQuzXFeI93JHxAvJOfEHeGTxD1ZRzG4x51qQ8cFvBFCvCeJxRRqEVRbg4AGANj5VxF7274kvEpDw4Jb2ksmtFdNRPqfLJHIcqpQclVDjJJVR1HHuNXcMXfK8axIhZ2CybbjHvLz2rNl7YXd1ax26cOe3mlKiCRnB8fMeoJ/vWxwniY7V9n54L1NLPmC5WMkbkA5Xn0Io57PWZa2Y94fZ5Flzt42UbFsDB8/lU/hHDQOSaB8Al4xNbOl7DokVt9WF1Ag7bqc/5o/DZeMqDDMsap3LFDoH7NsDSGPXn5Dka0SRglsaV6g7A/GoEjCPUNIGffwR9PP5Vi6u6E22V4Yl/bpILpy+fdLYJ+o6U6ZXXcKNuW1JCRjjYafXO9SpKnBG55AGpeRZG2nkbnGKH3zAZIPyFVi1NtgZG7b7Cvll3LAqFxvI3Mn0p7mKidbknKMcAZBPOoMxC+IHngYFVaZtCsVJQnCIPeYmomm7tvEheRxqIHIDypbmG2ziuBQ/8ATHaR+Gy5/Vl6Q0RLZCt9n8NPyFdyywLjLAZ3PTauS7SW78Vse7jI9pgAZTHgEAbkA+ew+dG7PcVPErCNmdF0+GVlAyzD09dj15+lbTW5bvptV5R5JxCzuvb+JJIwWdLhjKjHBbxHcedV4bwyZ+JcPhGddxMoUIcMBnc+n417Sqxtc94LWPO2XkVTnHXOKtGlsDHLoimuEHhEcYUqOWxA2rf2XVUYvSQuvYvhCthX4jnJzm7bc+tfP2N4UFDF78HfcXrZp5rgSHEh7lCeWok/hUtdSEd3aryBDOxz5Vz7pt8l5Rlf9C8NUOUuL5DJgt+8ZORuMMVyOdH/AOkotBEfF+LIMjDd+px9VrShuoRukzTNyxyC/GitOukGZdAGS3jxqp7pdgmznZew1tKhxxW9JLai37Ikt5nw5JrzXjPBjb9peIWOt37nxa5AAzKQCW2+NeyC/lnHd2dq4XG0zONj5YzkdKQvOHcLuZfar60ivLwDHeMuMDy2/rmtYarj+wmnLk8bubLuLaSSSMjPiV8g4Odhkbb5r3Hs9LcXHBbCa6Ld69uhZSeuOe3nWTednOB3Zga5sVigiIKRIxAbcn3Rseday8VM2Ut4gMjmDjHy+lGrq74i2K8GkEcAamwoOdBHL8/CuaHYzhuXZDPoLiREOk6c76Rkct/vrX9u0DZzIdPMbA1eO5cHW4wvQD8awUmuBrDwA4LwmHhFvJFCZZDLM0rvId2Y/QbYxy6U4RIRu2cen/AoD3hlcpAvqxzsT+RR3u1tkUM4Z8YK8xSbbYUUDNnLYPkRliP6CvtJzk7tz/iP+KLDMXjMjKEUHqpy3pVJOIHvBGsAzt721Swo+jjkPMhW6n3m/wAUQr3Kgu4jz9n3mPzqs92II9MzZc48C+ECpS474EoFiUc2znb40goq5Jj8WIYP4Rzb50Mt3yajlLZOQA977qh7xFleOJQ4P/cffP8AQUSQpEiG4YSTHcIThR8aVBtLRyHJuZBo0DCruNqtZq0rPPM2NWw3xj0qkJNzKe9wBsT4tgKo12JCU7xYo0wB4sZ+h50UVTXBhq8oVREVCHbTrwR8j8q5/V+qOOxJpLWl2DjSdhJknTn7/ma3Ze4jjD3LtK/2RCpYMcbDqOlIdoprV+AzpcRx2cZCyRGUgSBxvtvjO3Lyrph0Vuo2+7lEIEromDgBQpP0x5HnVEaV1IsNAbqwwWHnnyrzeTtzMGtiLeKZ0VTK0i+8w6jy22rV4X29S6ZIeIBLZO85xR5BH83X6VUtCaRn5Y8HZxxsFGZe9kYl9Ak26bH48+tHQyzHW40opyo1YXBHIkDepEloFMkeiSQrlQTpHoM+vIZoMbXV8gaZGtocEnVgjGeWds5FZIoJHNGp0QaVkySW0jcDmPj8/wAKUgtboEz8QuMq3PVIQcA9N9umabneOAAxPqk1DJzuvy+VCcMZQ08oUHbxLzBznbzoTGV9sedTEiFc5AMbA+WP70EzJa5Hed5cH3RkeEeflVJ2EB1W/eKqgKRoA1H+XPX0qsFkZ2kMqsiFvCDjI+hpj/hEbTXD6iRlseHXsM/hzooZLVVSGIt4iRpPM8/6V8NauYocxyDYLzwPh60zDZJAqlmcN0DeLNKxWViyjgzgrncHOQdtvxq3fG40pGN87Y2yM9P70LTLLM0DR6fs688/zimY4ILKABdLv7gUdM+X1qRDRHskelZF70gAgnlS1rC07Fg7kA+I6c4+H31RWmlYIgKsGIJK4yPTPlRbp1gha3hYkDGrB39cb0UBHErksVQSALghNQ5Yqls62sff3Trk7Io5g+lL2VtNNMD35xjLB193f3t96tf3GorHArFEGFGcZHxHrRXwCpb2mTWGBAPi1fnbzp26mEMEcahcuwJAYdeQoVlETqLJpRd2bVyHWlJfarkNO6F1z4SyhSPLltQNDdgkbzGNp0Yr4mCMNlHMbDerTTd7M8h930GDv6c/pS8JNvC8zbMTpGQDjz6VWCNowwRJCXOWAznHqenyoGuR+CURWVxKqOxbSAUxnn6/ChLMDbgGF1Rjq3dQcj0+dQ6r7BGIWZu8YtqLcxy6/OqS2ZhiXuHDI5157wqNwKAWThLZ/wBIbWum3jfuMbBYoBj7q5Xj99xe7vDDxqWRriHwsr/Z68ht1z869hsrji95bSCSzjtmDYiw2pivX5jHr5ivLO3PDTw3jOvvO9juED96PtNybO+5z+Nd2lJN5SOaSpcnPLK8Mh2XIypDKGH0IqctIxcKBjBOhcY+lEisLidmMUevbJOoDP1q0BeCGUsNKuANxuSOWPTNdJlR6H+jbikl1wye1eMzS2rhlYqDpRs55bkgg8/Outgd5WzO+khslG898bVxH6M5H4dZ3d2DD+8MqKXbJCrnJwN/7+Vdg8NxNcs8ksbBsYEa7gY8t/urz9ZLezq0/wBcmjdO8hRbRVa4jYKQ490HbP8AX5Cs9EZrwidmbTJgBnwD8um9Gjv7fhmBbRh3IIC6hqbAJ28+tJyzXXE5jJoEEY3djIPEPQg5HzrKi7NW69klkDGLE65XIHvD45pa3tZReu1wY1jVvdBwcfL8mp7y1tY0Mj6pMghyMjOQMDHPJqsl7d8QvFRIlGrOwHv77E4O3+PWlTAavrm0MgNtGHlY+J1bA6daAsUrcSUTlVZdLFQeYwMj13zTFuiQPHJfwwpIpxGVzgepzyGTU3t5FPGQAjt7gRnAI3yCfTrypAXvZInkAtwGkZMgjfb1rN9lF3daUZ1bkfECcfEjbrRobPX3clwyKTuF1dBzwP61aa9MU8yQ5VSSVOBlhj0P40JBYe6u7axhKq0aqcZbqSOePSs+FJb6YythUYkIF2BBzg1FrZyXrxGWJ9Yz4JBjGfgadnuYOHIqIBGJMqSAdOdvd6U10hF72aGxtTFljnGoxqNs9PSsmBoZJWZ2kkDLqVc7Dc7DFEDm4ll9nixp2DnGc/n8Ket/3BEeVHMhP7NWYjvD59aOEBaaaNbUQrEZGcZdA+nHl8PWrSayq2kTYjX7Jx4vMk4peMmKFmdCtzM7ApoyFXPn8MfWmbaNrWD2mVmOd1DqM588Db8ilRXCF+IMuFt1jVnjycIfeO2/16b7VST2qdVaIIJsZAK4z6GrSxoUaV5THqOdXfaSN+XLPyovDLa3llWUTBskSuS+sAZz57bnyphwieILPOUgCyKI1VXK7kHbIG/rQrm3zKRCNKD3TucjJ65+6igyJcTSSxM0Z1MveLsOQyDnlSyzsSS66d8amB3x5AH8aX8BcZFeHyz8OT2e1vu5QEMUkiCoOmw6fhU8XhtOKRqnEYmu4yg2YYEbDopwMk7dT8ayPahI7waSG3OxOk+Wx2+ppmGGXu2W5g/ZghhrdHwD5ZJ259a33SS5J2oybns9w2OcwrZtDCDvglnJ9VGenl6UzB2Q4WvdzXVuXj06cK+fXJJ/PpWkL8xxmKMOVOAHVsYztg/2oUvfTxho2AhK/wCpjJTfmMDJ39Oho8kuxtI2ke2sYIYLCOExJGFwI8FRjAGrGM7UEgzXAMrOyspAcoMnPqBnp+elbeH2UpL3xkAAL4ZQrHB+nzz86BfcRWNiLgSQKBqZgcg8sjA+VQ7YkaXsXDhbh3i8a7nKk6iPyazLq7SQsLXC5UFRGVwRjmBv0xQ7fh54vKzTvII0JPgUhGQ/Hrty6VsWoi4fEBHiUoNOnI5D57bfOlhAinDbNLezL37SiIqQyyvqOfjjy8qrJJa28IW2R+6UkhkJOPXJOcfHyqRcPI0gCP6ZGrGfv/5qI4Jgp/e1jiTL6mUAuOfIfnFSNBoNNw8bQIupl1ESAkow+15DbH9qNMllYIY7aHXK/vFX049fWlWvbW2VYOHx+MqQugBc+uNqQEd0b9nmSVsrpCryx6jkRsOtA6DXUzTXLMzrrVRhmUYO5A5YPMHb1okEIklMsoAQD/U0sGHXG7dSB92acWKO1jYzMA22Is5zWVe8RY6RNoEci+732CPLAHXcbbE01ngVDj3sUdue4kCgDIUAhz9/odhSSyPdoHHfR6XBRWU5G/PPTrUrbCSFTod02wwJPy/zTzOtqO7QnW/u4ySoGTnb4+lAUWdobNO+kBeVV1AMNsY670O2W6mkN7PKETGdjrA/PoRS3e3b3DRJPErNIGCyEg6epbVTU9ubgrqnjthGD3oQDOxwRsaTwUl2FU2sid5cBhCuylAdLEelCnujdoHESSRBvCI2XYc9weW1RPBriQRSSlEQjKjdupydqwxA8aoWlUgb47vJ9MZ+NNIVOzVZImP7G3ni1nbvJFJzzxhc+f3US8uLmy7m1tbeKXvTqnkWXSyDyAxuKtwi20abgiLEanT4eR6UPiFpO0jl4zpO5RGzv5fCldMKsHY8VmW2LSWSRBsICh0YHMj453++n7M+3QlmYRnOdZb7uZxWV3bMzN7IEzjXryfp6jIrU7owWEaGETuzFmDkAjoKJf4DOYgv0S3lSAAoQEIyMOCcg9d8A+lHjtbudwwmcgKfEz4I5bY5bef3UrNw6CwQy29uJUYeN3xgdBnO53/HnTcXGUnjd11qQNQTVy/iI2/rWz7iSMRWiRW6zSzEFdAbx4AHn/jbNT7XGblY1uwCwHgDEat/Pl51mw3Zlw0byxEnICjY4GT9qt5OGW5jjlldnnC6iB4cnoT8PSoeOSheaC5uF0xRNl/edmUED4qxPXypi04ZFb26zXU80kxAQMx1BSOWBjb403JxFLaAh0Qu32lHLyPLfIIq9jDFcQzR4ZR3mrRnkc/hUN0hroSlupFL2wVNeCyaMErkfAeXShxWcl3ekae9i3IY7aiNgOfKtFuCxC9Z2yieEEoxGen9TRLt/ZkMFtiNRGXYqCCm/PORSUr4Dg+iW24RbM5ILnxSBANt84H9qxrzidtcBo+8Qxb6QWXoOuc+dRcGQMzyy6mxnDEjY4yeR8/jU8MsbmS6H7W1lQf6mlWBJxtsenzqklyFO8jvBbUR6biSWN8jVHEqFsnO/IY6H/gU8XhtpDLbi3Z2JLITp6nODjnmhPeOiFAf2kfhYxjAHrueo9ayY4iYiohVWBByACDnPnyJ+BqVnLBq+Al5fqHllkbxnoJAPTqfP0qE4SskMdxczE25GFGMhs7EfD/POpj4XZNO5lgUyMx3UAZ64OMA8/KtEarSETNGrTKAkS/w8hv08uVNyrCHtpWMg2nD7ckJCZWwoUAeHbGfT/NYE9+7CWYNmQrlVIVSf4c7jOf6UnxWeWORQ0eppJNRVcA4PTNfWpuLZPau5RRoI1PJqOAAfLOavbSsEmblsohgg020JklcpcFmCGMDHluT+TT93LFaQGNPCSBrbR7w/r9az2vZRYxSppDyqO5Bydhn/JOazzDPBIs1y5VZSVKxtuD+H3VCQNMMbh3VgrKF2AkII0n8+tTbC3ugkNxKjI2SpSJCARgHLGkraKOzup7mUz6gRGUMpYcx8t8nptW5CkNmZbqO3Tuo4x3ePv26dTRKivlhLyW1tY1tUljQjJTKjYbY3/4rGvmudaR2MyMDgalRTgnl1qvEr5DPIiy6SwGQY8jfp8xmkw0sTKjylJkC4KA4YAnbmPvqlEjJqCKR5xE3dx6m3ARdQHmd+uDimbq4illBtZQwCgHTCTp9MqPxqeGxnRrlRlkjAZgJNWo46eXU/wCKwpeLSi7kFpEYDu0gkfUCSeY5460orcJt/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wgHBgkIBwgKCgkLDRYPDQwMDRsUFRAWIB0iIiAdHx8kKDQsJCYxJx8fLT0tMTU3Ojo6Iys/RD84QzQ5OjcBCgoKDQwNGg8PGjclHyU3Nzc3Nzc3Nzc3Nzc3Nzc3Nzc3Nzc3Nzc3Nzc3Nzc3Nzc3Nzc3Nzc3Nzc3Nzc3Nzc3N//AABEIAI8AvgMBIgACEQEDEQH/xAAbAAACAwEBAQAAAAAAAAAAAAADBAECBQYHAP/EAEAQAAIBAwIDBQUECQMDBQAAAAECAwAEERIhBTFBBhMiUWEUMnGBkUKhsfAHFSMkUmLB0eEzcvEWQ5NUc4KDkv/EABkBAAMBAQEAAAAAAAAAAAAAAAABAgMEBf/EACQRAAICAQQDAAMBAQAAAAAAAAABAhEhAxIxURMUQSIycWEE/9oADAMBAAIRAxEAPwD05VxR1WuRk7c9nrb2cXHE0W4lwQsYaQDfkSoIG3nU3/bvgCBMXJljySygac7be9itdyoW1nZKKIBXB2H6S+Bz2rjvJ0mXOhXQEfy753o932+7OoiLHxR4g/Uo+dQ5dDzINLch7JHcCrAVzMPbfs5PJFbx8ZtxJK7KhcMuw9WAGeXOti2v0lXvBIjx6zHqQ53GccvPFDaDazQqaX9rg1FTIobfY+lXNxEsYkLAI3I0mINX1DEiYB1DDcvWrg5+FIC1TVcjzqScDegCamhJMjkgHlVjIq+8wFFAXFTtQzKg5sK+WRGOAwooAm1fbVHLc7CqNNGuMsN6ACbV9tVVYMMjcVBdRzYUASRVSK+MqAe8PKoMsePfFFAUK0Jl3oxIIzkYoZK55jNWI8TsP0b8IuuH289xLdJcyRFtLS5RWbcZGN8cue+KnsfwrgnEruaSfhdoViuNAiZNYYFSNiRuBuc9cr5ZOrxS/wDaOD8P4bwuUNPxKMRpKu/dxAZeT5Db4kVfjlvb9n5uH8as1aO2tdMV6ij34zsHPmVJBPp8Kxq+C4v4zJ7QcL4TY8Tiis+G2axSSBZo+5VhGoAIbfoSSD8PjWj204BwKx4LCvDOGWhuSii2eOBNUztgDJ65zuem52xTHZxP1q9/xC/h8N8i9zEwwVgOQB8TjPzrG4U7zcYuLO7lNweCqRYPgjvQz4Y/zFRlNuXioS+j3F17L9mG7MyXU1msV5BC0croSGSUHbbPvZwMfEUpw/gVzFwReJWfGuIWvE7SZklszJ4EZfs9Dy6knmK6TtHbpY9oLO/eMmwvJU9oViFUT/8Aadh5ZP8A+gKy+0l7NwhvaYYQs3EBNbaNWSZCxEbgeYBI9Rjfakxo5eft72hguJLfVHdhWV5Ze78Tg42xjnzFdLc9pu0EvZyy4zHxC1S3laT93EZZhknIJ9MEnywa5q74JNbXEHdcPuZRFJDJdzSDcsGJY4zyJLbY6VuWMqcO47cSR2sx4desz2kcinCyZAdVB2Or7sYqWyqpmoOP9p4L1bSWewuknVntwhKBdKkYLY5nSSB6Gm+EfpFuobjHF+FS21sp7qW4jfvYo2BxuR5n8mlYuHNbcL/V4jEV60zTmYg/skCNpA3256AMjYGlpZrKeb2t7Yw8NmgWB0jO4uFyF2Hlhowf4tNUmxY4PR7PtFa38K3FjdQzwNkB4zkZFNSXkjRIxONRxXkN7aXHDr9L+wlWPiLCT2m1j8MRcAhl0jbJXBGP4WPw1LLt8nELdY7KDvrwQ97LGXwsY64Ye9g7fEjzqlqdkvT6PRopsOVJOc4r65kcXDpnI6V5f+u+0TTYRrQkZJUBirHRqChv5txnl4Sa1LPt1A1souoZVv1UF4ScswP2hnpimtVC8Uvh2XfdMnffnVkuWiOQefnXP8H4/a8WRzGHikTdopdiPUeYratGScudakAHkc1akmZtNGit9NKAm+FGWOKWM+qTmdjVLZ9M5BYBTz3oUjqs+EPhIG4qkhNmmtwyQjDHnSa3DNINTE5OKia4CpkHIXC/KloXDZLHG9AWPxz8wc7ZNfGUYAJPiAzSSykCTJyzGrd6Qw36YzQFmi8+Lc4PICl47lssc5NBZ17orn4fdVLR9OsDzpAeZdn7i1ikk4iJZdUuVttSBsQZzy6amJbpjIHSmuPcaW4t4rGa2vHtJm/eHhtZMtGNynL7RwOfLNdj3FnjBtrfH/tCpFtYk72sB/8AqX+1cS/6FRv482zlOzPGI47L2WY3MMcL93btLbuHaLAK5yOmdOfTOd6BxOHhFoILrhs8gu7QlhCs82qSInxoN9s8xjqBXaC3sP8A0sH/AI1q4jswMC2hx/sX+1Hs/A8aMKf9U8QsjAZb2WCaPo87bdD/AF+VYfZzhc/aB/1lxfvpbaFDbWuqV/2q8nk5/bwNuW1dL2jvJJxBwSyLRyX4YSyq2O5hGNZ9CQdI9T6Vs2vc2tvFbWyRxwxIEjRcYVQMAU3r9h4/iFRCoYsIdyoUnHMDkPvNc92g7MyX1si8PVYXg/aW4GU0SAgg5XptjB5Zrse+9Vqe/P8AL9KHr38EtOs2cVZi6uuFtJFZXC3Ez6Z5EuWBUg4YYyMYGwHwr6fhczQeyQ8NkS0GSsTSklXJ98HfJHTpW0Zm4V2iHh/c+JDHu7JOo/Blz8xWzJdwxI0k2hUUZZmGAB51PmZrKEbwcHxu3vpbaS3gtyL26IlYkbIykeMHAwACV5dRXM8H4BfcOuRPDZ3alJDNbxmE50Hmh3ODjA9MZ516tw1+8L3k8GmWfGlWUZjjHur8ep9SfKnO+XOyDPwpeUGebdxF7CHLSGKU7SGLTgZJUjI6Ngc+VYtjw6+n49POsDO+k4aIHAHu42HLBI+Fei2MiQ9oJbIp+6K7T2wK7CXbvF/+OdQ/3n+HbancSt3IUeIZcjovX68vrRLVUQS6PJ7mxvrq+sbyzV/Zlyv7QY18s5HLGQRg8q2I2ksYRe2khiIAclcDVzOkjOD5Y6ZGK666lNhM3cWpeCchu7Vc6ZOuN+oH1z50PXarfRpPZEwyMSMoMayPFn8ceZbyqFrK8FvTdGNbdqL24hju4oo0jx4kZTz/AN2f+KPb8bnuXiuVQrbvIqmNlGoZOOda09tw1Zo+5t1SJNp11HGD7p+XP4VW4treO6jKIsdspQEKCScsST8tvqar2Gvpm9JDzt03AqkT78+tOQvbPEhZfFjDZ23HOraYM7Kfkwro9mJi9GQrJNtjHWrCVdByN+lMmGAjcEfOhssHk31p+xEXifYDv88yKH3uCcE01iDqW/PyqojibOkHHqaXsRDxsz8p5sfTNWBjB5N86wuz99DxnhUF4sjBpBh1A3RxzFai26D7b8vKvJdrDOykNDRkDxb+tDmuYYInkkYhUUsTqG2K4ztR244fwO4eytoGvLlP9TLYRDttnz+FB4P2xs+019bcMnja1LHUwJyJioyE+o+ePWtVpalbqwTcbo6rgyd6ZeI3KOtxeYIQ7mOIe4p9d8n1PpWsGz9l/pQtJHvO4+NWOBjMh+tZtsdBQV1EBsEedW1DnrGPlWDe3N4naDh8EM4W0kDmQYyXI8sjbHpnrW6F3ALA+ZI51WUNwaF+I2qX9nLbGQKzjKtjdGG6t8jSVhcz8TiWC5Cq0Bxdgctan3R6EjPw+Ned9ru1XGpeLXMfD7uS3tLeYxIsQwX08ySeZznblV+Bdtv1e0s3F43d3zHOVIBkcDKtjPPBIJxjZa38MttoE6wz1bQ32mUmua4v2rSwupbdLW5nWHaWZEGlD126464rOsf0j8KvJY4be0uWmcgBcKMn5mikm69pa+7O8RbW7hSFUlVIxjY7GoUZJ/kgjGMldhuOXC3HCoF4PKZLiOUPFKscjMOeWBxzOSD/ALjQuzXFeI93JHxAvJOfEHeGTxD1ZRzG4x51qQ8cFvBFCvCeJxRRqEVRbg4AGANj5VxF7274kvEpDw4Jb2ksmtFdNRPqfLJHIcqpQclVDjJJVR1HHuNXcMXfK8axIhZ2CybbjHvLz2rNl7YXd1ax26cOe3mlKiCRnB8fMeoJ/vWxwniY7V9n54L1NLPmC5WMkbkA5Xn0Io57PWZa2Y94fZ5Flzt42UbFsDB8/lU/hHDQOSaB8Al4xNbOl7DokVt9WF1Ag7bqc/5o/DZeMqDDMsap3LFDoH7NsDSGPXn5Dka0SRglsaV6g7A/GoEjCPUNIGffwR9PP5Vi6u6E22V4Yl/bpILpy+fdLYJ+o6U6ZXXcKNuW1JCRjjYafXO9SpKnBG55AGpeRZG2nkbnGKH3zAZIPyFVi1NtgZG7b7Cvll3LAqFxvI3Mn0p7mKidbknKMcAZBPOoMxC+IHngYFVaZtCsVJQnCIPeYmomm7tvEheRxqIHIDypbmG2ziuBQ/8ATHaR+Gy5/Vl6Q0RLZCt9n8NPyFdyywLjLAZ3PTauS7SW78Vse7jI9pgAZTHgEAbkA+ew+dG7PcVPErCNmdF0+GVlAyzD09dj15+lbTW5bvptV5R5JxCzuvb+JJIwWdLhjKjHBbxHcedV4bwyZ+JcPhGddxMoUIcMBnc+n417Sqxtc94LWPO2XkVTnHXOKtGlsDHLoimuEHhEcYUqOWxA2rf2XVUYvSQuvYvhCthX4jnJzm7bc+tfP2N4UFDF78HfcXrZp5rgSHEh7lCeWok/hUtdSEd3aryBDOxz5Vz7pt8l5Rlf9C8NUOUuL5DJgt+8ZORuMMVyOdH/AOkotBEfF+LIMjDd+px9VrShuoRukzTNyxyC/GitOukGZdAGS3jxqp7pdgmznZew1tKhxxW9JLai37Ikt5nw5JrzXjPBjb9peIWOt37nxa5AAzKQCW2+NeyC/lnHd2dq4XG0zONj5YzkdKQvOHcLuZfar60ivLwDHeMuMDy2/rmtYarj+wmnLk8bubLuLaSSSMjPiV8g4Odhkbb5r3Hs9LcXHBbCa6Ld69uhZSeuOe3nWTednOB3Zga5sVigiIKRIxAbcn3Rseday8VM2Ut4gMjmDjHy+lGrq74i2K8GkEcAamwoOdBHL8/CuaHYzhuXZDPoLiREOk6c76Rkct/vrX9u0DZzIdPMbA1eO5cHW4wvQD8awUmuBrDwA4LwmHhFvJFCZZDLM0rvId2Y/QbYxy6U4RIRu2cen/AoD3hlcpAvqxzsT+RR3u1tkUM4Z8YK8xSbbYUUDNnLYPkRliP6CvtJzk7tz/iP+KLDMXjMjKEUHqpy3pVJOIHvBGsAzt721Swo+jjkPMhW6n3m/wAUQr3Kgu4jz9n3mPzqs92II9MzZc48C+ECpS474EoFiUc2znb40goq5Jj8WIYP4Rzb50Mt3yajlLZOQA977qh7xFleOJQ4P/cffP8AQUSQpEiG4YSTHcIThR8aVBtLRyHJuZBo0DCruNqtZq0rPPM2NWw3xj0qkJNzKe9wBsT4tgKo12JCU7xYo0wB4sZ+h50UVTXBhq8oVREVCHbTrwR8j8q5/V+qOOxJpLWl2DjSdhJknTn7/ma3Ze4jjD3LtK/2RCpYMcbDqOlIdoprV+AzpcRx2cZCyRGUgSBxvtvjO3Lyrph0Vuo2+7lEIEromDgBQpP0x5HnVEaV1IsNAbqwwWHnnyrzeTtzMGtiLeKZ0VTK0i+8w6jy22rV4X29S6ZIeIBLZO85xR5BH83X6VUtCaRn5Y8HZxxsFGZe9kYl9Ak26bH48+tHQyzHW40opyo1YXBHIkDepEloFMkeiSQrlQTpHoM+vIZoMbXV8gaZGtocEnVgjGeWds5FZIoJHNGp0QaVkySW0jcDmPj8/wAKUgtboEz8QuMq3PVIQcA9N9umabneOAAxPqk1DJzuvy+VCcMZQ08oUHbxLzBznbzoTGV9sedTEiFc5AMbA+WP70EzJa5Hed5cH3RkeEeflVJ2EB1W/eKqgKRoA1H+XPX0qsFkZ2kMqsiFvCDjI+hpj/hEbTXD6iRlseHXsM/hzooZLVVSGIt4iRpPM8/6V8NauYocxyDYLzwPh60zDZJAqlmcN0DeLNKxWViyjgzgrncHOQdtvxq3fG40pGN87Y2yM9P70LTLLM0DR6fs688/zimY4ILKABdLv7gUdM+X1qRDRHskelZF70gAgnlS1rC07Fg7kA+I6c4+H31RWmlYIgKsGIJK4yPTPlRbp1gha3hYkDGrB39cb0UBHErksVQSALghNQ5Yqls62sff3Trk7Io5g+lL2VtNNMD35xjLB193f3t96tf3GorHArFEGFGcZHxHrRXwCpb2mTWGBAPi1fnbzp26mEMEcahcuwJAYdeQoVlETqLJpRd2bVyHWlJfarkNO6F1z4SyhSPLltQNDdgkbzGNp0Yr4mCMNlHMbDerTTd7M8h930GDv6c/pS8JNvC8zbMTpGQDjz6VWCNowwRJCXOWAznHqenyoGuR+CURWVxKqOxbSAUxnn6/ChLMDbgGF1Rjq3dQcj0+dQ6r7BGIWZu8YtqLcxy6/OqS2ZhiXuHDI5157wqNwKAWThLZ/wBIbWum3jfuMbBYoBj7q5Xj99xe7vDDxqWRriHwsr/Z68ht1z869hsrji95bSCSzjtmDYiw2pivX5jHr5ivLO3PDTw3jOvvO9juED96PtNybO+5z+Nd2lJN5SOaSpcnPLK8Mh2XIypDKGH0IqctIxcKBjBOhcY+lEisLidmMUevbJOoDP1q0BeCGUsNKuANxuSOWPTNdJlR6H+jbikl1wye1eMzS2rhlYqDpRs55bkgg8/Outgd5WzO+khslG898bVxH6M5H4dZ3d2DD+8MqKXbJCrnJwN/7+Vdg8NxNcs8ksbBsYEa7gY8t/urz9ZLezq0/wBcmjdO8hRbRVa4jYKQ490HbP8AX5Cs9EZrwidmbTJgBnwD8um9Gjv7fhmBbRh3IIC6hqbAJ28+tJyzXXE5jJoEEY3djIPEPQg5HzrKi7NW69klkDGLE65XIHvD45pa3tZReu1wY1jVvdBwcfL8mp7y1tY0Mj6pMghyMjOQMDHPJqsl7d8QvFRIlGrOwHv77E4O3+PWlTAavrm0MgNtGHlY+J1bA6daAsUrcSUTlVZdLFQeYwMj13zTFuiQPHJfwwpIpxGVzgepzyGTU3t5FPGQAjt7gRnAI3yCfTrypAXvZInkAtwGkZMgjfb1rN9lF3daUZ1bkfECcfEjbrRobPX3clwyKTuF1dBzwP61aa9MU8yQ5VSSVOBlhj0P40JBYe6u7axhKq0aqcZbqSOePSs+FJb6YythUYkIF2BBzg1FrZyXrxGWJ9Yz4JBjGfgadnuYOHIqIBGJMqSAdOdvd6U10hF72aGxtTFljnGoxqNs9PSsmBoZJWZ2kkDLqVc7Dc7DFEDm4ll9nixp2DnGc/n8Ket/3BEeVHMhP7NWYjvD59aOEBaaaNbUQrEZGcZdA+nHl8PWrSayq2kTYjX7Jx4vMk4peMmKFmdCtzM7ApoyFXPn8MfWmbaNrWD2mVmOd1DqM588Db8ilRXCF+IMuFt1jVnjycIfeO2/16b7VST2qdVaIIJsZAK4z6GrSxoUaV5THqOdXfaSN+XLPyovDLa3llWUTBskSuS+sAZz57bnyphwieILPOUgCyKI1VXK7kHbIG/rQrm3zKRCNKD3TucjJ65+6igyJcTSSxM0Z1MveLsOQyDnlSyzsSS66d8amB3x5AH8aX8BcZFeHyz8OT2e1vu5QEMUkiCoOmw6fhU8XhtOKRqnEYmu4yg2YYEbDopwMk7dT8ayPahI7waSG3OxOk+Wx2+ppmGGXu2W5g/ZghhrdHwD5ZJ259a33SS5J2oybns9w2OcwrZtDCDvglnJ9VGenl6UzB2Q4WvdzXVuXj06cK+fXJJ/PpWkL8xxmKMOVOAHVsYztg/2oUvfTxho2AhK/wCpjJTfmMDJ39Oho8kuxtI2ke2sYIYLCOExJGFwI8FRjAGrGM7UEgzXAMrOyspAcoMnPqBnp+elbeH2UpL3xkAAL4ZQrHB+nzz86BfcRWNiLgSQKBqZgcg8sjA+VQ7YkaXsXDhbh3i8a7nKk6iPyazLq7SQsLXC5UFRGVwRjmBv0xQ7fh54vKzTvII0JPgUhGQ/Hrty6VsWoi4fEBHiUoNOnI5D57bfOlhAinDbNLezL37SiIqQyyvqOfjjy8qrJJa28IW2R+6UkhkJOPXJOcfHyqRcPI0gCP6ZGrGfv/5qI4Jgp/e1jiTL6mUAuOfIfnFSNBoNNw8bQIupl1ESAkow+15DbH9qNMllYIY7aHXK/vFX049fWlWvbW2VYOHx+MqQugBc+uNqQEd0b9nmSVsrpCryx6jkRsOtA6DXUzTXLMzrrVRhmUYO5A5YPMHb1okEIklMsoAQD/U0sGHXG7dSB92acWKO1jYzMA22Is5zWVe8RY6RNoEci+732CPLAHXcbbE01ngVDj3sUdue4kCgDIUAhz9/odhSSyPdoHHfR6XBRWU5G/PPTrUrbCSFTod02wwJPy/zTzOtqO7QnW/u4ySoGTnb4+lAUWdobNO+kBeVV1AMNsY670O2W6mkN7PKETGdjrA/PoRS3e3b3DRJPErNIGCyEg6epbVTU9ubgrqnjthGD3oQDOxwRsaTwUl2FU2sid5cBhCuylAdLEelCnujdoHESSRBvCI2XYc9weW1RPBriQRSSlEQjKjdupydqwxA8aoWlUgb47vJ9MZ+NNIVOzVZImP7G3ni1nbvJFJzzxhc+f3US8uLmy7m1tbeKXvTqnkWXSyDyAxuKtwi20abgiLEanT4eR6UPiFpO0jl4zpO5RGzv5fCldMKsHY8VmW2LSWSRBsICh0YHMj453++n7M+3QlmYRnOdZb7uZxWV3bMzN7IEzjXryfp6jIrU7owWEaGETuzFmDkAjoKJf4DOYgv0S3lSAAoQEIyMOCcg9d8A+lHjtbudwwmcgKfEz4I5bY5bef3UrNw6CwQy29uJUYeN3xgdBnO53/HnTcXGUnjd11qQNQTVy/iI2/rWz7iSMRWiRW6zSzEFdAbx4AHn/jbNT7XGblY1uwCwHgDEat/Pl51mw3Zlw0byxEnICjY4GT9qt5OGW5jjlldnnC6iB4cnoT8PSoeOSheaC5uF0xRNl/edmUED4qxPXypi04ZFb26zXU80kxAQMx1BSOWBjb403JxFLaAh0Qu32lHLyPLfIIq9jDFcQzR4ZR3mrRnkc/hUN0hroSlupFL2wVNeCyaMErkfAeXShxWcl3ekae9i3IY7aiNgOfKtFuCxC9Z2yieEEoxGen9TRLt/ZkMFtiNRGXYqCCm/PORSUr4Dg+iW24RbM5ILnxSBANt84H9qxrzidtcBo+8Qxb6QWXoOuc+dRcGQMzyy6mxnDEjY4yeR8/jU8MsbmS6H7W1lQf6mlWBJxtsenzqklyFO8jvBbUR6biSWN8jVHEqFsnO/IY6H/gU8XhtpDLbi3Z2JLITp6nODjnmhPeOiFAf2kfhYxjAHrueo9ayY4iYiohVWBByACDnPnyJ+BqVnLBq+Al5fqHllkbxnoJAPTqfP0qE4SskMdxczE25GFGMhs7EfD/POpj4XZNO5lgUyMx3UAZ64OMA8/KtEarSETNGrTKAkS/w8hv08uVNyrCHtpWMg2nD7ckJCZWwoUAeHbGfT/NYE9+7CWYNmQrlVIVSf4c7jOf6UnxWeWORQ0eppJNRVcA4PTNfWpuLZPau5RRoI1PJqOAAfLOavbSsEmblsohgg020JklcpcFmCGMDHluT+TT93LFaQGNPCSBrbR7w/r9az2vZRYxSppDyqO5Bydhn/JOazzDPBIs1y5VZSVKxtuD+H3VCQNMMbh3VgrKF2AkII0n8+tTbC3ugkNxKjI2SpSJCARgHLGkraKOzup7mUz6gRGUMpYcx8t8nptW5CkNmZbqO3Tuo4x3ePv26dTRKivlhLyW1tY1tUljQjJTKjYbY3/4rGvmudaR2MyMDgalRTgnl1qvEr5DPIiy6SwGQY8jfp8xmkw0sTKjylJkC4KA4YAnbmPvqlEjJqCKR5xE3dx6m3ARdQHmd+uDimbq4illBtZQwCgHTCTp9MqPxqeGxnRrlRlkjAZgJNWo46eXU/wCKwpeLSi7kFpEYDu0gkfUCSeY5460orcJt/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data:image/jpeg;base64,/9j/4AAQSkZJRgABAQAAAQABAAD/2wCEAAkGBwgHBgkIBwgKCgkLDRYPDQwMDRsUFRAWIB0iIiAdHx8kKDQsJCYxJx8fLT0tMTU3Ojo6Iys/RD84QzQ5OjcBCgoKDQwNGg8PGjclHyU3Nzc3Nzc3Nzc3Nzc3Nzc3Nzc3Nzc3Nzc3Nzc3Nzc3Nzc3Nzc3Nzc3Nzc3Nzc3Nzc3N//AABEIAI8AvgMBIgACEQEDEQH/xAAbAAACAwEBAQAAAAAAAAAAAAADBAECBQYHAP/EAEAQAAIBAwIDBQUECQMDBQAAAAECAwAEERIhBTFBBhMiUWEUMnGBkUKhsfAHFSMkUmLB0eEzcvEWQ5NUc4KDkv/EABkBAAMBAQEAAAAAAAAAAAAAAAABAgMEBf/EACQRAAICAQQDAAMBAQAAAAAAAAABAhEhAxIxURMUQSIycWEE/9oADAMBAAIRAxEAPwD05VxR1WuRk7c9nrb2cXHE0W4lwQsYaQDfkSoIG3nU3/bvgCBMXJljySygac7be9itdyoW1nZKKIBXB2H6S+Bz2rjvJ0mXOhXQEfy753o932+7OoiLHxR4g/Uo+dQ5dDzINLch7JHcCrAVzMPbfs5PJFbx8ZtxJK7KhcMuw9WAGeXOti2v0lXvBIjx6zHqQ53GccvPFDaDazQqaX9rg1FTIobfY+lXNxEsYkLAI3I0mINX1DEiYB1DDcvWrg5+FIC1TVcjzqScDegCamhJMjkgHlVjIq+8wFFAXFTtQzKg5sK+WRGOAwooAm1fbVHLc7CqNNGuMsN6ACbV9tVVYMMjcVBdRzYUASRVSK+MqAe8PKoMsePfFFAUK0Jl3oxIIzkYoZK55jNWI8TsP0b8IuuH289xLdJcyRFtLS5RWbcZGN8cue+KnsfwrgnEruaSfhdoViuNAiZNYYFSNiRuBuc9cr5ZOrxS/wDaOD8P4bwuUNPxKMRpKu/dxAZeT5Db4kVfjlvb9n5uH8as1aO2tdMV6ij34zsHPmVJBPp8Kxq+C4v4zJ7QcL4TY8Tiis+G2axSSBZo+5VhGoAIbfoSSD8PjWj204BwKx4LCvDOGWhuSii2eOBNUztgDJ65zuem52xTHZxP1q9/xC/h8N8i9zEwwVgOQB8TjPzrG4U7zcYuLO7lNweCqRYPgjvQz4Y/zFRlNuXioS+j3F17L9mG7MyXU1msV5BC0croSGSUHbbPvZwMfEUpw/gVzFwReJWfGuIWvE7SZklszJ4EZfs9Dy6knmK6TtHbpY9oLO/eMmwvJU9oViFUT/8Aadh5ZP8A+gKy+0l7NwhvaYYQs3EBNbaNWSZCxEbgeYBI9Rjfakxo5eft72hguJLfVHdhWV5Ze78Tg42xjnzFdLc9pu0EvZyy4zHxC1S3laT93EZZhknIJ9MEnywa5q74JNbXEHdcPuZRFJDJdzSDcsGJY4zyJLbY6VuWMqcO47cSR2sx4desz2kcinCyZAdVB2Or7sYqWyqpmoOP9p4L1bSWewuknVntwhKBdKkYLY5nSSB6Gm+EfpFuobjHF+FS21sp7qW4jfvYo2BxuR5n8mlYuHNbcL/V4jEV60zTmYg/skCNpA3256AMjYGlpZrKeb2t7Yw8NmgWB0jO4uFyF2Hlhowf4tNUmxY4PR7PtFa38K3FjdQzwNkB4zkZFNSXkjRIxONRxXkN7aXHDr9L+wlWPiLCT2m1j8MRcAhl0jbJXBGP4WPw1LLt8nELdY7KDvrwQ97LGXwsY64Ye9g7fEjzqlqdkvT6PRopsOVJOc4r65kcXDpnI6V5f+u+0TTYRrQkZJUBirHRqChv5txnl4Sa1LPt1A1souoZVv1UF4ScswP2hnpimtVC8Uvh2XfdMnffnVkuWiOQefnXP8H4/a8WRzGHikTdopdiPUeYratGScudakAHkc1akmZtNGit9NKAm+FGWOKWM+qTmdjVLZ9M5BYBTz3oUjqs+EPhIG4qkhNmmtwyQjDHnSa3DNINTE5OKia4CpkHIXC/KloXDZLHG9AWPxz8wc7ZNfGUYAJPiAzSSykCTJyzGrd6Qw36YzQFmi8+Lc4PICl47lssc5NBZ17orn4fdVLR9OsDzpAeZdn7i1ikk4iJZdUuVttSBsQZzy6amJbpjIHSmuPcaW4t4rGa2vHtJm/eHhtZMtGNynL7RwOfLNdj3FnjBtrfH/tCpFtYk72sB/8AqX+1cS/6FRv482zlOzPGI47L2WY3MMcL93btLbuHaLAK5yOmdOfTOd6BxOHhFoILrhs8gu7QlhCs82qSInxoN9s8xjqBXaC3sP8A0sH/AI1q4jswMC2hx/sX+1Hs/A8aMKf9U8QsjAZb2WCaPo87bdD/AF+VYfZzhc/aB/1lxfvpbaFDbWuqV/2q8nk5/bwNuW1dL2jvJJxBwSyLRyX4YSyq2O5hGNZ9CQdI9T6Vs2vc2tvFbWyRxwxIEjRcYVQMAU3r9h4/iFRCoYsIdyoUnHMDkPvNc92g7MyX1si8PVYXg/aW4GU0SAgg5XptjB5Zrse+9Vqe/P8AL9KHr38EtOs2cVZi6uuFtJFZXC3Ez6Z5EuWBUg4YYyMYGwHwr6fhczQeyQ8NkS0GSsTSklXJ98HfJHTpW0Zm4V2iHh/c+JDHu7JOo/Blz8xWzJdwxI0k2hUUZZmGAB51PmZrKEbwcHxu3vpbaS3gtyL26IlYkbIykeMHAwACV5dRXM8H4BfcOuRPDZ3alJDNbxmE50Hmh3ODjA9MZ516tw1+8L3k8GmWfGlWUZjjHur8ep9SfKnO+XOyDPwpeUGebdxF7CHLSGKU7SGLTgZJUjI6Ngc+VYtjw6+n49POsDO+k4aIHAHu42HLBI+Fei2MiQ9oJbIp+6K7T2wK7CXbvF/+OdQ/3n+HbancSt3IUeIZcjovX68vrRLVUQS6PJ7mxvrq+sbyzV/Zlyv7QY18s5HLGQRg8q2I2ksYRe2khiIAclcDVzOkjOD5Y6ZGK666lNhM3cWpeCchu7Vc6ZOuN+oH1z50PXarfRpPZEwyMSMoMayPFn8ceZbyqFrK8FvTdGNbdqL24hju4oo0jx4kZTz/AN2f+KPb8bnuXiuVQrbvIqmNlGoZOOda09tw1Zo+5t1SJNp11HGD7p+XP4VW4treO6jKIsdspQEKCScsST8tvqar2Gvpm9JDzt03AqkT78+tOQvbPEhZfFjDZ23HOraYM7Kfkwro9mJi9GQrJNtjHWrCVdByN+lMmGAjcEfOhssHk31p+xEXifYDv88yKH3uCcE01iDqW/PyqojibOkHHqaXsRDxsz8p5sfTNWBjB5N86wuz99DxnhUF4sjBpBh1A3RxzFai26D7b8vKvJdrDOykNDRkDxb+tDmuYYInkkYhUUsTqG2K4ztR244fwO4eytoGvLlP9TLYRDttnz+FB4P2xs+019bcMnja1LHUwJyJioyE+o+ePWtVpalbqwTcbo6rgyd6ZeI3KOtxeYIQ7mOIe4p9d8n1PpWsGz9l/pQtJHvO4+NWOBjMh+tZtsdBQV1EBsEedW1DnrGPlWDe3N4naDh8EM4W0kDmQYyXI8sjbHpnrW6F3ALA+ZI51WUNwaF+I2qX9nLbGQKzjKtjdGG6t8jSVhcz8TiWC5Cq0Bxdgctan3R6EjPw+Ned9ru1XGpeLXMfD7uS3tLeYxIsQwX08ySeZznblV+Bdtv1e0s3F43d3zHOVIBkcDKtjPPBIJxjZa38MttoE6wz1bQ32mUmua4v2rSwupbdLW5nWHaWZEGlD126464rOsf0j8KvJY4be0uWmcgBcKMn5mikm69pa+7O8RbW7hSFUlVIxjY7GoUZJ/kgjGMldhuOXC3HCoF4PKZLiOUPFKscjMOeWBxzOSD/ALjQuzXFeI93JHxAvJOfEHeGTxD1ZRzG4x51qQ8cFvBFCvCeJxRRqEVRbg4AGANj5VxF7274kvEpDw4Jb2ksmtFdNRPqfLJHIcqpQclVDjJJVR1HHuNXcMXfK8axIhZ2CybbjHvLz2rNl7YXd1ax26cOe3mlKiCRnB8fMeoJ/vWxwniY7V9n54L1NLPmC5WMkbkA5Xn0Io57PWZa2Y94fZ5Flzt42UbFsDB8/lU/hHDQOSaB8Al4xNbOl7DokVt9WF1Ag7bqc/5o/DZeMqDDMsap3LFDoH7NsDSGPXn5Dka0SRglsaV6g7A/GoEjCPUNIGffwR9PP5Vi6u6E22V4Yl/bpILpy+fdLYJ+o6U6ZXXcKNuW1JCRjjYafXO9SpKnBG55AGpeRZG2nkbnGKH3zAZIPyFVi1NtgZG7b7Cvll3LAqFxvI3Mn0p7mKidbknKMcAZBPOoMxC+IHngYFVaZtCsVJQnCIPeYmomm7tvEheRxqIHIDypbmG2ziuBQ/8ATHaR+Gy5/Vl6Q0RLZCt9n8NPyFdyywLjLAZ3PTauS7SW78Vse7jI9pgAZTHgEAbkA+ew+dG7PcVPErCNmdF0+GVlAyzD09dj15+lbTW5bvptV5R5JxCzuvb+JJIwWdLhjKjHBbxHcedV4bwyZ+JcPhGddxMoUIcMBnc+n417Sqxtc94LWPO2XkVTnHXOKtGlsDHLoimuEHhEcYUqOWxA2rf2XVUYvSQuvYvhCthX4jnJzm7bc+tfP2N4UFDF78HfcXrZp5rgSHEh7lCeWok/hUtdSEd3aryBDOxz5Vz7pt8l5Rlf9C8NUOUuL5DJgt+8ZORuMMVyOdH/AOkotBEfF+LIMjDd+px9VrShuoRukzTNyxyC/GitOukGZdAGS3jxqp7pdgmznZew1tKhxxW9JLai37Ikt5nw5JrzXjPBjb9peIWOt37nxa5AAzKQCW2+NeyC/lnHd2dq4XG0zONj5YzkdKQvOHcLuZfar60ivLwDHeMuMDy2/rmtYarj+wmnLk8bubLuLaSSSMjPiV8g4Odhkbb5r3Hs9LcXHBbCa6Ld69uhZSeuOe3nWTednOB3Zga5sVigiIKRIxAbcn3Rseday8VM2Ut4gMjmDjHy+lGrq74i2K8GkEcAamwoOdBHL8/CuaHYzhuXZDPoLiREOk6c76Rkct/vrX9u0DZzIdPMbA1eO5cHW4wvQD8awUmuBrDwA4LwmHhFvJFCZZDLM0rvId2Y/QbYxy6U4RIRu2cen/AoD3hlcpAvqxzsT+RR3u1tkUM4Z8YK8xSbbYUUDNnLYPkRliP6CvtJzk7tz/iP+KLDMXjMjKEUHqpy3pVJOIHvBGsAzt721Swo+jjkPMhW6n3m/wAUQr3Kgu4jz9n3mPzqs92II9MzZc48C+ECpS474EoFiUc2znb40goq5Jj8WIYP4Rzb50Mt3yajlLZOQA977qh7xFleOJQ4P/cffP8AQUSQpEiG4YSTHcIThR8aVBtLRyHJuZBo0DCruNqtZq0rPPM2NWw3xj0qkJNzKe9wBsT4tgKo12JCU7xYo0wB4sZ+h50UVTXBhq8oVREVCHbTrwR8j8q5/V+qOOxJpLWl2DjSdhJknTn7/ma3Ze4jjD3LtK/2RCpYMcbDqOlIdoprV+AzpcRx2cZCyRGUgSBxvtvjO3Lyrph0Vuo2+7lEIEromDgBQpP0x5HnVEaV1IsNAbqwwWHnnyrzeTtzMGtiLeKZ0VTK0i+8w6jy22rV4X29S6ZIeIBLZO85xR5BH83X6VUtCaRn5Y8HZxxsFGZe9kYl9Ak26bH48+tHQyzHW40opyo1YXBHIkDepEloFMkeiSQrlQTpHoM+vIZoMbXV8gaZGtocEnVgjGeWds5FZIoJHNGp0QaVkySW0jcDmPj8/wAKUgtboEz8QuMq3PVIQcA9N9umabneOAAxPqk1DJzuvy+VCcMZQ08oUHbxLzBznbzoTGV9sedTEiFc5AMbA+WP70EzJa5Hed5cH3RkeEeflVJ2EB1W/eKqgKRoA1H+XPX0qsFkZ2kMqsiFvCDjI+hpj/hEbTXD6iRlseHXsM/hzooZLVVSGIt4iRpPM8/6V8NauYocxyDYLzwPh60zDZJAqlmcN0DeLNKxWViyjgzgrncHOQdtvxq3fG40pGN87Y2yM9P70LTLLM0DR6fs688/zimY4ILKABdLv7gUdM+X1qRDRHskelZF70gAgnlS1rC07Fg7kA+I6c4+H31RWmlYIgKsGIJK4yPTPlRbp1gha3hYkDGrB39cb0UBHErksVQSALghNQ5Yqls62sff3Trk7Io5g+lL2VtNNMD35xjLB193f3t96tf3GorHArFEGFGcZHxHrRXwCpb2mTWGBAPi1fnbzp26mEMEcahcuwJAYdeQoVlETqLJpRd2bVyHWlJfarkNO6F1z4SyhSPLltQNDdgkbzGNp0Yr4mCMNlHMbDerTTd7M8h930GDv6c/pS8JNvC8zbMTpGQDjz6VWCNowwRJCXOWAznHqenyoGuR+CURWVxKqOxbSAUxnn6/ChLMDbgGF1Rjq3dQcj0+dQ6r7BGIWZu8YtqLcxy6/OqS2ZhiXuHDI5157wqNwKAWThLZ/wBIbWum3jfuMbBYoBj7q5Xj99xe7vDDxqWRriHwsr/Z68ht1z869hsrji95bSCSzjtmDYiw2pivX5jHr5ivLO3PDTw3jOvvO9juED96PtNybO+5z+Nd2lJN5SOaSpcnPLK8Mh2XIypDKGH0IqctIxcKBjBOhcY+lEisLidmMUevbJOoDP1q0BeCGUsNKuANxuSOWPTNdJlR6H+jbikl1wye1eMzS2rhlYqDpRs55bkgg8/Outgd5WzO+khslG898bVxH6M5H4dZ3d2DD+8MqKXbJCrnJwN/7+Vdg8NxNcs8ksbBsYEa7gY8t/urz9ZLezq0/wBcmjdO8hRbRVa4jYKQ490HbP8AX5Cs9EZrwidmbTJgBnwD8um9Gjv7fhmBbRh3IIC6hqbAJ28+tJyzXXE5jJoEEY3djIPEPQg5HzrKi7NW69klkDGLE65XIHvD45pa3tZReu1wY1jVvdBwcfL8mp7y1tY0Mj6pMghyMjOQMDHPJqsl7d8QvFRIlGrOwHv77E4O3+PWlTAavrm0MgNtGHlY+J1bA6daAsUrcSUTlVZdLFQeYwMj13zTFuiQPHJfwwpIpxGVzgepzyGTU3t5FPGQAjt7gRnAI3yCfTrypAXvZInkAtwGkZMgjfb1rN9lF3daUZ1bkfECcfEjbrRobPX3clwyKTuF1dBzwP61aa9MU8yQ5VSSVOBlhj0P40JBYe6u7axhKq0aqcZbqSOePSs+FJb6YythUYkIF2BBzg1FrZyXrxGWJ9Yz4JBjGfgadnuYOHIqIBGJMqSAdOdvd6U10hF72aGxtTFljnGoxqNs9PSsmBoZJWZ2kkDLqVc7Dc7DFEDm4ll9nixp2DnGc/n8Ket/3BEeVHMhP7NWYjvD59aOEBaaaNbUQrEZGcZdA+nHl8PWrSayq2kTYjX7Jx4vMk4peMmKFmdCtzM7ApoyFXPn8MfWmbaNrWD2mVmOd1DqM588Db8ilRXCF+IMuFt1jVnjycIfeO2/16b7VST2qdVaIIJsZAK4z6GrSxoUaV5THqOdXfaSN+XLPyovDLa3llWUTBskSuS+sAZz57bnyphwieILPOUgCyKI1VXK7kHbIG/rQrm3zKRCNKD3TucjJ65+6igyJcTSSxM0Z1MveLsOQyDnlSyzsSS66d8amB3x5AH8aX8BcZFeHyz8OT2e1vu5QEMUkiCoOmw6fhU8XhtOKRqnEYmu4yg2YYEbDopwMk7dT8ayPahI7waSG3OxOk+Wx2+ppmGGXu2W5g/ZghhrdHwD5ZJ259a33SS5J2oybns9w2OcwrZtDCDvglnJ9VGenl6UzB2Q4WvdzXVuXj06cK+fXJJ/PpWkL8xxmKMOVOAHVsYztg/2oUvfTxho2AhK/wCpjJTfmMDJ39Oho8kuxtI2ke2sYIYLCOExJGFwI8FRjAGrGM7UEgzXAMrOyspAcoMnPqBnp+elbeH2UpL3xkAAL4ZQrHB+nzz86BfcRWNiLgSQKBqZgcg8sjA+VQ7YkaXsXDhbh3i8a7nKk6iPyazLq7SQsLXC5UFRGVwRjmBv0xQ7fh54vKzTvII0JPgUhGQ/Hrty6VsWoi4fEBHiUoNOnI5D57bfOlhAinDbNLezL37SiIqQyyvqOfjjy8qrJJa28IW2R+6UkhkJOPXJOcfHyqRcPI0gCP6ZGrGfv/5qI4Jgp/e1jiTL6mUAuOfIfnFSNBoNNw8bQIupl1ESAkow+15DbH9qNMllYIY7aHXK/vFX049fWlWvbW2VYOHx+MqQugBc+uNqQEd0b9nmSVsrpCryx6jkRsOtA6DXUzTXLMzrrVRhmUYO5A5YPMHb1okEIklMsoAQD/U0sGHXG7dSB92acWKO1jYzMA22Is5zWVe8RY6RNoEci+732CPLAHXcbbE01ngVDj3sUdue4kCgDIUAhz9/odhSSyPdoHHfR6XBRWU5G/PPTrUrbCSFTod02wwJPy/zTzOtqO7QnW/u4ySoGTnb4+lAUWdobNO+kBeVV1AMNsY670O2W6mkN7PKETGdjrA/PoRS3e3b3DRJPErNIGCyEg6epbVTU9ubgrqnjthGD3oQDOxwRsaTwUl2FU2sid5cBhCuylAdLEelCnujdoHESSRBvCI2XYc9weW1RPBriQRSSlEQjKjdupydqwxA8aoWlUgb47vJ9MZ+NNIVOzVZImP7G3ni1nbvJFJzzxhc+f3US8uLmy7m1tbeKXvTqnkWXSyDyAxuKtwi20abgiLEanT4eR6UPiFpO0jl4zpO5RGzv5fCldMKsHY8VmW2LSWSRBsICh0YHMj453++n7M+3QlmYRnOdZb7uZxWV3bMzN7IEzjXryfp6jIrU7owWEaGETuzFmDkAjoKJf4DOYgv0S3lSAAoQEIyMOCcg9d8A+lHjtbudwwmcgKfEz4I5bY5bef3UrNw6CwQy29uJUYeN3xgdBnO53/HnTcXGUnjd11qQNQTVy/iI2/rWz7iSMRWiRW6zSzEFdAbx4AHn/jbNT7XGblY1uwCwHgDEat/Pl51mw3Zlw0byxEnICjY4GT9qt5OGW5jjlldnnC6iB4cnoT8PSoeOSheaC5uF0xRNl/edmUED4qxPXypi04ZFb26zXU80kxAQMx1BSOWBjb403JxFLaAh0Qu32lHLyPLfIIq9jDFcQzR4ZR3mrRnkc/hUN0hroSlupFL2wVNeCyaMErkfAeXShxWcl3ekae9i3IY7aiNgOfKtFuCxC9Z2yieEEoxGen9TRLt/ZkMFtiNRGXYqCCm/PORSUr4Dg+iW24RbM5ILnxSBANt84H9qxrzidtcBo+8Qxb6QWXoOuc+dRcGQMzyy6mxnDEjY4yeR8/jU8MsbmS6H7W1lQf6mlWBJxtsenzqklyFO8jvBbUR6biSWN8jVHEqFsnO/IY6H/gU8XhtpDLbi3Z2JLITp6nODjnmhPeOiFAf2kfhYxjAHrueo9ayY4iYiohVWBByACDnPnyJ+BqVnLBq+Al5fqHllkbxnoJAPTqfP0qE4SskMdxczE25GFGMhs7EfD/POpj4XZNO5lgUyMx3UAZ64OMA8/KtEarSETNGrTKAkS/w8hv08uVNyrCHtpWMg2nD7ckJCZWwoUAeHbGfT/NYE9+7CWYNmQrlVIVSf4c7jOf6UnxWeWORQ0eppJNRVcA4PTNfWpuLZPau5RRoI1PJqOAAfLOavbSsEmblsohgg020JklcpcFmCGMDHluT+TT93LFaQGNPCSBrbR7w/r9az2vZRYxSppDyqO5Bydhn/JOazzDPBIs1y5VZSVKxtuD+H3VCQNMMbh3VgrKF2AkII0n8+tTbC3ugkNxKjI2SpSJCARgHLGkraKOzup7mUz6gRGUMpYcx8t8nptW5CkNmZbqO3Tuo4x3ePv26dTRKivlhLyW1tY1tUljQjJTKjYbY3/4rGvmudaR2MyMDgalRTgnl1qvEr5DPIiy6SwGQY8jfp8xmkw0sTKjylJkC4KA4YAnbmPvqlEjJqCKR5xE3dx6m3ARdQHmd+uDimbq4illBtZQwCgHTCTp9MqPxqeGxnRrlRlkjAZgJNWo46eXU/wCKwpeLSi7kFpEYDu0gkfUCSeY5460orcJt/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http://2.bp.blogspot.com/_JaaWG_K9ksc/TEOdS9uBIqI/AAAAAAAAAw4/4o9MdUiIjJQ/s1600/Nebraska_farm_land_1035541_o.jpg"/>
          <p:cNvPicPr>
            <a:picLocks noChangeAspect="1" noChangeArrowheads="1"/>
          </p:cNvPicPr>
          <p:nvPr/>
        </p:nvPicPr>
        <p:blipFill>
          <a:blip r:embed="rId3" cstate="print"/>
          <a:srcRect/>
          <a:stretch>
            <a:fillRect/>
          </a:stretch>
        </p:blipFill>
        <p:spPr bwMode="auto">
          <a:xfrm>
            <a:off x="1600200" y="1600200"/>
            <a:ext cx="6248400" cy="4686300"/>
          </a:xfrm>
          <a:prstGeom prst="rect">
            <a:avLst/>
          </a:prstGeom>
          <a:noFill/>
        </p:spPr>
      </p:pic>
      <p:sp>
        <p:nvSpPr>
          <p:cNvPr id="8" name="Footer Placeholder 7"/>
          <p:cNvSpPr>
            <a:spLocks noGrp="1"/>
          </p:cNvSpPr>
          <p:nvPr>
            <p:ph type="ftr" sz="quarter" idx="10"/>
          </p:nvPr>
        </p:nvSpPr>
        <p:spPr/>
        <p:txBody>
          <a:bodyPr/>
          <a:lstStyle/>
          <a:p>
            <a:r>
              <a:rPr lang="en-US" smtClean="0"/>
              <a:t>European Identity and Cloud Conference   |  15 May, 2014</a:t>
            </a:r>
            <a:endParaRPr lang="en-US" dirty="0"/>
          </a:p>
        </p:txBody>
      </p:sp>
      <p:sp>
        <p:nvSpPr>
          <p:cNvPr id="9" name="TextBox 8"/>
          <p:cNvSpPr txBox="1"/>
          <p:nvPr/>
        </p:nvSpPr>
        <p:spPr>
          <a:xfrm>
            <a:off x="2362200" y="5334000"/>
            <a:ext cx="4778872" cy="461665"/>
          </a:xfrm>
          <a:prstGeom prst="rect">
            <a:avLst/>
          </a:prstGeom>
          <a:solidFill>
            <a:schemeClr val="bg1">
              <a:alpha val="51000"/>
            </a:schemeClr>
          </a:solidFill>
        </p:spPr>
        <p:txBody>
          <a:bodyPr wrap="none" rtlCol="0">
            <a:spAutoFit/>
          </a:bodyPr>
          <a:lstStyle/>
          <a:p>
            <a:r>
              <a:rPr lang="en-US" sz="2400" b="1" dirty="0" smtClean="0"/>
              <a:t>Who is ensuring data integrity?</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533400" y="1397000"/>
            <a:ext cx="8128000" cy="5003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Use Case:  Farming – Information Ownership</a:t>
            </a:r>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2362200" y="5634335"/>
            <a:ext cx="4863832" cy="461665"/>
          </a:xfrm>
          <a:prstGeom prst="rect">
            <a:avLst/>
          </a:prstGeom>
          <a:solidFill>
            <a:schemeClr val="bg1">
              <a:alpha val="75000"/>
            </a:schemeClr>
          </a:solidFill>
        </p:spPr>
        <p:txBody>
          <a:bodyPr wrap="none" rtlCol="0">
            <a:spAutoFit/>
          </a:bodyPr>
          <a:lstStyle/>
          <a:p>
            <a:r>
              <a:rPr lang="en-US" sz="2400" b="1" dirty="0" smtClean="0"/>
              <a:t>Who owns the data you collect?</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Automotive Management – Privacy and Liability</a:t>
            </a:r>
            <a:endParaRPr lang="en-US" dirty="0"/>
          </a:p>
        </p:txBody>
      </p:sp>
      <p:pic>
        <p:nvPicPr>
          <p:cNvPr id="33794" name="Picture 2" descr="http://images.dailytech.com/nimage/29396_large_2013-cadillac-cue.jpg"/>
          <p:cNvPicPr>
            <a:picLocks noChangeAspect="1" noChangeArrowheads="1"/>
          </p:cNvPicPr>
          <p:nvPr/>
        </p:nvPicPr>
        <p:blipFill>
          <a:blip r:embed="rId3" cstate="print"/>
          <a:srcRect/>
          <a:stretch>
            <a:fillRect/>
          </a:stretch>
        </p:blipFill>
        <p:spPr bwMode="auto">
          <a:xfrm>
            <a:off x="334645" y="1752600"/>
            <a:ext cx="8504555" cy="4495800"/>
          </a:xfrm>
          <a:prstGeom prst="rect">
            <a:avLst/>
          </a:prstGeom>
          <a:noFill/>
        </p:spPr>
      </p:pic>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2362200" y="5334000"/>
            <a:ext cx="4931158" cy="461665"/>
          </a:xfrm>
          <a:prstGeom prst="rect">
            <a:avLst/>
          </a:prstGeom>
          <a:solidFill>
            <a:schemeClr val="bg1">
              <a:alpha val="75000"/>
            </a:schemeClr>
          </a:solidFill>
        </p:spPr>
        <p:txBody>
          <a:bodyPr wrap="none" rtlCol="0">
            <a:spAutoFit/>
          </a:bodyPr>
          <a:lstStyle/>
          <a:p>
            <a:r>
              <a:rPr lang="en-US" sz="2400" b="1" dirty="0" smtClean="0"/>
              <a:t>Who is controlling your vehicle?</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Electric Vehicle Recharging Systems – Security and  Liability</a:t>
            </a:r>
            <a:endParaRPr lang="en-US" dirty="0"/>
          </a:p>
        </p:txBody>
      </p:sp>
      <p:pic>
        <p:nvPicPr>
          <p:cNvPr id="34818" name="Picture 2" descr="http://static.ddmcdn.com/gif/electric-car-jm1.jpg"/>
          <p:cNvPicPr>
            <a:picLocks noChangeAspect="1" noChangeArrowheads="1"/>
          </p:cNvPicPr>
          <p:nvPr/>
        </p:nvPicPr>
        <p:blipFill>
          <a:blip r:embed="rId3" cstate="print"/>
          <a:srcRect/>
          <a:stretch>
            <a:fillRect/>
          </a:stretch>
        </p:blipFill>
        <p:spPr bwMode="auto">
          <a:xfrm>
            <a:off x="1219200" y="1371600"/>
            <a:ext cx="6781800" cy="5086350"/>
          </a:xfrm>
          <a:prstGeom prst="rect">
            <a:avLst/>
          </a:prstGeom>
          <a:noFill/>
        </p:spPr>
      </p:pic>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1295400" y="5334000"/>
            <a:ext cx="6555000" cy="461665"/>
          </a:xfrm>
          <a:prstGeom prst="rect">
            <a:avLst/>
          </a:prstGeom>
          <a:solidFill>
            <a:schemeClr val="bg1">
              <a:alpha val="62000"/>
            </a:schemeClr>
          </a:solidFill>
        </p:spPr>
        <p:txBody>
          <a:bodyPr wrap="none" rtlCol="0">
            <a:spAutoFit/>
          </a:bodyPr>
          <a:lstStyle/>
          <a:p>
            <a:r>
              <a:rPr lang="en-US" sz="2400" b="1" dirty="0" smtClean="0"/>
              <a:t>Who is paying for power from your outlet?</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ops.fhwa.dot.gov/freight/intermodal/freight_tech_story/images/image5.jpg"/>
          <p:cNvPicPr>
            <a:picLocks noChangeAspect="1" noChangeArrowheads="1"/>
          </p:cNvPicPr>
          <p:nvPr/>
        </p:nvPicPr>
        <p:blipFill>
          <a:blip r:embed="rId3" cstate="print"/>
          <a:srcRect/>
          <a:stretch>
            <a:fillRect/>
          </a:stretch>
        </p:blipFill>
        <p:spPr bwMode="auto">
          <a:xfrm>
            <a:off x="4419601" y="1732413"/>
            <a:ext cx="4152900" cy="3068187"/>
          </a:xfrm>
          <a:prstGeom prst="rect">
            <a:avLst/>
          </a:prstGeom>
          <a:noFill/>
        </p:spPr>
      </p:pic>
      <p:sp>
        <p:nvSpPr>
          <p:cNvPr id="2" name="Title 1"/>
          <p:cNvSpPr>
            <a:spLocks noGrp="1"/>
          </p:cNvSpPr>
          <p:nvPr>
            <p:ph type="title"/>
          </p:nvPr>
        </p:nvSpPr>
        <p:spPr/>
        <p:txBody>
          <a:bodyPr/>
          <a:lstStyle/>
          <a:p>
            <a:r>
              <a:rPr lang="en-US" dirty="0" smtClean="0"/>
              <a:t>Use Case:  Smart Packaging – Privacy and Liability</a:t>
            </a:r>
            <a:endParaRPr lang="en-US" dirty="0"/>
          </a:p>
        </p:txBody>
      </p:sp>
      <p:pic>
        <p:nvPicPr>
          <p:cNvPr id="45061" name="Picture 5"/>
          <p:cNvPicPr>
            <a:picLocks noChangeAspect="1" noChangeArrowheads="1"/>
          </p:cNvPicPr>
          <p:nvPr/>
        </p:nvPicPr>
        <p:blipFill>
          <a:blip r:embed="rId4" cstate="print"/>
          <a:srcRect/>
          <a:stretch>
            <a:fillRect/>
          </a:stretch>
        </p:blipFill>
        <p:spPr bwMode="auto">
          <a:xfrm>
            <a:off x="211626" y="3505200"/>
            <a:ext cx="4893774" cy="2895600"/>
          </a:xfrm>
          <a:prstGeom prst="rect">
            <a:avLst/>
          </a:prstGeom>
          <a:noFill/>
          <a:ln w="9525">
            <a:noFill/>
            <a:miter lim="800000"/>
            <a:headEnd/>
            <a:tailEnd/>
          </a:ln>
          <a:effectLst/>
        </p:spPr>
      </p:pic>
      <p:sp>
        <p:nvSpPr>
          <p:cNvPr id="5" name="Footer Placeholder 4"/>
          <p:cNvSpPr>
            <a:spLocks noGrp="1"/>
          </p:cNvSpPr>
          <p:nvPr>
            <p:ph type="ftr" sz="quarter" idx="10"/>
          </p:nvPr>
        </p:nvSpPr>
        <p:spPr/>
        <p:txBody>
          <a:bodyPr/>
          <a:lstStyle/>
          <a:p>
            <a:r>
              <a:rPr lang="en-US" smtClean="0"/>
              <a:t>European Identity and Cloud Conference   |  15 May, 2014</a:t>
            </a:r>
            <a:endParaRPr lang="en-US" dirty="0"/>
          </a:p>
        </p:txBody>
      </p:sp>
      <p:sp>
        <p:nvSpPr>
          <p:cNvPr id="6" name="TextBox 5"/>
          <p:cNvSpPr txBox="1"/>
          <p:nvPr/>
        </p:nvSpPr>
        <p:spPr>
          <a:xfrm>
            <a:off x="1155627" y="5334000"/>
            <a:ext cx="6540573" cy="461665"/>
          </a:xfrm>
          <a:prstGeom prst="rect">
            <a:avLst/>
          </a:prstGeom>
          <a:solidFill>
            <a:schemeClr val="bg1">
              <a:alpha val="73000"/>
            </a:schemeClr>
          </a:solidFill>
        </p:spPr>
        <p:txBody>
          <a:bodyPr wrap="none" rtlCol="0">
            <a:spAutoFit/>
          </a:bodyPr>
          <a:lstStyle/>
          <a:p>
            <a:r>
              <a:rPr lang="en-US" sz="2400" b="1" dirty="0" smtClean="0"/>
              <a:t>Who can learn what drugs you are taking?</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Physical Security – Privacy</a:t>
            </a:r>
            <a:endParaRPr lang="en-US" dirty="0"/>
          </a:p>
        </p:txBody>
      </p:sp>
      <p:pic>
        <p:nvPicPr>
          <p:cNvPr id="41986" name="Picture 2" descr="http://upload.wikimedia.org/wikipedia/commons/a/a1/Three_Surveillance_cameras.jpg"/>
          <p:cNvPicPr>
            <a:picLocks noChangeAspect="1" noChangeArrowheads="1"/>
          </p:cNvPicPr>
          <p:nvPr/>
        </p:nvPicPr>
        <p:blipFill>
          <a:blip r:embed="rId3" cstate="print"/>
          <a:srcRect/>
          <a:stretch>
            <a:fillRect/>
          </a:stretch>
        </p:blipFill>
        <p:spPr bwMode="auto">
          <a:xfrm>
            <a:off x="1490162" y="1371600"/>
            <a:ext cx="6206038" cy="5043474"/>
          </a:xfrm>
          <a:prstGeom prst="rect">
            <a:avLst/>
          </a:prstGeom>
          <a:noFill/>
        </p:spPr>
      </p:pic>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2362200" y="5334000"/>
            <a:ext cx="4445448" cy="461665"/>
          </a:xfrm>
          <a:prstGeom prst="rect">
            <a:avLst/>
          </a:prstGeom>
          <a:solidFill>
            <a:schemeClr val="bg1">
              <a:alpha val="70000"/>
            </a:schemeClr>
          </a:solidFill>
        </p:spPr>
        <p:txBody>
          <a:bodyPr wrap="none" rtlCol="0">
            <a:spAutoFit/>
          </a:bodyPr>
          <a:lstStyle/>
          <a:p>
            <a:r>
              <a:rPr lang="en-US" sz="2400" b="1" dirty="0" smtClean="0"/>
              <a:t>Does privacy exist anymore?</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Electrical Grid – Security and </a:t>
            </a:r>
            <a:r>
              <a:rPr lang="en-US" dirty="0" err="1" smtClean="0"/>
              <a:t>LIability</a:t>
            </a:r>
            <a:endParaRPr lang="en-US" dirty="0"/>
          </a:p>
        </p:txBody>
      </p:sp>
      <p:pic>
        <p:nvPicPr>
          <p:cNvPr id="1032" name="Picture 8" descr="http://www.elp.com/content/dam/elp/online-articles/2013/06/transformers.jpg"/>
          <p:cNvPicPr>
            <a:picLocks noChangeAspect="1" noChangeArrowheads="1"/>
          </p:cNvPicPr>
          <p:nvPr/>
        </p:nvPicPr>
        <p:blipFill>
          <a:blip r:embed="rId3" cstate="print"/>
          <a:srcRect/>
          <a:stretch>
            <a:fillRect/>
          </a:stretch>
        </p:blipFill>
        <p:spPr bwMode="auto">
          <a:xfrm>
            <a:off x="1295400" y="1333500"/>
            <a:ext cx="6781800" cy="5086350"/>
          </a:xfrm>
          <a:prstGeom prst="rect">
            <a:avLst/>
          </a:prstGeom>
          <a:noFill/>
        </p:spPr>
      </p:pic>
      <p:sp>
        <p:nvSpPr>
          <p:cNvPr id="7" name="Footer Placeholder 6"/>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2427952" y="5334000"/>
            <a:ext cx="4658648" cy="461665"/>
          </a:xfrm>
          <a:prstGeom prst="rect">
            <a:avLst/>
          </a:prstGeom>
          <a:solidFill>
            <a:schemeClr val="bg1">
              <a:alpha val="60000"/>
            </a:schemeClr>
          </a:solidFill>
        </p:spPr>
        <p:txBody>
          <a:bodyPr wrap="none" rtlCol="0">
            <a:spAutoFit/>
          </a:bodyPr>
          <a:lstStyle/>
          <a:p>
            <a:r>
              <a:rPr lang="en-US" sz="2400" b="1" dirty="0" smtClean="0"/>
              <a:t>Who is managing your power?</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 Prompted By </a:t>
            </a:r>
            <a:r>
              <a:rPr lang="en-US" dirty="0" err="1" smtClean="0"/>
              <a:t>IoT</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IoT</a:t>
            </a:r>
            <a:r>
              <a:rPr lang="en-US" baseline="0" dirty="0" smtClean="0"/>
              <a:t> prompts several </a:t>
            </a:r>
            <a:r>
              <a:rPr lang="en-US" dirty="0" smtClean="0"/>
              <a:t>areas of concern</a:t>
            </a:r>
            <a:endParaRPr lang="en-US" dirty="0"/>
          </a:p>
        </p:txBody>
      </p:sp>
      <p:sp>
        <p:nvSpPr>
          <p:cNvPr id="5" name="Content Placeholder 4"/>
          <p:cNvSpPr>
            <a:spLocks noGrp="1"/>
          </p:cNvSpPr>
          <p:nvPr>
            <p:ph idx="1"/>
          </p:nvPr>
        </p:nvSpPr>
        <p:spPr/>
        <p:txBody>
          <a:bodyPr/>
          <a:lstStyle/>
          <a:p>
            <a:r>
              <a:rPr lang="en-US" dirty="0" smtClean="0"/>
              <a:t>Security</a:t>
            </a:r>
          </a:p>
          <a:p>
            <a:pPr lvl="1"/>
            <a:r>
              <a:rPr lang="en-US" dirty="0" smtClean="0"/>
              <a:t>Security issues of </a:t>
            </a:r>
            <a:r>
              <a:rPr lang="en-US" dirty="0" err="1" smtClean="0"/>
              <a:t>IoT</a:t>
            </a:r>
            <a:r>
              <a:rPr lang="en-US" dirty="0" smtClean="0"/>
              <a:t> are not new, but new solutions will be required.</a:t>
            </a:r>
          </a:p>
          <a:p>
            <a:r>
              <a:rPr lang="en-US" dirty="0" smtClean="0"/>
              <a:t>Privacy</a:t>
            </a:r>
          </a:p>
          <a:p>
            <a:pPr marL="496888" lvl="2" indent="-192088">
              <a:buFont typeface="Wingdings" pitchFamily="2" charset="2"/>
              <a:buChar char="§"/>
            </a:pPr>
            <a:r>
              <a:rPr lang="en-US" dirty="0" smtClean="0"/>
              <a:t>Privacy issues of </a:t>
            </a:r>
            <a:r>
              <a:rPr lang="en-US" dirty="0" err="1" smtClean="0"/>
              <a:t>IoT</a:t>
            </a:r>
            <a:r>
              <a:rPr lang="en-US" dirty="0" smtClean="0"/>
              <a:t> are not new, but new solutions will be required.</a:t>
            </a:r>
          </a:p>
          <a:p>
            <a:r>
              <a:rPr lang="en-US" dirty="0" smtClean="0"/>
              <a:t>Ownership </a:t>
            </a:r>
          </a:p>
          <a:p>
            <a:pPr lvl="1"/>
            <a:r>
              <a:rPr lang="en-US" dirty="0" smtClean="0"/>
              <a:t>Device ownership enters a new gray area.</a:t>
            </a:r>
          </a:p>
          <a:p>
            <a:pPr lvl="1"/>
            <a:r>
              <a:rPr lang="en-US" dirty="0" smtClean="0"/>
              <a:t>Data ownership represents a brave new world of possibility. </a:t>
            </a:r>
          </a:p>
          <a:p>
            <a:r>
              <a:rPr lang="en-US" dirty="0" smtClean="0"/>
              <a:t>Liability</a:t>
            </a:r>
          </a:p>
          <a:p>
            <a:pPr lvl="1"/>
            <a:r>
              <a:rPr lang="en-US" dirty="0" smtClean="0"/>
              <a:t>Liability, as well, opens up a Pandora’s box of complex issues.</a:t>
            </a:r>
            <a:endParaRPr lang="en-US" dirty="0"/>
          </a:p>
        </p:txBody>
      </p:sp>
      <p:sp>
        <p:nvSpPr>
          <p:cNvPr id="6" name="Footer Placeholder 5"/>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Defining Terms</a:t>
            </a:r>
          </a:p>
          <a:p>
            <a:r>
              <a:rPr lang="en-US" dirty="0" smtClean="0"/>
              <a:t>Promise and Implications</a:t>
            </a:r>
          </a:p>
          <a:p>
            <a:r>
              <a:rPr lang="en-US" dirty="0" smtClean="0"/>
              <a:t>Issues Prompted by </a:t>
            </a:r>
            <a:r>
              <a:rPr lang="en-US" dirty="0" err="1" smtClean="0"/>
              <a:t>IoT</a:t>
            </a:r>
            <a:endParaRPr lang="en-US" dirty="0" smtClean="0"/>
          </a:p>
          <a:p>
            <a:r>
              <a:rPr lang="en-US" dirty="0" smtClean="0"/>
              <a:t>Legal Perspective</a:t>
            </a:r>
          </a:p>
          <a:p>
            <a:r>
              <a:rPr lang="en-US" dirty="0" smtClean="0"/>
              <a:t>Q&amp;A</a:t>
            </a:r>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As traditional enterprise perimeters disintegrate</a:t>
            </a:r>
            <a:r>
              <a:rPr lang="en-US" baseline="0" dirty="0" smtClean="0"/>
              <a:t> into a web of devices, how do we secure devices</a:t>
            </a:r>
          </a:p>
          <a:p>
            <a:pPr marL="971550" lvl="1" indent="-514350">
              <a:buFont typeface="+mj-lt"/>
              <a:buAutoNum type="arabicPeriod"/>
            </a:pPr>
            <a:r>
              <a:rPr lang="en-US" dirty="0" smtClean="0"/>
              <a:t>From an adversary</a:t>
            </a:r>
            <a:r>
              <a:rPr lang="en-US" baseline="0" dirty="0" smtClean="0"/>
              <a:t> manipulating sensor input data ?</a:t>
            </a:r>
          </a:p>
          <a:p>
            <a:pPr marL="1371600" lvl="2" indent="-457200">
              <a:buFont typeface="+mj-lt"/>
              <a:buAutoNum type="arabicPeriod"/>
            </a:pPr>
            <a:r>
              <a:rPr lang="en-US" baseline="0" dirty="0" smtClean="0"/>
              <a:t>E.g., holding a lighter below an outdoor temperature sensor that triggers an emergency response)</a:t>
            </a:r>
          </a:p>
          <a:p>
            <a:pPr marL="1371600" lvl="2" indent="-457200">
              <a:buFont typeface="+mj-lt"/>
              <a:buAutoNum type="arabicPeriod"/>
            </a:pPr>
            <a:r>
              <a:rPr lang="en-US" baseline="0" dirty="0" smtClean="0"/>
              <a:t>While this could happen today, I submit that the additional layer of abstraction provided by the </a:t>
            </a:r>
            <a:r>
              <a:rPr lang="en-US" baseline="0" dirty="0" err="1" smtClean="0"/>
              <a:t>IoT</a:t>
            </a:r>
            <a:r>
              <a:rPr lang="en-US" baseline="0" dirty="0" smtClean="0"/>
              <a:t> may prompt less scrutiny of physical security and increase the  vulnerability of such systems.</a:t>
            </a:r>
          </a:p>
          <a:p>
            <a:pPr marL="971550" lvl="1" indent="-514350">
              <a:buFont typeface="+mj-lt"/>
              <a:buAutoNum type="arabicPeriod"/>
            </a:pPr>
            <a:r>
              <a:rPr lang="en-US" dirty="0" smtClean="0"/>
              <a:t>From an</a:t>
            </a:r>
            <a:r>
              <a:rPr lang="en-US" baseline="0" dirty="0" smtClean="0"/>
              <a:t> adversary manipulating output from a sensor or input to a processor?</a:t>
            </a:r>
          </a:p>
          <a:p>
            <a:pPr marL="1371600" lvl="2" indent="-457200">
              <a:buFont typeface="+mj-lt"/>
              <a:buAutoNum type="arabicPeriod"/>
            </a:pPr>
            <a:r>
              <a:rPr lang="en-US" dirty="0" smtClean="0"/>
              <a:t>E.g., dividing the output from sensors on a harvester in half to create the impression of a bad crop, causing commodity prices to rise</a:t>
            </a:r>
          </a:p>
          <a:p>
            <a:pPr marL="1371600" lvl="2" indent="-457200">
              <a:buFont typeface="+mj-lt"/>
              <a:buAutoNum type="arabicPeriod"/>
            </a:pPr>
            <a:r>
              <a:rPr lang="en-US" dirty="0" smtClean="0"/>
              <a:t>compromising the video feed from a surveillance camera  during a burglary</a:t>
            </a:r>
            <a:r>
              <a:rPr lang="en-US" baseline="0" dirty="0" smtClean="0"/>
              <a:t> </a:t>
            </a:r>
          </a:p>
          <a:p>
            <a:pPr marL="1371600" lvl="2" indent="-457200">
              <a:buFont typeface="+mj-lt"/>
              <a:buAutoNum type="arabicPeriod"/>
            </a:pPr>
            <a:r>
              <a:rPr lang="en-US" dirty="0" smtClean="0"/>
              <a:t>or the altimeter in an</a:t>
            </a:r>
            <a:r>
              <a:rPr lang="en-US" baseline="0" dirty="0" smtClean="0"/>
              <a:t> airplane to cause it to crash</a:t>
            </a:r>
          </a:p>
          <a:p>
            <a:pPr marL="971550" lvl="1" indent="-514350">
              <a:buFont typeface="+mj-lt"/>
              <a:buAutoNum type="arabicPeriod"/>
            </a:pPr>
            <a:r>
              <a:rPr lang="en-US" dirty="0" smtClean="0"/>
              <a:t>From an adversary compromising the instruction</a:t>
            </a:r>
            <a:r>
              <a:rPr lang="en-US" baseline="0" dirty="0" smtClean="0"/>
              <a:t> code in the processor</a:t>
            </a:r>
          </a:p>
          <a:p>
            <a:pPr marL="1371600" lvl="2" indent="-457200">
              <a:buFont typeface="+mj-lt"/>
              <a:buAutoNum type="arabicPeriod"/>
            </a:pPr>
            <a:r>
              <a:rPr lang="en-US" dirty="0" smtClean="0"/>
              <a:t>E.g., changing</a:t>
            </a:r>
            <a:r>
              <a:rPr lang="en-US" baseline="0" dirty="0" smtClean="0"/>
              <a:t> the rule that prompts an alarm to take no action instead</a:t>
            </a:r>
          </a:p>
          <a:p>
            <a:pPr marL="971550" lvl="1" indent="-514350">
              <a:buFont typeface="+mj-lt"/>
              <a:buAutoNum type="arabicPeriod"/>
            </a:pPr>
            <a:r>
              <a:rPr lang="en-US" dirty="0" smtClean="0"/>
              <a:t>From an adversary</a:t>
            </a:r>
            <a:r>
              <a:rPr lang="en-US" baseline="0" dirty="0" smtClean="0"/>
              <a:t> compromising the instruction feed from the processor or the input feed to the actuator</a:t>
            </a:r>
          </a:p>
          <a:p>
            <a:pPr marL="1371600" lvl="2" indent="-457200">
              <a:buFont typeface="+mj-lt"/>
              <a:buAutoNum type="arabicPeriod"/>
            </a:pPr>
            <a:r>
              <a:rPr lang="en-US" baseline="0" dirty="0" smtClean="0"/>
              <a:t>E.g., dividing the </a:t>
            </a:r>
            <a:r>
              <a:rPr lang="en-US" dirty="0" smtClean="0"/>
              <a:t>changing ON to OFF or a</a:t>
            </a:r>
            <a:r>
              <a:rPr lang="en-US" baseline="0" dirty="0" smtClean="0"/>
              <a:t> LOW setting to HIGH</a:t>
            </a:r>
          </a:p>
          <a:p>
            <a:pPr lvl="0"/>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Questions cont’d.</a:t>
            </a:r>
            <a:endParaRPr lang="en-US" dirty="0"/>
          </a:p>
        </p:txBody>
      </p:sp>
      <p:sp>
        <p:nvSpPr>
          <p:cNvPr id="3" name="Content Placeholder 2"/>
          <p:cNvSpPr>
            <a:spLocks noGrp="1"/>
          </p:cNvSpPr>
          <p:nvPr>
            <p:ph idx="1"/>
          </p:nvPr>
        </p:nvSpPr>
        <p:spPr/>
        <p:txBody>
          <a:bodyPr>
            <a:normAutofit/>
          </a:bodyPr>
          <a:lstStyle/>
          <a:p>
            <a:pPr marL="735012" lvl="1" indent="-457200">
              <a:buFont typeface="+mj-lt"/>
              <a:buAutoNum type="arabicPeriod" startAt="2"/>
            </a:pPr>
            <a:r>
              <a:rPr lang="en-US" sz="2400" dirty="0" smtClean="0"/>
              <a:t>Will we have the foresight to build in an effective upgrade capability (e.g., for security updates) into </a:t>
            </a:r>
            <a:r>
              <a:rPr lang="en-US" sz="2400" smtClean="0"/>
              <a:t>devices whose </a:t>
            </a:r>
            <a:r>
              <a:rPr lang="en-US" sz="2400" dirty="0" smtClean="0"/>
              <a:t>lifetimes may be decades?</a:t>
            </a:r>
          </a:p>
          <a:p>
            <a:pPr marL="735012" lvl="1" indent="-457200">
              <a:buFont typeface="+mj-lt"/>
              <a:buAutoNum type="arabicPeriod" startAt="2"/>
            </a:pPr>
            <a:r>
              <a:rPr lang="en-US" sz="2400" dirty="0" smtClean="0"/>
              <a:t>Who is responsible for controlling access to the data?</a:t>
            </a:r>
          </a:p>
          <a:p>
            <a:pPr marL="1031875" lvl="2" indent="-457200">
              <a:buFont typeface="+mj-lt"/>
              <a:buAutoNum type="arabicPeriod" startAt="2"/>
            </a:pPr>
            <a:r>
              <a:rPr lang="en-US" sz="2400" dirty="0" smtClean="0"/>
              <a:t>At rest -- on the device</a:t>
            </a:r>
          </a:p>
          <a:p>
            <a:pPr marL="1031875" lvl="2" indent="-457200">
              <a:buFont typeface="+mj-lt"/>
              <a:buAutoNum type="arabicPeriod" startAt="2"/>
            </a:pPr>
            <a:r>
              <a:rPr lang="en-US" sz="2400" dirty="0" smtClean="0"/>
              <a:t>In transit -- between devices</a:t>
            </a:r>
          </a:p>
          <a:p>
            <a:pPr marL="727075" lvl="1" indent="-457200">
              <a:buFont typeface="+mj-lt"/>
              <a:buAutoNum type="arabicPeriod" startAt="2"/>
            </a:pPr>
            <a:r>
              <a:rPr lang="en-US" sz="2400" kern="1200" dirty="0" smtClean="0">
                <a:solidFill>
                  <a:schemeClr val="tx1"/>
                </a:solidFill>
                <a:latin typeface="+mn-lt"/>
                <a:ea typeface="+mn-ea"/>
                <a:cs typeface="+mn-cs"/>
              </a:rPr>
              <a:t>Who</a:t>
            </a:r>
            <a:r>
              <a:rPr lang="en-US" sz="2400" kern="1200" baseline="0" dirty="0" smtClean="0">
                <a:solidFill>
                  <a:schemeClr val="tx1"/>
                </a:solidFill>
                <a:latin typeface="+mn-lt"/>
                <a:ea typeface="+mn-ea"/>
                <a:cs typeface="+mn-cs"/>
              </a:rPr>
              <a:t> is responsible for allowing </a:t>
            </a:r>
            <a:r>
              <a:rPr lang="en-US" sz="2400" kern="1200" dirty="0" smtClean="0">
                <a:solidFill>
                  <a:schemeClr val="tx1"/>
                </a:solidFill>
                <a:latin typeface="+mn-lt"/>
                <a:ea typeface="+mn-ea"/>
                <a:cs typeface="+mn-cs"/>
              </a:rPr>
              <a:t>a “man-in-the-middle” attack</a:t>
            </a:r>
            <a:r>
              <a:rPr lang="en-US" sz="2400" kern="1200" baseline="0" dirty="0" smtClean="0">
                <a:solidFill>
                  <a:schemeClr val="tx1"/>
                </a:solidFill>
                <a:latin typeface="+mn-lt"/>
                <a:ea typeface="+mn-ea"/>
                <a:cs typeface="+mn-cs"/>
              </a:rPr>
              <a:t> when there is no perimeter?</a:t>
            </a:r>
            <a:endParaRPr lang="en-US" sz="2400" dirty="0" smtClean="0"/>
          </a:p>
          <a:p>
            <a:pPr lvl="0"/>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Questions</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Will all devices need enough intelligence to manage their own access control?</a:t>
            </a:r>
          </a:p>
          <a:p>
            <a:pPr marL="614362" lvl="1" indent="-342900">
              <a:buFont typeface="+mj-lt"/>
              <a:buAutoNum type="arabicPeriod"/>
            </a:pPr>
            <a:r>
              <a:rPr lang="en-US" dirty="0" smtClean="0"/>
              <a:t>Will all devices need to be servers to do so?</a:t>
            </a:r>
          </a:p>
          <a:p>
            <a:pPr marL="342900" indent="-342900">
              <a:buFont typeface="+mj-lt"/>
              <a:buAutoNum type="arabicPeriod"/>
            </a:pPr>
            <a:r>
              <a:rPr lang="en-US" dirty="0" smtClean="0"/>
              <a:t>If devices have enough intelligence (i.e., processing power and storage) to manage access control, will they also have enough processing power and storage to be victims of malware and/or hacking?</a:t>
            </a:r>
          </a:p>
          <a:p>
            <a:pPr marL="342900" indent="-342900">
              <a:buFont typeface="+mj-lt"/>
              <a:buAutoNum type="arabicPeriod"/>
            </a:pPr>
            <a:r>
              <a:rPr lang="en-US" dirty="0" smtClean="0"/>
              <a:t>Once enough devices are deployed to be of interest to adversaries (e.g., malware and hack publishers), will the burden of managing access to devices outweigh the benefits to be gained from them?</a:t>
            </a:r>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Legal Perspective</a:t>
            </a:r>
            <a:endParaRPr lang="en-US" dirty="0"/>
          </a:p>
        </p:txBody>
      </p:sp>
      <p:sp>
        <p:nvSpPr>
          <p:cNvPr id="6" name="Text Placeholder 5"/>
          <p:cNvSpPr>
            <a:spLocks noGrp="1"/>
          </p:cNvSpPr>
          <p:nvPr>
            <p:ph type="body" idx="1"/>
          </p:nvPr>
        </p:nvSpPr>
        <p:spPr/>
        <p:txBody>
          <a:bodyPr/>
          <a:lstStyle/>
          <a:p>
            <a:r>
              <a:rPr lang="en-US" dirty="0" smtClean="0"/>
              <a:t>Dr. </a:t>
            </a:r>
            <a:r>
              <a:rPr lang="en-US" dirty="0" err="1" smtClean="0"/>
              <a:t>Karsten</a:t>
            </a:r>
            <a:r>
              <a:rPr lang="en-US" dirty="0" smtClean="0"/>
              <a:t> </a:t>
            </a:r>
            <a:r>
              <a:rPr lang="en-US" dirty="0" err="1" smtClean="0"/>
              <a:t>Kinast</a:t>
            </a:r>
            <a:r>
              <a:rPr lang="en-US" dirty="0" smtClean="0"/>
              <a:t> LL.M.</a:t>
            </a:r>
            <a:endParaRPr lang="en-US"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00050" indent="-400050">
              <a:buFont typeface="+mj-lt"/>
              <a:buAutoNum type="romanUcPeriod"/>
            </a:pPr>
            <a:r>
              <a:rPr lang="en-US" dirty="0" smtClean="0"/>
              <a:t>Intrusion in private life</a:t>
            </a:r>
          </a:p>
          <a:p>
            <a:pPr marL="400050" indent="-400050">
              <a:buFont typeface="+mj-lt"/>
              <a:buAutoNum type="romanUcPeriod"/>
            </a:pPr>
            <a:r>
              <a:rPr lang="en-US" dirty="0" smtClean="0"/>
              <a:t>Personal Identifiable vs. Anonymous Information</a:t>
            </a:r>
          </a:p>
          <a:p>
            <a:pPr marL="400050" indent="-400050">
              <a:buFont typeface="+mj-lt"/>
              <a:buAutoNum type="romanUcPeriod"/>
            </a:pPr>
            <a:r>
              <a:rPr lang="en-US" dirty="0" smtClean="0"/>
              <a:t>Data profiling</a:t>
            </a:r>
          </a:p>
          <a:p>
            <a:pPr marL="400050" indent="-400050">
              <a:buFont typeface="+mj-lt"/>
              <a:buAutoNum type="romanUcPeriod"/>
            </a:pPr>
            <a:r>
              <a:rPr lang="en-US" dirty="0" smtClean="0"/>
              <a:t>Threat to Security and Privacy</a:t>
            </a:r>
          </a:p>
          <a:p>
            <a:pPr marL="400050" indent="-400050">
              <a:buFont typeface="+mj-lt"/>
              <a:buAutoNum type="romanUcPeriod"/>
            </a:pPr>
            <a:r>
              <a:rPr lang="en-US" dirty="0" smtClean="0"/>
              <a:t>Possible legal solutions</a:t>
            </a: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3767" y="3302990"/>
            <a:ext cx="5229034" cy="2945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feld 4"/>
          <p:cNvSpPr txBox="1"/>
          <p:nvPr/>
        </p:nvSpPr>
        <p:spPr>
          <a:xfrm>
            <a:off x="5486400" y="6197895"/>
            <a:ext cx="1676400" cy="253916"/>
          </a:xfrm>
          <a:prstGeom prst="rect">
            <a:avLst/>
          </a:prstGeom>
          <a:noFill/>
        </p:spPr>
        <p:txBody>
          <a:bodyPr wrap="square" rtlCol="0">
            <a:spAutoFit/>
          </a:bodyPr>
          <a:lstStyle/>
          <a:p>
            <a:r>
              <a:rPr lang="de-DE" sz="1050" dirty="0" smtClean="0"/>
              <a:t>Bildquelle: Cisco</a:t>
            </a:r>
            <a:endParaRPr lang="de-DE" sz="1050" dirty="0"/>
          </a:p>
        </p:txBody>
      </p:sp>
    </p:spTree>
    <p:extLst>
      <p:ext uri="{BB962C8B-B14F-4D97-AF65-F5344CB8AC3E}">
        <p14:creationId xmlns:p14="http://schemas.microsoft.com/office/powerpoint/2010/main" xmlns="" val="172404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lstStyle/>
          <a:p>
            <a:r>
              <a:rPr lang="en-US" dirty="0"/>
              <a:t>I</a:t>
            </a:r>
            <a:r>
              <a:rPr lang="en-US" dirty="0" smtClean="0"/>
              <a:t>. Intrusion in private Life</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b="1" dirty="0"/>
              <a:t> Internet-connected tools </a:t>
            </a:r>
            <a:r>
              <a:rPr lang="en-US" dirty="0"/>
              <a:t>are installed in objects that</a:t>
            </a:r>
            <a:r>
              <a:rPr lang="en-US" b="1" dirty="0"/>
              <a:t> can be remotely controlled</a:t>
            </a:r>
          </a:p>
          <a:p>
            <a:pPr marL="342900" indent="-342900">
              <a:buFont typeface="+mj-lt"/>
              <a:buAutoNum type="arabicPeriod"/>
            </a:pPr>
            <a:endParaRPr lang="en-US" b="1" dirty="0" smtClean="0"/>
          </a:p>
          <a:p>
            <a:pPr marL="342900" indent="-342900">
              <a:buFont typeface="+mj-lt"/>
              <a:buAutoNum type="arabicPeriod"/>
            </a:pPr>
            <a:r>
              <a:rPr lang="en-US" b="1" dirty="0" smtClean="0"/>
              <a:t>Therefore: </a:t>
            </a:r>
            <a:r>
              <a:rPr lang="en-US" dirty="0" smtClean="0"/>
              <a:t>They will allow criminals </a:t>
            </a:r>
            <a:r>
              <a:rPr lang="en-US" b="1" dirty="0" smtClean="0"/>
              <a:t>not only to monitor </a:t>
            </a:r>
            <a:r>
              <a:rPr lang="en-US" dirty="0" smtClean="0"/>
              <a:t>their victims, but also to </a:t>
            </a:r>
            <a:r>
              <a:rPr lang="en-US" b="1" dirty="0" smtClean="0"/>
              <a:t>intrude in their private lives</a:t>
            </a:r>
            <a:endParaRPr lang="en-US" b="1" dirty="0"/>
          </a:p>
          <a:p>
            <a:pPr marL="342900" indent="-342900">
              <a:buFont typeface="+mj-lt"/>
              <a:buAutoNum type="arabicPeriod"/>
            </a:pPr>
            <a:endParaRPr lang="en-US" b="1" dirty="0" smtClean="0"/>
          </a:p>
          <a:p>
            <a:pPr marL="342900" indent="-342900">
              <a:buFont typeface="+mj-lt"/>
              <a:buAutoNum type="arabicPeriod"/>
            </a:pPr>
            <a:r>
              <a:rPr lang="en-US" b="1" dirty="0" smtClean="0"/>
              <a:t>Problem: Security vulnerabilities = Privacy vulnerabilities! </a:t>
            </a:r>
          </a:p>
          <a:p>
            <a:pPr marL="534988" indent="-268288">
              <a:buFont typeface="Wingdings" charset="0"/>
              <a:buChar char="à"/>
            </a:pPr>
            <a:r>
              <a:rPr lang="en-US" dirty="0" smtClean="0">
                <a:sym typeface="Wingdings" panose="05000000000000000000" pitchFamily="2" charset="2"/>
              </a:rPr>
              <a:t>Allowing criminals to hack various devices connected to the internet</a:t>
            </a:r>
          </a:p>
          <a:p>
            <a:pPr marL="534988" indent="-268288">
              <a:buFont typeface="Wingdings" charset="0"/>
              <a:buChar char="à"/>
            </a:pPr>
            <a:r>
              <a:rPr lang="en-US" dirty="0" smtClean="0">
                <a:sym typeface="Wingdings" panose="05000000000000000000" pitchFamily="2" charset="2"/>
              </a:rPr>
              <a:t>Hacked and remotely controlled household appliances may cause 		    severe distress for the victims</a:t>
            </a:r>
          </a:p>
          <a:p>
            <a:pPr marL="534988" indent="-268288">
              <a:buNone/>
            </a:pPr>
            <a:r>
              <a:rPr lang="en-US" dirty="0" smtClean="0">
                <a:sym typeface="Wingdings" panose="05000000000000000000" pitchFamily="2" charset="2"/>
              </a:rPr>
              <a:t> Means, access to the data by unauthorized persons for manipulating 	 the tools and spying on the user’s life and behavior</a:t>
            </a: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extLst>
      <p:ext uri="{BB962C8B-B14F-4D97-AF65-F5344CB8AC3E}">
        <p14:creationId xmlns:p14="http://schemas.microsoft.com/office/powerpoint/2010/main" xmlns="" val="165337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Personal Identifiable vs. Anonymous Information</a:t>
            </a:r>
            <a:endParaRPr lang="en-US" dirty="0"/>
          </a:p>
        </p:txBody>
      </p:sp>
      <p:sp>
        <p:nvSpPr>
          <p:cNvPr id="3" name="Content Placeholder 2"/>
          <p:cNvSpPr>
            <a:spLocks noGrp="1"/>
          </p:cNvSpPr>
          <p:nvPr>
            <p:ph idx="1"/>
          </p:nvPr>
        </p:nvSpPr>
        <p:spPr>
          <a:xfrm>
            <a:off x="457200" y="1371600"/>
            <a:ext cx="8458200" cy="5029200"/>
          </a:xfrm>
        </p:spPr>
        <p:txBody>
          <a:bodyPr/>
          <a:lstStyle/>
          <a:p>
            <a:pPr marL="342900" indent="-342900">
              <a:buAutoNum type="arabicPeriod"/>
            </a:pPr>
            <a:r>
              <a:rPr lang="en-US" sz="1600" b="1" dirty="0" smtClean="0"/>
              <a:t>Personal Identifiable </a:t>
            </a:r>
            <a:r>
              <a:rPr lang="en-US" sz="1600" b="1" dirty="0"/>
              <a:t>I</a:t>
            </a:r>
            <a:r>
              <a:rPr lang="en-US" sz="1600" b="1" dirty="0" smtClean="0"/>
              <a:t>nformation </a:t>
            </a:r>
          </a:p>
          <a:p>
            <a:pPr marL="646112" indent="-285750">
              <a:buFont typeface="Wingdings" charset="0"/>
              <a:buChar char="à"/>
            </a:pPr>
            <a:r>
              <a:rPr lang="en-US" sz="1600" dirty="0" smtClean="0">
                <a:sym typeface="Wingdings" panose="05000000000000000000" pitchFamily="2" charset="2"/>
              </a:rPr>
              <a:t>Information </a:t>
            </a:r>
            <a:r>
              <a:rPr lang="en-US" sz="1600" dirty="0">
                <a:sym typeface="Wingdings" panose="05000000000000000000" pitchFamily="2" charset="2"/>
              </a:rPr>
              <a:t>that can be used on its own or with </a:t>
            </a:r>
            <a:r>
              <a:rPr lang="en-US" sz="1600" dirty="0" smtClean="0">
                <a:sym typeface="Wingdings" panose="05000000000000000000" pitchFamily="2" charset="2"/>
              </a:rPr>
              <a:t>linked information </a:t>
            </a:r>
            <a:r>
              <a:rPr lang="en-US" sz="1600" b="1" dirty="0">
                <a:sym typeface="Wingdings" panose="05000000000000000000" pitchFamily="2" charset="2"/>
              </a:rPr>
              <a:t>to identify, </a:t>
            </a:r>
            <a:r>
              <a:rPr lang="en-US" sz="1600" b="1" dirty="0" smtClean="0">
                <a:sym typeface="Wingdings" panose="05000000000000000000" pitchFamily="2" charset="2"/>
              </a:rPr>
              <a:t>	 contact</a:t>
            </a:r>
            <a:r>
              <a:rPr lang="en-US" sz="1600" b="1" dirty="0">
                <a:sym typeface="Wingdings" panose="05000000000000000000" pitchFamily="2" charset="2"/>
              </a:rPr>
              <a:t>, or locate a single person</a:t>
            </a:r>
            <a:r>
              <a:rPr lang="en-US" sz="1600" dirty="0">
                <a:sym typeface="Wingdings" panose="05000000000000000000" pitchFamily="2" charset="2"/>
              </a:rPr>
              <a:t>, or to </a:t>
            </a:r>
            <a:r>
              <a:rPr lang="en-US" sz="1600" b="1" dirty="0">
                <a:sym typeface="Wingdings" panose="05000000000000000000" pitchFamily="2" charset="2"/>
              </a:rPr>
              <a:t>identify an individual in </a:t>
            </a:r>
            <a:r>
              <a:rPr lang="en-US" sz="1600" b="1" dirty="0" smtClean="0">
                <a:sym typeface="Wingdings" panose="05000000000000000000" pitchFamily="2" charset="2"/>
              </a:rPr>
              <a:t>context</a:t>
            </a:r>
          </a:p>
          <a:p>
            <a:pPr marL="0" indent="0">
              <a:buNone/>
            </a:pPr>
            <a:endParaRPr lang="de-DE" sz="1600" b="1" dirty="0"/>
          </a:p>
          <a:p>
            <a:pPr marL="0" indent="0">
              <a:buNone/>
            </a:pPr>
            <a:r>
              <a:rPr lang="de-DE" sz="1600" b="1" dirty="0"/>
              <a:t>2</a:t>
            </a:r>
            <a:r>
              <a:rPr lang="de-DE" sz="1600" b="1" dirty="0" smtClean="0"/>
              <a:t>.   Anonymous </a:t>
            </a:r>
            <a:r>
              <a:rPr lang="de-DE" sz="1600" b="1" dirty="0" err="1" smtClean="0"/>
              <a:t>information</a:t>
            </a:r>
            <a:endParaRPr lang="de-DE" sz="1600" b="1" dirty="0" smtClean="0"/>
          </a:p>
          <a:p>
            <a:pPr marL="646112" indent="-285750">
              <a:buFont typeface="Wingdings" charset="0"/>
              <a:buChar char="à"/>
            </a:pPr>
            <a:r>
              <a:rPr lang="en-US" sz="1600" dirty="0" smtClean="0"/>
              <a:t>"Rendering anonymous” means the alteration of personal data so that information concerning personal circumstances cannot be attributed to an identified or identifiable natural person.</a:t>
            </a:r>
            <a:r>
              <a:rPr lang="de-DE" sz="1600" b="1" dirty="0" smtClean="0">
                <a:sym typeface="Wingdings" panose="05000000000000000000" pitchFamily="2" charset="2"/>
              </a:rPr>
              <a:t> </a:t>
            </a:r>
          </a:p>
          <a:p>
            <a:pPr marL="646112" indent="-285750">
              <a:buFont typeface="Wingdings" charset="0"/>
              <a:buChar char="à"/>
            </a:pPr>
            <a:endParaRPr lang="de-DE" sz="1600" b="1" dirty="0">
              <a:sym typeface="Wingdings" panose="05000000000000000000" pitchFamily="2" charset="2"/>
            </a:endParaRPr>
          </a:p>
          <a:p>
            <a:pPr marL="0" indent="0">
              <a:buNone/>
            </a:pPr>
            <a:r>
              <a:rPr lang="en-US" sz="1600" b="1" dirty="0" smtClean="0">
                <a:sym typeface="Wingdings" panose="05000000000000000000" pitchFamily="2" charset="2"/>
              </a:rPr>
              <a:t>3.   </a:t>
            </a:r>
            <a:r>
              <a:rPr lang="en-US" sz="1600" b="1" dirty="0">
                <a:sym typeface="Wingdings" panose="05000000000000000000" pitchFamily="2" charset="2"/>
              </a:rPr>
              <a:t>Pseudonymous information</a:t>
            </a:r>
          </a:p>
          <a:p>
            <a:pPr marL="628650" indent="-268288">
              <a:buFont typeface="Wingdings" charset="0"/>
              <a:buChar char="à"/>
            </a:pPr>
            <a:r>
              <a:rPr lang="en-US" sz="1600" dirty="0">
                <a:sym typeface="Wingdings" panose="05000000000000000000" pitchFamily="2" charset="2"/>
              </a:rPr>
              <a:t>The name or other identifier will be replaced by a pseudonym in </a:t>
            </a:r>
            <a:r>
              <a:rPr lang="en-US" sz="1600" b="1" dirty="0">
                <a:sym typeface="Wingdings" panose="05000000000000000000" pitchFamily="2" charset="2"/>
              </a:rPr>
              <a:t>order to prevent the immediate (!) identification </a:t>
            </a:r>
            <a:r>
              <a:rPr lang="en-US" sz="1600" dirty="0">
                <a:sym typeface="Wingdings" panose="05000000000000000000" pitchFamily="2" charset="2"/>
              </a:rPr>
              <a:t>of the data </a:t>
            </a:r>
            <a:r>
              <a:rPr lang="en-US" sz="1600" dirty="0" smtClean="0">
                <a:sym typeface="Wingdings" panose="05000000000000000000" pitchFamily="2" charset="2"/>
              </a:rPr>
              <a:t>subject.</a:t>
            </a:r>
            <a:endParaRPr lang="en-US" sz="1600" dirty="0">
              <a:sym typeface="Wingdings" panose="05000000000000000000" pitchFamily="2" charset="2"/>
            </a:endParaRPr>
          </a:p>
          <a:p>
            <a:pPr marL="628650" indent="-268288">
              <a:buFont typeface="Wingdings" charset="0"/>
              <a:buChar char="à"/>
            </a:pPr>
            <a:r>
              <a:rPr lang="de-DE" sz="1600" dirty="0"/>
              <a:t>In contrast to anonymity </a:t>
            </a:r>
            <a:r>
              <a:rPr lang="de-DE" sz="1600" b="1" dirty="0"/>
              <a:t>the affected user remains identifiable </a:t>
            </a:r>
            <a:r>
              <a:rPr lang="de-DE" sz="1600" b="1" dirty="0" smtClean="0"/>
              <a:t>for at least one person or institution, usually </a:t>
            </a:r>
            <a:r>
              <a:rPr lang="de-DE" sz="1600" b="1" dirty="0"/>
              <a:t>the one who </a:t>
            </a:r>
            <a:r>
              <a:rPr lang="de-DE" sz="1600" b="1" dirty="0" smtClean="0"/>
              <a:t>contracts with </a:t>
            </a:r>
            <a:r>
              <a:rPr lang="de-DE" sz="1600" b="1" dirty="0"/>
              <a:t>the </a:t>
            </a:r>
            <a:r>
              <a:rPr lang="de-DE" sz="1600" b="1" dirty="0" smtClean="0"/>
              <a:t>pseudonym.</a:t>
            </a:r>
          </a:p>
          <a:p>
            <a:pPr marL="360362" indent="0">
              <a:buNone/>
            </a:pPr>
            <a:endParaRPr lang="de-DE" sz="1600" b="1" dirty="0" smtClean="0">
              <a:sym typeface="Wingdings" panose="05000000000000000000" pitchFamily="2" charset="2"/>
            </a:endParaRPr>
          </a:p>
          <a:p>
            <a:pPr marL="0" indent="0" algn="ctr">
              <a:buNone/>
              <a:tabLst>
                <a:tab pos="0" algn="l"/>
              </a:tabLst>
            </a:pPr>
            <a:r>
              <a:rPr lang="de-DE" b="1" u="sng" dirty="0" err="1" smtClean="0">
                <a:sym typeface="Wingdings" panose="05000000000000000000" pitchFamily="2" charset="2"/>
              </a:rPr>
              <a:t>Only</a:t>
            </a:r>
            <a:r>
              <a:rPr lang="de-DE" b="1" u="sng" dirty="0" smtClean="0">
                <a:sym typeface="Wingdings" panose="05000000000000000000" pitchFamily="2" charset="2"/>
              </a:rPr>
              <a:t> </a:t>
            </a:r>
            <a:r>
              <a:rPr lang="de-DE" b="1" u="sng" dirty="0" err="1" smtClean="0">
                <a:sym typeface="Wingdings" panose="05000000000000000000" pitchFamily="2" charset="2"/>
              </a:rPr>
              <a:t>anonymous</a:t>
            </a:r>
            <a:r>
              <a:rPr lang="de-DE" b="1" u="sng" dirty="0" smtClean="0">
                <a:sym typeface="Wingdings" panose="05000000000000000000" pitchFamily="2" charset="2"/>
              </a:rPr>
              <a:t> </a:t>
            </a:r>
            <a:r>
              <a:rPr lang="de-DE" b="1" u="sng" dirty="0" err="1" smtClean="0">
                <a:sym typeface="Wingdings" panose="05000000000000000000" pitchFamily="2" charset="2"/>
              </a:rPr>
              <a:t>information</a:t>
            </a:r>
            <a:r>
              <a:rPr lang="de-DE" b="1" u="sng" dirty="0" smtClean="0">
                <a:sym typeface="Wingdings" panose="05000000000000000000" pitchFamily="2" charset="2"/>
              </a:rPr>
              <a:t> </a:t>
            </a:r>
            <a:r>
              <a:rPr lang="de-DE" b="1" u="sng" dirty="0" err="1" smtClean="0">
                <a:sym typeface="Wingdings" panose="05000000000000000000" pitchFamily="2" charset="2"/>
              </a:rPr>
              <a:t>is</a:t>
            </a:r>
            <a:r>
              <a:rPr lang="de-DE" b="1" u="sng" dirty="0" smtClean="0">
                <a:sym typeface="Wingdings" panose="05000000000000000000" pitchFamily="2" charset="2"/>
              </a:rPr>
              <a:t> </a:t>
            </a:r>
            <a:r>
              <a:rPr lang="de-DE" b="1" u="sng" dirty="0" err="1" smtClean="0">
                <a:sym typeface="Wingdings" panose="05000000000000000000" pitchFamily="2" charset="2"/>
              </a:rPr>
              <a:t>uncritical</a:t>
            </a:r>
            <a:r>
              <a:rPr lang="de-DE" b="1" u="sng" dirty="0" smtClean="0">
                <a:sym typeface="Wingdings" panose="05000000000000000000" pitchFamily="2" charset="2"/>
              </a:rPr>
              <a:t> in </a:t>
            </a:r>
            <a:r>
              <a:rPr lang="de-DE" b="1" u="sng" dirty="0" err="1" smtClean="0">
                <a:sym typeface="Wingdings" panose="05000000000000000000" pitchFamily="2" charset="2"/>
              </a:rPr>
              <a:t>the</a:t>
            </a:r>
            <a:r>
              <a:rPr lang="de-DE" b="1" u="sng" dirty="0" smtClean="0">
                <a:sym typeface="Wingdings" panose="05000000000000000000" pitchFamily="2" charset="2"/>
              </a:rPr>
              <a:t> sense </a:t>
            </a:r>
            <a:r>
              <a:rPr lang="de-DE" b="1" u="sng" dirty="0" err="1" smtClean="0">
                <a:sym typeface="Wingdings" panose="05000000000000000000" pitchFamily="2" charset="2"/>
              </a:rPr>
              <a:t>of</a:t>
            </a:r>
            <a:r>
              <a:rPr lang="de-DE" b="1" u="sng" dirty="0" smtClean="0">
                <a:sym typeface="Wingdings" panose="05000000000000000000" pitchFamily="2" charset="2"/>
              </a:rPr>
              <a:t> </a:t>
            </a:r>
            <a:r>
              <a:rPr lang="de-DE" b="1" u="sng" dirty="0" err="1" smtClean="0">
                <a:sym typeface="Wingdings" panose="05000000000000000000" pitchFamily="2" charset="2"/>
              </a:rPr>
              <a:t>data</a:t>
            </a:r>
            <a:r>
              <a:rPr lang="de-DE" b="1" u="sng" dirty="0" smtClean="0">
                <a:sym typeface="Wingdings" panose="05000000000000000000" pitchFamily="2" charset="2"/>
              </a:rPr>
              <a:t> </a:t>
            </a:r>
            <a:r>
              <a:rPr lang="de-DE" b="1" u="sng" dirty="0" err="1" smtClean="0">
                <a:sym typeface="Wingdings" panose="05000000000000000000" pitchFamily="2" charset="2"/>
              </a:rPr>
              <a:t>protection</a:t>
            </a:r>
            <a:r>
              <a:rPr lang="de-DE" b="1" u="sng" dirty="0" smtClean="0">
                <a:sym typeface="Wingdings" panose="05000000000000000000" pitchFamily="2" charset="2"/>
              </a:rPr>
              <a:t>!</a:t>
            </a:r>
            <a:endParaRPr lang="en-US" b="1" u="sng"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Rechteck 4"/>
          <p:cNvSpPr/>
          <p:nvPr/>
        </p:nvSpPr>
        <p:spPr bwMode="auto">
          <a:xfrm>
            <a:off x="457200" y="6096000"/>
            <a:ext cx="8610600" cy="304800"/>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50168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838200"/>
          </a:xfrm>
        </p:spPr>
        <p:txBody>
          <a:bodyPr/>
          <a:lstStyle/>
          <a:p>
            <a:r>
              <a:rPr lang="en-US" dirty="0" smtClean="0"/>
              <a:t>III. Data Profiling</a:t>
            </a:r>
            <a:endParaRPr lang="en-US" dirty="0"/>
          </a:p>
        </p:txBody>
      </p:sp>
      <p:sp>
        <p:nvSpPr>
          <p:cNvPr id="3" name="Content Placeholder 2"/>
          <p:cNvSpPr>
            <a:spLocks noGrp="1"/>
          </p:cNvSpPr>
          <p:nvPr>
            <p:ph idx="1"/>
          </p:nvPr>
        </p:nvSpPr>
        <p:spPr>
          <a:xfrm>
            <a:off x="304800" y="1371600"/>
            <a:ext cx="8686800" cy="5029200"/>
          </a:xfrm>
        </p:spPr>
        <p:txBody>
          <a:bodyPr/>
          <a:lstStyle/>
          <a:p>
            <a:pPr marL="342900" indent="-342900">
              <a:buAutoNum type="arabicPeriod"/>
            </a:pPr>
            <a:r>
              <a:rPr lang="en-US" sz="1600" b="1" dirty="0" smtClean="0">
                <a:sym typeface="Wingdings" panose="05000000000000000000" pitchFamily="2" charset="2"/>
              </a:rPr>
              <a:t>In </a:t>
            </a:r>
            <a:r>
              <a:rPr lang="en-US" sz="1600" b="1" dirty="0">
                <a:sym typeface="Wingdings" panose="05000000000000000000" pitchFamily="2" charset="2"/>
              </a:rPr>
              <a:t>principle: </a:t>
            </a:r>
            <a:endParaRPr lang="en-US" sz="1600" dirty="0">
              <a:sym typeface="Wingdings" panose="05000000000000000000" pitchFamily="2" charset="2"/>
            </a:endParaRPr>
          </a:p>
          <a:p>
            <a:pPr marL="552450" indent="-285750">
              <a:buFont typeface="Wingdings" charset="0"/>
              <a:buChar char="à"/>
            </a:pPr>
            <a:r>
              <a:rPr lang="en-US" sz="1600" dirty="0" smtClean="0">
                <a:sym typeface="Wingdings" panose="05000000000000000000" pitchFamily="2" charset="2"/>
              </a:rPr>
              <a:t>Within the IOE, </a:t>
            </a:r>
            <a:r>
              <a:rPr lang="en-US" sz="1600" b="1" dirty="0">
                <a:sym typeface="Wingdings" panose="05000000000000000000" pitchFamily="2" charset="2"/>
              </a:rPr>
              <a:t>Pseudonymous information </a:t>
            </a:r>
            <a:r>
              <a:rPr lang="en-US" sz="1600" dirty="0">
                <a:sym typeface="Wingdings" panose="05000000000000000000" pitchFamily="2" charset="2"/>
              </a:rPr>
              <a:t>or even </a:t>
            </a:r>
            <a:r>
              <a:rPr lang="en-US" sz="1600" b="1" dirty="0">
                <a:sym typeface="Wingdings" panose="05000000000000000000" pitchFamily="2" charset="2"/>
              </a:rPr>
              <a:t>Personal Identifiable Information </a:t>
            </a:r>
            <a:r>
              <a:rPr lang="en-US" sz="1600" dirty="0">
                <a:sym typeface="Wingdings" panose="05000000000000000000" pitchFamily="2" charset="2"/>
              </a:rPr>
              <a:t>(IP-address, location-information, statistics related to the preferences of the users) could be submitted; companies may collect this user-information </a:t>
            </a:r>
            <a:endParaRPr lang="en-US" sz="1600" dirty="0" smtClean="0">
              <a:sym typeface="Wingdings" panose="05000000000000000000" pitchFamily="2" charset="2"/>
            </a:endParaRPr>
          </a:p>
          <a:p>
            <a:pPr marL="552450" indent="-285750">
              <a:buFont typeface="Wingdings" charset="0"/>
              <a:buChar char="à"/>
            </a:pPr>
            <a:r>
              <a:rPr lang="en-US" sz="1600" dirty="0" smtClean="0">
                <a:sym typeface="Wingdings" panose="05000000000000000000" pitchFamily="2" charset="2"/>
              </a:rPr>
              <a:t>Companies may pass the </a:t>
            </a:r>
            <a:r>
              <a:rPr lang="en-US" sz="1600" dirty="0">
                <a:sym typeface="Wingdings" panose="05000000000000000000" pitchFamily="2" charset="2"/>
              </a:rPr>
              <a:t>data to third parties that </a:t>
            </a:r>
            <a:endParaRPr lang="en-US" sz="1600" b="1" dirty="0">
              <a:sym typeface="Wingdings" panose="05000000000000000000" pitchFamily="2" charset="2"/>
            </a:endParaRPr>
          </a:p>
          <a:p>
            <a:pPr marL="823912" lvl="1" indent="-285750">
              <a:buFont typeface="Wingdings" charset="0"/>
              <a:buChar char="à"/>
            </a:pPr>
            <a:r>
              <a:rPr lang="en-US" dirty="0">
                <a:sym typeface="Wingdings" panose="05000000000000000000" pitchFamily="2" charset="2"/>
              </a:rPr>
              <a:t>… commercialize the information, </a:t>
            </a:r>
          </a:p>
          <a:p>
            <a:pPr marL="823912" lvl="1" indent="-285750">
              <a:buFont typeface="Wingdings" charset="0"/>
              <a:buChar char="à"/>
            </a:pPr>
            <a:r>
              <a:rPr lang="en-US" dirty="0">
                <a:sym typeface="Wingdings" panose="05000000000000000000" pitchFamily="2" charset="2"/>
              </a:rPr>
              <a:t>… make it public with or without your knowledge (example: private feeds from insecure webcams)</a:t>
            </a:r>
          </a:p>
          <a:p>
            <a:pPr marL="823912" lvl="1" indent="-285750">
              <a:buFont typeface="Wingdings" charset="0"/>
              <a:buChar char="à"/>
            </a:pPr>
            <a:r>
              <a:rPr lang="en-US" dirty="0">
                <a:sym typeface="Wingdings" panose="05000000000000000000" pitchFamily="2" charset="2"/>
              </a:rPr>
              <a:t>… Or even use it for </a:t>
            </a:r>
            <a:r>
              <a:rPr lang="en-US" dirty="0" smtClean="0">
                <a:sym typeface="Wingdings" panose="05000000000000000000" pitchFamily="2" charset="2"/>
              </a:rPr>
              <a:t>initiating criminal proceedings</a:t>
            </a:r>
            <a:endParaRPr lang="en-US" dirty="0"/>
          </a:p>
          <a:p>
            <a:pPr marL="552450" indent="-285750">
              <a:buFont typeface="Wingdings" charset="0"/>
              <a:buChar char="à"/>
            </a:pPr>
            <a:r>
              <a:rPr lang="en-US" sz="1600" dirty="0" smtClean="0">
                <a:sym typeface="Wingdings" panose="05000000000000000000" pitchFamily="2" charset="2"/>
              </a:rPr>
              <a:t>However: Only </a:t>
            </a:r>
            <a:r>
              <a:rPr lang="en-US" sz="1600" dirty="0">
                <a:sym typeface="Wingdings" panose="05000000000000000000" pitchFamily="2" charset="2"/>
              </a:rPr>
              <a:t>anonymous information </a:t>
            </a:r>
            <a:r>
              <a:rPr lang="en-US" sz="1600" dirty="0" smtClean="0">
                <a:sym typeface="Wingdings" panose="05000000000000000000" pitchFamily="2" charset="2"/>
              </a:rPr>
              <a:t>may </a:t>
            </a:r>
            <a:r>
              <a:rPr lang="en-US" sz="1600" dirty="0">
                <a:sym typeface="Wingdings" panose="05000000000000000000" pitchFamily="2" charset="2"/>
              </a:rPr>
              <a:t>be </a:t>
            </a:r>
            <a:r>
              <a:rPr lang="en-US" sz="1600" dirty="0" smtClean="0">
                <a:sym typeface="Wingdings" panose="05000000000000000000" pitchFamily="2" charset="2"/>
              </a:rPr>
              <a:t>legally submitted </a:t>
            </a:r>
            <a:r>
              <a:rPr lang="en-US" sz="1600" dirty="0">
                <a:sym typeface="Wingdings" panose="05000000000000000000" pitchFamily="2" charset="2"/>
              </a:rPr>
              <a:t>by the connected </a:t>
            </a:r>
            <a:r>
              <a:rPr lang="en-US" sz="1600" dirty="0" smtClean="0">
                <a:sym typeface="Wingdings" panose="05000000000000000000" pitchFamily="2" charset="2"/>
              </a:rPr>
              <a:t>tools in order to stay within legal framework. </a:t>
            </a:r>
          </a:p>
          <a:p>
            <a:pPr marL="552450" indent="-285750">
              <a:buFont typeface="Wingdings" charset="0"/>
              <a:buChar char="à"/>
            </a:pPr>
            <a:r>
              <a:rPr lang="en-US" sz="1600" dirty="0" smtClean="0">
                <a:sym typeface="Wingdings" panose="05000000000000000000" pitchFamily="2" charset="2"/>
              </a:rPr>
              <a:t>Also, transfer is legal if an informed consent is given.</a:t>
            </a:r>
            <a:endParaRPr lang="en-US" sz="1600" b="1" dirty="0">
              <a:sym typeface="Wingdings" panose="05000000000000000000" pitchFamily="2" charset="2"/>
            </a:endParaRPr>
          </a:p>
          <a:p>
            <a:pPr marL="0" indent="0">
              <a:buNone/>
            </a:pPr>
            <a:r>
              <a:rPr lang="en-US" sz="1600" b="1" dirty="0" smtClean="0">
                <a:sym typeface="Wingdings" panose="05000000000000000000" pitchFamily="2" charset="2"/>
              </a:rPr>
              <a:t> 2. Problem:</a:t>
            </a:r>
          </a:p>
          <a:p>
            <a:pPr marL="552450" indent="-285750">
              <a:buFont typeface="Wingdings" charset="0"/>
              <a:buChar char="à"/>
              <a:tabLst>
                <a:tab pos="266700" algn="l"/>
              </a:tabLst>
            </a:pPr>
            <a:r>
              <a:rPr lang="en-US" sz="1600" dirty="0" smtClean="0">
                <a:sym typeface="Wingdings" panose="05000000000000000000" pitchFamily="2" charset="2"/>
              </a:rPr>
              <a:t>Usually, information is not </a:t>
            </a:r>
            <a:r>
              <a:rPr lang="en-US" sz="1600" dirty="0" err="1" smtClean="0">
                <a:sym typeface="Wingdings" panose="05000000000000000000" pitchFamily="2" charset="2"/>
              </a:rPr>
              <a:t>anonymized</a:t>
            </a:r>
            <a:r>
              <a:rPr lang="en-US" sz="1600" dirty="0" smtClean="0">
                <a:sym typeface="Wingdings" panose="05000000000000000000" pitchFamily="2" charset="2"/>
              </a:rPr>
              <a:t>. Also, informed consent is rarely (licitly) obtained.</a:t>
            </a:r>
          </a:p>
          <a:p>
            <a:pPr marL="552450" indent="-285750">
              <a:buFont typeface="Wingdings" charset="0"/>
              <a:buChar char="à"/>
            </a:pPr>
            <a:r>
              <a:rPr lang="en-US" sz="1600" dirty="0" smtClean="0">
                <a:sym typeface="Wingdings" panose="05000000000000000000" pitchFamily="2" charset="2"/>
              </a:rPr>
              <a:t>User-profiling in those cases is </a:t>
            </a:r>
            <a:r>
              <a:rPr lang="en-US" sz="1600" b="1" dirty="0" smtClean="0">
                <a:sym typeface="Wingdings" panose="05000000000000000000" pitchFamily="2" charset="2"/>
              </a:rPr>
              <a:t>inconsistent with the data protection laws</a:t>
            </a:r>
          </a:p>
          <a:p>
            <a:pPr marL="0" indent="0">
              <a:buNone/>
            </a:pPr>
            <a:endParaRPr lang="en-US" sz="1600" dirty="0">
              <a:sym typeface="Wingdings" panose="05000000000000000000" pitchFamily="2" charset="2"/>
            </a:endParaRPr>
          </a:p>
          <a:p>
            <a:pPr marL="266700" indent="0">
              <a:buNone/>
            </a:pPr>
            <a:endParaRPr lang="en-US" sz="1600" b="1" dirty="0" smtClean="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extLst>
      <p:ext uri="{BB962C8B-B14F-4D97-AF65-F5344CB8AC3E}">
        <p14:creationId xmlns:p14="http://schemas.microsoft.com/office/powerpoint/2010/main" xmlns="" val="345158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838200"/>
          </a:xfrm>
        </p:spPr>
        <p:txBody>
          <a:bodyPr/>
          <a:lstStyle/>
          <a:p>
            <a:r>
              <a:rPr lang="en-US" dirty="0" smtClean="0"/>
              <a:t>IV. Threat to Security and </a:t>
            </a:r>
            <a:r>
              <a:rPr lang="en-US" dirty="0"/>
              <a:t>P</a:t>
            </a:r>
            <a:r>
              <a:rPr lang="en-US" dirty="0" smtClean="0"/>
              <a:t>rivacy</a:t>
            </a:r>
            <a:endParaRPr lang="en-US" dirty="0"/>
          </a:p>
        </p:txBody>
      </p:sp>
      <p:sp>
        <p:nvSpPr>
          <p:cNvPr id="3" name="Content Placeholder 2"/>
          <p:cNvSpPr>
            <a:spLocks noGrp="1"/>
          </p:cNvSpPr>
          <p:nvPr>
            <p:ph idx="1"/>
          </p:nvPr>
        </p:nvSpPr>
        <p:spPr>
          <a:xfrm>
            <a:off x="304800" y="1371600"/>
            <a:ext cx="8686800" cy="5029200"/>
          </a:xfrm>
        </p:spPr>
        <p:txBody>
          <a:bodyPr/>
          <a:lstStyle/>
          <a:p>
            <a:pPr marL="0" indent="0">
              <a:buNone/>
            </a:pPr>
            <a:r>
              <a:rPr lang="en-US" b="1" u="sng" dirty="0" smtClean="0">
                <a:sym typeface="Wingdings" panose="05000000000000000000" pitchFamily="2" charset="2"/>
              </a:rPr>
              <a:t>Implications of Profiling:</a:t>
            </a:r>
          </a:p>
          <a:p>
            <a:pPr marL="0" indent="0" algn="ctr">
              <a:buNone/>
            </a:pPr>
            <a:endParaRPr lang="en-US" dirty="0">
              <a:sym typeface="Wingdings" panose="05000000000000000000" pitchFamily="2" charset="2"/>
            </a:endParaRPr>
          </a:p>
          <a:p>
            <a:pPr marL="0" indent="0" algn="ctr">
              <a:buNone/>
            </a:pPr>
            <a:r>
              <a:rPr lang="en-US" dirty="0" smtClean="0">
                <a:sym typeface="Wingdings" panose="05000000000000000000" pitchFamily="2" charset="2"/>
              </a:rPr>
              <a:t>Interference with right of self-determination</a:t>
            </a:r>
          </a:p>
          <a:p>
            <a:pPr marL="0" indent="0" algn="ctr">
              <a:buNone/>
            </a:pPr>
            <a:endParaRPr lang="en-US" dirty="0" smtClean="0">
              <a:sym typeface="Wingdings" panose="05000000000000000000" pitchFamily="2" charset="2"/>
            </a:endParaRPr>
          </a:p>
          <a:p>
            <a:pPr marL="0" indent="0" algn="ctr">
              <a:buNone/>
            </a:pPr>
            <a:endParaRPr lang="en-US" dirty="0" smtClean="0">
              <a:sym typeface="Wingdings" panose="05000000000000000000" pitchFamily="2" charset="2"/>
            </a:endParaRPr>
          </a:p>
          <a:p>
            <a:pPr marL="0" indent="0" algn="ctr">
              <a:buNone/>
            </a:pPr>
            <a:endParaRPr lang="en-US" dirty="0" smtClean="0">
              <a:sym typeface="Wingdings" panose="05000000000000000000" pitchFamily="2" charset="2"/>
            </a:endParaRPr>
          </a:p>
          <a:p>
            <a:pPr marL="0" indent="0" algn="ctr">
              <a:buNone/>
            </a:pPr>
            <a:endParaRPr lang="en-US" sz="2400" b="1" dirty="0" smtClean="0">
              <a:sym typeface="Wingdings" panose="05000000000000000000" pitchFamily="2" charset="2"/>
            </a:endParaRPr>
          </a:p>
          <a:p>
            <a:pPr marL="0" indent="0" algn="ctr">
              <a:buNone/>
            </a:pPr>
            <a:r>
              <a:rPr lang="en-US" sz="2400" b="1" dirty="0" smtClean="0">
                <a:sym typeface="Wingdings" panose="05000000000000000000" pitchFamily="2" charset="2"/>
              </a:rPr>
              <a:t>Breach of constitutional, civil and public law</a:t>
            </a: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Pfeil nach unten 4"/>
          <p:cNvSpPr/>
          <p:nvPr/>
        </p:nvSpPr>
        <p:spPr bwMode="auto">
          <a:xfrm>
            <a:off x="2362200" y="2971800"/>
            <a:ext cx="838200" cy="457200"/>
          </a:xfrm>
          <a:prstGeom prst="down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cs typeface="Arial" charset="0"/>
            </a:endParaRPr>
          </a:p>
        </p:txBody>
      </p:sp>
      <p:sp>
        <p:nvSpPr>
          <p:cNvPr id="6" name="Pfeil nach unten 5"/>
          <p:cNvSpPr/>
          <p:nvPr/>
        </p:nvSpPr>
        <p:spPr bwMode="auto">
          <a:xfrm>
            <a:off x="3962400" y="2996609"/>
            <a:ext cx="1295400" cy="990600"/>
          </a:xfrm>
          <a:prstGeom prst="downArrow">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372399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838200"/>
          </a:xfrm>
        </p:spPr>
        <p:txBody>
          <a:bodyPr/>
          <a:lstStyle/>
          <a:p>
            <a:r>
              <a:rPr lang="en-US" dirty="0" smtClean="0"/>
              <a:t>V. Possible legal Solutions?</a:t>
            </a:r>
            <a:endParaRPr lang="en-US" dirty="0"/>
          </a:p>
        </p:txBody>
      </p:sp>
      <p:sp>
        <p:nvSpPr>
          <p:cNvPr id="3" name="Content Placeholder 2"/>
          <p:cNvSpPr>
            <a:spLocks noGrp="1"/>
          </p:cNvSpPr>
          <p:nvPr>
            <p:ph idx="1"/>
          </p:nvPr>
        </p:nvSpPr>
        <p:spPr>
          <a:xfrm>
            <a:off x="304800" y="1371600"/>
            <a:ext cx="8686800" cy="5029200"/>
          </a:xfrm>
        </p:spPr>
        <p:txBody>
          <a:bodyPr/>
          <a:lstStyle/>
          <a:p>
            <a:pPr marL="0" indent="0">
              <a:buNone/>
            </a:pPr>
            <a:r>
              <a:rPr lang="en-US" b="1" dirty="0" smtClean="0">
                <a:sym typeface="Wingdings" panose="05000000000000000000" pitchFamily="2" charset="2"/>
              </a:rPr>
              <a:t>1.  More / Better regulation </a:t>
            </a:r>
            <a:r>
              <a:rPr lang="en-US" b="1" u="sng" dirty="0" smtClean="0">
                <a:sym typeface="Wingdings" panose="05000000000000000000" pitchFamily="2" charset="2"/>
              </a:rPr>
              <a:t>by authorities</a:t>
            </a:r>
            <a:r>
              <a:rPr lang="en-US" b="1" dirty="0" smtClean="0">
                <a:sym typeface="Wingdings" panose="05000000000000000000" pitchFamily="2" charset="2"/>
              </a:rPr>
              <a:t>? </a:t>
            </a:r>
          </a:p>
          <a:p>
            <a:pPr marL="271463" indent="-4763">
              <a:buFont typeface="Wingdings" charset="0"/>
              <a:buChar char="à"/>
            </a:pPr>
            <a:r>
              <a:rPr lang="en-US" dirty="0" smtClean="0">
                <a:sym typeface="Wingdings" panose="05000000000000000000" pitchFamily="2" charset="2"/>
              </a:rPr>
              <a:t> Too </a:t>
            </a:r>
            <a:r>
              <a:rPr lang="en-US" dirty="0">
                <a:sym typeface="Wingdings" panose="05000000000000000000" pitchFamily="2" charset="2"/>
              </a:rPr>
              <a:t>much regulation may hinder innovation!</a:t>
            </a:r>
          </a:p>
          <a:p>
            <a:pPr marL="552450" indent="-285750">
              <a:buFont typeface="Wingdings" charset="0"/>
              <a:buChar char="à"/>
            </a:pPr>
            <a:r>
              <a:rPr lang="en-US" dirty="0" smtClean="0">
                <a:sym typeface="Wingdings" panose="05000000000000000000" pitchFamily="2" charset="2"/>
              </a:rPr>
              <a:t>Striking </a:t>
            </a:r>
            <a:r>
              <a:rPr lang="en-US" dirty="0">
                <a:sym typeface="Wingdings" panose="05000000000000000000" pitchFamily="2" charset="2"/>
              </a:rPr>
              <a:t>the right balance between regulation and </a:t>
            </a:r>
            <a:r>
              <a:rPr lang="en-US" dirty="0" smtClean="0">
                <a:sym typeface="Wingdings" panose="05000000000000000000" pitchFamily="2" charset="2"/>
              </a:rPr>
              <a:t>innovation is needed</a:t>
            </a:r>
          </a:p>
          <a:p>
            <a:pPr marL="552450" indent="-285750">
              <a:buFont typeface="Wingdings" charset="0"/>
              <a:buChar char="à"/>
            </a:pPr>
            <a:r>
              <a:rPr lang="en-US" dirty="0" smtClean="0">
                <a:sym typeface="Wingdings" panose="05000000000000000000" pitchFamily="2" charset="2"/>
              </a:rPr>
              <a:t>Technical obligations that assure awareness of the user seem to be not realizable in practice</a:t>
            </a:r>
          </a:p>
          <a:p>
            <a:pPr marL="0" indent="0">
              <a:buNone/>
            </a:pPr>
            <a:endParaRPr lang="en-US" dirty="0">
              <a:sym typeface="Wingdings" panose="05000000000000000000" pitchFamily="2" charset="2"/>
            </a:endParaRPr>
          </a:p>
          <a:p>
            <a:pPr marL="0" indent="0">
              <a:buNone/>
            </a:pPr>
            <a:r>
              <a:rPr lang="en-US" b="1" dirty="0" smtClean="0">
                <a:sym typeface="Wingdings" panose="05000000000000000000" pitchFamily="2" charset="2"/>
              </a:rPr>
              <a:t>2. </a:t>
            </a:r>
            <a:r>
              <a:rPr lang="en-US" b="1" u="sng" dirty="0" smtClean="0">
                <a:sym typeface="Wingdings" panose="05000000000000000000" pitchFamily="2" charset="2"/>
              </a:rPr>
              <a:t>Corporate</a:t>
            </a:r>
            <a:r>
              <a:rPr lang="en-US" b="1" dirty="0" smtClean="0">
                <a:sym typeface="Wingdings" panose="05000000000000000000" pitchFamily="2" charset="2"/>
              </a:rPr>
              <a:t> (vendor) action? </a:t>
            </a:r>
          </a:p>
          <a:p>
            <a:pPr marL="552450" indent="-285750">
              <a:buFont typeface="Wingdings" charset="0"/>
              <a:buChar char="à"/>
              <a:tabLst>
                <a:tab pos="266700" algn="l"/>
              </a:tabLst>
            </a:pPr>
            <a:r>
              <a:rPr lang="en-US" dirty="0" smtClean="0">
                <a:sym typeface="Wingdings" panose="05000000000000000000" pitchFamily="2" charset="2"/>
              </a:rPr>
              <a:t>Opportunity </a:t>
            </a:r>
            <a:r>
              <a:rPr lang="en-US" dirty="0">
                <a:sym typeface="Wingdings" panose="05000000000000000000" pitchFamily="2" charset="2"/>
              </a:rPr>
              <a:t>to </a:t>
            </a:r>
            <a:r>
              <a:rPr lang="en-US" dirty="0" smtClean="0">
                <a:sym typeface="Wingdings" panose="05000000000000000000" pitchFamily="2" charset="2"/>
              </a:rPr>
              <a:t>get an informed, </a:t>
            </a:r>
            <a:r>
              <a:rPr lang="en-US" b="1" dirty="0">
                <a:sym typeface="Wingdings" panose="05000000000000000000" pitchFamily="2" charset="2"/>
              </a:rPr>
              <a:t>voluntary consent </a:t>
            </a:r>
            <a:r>
              <a:rPr lang="en-US" b="1" dirty="0" smtClean="0">
                <a:sym typeface="Wingdings" panose="05000000000000000000" pitchFamily="2" charset="2"/>
              </a:rPr>
              <a:t>of the users</a:t>
            </a:r>
          </a:p>
          <a:p>
            <a:pPr marL="801688" lvl="1" indent="-266700">
              <a:buFontTx/>
              <a:buChar char="-"/>
            </a:pPr>
            <a:r>
              <a:rPr lang="en-US" sz="1800" dirty="0" smtClean="0">
                <a:sym typeface="Wingdings" panose="05000000000000000000" pitchFamily="2" charset="2"/>
              </a:rPr>
              <a:t>Coupled to the terms and conditions </a:t>
            </a:r>
            <a:r>
              <a:rPr lang="en-US" sz="1800" b="1" dirty="0" smtClean="0">
                <a:sym typeface="Wingdings" panose="05000000000000000000" pitchFamily="2" charset="2"/>
              </a:rPr>
              <a:t>when buying </a:t>
            </a:r>
            <a:r>
              <a:rPr lang="en-US" sz="1800" dirty="0" smtClean="0">
                <a:sym typeface="Wingdings" panose="05000000000000000000" pitchFamily="2" charset="2"/>
              </a:rPr>
              <a:t>the tools or installing software</a:t>
            </a:r>
          </a:p>
          <a:p>
            <a:pPr marL="801688" lvl="1" indent="-266700">
              <a:buFontTx/>
              <a:buChar char="-"/>
            </a:pPr>
            <a:r>
              <a:rPr lang="en-US" sz="1800" dirty="0" smtClean="0">
                <a:sym typeface="Wingdings" panose="05000000000000000000" pitchFamily="2" charset="2"/>
              </a:rPr>
              <a:t>By </a:t>
            </a:r>
            <a:r>
              <a:rPr lang="en-US" sz="1800" b="1" dirty="0" smtClean="0">
                <a:sym typeface="Wingdings" panose="05000000000000000000" pitchFamily="2" charset="2"/>
              </a:rPr>
              <a:t>placing notices </a:t>
            </a:r>
            <a:r>
              <a:rPr lang="en-US" sz="1800" dirty="0" smtClean="0">
                <a:sym typeface="Wingdings" panose="05000000000000000000" pitchFamily="2" charset="2"/>
              </a:rPr>
              <a:t>on the tools</a:t>
            </a:r>
          </a:p>
          <a:p>
            <a:pPr marL="801688" lvl="1" indent="-266700">
              <a:buNone/>
            </a:pPr>
            <a:r>
              <a:rPr lang="en-US" sz="1800" dirty="0" smtClean="0">
                <a:sym typeface="Wingdings" panose="05000000000000000000" pitchFamily="2" charset="2"/>
              </a:rPr>
              <a:t>-   If devices </a:t>
            </a:r>
            <a:r>
              <a:rPr lang="en-US" sz="1800" dirty="0">
                <a:sym typeface="Wingdings" panose="05000000000000000000" pitchFamily="2" charset="2"/>
              </a:rPr>
              <a:t>are installed by the technicians </a:t>
            </a:r>
            <a:r>
              <a:rPr lang="en-US" sz="1800" b="1" dirty="0" smtClean="0">
                <a:sym typeface="Wingdings" panose="05000000000000000000" pitchFamily="2" charset="2"/>
              </a:rPr>
              <a:t>possibility to obtain an informed consent   </a:t>
            </a:r>
          </a:p>
          <a:p>
            <a:pPr marL="277812" lvl="1" indent="0">
              <a:buNone/>
            </a:pPr>
            <a:endParaRPr lang="en-US" b="1"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Pfeil nach unten 4"/>
          <p:cNvSpPr/>
          <p:nvPr/>
        </p:nvSpPr>
        <p:spPr bwMode="auto">
          <a:xfrm>
            <a:off x="2362200" y="2971800"/>
            <a:ext cx="838200" cy="457200"/>
          </a:xfrm>
          <a:prstGeom prst="down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878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terms</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838200"/>
          </a:xfrm>
        </p:spPr>
        <p:txBody>
          <a:bodyPr/>
          <a:lstStyle/>
          <a:p>
            <a:r>
              <a:rPr lang="en-US" dirty="0" smtClean="0"/>
              <a:t>V. Possible legal Solutions?</a:t>
            </a:r>
            <a:endParaRPr lang="en-US" dirty="0"/>
          </a:p>
        </p:txBody>
      </p:sp>
      <p:sp>
        <p:nvSpPr>
          <p:cNvPr id="3" name="Content Placeholder 2"/>
          <p:cNvSpPr>
            <a:spLocks noGrp="1"/>
          </p:cNvSpPr>
          <p:nvPr>
            <p:ph idx="1"/>
          </p:nvPr>
        </p:nvSpPr>
        <p:spPr>
          <a:xfrm>
            <a:off x="304800" y="1371600"/>
            <a:ext cx="8686800" cy="5029200"/>
          </a:xfrm>
        </p:spPr>
        <p:txBody>
          <a:bodyPr/>
          <a:lstStyle/>
          <a:p>
            <a:pPr marL="0" indent="0">
              <a:buNone/>
            </a:pPr>
            <a:r>
              <a:rPr lang="en-US" b="1" dirty="0" smtClean="0">
                <a:sym typeface="Wingdings" panose="05000000000000000000" pitchFamily="2" charset="2"/>
              </a:rPr>
              <a:t>3</a:t>
            </a:r>
            <a:r>
              <a:rPr lang="en-US" b="1" dirty="0">
                <a:sym typeface="Wingdings" panose="05000000000000000000" pitchFamily="2" charset="2"/>
              </a:rPr>
              <a:t>. </a:t>
            </a:r>
            <a:r>
              <a:rPr lang="en-US" b="1" dirty="0" smtClean="0">
                <a:sym typeface="Wingdings" panose="05000000000000000000" pitchFamily="2" charset="2"/>
              </a:rPr>
              <a:t>Self-data protection </a:t>
            </a:r>
            <a:r>
              <a:rPr lang="en-US" b="1" u="sng" dirty="0" smtClean="0">
                <a:sym typeface="Wingdings" panose="05000000000000000000" pitchFamily="2" charset="2"/>
              </a:rPr>
              <a:t>by the u</a:t>
            </a:r>
            <a:r>
              <a:rPr lang="en-US" b="1" dirty="0" smtClean="0">
                <a:sym typeface="Wingdings" panose="05000000000000000000" pitchFamily="2" charset="2"/>
              </a:rPr>
              <a:t>ser?</a:t>
            </a:r>
          </a:p>
          <a:p>
            <a:pPr marL="552450" indent="-285750">
              <a:buFont typeface="Wingdings" charset="0"/>
              <a:buChar char="à"/>
            </a:pPr>
            <a:r>
              <a:rPr lang="en-US" dirty="0" smtClean="0">
                <a:sym typeface="Wingdings" panose="05000000000000000000" pitchFamily="2" charset="2"/>
              </a:rPr>
              <a:t>E.g</a:t>
            </a:r>
            <a:r>
              <a:rPr lang="en-US" dirty="0">
                <a:sym typeface="Wingdings" panose="05000000000000000000" pitchFamily="2" charset="2"/>
              </a:rPr>
              <a:t>. by using the recommended </a:t>
            </a:r>
            <a:r>
              <a:rPr lang="en-US" b="1" dirty="0">
                <a:sym typeface="Wingdings" panose="05000000000000000000" pitchFamily="2" charset="2"/>
              </a:rPr>
              <a:t>TOR </a:t>
            </a:r>
            <a:r>
              <a:rPr lang="en-US" dirty="0">
                <a:sym typeface="Wingdings" panose="05000000000000000000" pitchFamily="2" charset="2"/>
              </a:rPr>
              <a:t>anonymizing software, in order to </a:t>
            </a:r>
            <a:r>
              <a:rPr lang="en-US" dirty="0" smtClean="0">
                <a:sym typeface="Wingdings" panose="05000000000000000000" pitchFamily="2" charset="2"/>
              </a:rPr>
              <a:t>	     conceal </a:t>
            </a:r>
            <a:r>
              <a:rPr lang="en-US" dirty="0">
                <a:sym typeface="Wingdings" panose="05000000000000000000" pitchFamily="2" charset="2"/>
              </a:rPr>
              <a:t>its surfing </a:t>
            </a:r>
            <a:r>
              <a:rPr lang="en-US" dirty="0" smtClean="0">
                <a:sym typeface="Wingdings" panose="05000000000000000000" pitchFamily="2" charset="2"/>
              </a:rPr>
              <a:t>goals</a:t>
            </a:r>
          </a:p>
          <a:p>
            <a:pPr marL="552450" indent="-285750">
              <a:buFont typeface="Wingdings" charset="0"/>
              <a:buChar char="à"/>
            </a:pPr>
            <a:r>
              <a:rPr lang="en-US" dirty="0" smtClean="0">
                <a:sym typeface="Wingdings" panose="05000000000000000000" pitchFamily="2" charset="2"/>
              </a:rPr>
              <a:t>But for this, a </a:t>
            </a:r>
            <a:r>
              <a:rPr lang="en-US" dirty="0" err="1" smtClean="0">
                <a:sym typeface="Wingdings" panose="05000000000000000000" pitchFamily="2" charset="2"/>
              </a:rPr>
              <a:t>brwoser</a:t>
            </a:r>
            <a:r>
              <a:rPr lang="en-US" dirty="0" smtClean="0">
                <a:sym typeface="Wingdings" panose="05000000000000000000" pitchFamily="2" charset="2"/>
              </a:rPr>
              <a:t> is needed and that for the IOE is not necessarily the case</a:t>
            </a:r>
          </a:p>
          <a:p>
            <a:pPr marL="0" indent="0">
              <a:buNone/>
            </a:pPr>
            <a:endParaRPr lang="en-US" dirty="0">
              <a:sym typeface="Wingdings" panose="05000000000000000000" pitchFamily="2" charset="2"/>
            </a:endParaRPr>
          </a:p>
          <a:p>
            <a:pPr marL="0" indent="0">
              <a:buNone/>
            </a:pPr>
            <a:r>
              <a:rPr lang="en-US" b="1" dirty="0" smtClean="0">
                <a:sym typeface="Wingdings" panose="05000000000000000000" pitchFamily="2" charset="2"/>
              </a:rPr>
              <a:t>4. Political dimension:</a:t>
            </a:r>
            <a:endParaRPr lang="en-US" b="1" dirty="0">
              <a:sym typeface="Wingdings" panose="05000000000000000000" pitchFamily="2" charset="2"/>
            </a:endParaRPr>
          </a:p>
          <a:p>
            <a:pPr marL="552450" indent="-285750">
              <a:buFont typeface="Wingdings" charset="0"/>
              <a:buChar char="à"/>
            </a:pPr>
            <a:r>
              <a:rPr lang="en-US" b="1" dirty="0" smtClean="0">
                <a:sym typeface="Wingdings" panose="05000000000000000000" pitchFamily="2" charset="2"/>
              </a:rPr>
              <a:t>Necessary awareness: </a:t>
            </a:r>
            <a:r>
              <a:rPr lang="en-US" dirty="0">
                <a:sym typeface="Wingdings" panose="05000000000000000000" pitchFamily="2" charset="2"/>
              </a:rPr>
              <a:t>A broad discussion about the risks to our data </a:t>
            </a:r>
            <a:r>
              <a:rPr lang="en-US" dirty="0" smtClean="0">
                <a:sym typeface="Wingdings" panose="05000000000000000000" pitchFamily="2" charset="2"/>
              </a:rPr>
              <a:t>	     and </a:t>
            </a:r>
            <a:r>
              <a:rPr lang="en-US" dirty="0">
                <a:sym typeface="Wingdings" panose="05000000000000000000" pitchFamily="2" charset="2"/>
              </a:rPr>
              <a:t>what kind </a:t>
            </a:r>
            <a:r>
              <a:rPr lang="en-US" dirty="0" smtClean="0">
                <a:sym typeface="Wingdings" panose="05000000000000000000" pitchFamily="2" charset="2"/>
              </a:rPr>
              <a:t>of </a:t>
            </a:r>
            <a:r>
              <a:rPr lang="en-US" dirty="0">
                <a:sym typeface="Wingdings" panose="05000000000000000000" pitchFamily="2" charset="2"/>
              </a:rPr>
              <a:t>security and risk concept overall we </a:t>
            </a:r>
            <a:r>
              <a:rPr lang="en-US" dirty="0" smtClean="0">
                <a:sym typeface="Wingdings" panose="05000000000000000000" pitchFamily="2" charset="2"/>
              </a:rPr>
              <a:t>want</a:t>
            </a:r>
          </a:p>
          <a:p>
            <a:pPr marL="0" indent="0">
              <a:buNone/>
            </a:pPr>
            <a:r>
              <a:rPr lang="en-US" dirty="0">
                <a:sym typeface="Wingdings" panose="05000000000000000000" pitchFamily="2" charset="2"/>
              </a:rPr>
              <a:t>	</a:t>
            </a:r>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Pfeil nach unten 4"/>
          <p:cNvSpPr/>
          <p:nvPr/>
        </p:nvSpPr>
        <p:spPr bwMode="auto">
          <a:xfrm>
            <a:off x="2362200" y="2971800"/>
            <a:ext cx="838200" cy="457200"/>
          </a:xfrm>
          <a:prstGeom prst="down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1820966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 &amp; A</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Slides</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Vehicles</a:t>
            </a:r>
            <a:endParaRPr lang="en-US" dirty="0"/>
          </a:p>
        </p:txBody>
      </p:sp>
      <p:pic>
        <p:nvPicPr>
          <p:cNvPr id="1026" name="Picture 2" descr="http://www.autocarhire.com/travelblog/wp-content/uploads/2012/05/Google-car.jpg"/>
          <p:cNvPicPr>
            <a:picLocks noChangeAspect="1" noChangeArrowheads="1"/>
          </p:cNvPicPr>
          <p:nvPr/>
        </p:nvPicPr>
        <p:blipFill>
          <a:blip r:embed="rId3" cstate="print"/>
          <a:srcRect/>
          <a:stretch>
            <a:fillRect/>
          </a:stretch>
        </p:blipFill>
        <p:spPr bwMode="auto">
          <a:xfrm>
            <a:off x="838200" y="1447801"/>
            <a:ext cx="7467600" cy="4975288"/>
          </a:xfrm>
          <a:prstGeom prst="rect">
            <a:avLst/>
          </a:prstGeom>
          <a:noFill/>
        </p:spPr>
      </p:pic>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
        <p:nvSpPr>
          <p:cNvPr id="5" name="TextBox 4"/>
          <p:cNvSpPr txBox="1"/>
          <p:nvPr/>
        </p:nvSpPr>
        <p:spPr>
          <a:xfrm>
            <a:off x="1295400" y="5634335"/>
            <a:ext cx="6574236" cy="461665"/>
          </a:xfrm>
          <a:prstGeom prst="rect">
            <a:avLst/>
          </a:prstGeom>
          <a:solidFill>
            <a:schemeClr val="bg1">
              <a:alpha val="51000"/>
            </a:schemeClr>
          </a:solidFill>
        </p:spPr>
        <p:txBody>
          <a:bodyPr wrap="none" rtlCol="0">
            <a:spAutoFit/>
          </a:bodyPr>
          <a:lstStyle/>
          <a:p>
            <a:r>
              <a:rPr lang="en-US" sz="2400" b="1" dirty="0" smtClean="0"/>
              <a:t>Who is responsible in the case of accident?</a:t>
            </a:r>
            <a:endParaRPr lang="en-US"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pic>
        <p:nvPicPr>
          <p:cNvPr id="32770" name="Picture 2" descr="http://www.bestpedometerreview.com/wp-content/uploads/2013/07/Fitbit-Dashboard.png"/>
          <p:cNvPicPr>
            <a:picLocks noChangeAspect="1" noChangeArrowheads="1"/>
          </p:cNvPicPr>
          <p:nvPr/>
        </p:nvPicPr>
        <p:blipFill>
          <a:blip r:embed="rId3" cstate="print"/>
          <a:srcRect/>
          <a:stretch>
            <a:fillRect/>
          </a:stretch>
        </p:blipFill>
        <p:spPr bwMode="auto">
          <a:xfrm>
            <a:off x="3124200" y="1447800"/>
            <a:ext cx="5419725" cy="4781551"/>
          </a:xfrm>
          <a:prstGeom prst="rect">
            <a:avLst/>
          </a:prstGeom>
          <a:noFill/>
        </p:spPr>
      </p:pic>
      <p:pic>
        <p:nvPicPr>
          <p:cNvPr id="32772" name="Picture 4" descr="https://www.cpsc.gov/Global/Images/Recall/2014/14129/114129FitbitForceLARGE.jpg"/>
          <p:cNvPicPr>
            <a:picLocks noChangeAspect="1" noChangeArrowheads="1"/>
          </p:cNvPicPr>
          <p:nvPr/>
        </p:nvPicPr>
        <p:blipFill>
          <a:blip r:embed="rId4" cstate="print"/>
          <a:srcRect/>
          <a:stretch>
            <a:fillRect/>
          </a:stretch>
        </p:blipFill>
        <p:spPr bwMode="auto">
          <a:xfrm>
            <a:off x="0" y="2514600"/>
            <a:ext cx="4534602" cy="3695701"/>
          </a:xfrm>
          <a:prstGeom prst="rect">
            <a:avLst/>
          </a:prstGeom>
          <a:noFill/>
        </p:spPr>
      </p:pic>
      <p:sp>
        <p:nvSpPr>
          <p:cNvPr id="5" name="Footer Placeholder 4"/>
          <p:cNvSpPr>
            <a:spLocks noGrp="1"/>
          </p:cNvSpPr>
          <p:nvPr>
            <p:ph type="ftr" sz="quarter" idx="10"/>
          </p:nvPr>
        </p:nvSpPr>
        <p:spPr/>
        <p:txBody>
          <a:bodyPr/>
          <a:lstStyle/>
          <a:p>
            <a:r>
              <a:rPr lang="en-US" smtClean="0"/>
              <a:t>European Identity and Cloud Conference   |  15 May, 2014</a:t>
            </a:r>
            <a:endParaRPr lang="en-US" dirty="0"/>
          </a:p>
        </p:txBody>
      </p:sp>
      <p:sp>
        <p:nvSpPr>
          <p:cNvPr id="6" name="TextBox 5"/>
          <p:cNvSpPr txBox="1"/>
          <p:nvPr/>
        </p:nvSpPr>
        <p:spPr>
          <a:xfrm>
            <a:off x="2362200" y="5334000"/>
            <a:ext cx="5498621" cy="461665"/>
          </a:xfrm>
          <a:prstGeom prst="rect">
            <a:avLst/>
          </a:prstGeom>
          <a:solidFill>
            <a:schemeClr val="bg1">
              <a:alpha val="81000"/>
            </a:schemeClr>
          </a:solidFill>
        </p:spPr>
        <p:txBody>
          <a:bodyPr wrap="none" rtlCol="0">
            <a:spAutoFit/>
          </a:bodyPr>
          <a:lstStyle/>
          <a:p>
            <a:r>
              <a:rPr lang="en-US" sz="2400" b="1" dirty="0" smtClean="0"/>
              <a:t>Who is tracking your personal data?</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TextBox 2"/>
          <p:cNvSpPr txBox="1"/>
          <p:nvPr/>
        </p:nvSpPr>
        <p:spPr>
          <a:xfrm rot="20463443">
            <a:off x="-4066" y="5031610"/>
            <a:ext cx="4762372" cy="769441"/>
          </a:xfrm>
          <a:prstGeom prst="rect">
            <a:avLst/>
          </a:prstGeom>
          <a:noFill/>
        </p:spPr>
        <p:txBody>
          <a:bodyPr wrap="square" rtlCol="0">
            <a:spAutoFit/>
          </a:bodyPr>
          <a:lstStyle/>
          <a:p>
            <a:r>
              <a:rPr lang="en-US" sz="4400" dirty="0" smtClean="0">
                <a:solidFill>
                  <a:schemeClr val="tx2">
                    <a:lumMod val="60000"/>
                    <a:lumOff val="40000"/>
                  </a:schemeClr>
                </a:solidFill>
              </a:rPr>
              <a:t>Internet of Things</a:t>
            </a:r>
            <a:endParaRPr lang="en-US" sz="4400" dirty="0">
              <a:solidFill>
                <a:schemeClr val="tx2">
                  <a:lumMod val="60000"/>
                  <a:lumOff val="40000"/>
                </a:schemeClr>
              </a:solidFill>
            </a:endParaRPr>
          </a:p>
        </p:txBody>
      </p:sp>
      <p:sp>
        <p:nvSpPr>
          <p:cNvPr id="4" name="TextBox 3"/>
          <p:cNvSpPr txBox="1"/>
          <p:nvPr/>
        </p:nvSpPr>
        <p:spPr>
          <a:xfrm>
            <a:off x="1143000" y="3072825"/>
            <a:ext cx="6781800" cy="923330"/>
          </a:xfrm>
          <a:prstGeom prst="rect">
            <a:avLst/>
          </a:prstGeom>
          <a:noFill/>
        </p:spPr>
        <p:txBody>
          <a:bodyPr wrap="square" rtlCol="0">
            <a:spAutoFit/>
          </a:bodyPr>
          <a:lstStyle/>
          <a:p>
            <a:r>
              <a:rPr lang="en-US" sz="5400" dirty="0" smtClean="0"/>
              <a:t>Internet of Everything</a:t>
            </a:r>
            <a:endParaRPr lang="en-US" sz="5400" dirty="0"/>
          </a:p>
        </p:txBody>
      </p:sp>
      <p:sp>
        <p:nvSpPr>
          <p:cNvPr id="5" name="TextBox 4"/>
          <p:cNvSpPr txBox="1"/>
          <p:nvPr/>
        </p:nvSpPr>
        <p:spPr>
          <a:xfrm rot="17759865">
            <a:off x="2923923" y="3519386"/>
            <a:ext cx="4671628" cy="769441"/>
          </a:xfrm>
          <a:prstGeom prst="rect">
            <a:avLst/>
          </a:prstGeom>
          <a:noFill/>
        </p:spPr>
        <p:txBody>
          <a:bodyPr wrap="square" rtlCol="0">
            <a:spAutoFit/>
          </a:bodyPr>
          <a:lstStyle/>
          <a:p>
            <a:r>
              <a:rPr lang="en-US" sz="4400" dirty="0" smtClean="0">
                <a:solidFill>
                  <a:schemeClr val="accent4">
                    <a:lumMod val="60000"/>
                    <a:lumOff val="40000"/>
                  </a:schemeClr>
                </a:solidFill>
              </a:rPr>
              <a:t>Sensor Networks</a:t>
            </a:r>
            <a:endParaRPr lang="en-US" sz="4400" dirty="0">
              <a:solidFill>
                <a:schemeClr val="accent4">
                  <a:lumMod val="60000"/>
                  <a:lumOff val="40000"/>
                </a:schemeClr>
              </a:solidFill>
            </a:endParaRPr>
          </a:p>
        </p:txBody>
      </p:sp>
      <p:sp>
        <p:nvSpPr>
          <p:cNvPr id="6" name="TextBox 5"/>
          <p:cNvSpPr txBox="1"/>
          <p:nvPr/>
        </p:nvSpPr>
        <p:spPr>
          <a:xfrm rot="3587486">
            <a:off x="1216199" y="4016516"/>
            <a:ext cx="4662209" cy="769441"/>
          </a:xfrm>
          <a:prstGeom prst="rect">
            <a:avLst/>
          </a:prstGeom>
          <a:noFill/>
        </p:spPr>
        <p:txBody>
          <a:bodyPr wrap="square" rtlCol="0">
            <a:spAutoFit/>
          </a:bodyPr>
          <a:lstStyle/>
          <a:p>
            <a:r>
              <a:rPr lang="en-US" sz="4400" dirty="0" smtClean="0">
                <a:solidFill>
                  <a:srgbClr val="FFC000"/>
                </a:solidFill>
              </a:rPr>
              <a:t>Smart Appliances</a:t>
            </a:r>
            <a:endParaRPr lang="en-US" sz="4400" dirty="0">
              <a:solidFill>
                <a:srgbClr val="FFC000"/>
              </a:solidFill>
            </a:endParaRPr>
          </a:p>
        </p:txBody>
      </p:sp>
      <p:sp>
        <p:nvSpPr>
          <p:cNvPr id="7" name="TextBox 6"/>
          <p:cNvSpPr txBox="1"/>
          <p:nvPr/>
        </p:nvSpPr>
        <p:spPr>
          <a:xfrm rot="20970723">
            <a:off x="127600" y="1853391"/>
            <a:ext cx="2230366" cy="769441"/>
          </a:xfrm>
          <a:prstGeom prst="rect">
            <a:avLst/>
          </a:prstGeom>
          <a:noFill/>
        </p:spPr>
        <p:txBody>
          <a:bodyPr wrap="square" rtlCol="0">
            <a:spAutoFit/>
          </a:bodyPr>
          <a:lstStyle/>
          <a:p>
            <a:r>
              <a:rPr lang="en-US" sz="4400" dirty="0" smtClean="0">
                <a:solidFill>
                  <a:srgbClr val="C00000"/>
                </a:solidFill>
              </a:rPr>
              <a:t>Servers</a:t>
            </a:r>
            <a:endParaRPr lang="en-US" sz="4400" dirty="0">
              <a:solidFill>
                <a:srgbClr val="C00000"/>
              </a:solidFill>
            </a:endParaRPr>
          </a:p>
        </p:txBody>
      </p:sp>
      <p:sp>
        <p:nvSpPr>
          <p:cNvPr id="8" name="TextBox 7"/>
          <p:cNvSpPr txBox="1"/>
          <p:nvPr/>
        </p:nvSpPr>
        <p:spPr>
          <a:xfrm rot="1407278">
            <a:off x="5628345" y="1726759"/>
            <a:ext cx="2615245" cy="769441"/>
          </a:xfrm>
          <a:prstGeom prst="rect">
            <a:avLst/>
          </a:prstGeom>
          <a:noFill/>
        </p:spPr>
        <p:txBody>
          <a:bodyPr wrap="square" rtlCol="0">
            <a:spAutoFit/>
          </a:bodyPr>
          <a:lstStyle/>
          <a:p>
            <a:r>
              <a:rPr lang="en-US" sz="4400" dirty="0" err="1" smtClean="0">
                <a:solidFill>
                  <a:srgbClr val="FF0000"/>
                </a:solidFill>
              </a:rPr>
              <a:t>Netbooks</a:t>
            </a:r>
            <a:endParaRPr lang="en-US" sz="4400" dirty="0">
              <a:solidFill>
                <a:srgbClr val="FF0000"/>
              </a:solidFill>
            </a:endParaRPr>
          </a:p>
        </p:txBody>
      </p:sp>
      <p:sp>
        <p:nvSpPr>
          <p:cNvPr id="9" name="TextBox 8"/>
          <p:cNvSpPr txBox="1"/>
          <p:nvPr/>
        </p:nvSpPr>
        <p:spPr>
          <a:xfrm rot="18811491">
            <a:off x="5261244" y="2742410"/>
            <a:ext cx="3907224" cy="769441"/>
          </a:xfrm>
          <a:prstGeom prst="rect">
            <a:avLst/>
          </a:prstGeom>
          <a:noFill/>
        </p:spPr>
        <p:txBody>
          <a:bodyPr wrap="square" rtlCol="0">
            <a:spAutoFit/>
          </a:bodyPr>
          <a:lstStyle/>
          <a:p>
            <a:r>
              <a:rPr lang="en-US" sz="4400" dirty="0" smtClean="0">
                <a:solidFill>
                  <a:srgbClr val="00B050"/>
                </a:solidFill>
              </a:rPr>
              <a:t>Smart Phones</a:t>
            </a:r>
            <a:endParaRPr lang="en-US" sz="4400" dirty="0">
              <a:solidFill>
                <a:srgbClr val="00B050"/>
              </a:solidFill>
            </a:endParaRPr>
          </a:p>
        </p:txBody>
      </p:sp>
      <p:sp>
        <p:nvSpPr>
          <p:cNvPr id="10" name="TextBox 9"/>
          <p:cNvSpPr txBox="1"/>
          <p:nvPr/>
        </p:nvSpPr>
        <p:spPr>
          <a:xfrm rot="1041525">
            <a:off x="3548748" y="4640808"/>
            <a:ext cx="5373037" cy="769441"/>
          </a:xfrm>
          <a:prstGeom prst="rect">
            <a:avLst/>
          </a:prstGeom>
          <a:noFill/>
        </p:spPr>
        <p:txBody>
          <a:bodyPr wrap="square" rtlCol="0">
            <a:spAutoFit/>
          </a:bodyPr>
          <a:lstStyle/>
          <a:p>
            <a:r>
              <a:rPr lang="en-US" sz="4400" dirty="0" smtClean="0">
                <a:solidFill>
                  <a:srgbClr val="C00000"/>
                </a:solidFill>
              </a:rPr>
              <a:t>Industrial Controllers</a:t>
            </a:r>
            <a:endParaRPr lang="en-US" sz="4400" dirty="0">
              <a:solidFill>
                <a:srgbClr val="C00000"/>
              </a:solidFill>
            </a:endParaRPr>
          </a:p>
        </p:txBody>
      </p:sp>
      <p:sp>
        <p:nvSpPr>
          <p:cNvPr id="11" name="TextBox 10"/>
          <p:cNvSpPr txBox="1"/>
          <p:nvPr/>
        </p:nvSpPr>
        <p:spPr>
          <a:xfrm rot="1215297">
            <a:off x="2965937" y="1595063"/>
            <a:ext cx="2308808" cy="769441"/>
          </a:xfrm>
          <a:prstGeom prst="rect">
            <a:avLst/>
          </a:prstGeom>
          <a:noFill/>
        </p:spPr>
        <p:txBody>
          <a:bodyPr wrap="square" rtlCol="0">
            <a:spAutoFit/>
          </a:bodyPr>
          <a:lstStyle/>
          <a:p>
            <a:r>
              <a:rPr lang="en-US" sz="4400" dirty="0" smtClean="0">
                <a:solidFill>
                  <a:schemeClr val="accent3">
                    <a:lumMod val="75000"/>
                  </a:schemeClr>
                </a:solidFill>
              </a:rPr>
              <a:t>SCADA</a:t>
            </a:r>
            <a:endParaRPr lang="en-US" sz="4400" dirty="0">
              <a:solidFill>
                <a:schemeClr val="accent3">
                  <a:lumMod val="75000"/>
                </a:schemeClr>
              </a:solidFill>
            </a:endParaRPr>
          </a:p>
        </p:txBody>
      </p:sp>
      <p:sp>
        <p:nvSpPr>
          <p:cNvPr id="12" name="TextBox 11"/>
          <p:cNvSpPr txBox="1"/>
          <p:nvPr/>
        </p:nvSpPr>
        <p:spPr>
          <a:xfrm rot="18811491">
            <a:off x="-350693" y="3811108"/>
            <a:ext cx="3065838" cy="769441"/>
          </a:xfrm>
          <a:prstGeom prst="rect">
            <a:avLst/>
          </a:prstGeom>
          <a:noFill/>
        </p:spPr>
        <p:txBody>
          <a:bodyPr wrap="square" rtlCol="0">
            <a:spAutoFit/>
          </a:bodyPr>
          <a:lstStyle/>
          <a:p>
            <a:r>
              <a:rPr lang="en-US" sz="4400" dirty="0" smtClean="0">
                <a:solidFill>
                  <a:srgbClr val="00B050"/>
                </a:solidFill>
              </a:rPr>
              <a:t>Databases</a:t>
            </a:r>
            <a:endParaRPr lang="en-US" sz="4400" dirty="0">
              <a:solidFill>
                <a:srgbClr val="00B050"/>
              </a:solidFill>
            </a:endParaRPr>
          </a:p>
        </p:txBody>
      </p:sp>
      <p:sp>
        <p:nvSpPr>
          <p:cNvPr id="13" name="Footer Placeholder 12"/>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TextBox 2"/>
          <p:cNvSpPr txBox="1"/>
          <p:nvPr/>
        </p:nvSpPr>
        <p:spPr>
          <a:xfrm>
            <a:off x="609600" y="2362200"/>
            <a:ext cx="7239000" cy="1569660"/>
          </a:xfrm>
          <a:prstGeom prst="rect">
            <a:avLst/>
          </a:prstGeom>
          <a:noFill/>
        </p:spPr>
        <p:txBody>
          <a:bodyPr wrap="square" rtlCol="0">
            <a:spAutoFit/>
          </a:bodyPr>
          <a:lstStyle/>
          <a:p>
            <a:r>
              <a:rPr lang="en-US" sz="2800" dirty="0" smtClean="0"/>
              <a:t>The </a:t>
            </a:r>
            <a:r>
              <a:rPr lang="en-US" sz="4000" b="1" dirty="0" smtClean="0"/>
              <a:t>Internet of Everything</a:t>
            </a:r>
            <a:r>
              <a:rPr lang="en-US" sz="2800" dirty="0" smtClean="0"/>
              <a:t> is:</a:t>
            </a:r>
          </a:p>
          <a:p>
            <a:endParaRPr lang="en-US" sz="2800" dirty="0" smtClean="0"/>
          </a:p>
          <a:p>
            <a:r>
              <a:rPr lang="en-US" sz="2800" dirty="0" smtClean="0"/>
              <a:t>      </a:t>
            </a:r>
            <a:r>
              <a:rPr lang="en-US" sz="2800" b="1" i="1" dirty="0" smtClean="0"/>
              <a:t>ANY </a:t>
            </a:r>
            <a:r>
              <a:rPr lang="en-US" sz="2800" i="1" dirty="0" smtClean="0"/>
              <a:t>device that is connected to a network.</a:t>
            </a:r>
            <a:endParaRPr lang="en-US" sz="2800" i="1" dirty="0"/>
          </a:p>
        </p:txBody>
      </p:sp>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Constituent Devices</a:t>
            </a:r>
            <a:endParaRPr lang="en-US" dirty="0"/>
          </a:p>
        </p:txBody>
      </p:sp>
      <p:pic>
        <p:nvPicPr>
          <p:cNvPr id="1026" name="Picture 2" descr="E:\Users\rmtm\Pictures\Web site\Secure ID\sensor D.jpg"/>
          <p:cNvPicPr>
            <a:picLocks noChangeAspect="1" noChangeArrowheads="1"/>
          </p:cNvPicPr>
          <p:nvPr/>
        </p:nvPicPr>
        <p:blipFill>
          <a:blip r:embed="rId3" cstate="print"/>
          <a:srcRect/>
          <a:stretch>
            <a:fillRect/>
          </a:stretch>
        </p:blipFill>
        <p:spPr bwMode="auto">
          <a:xfrm>
            <a:off x="76200" y="2157413"/>
            <a:ext cx="3095625" cy="1476375"/>
          </a:xfrm>
          <a:prstGeom prst="rect">
            <a:avLst/>
          </a:prstGeom>
          <a:noFill/>
        </p:spPr>
      </p:pic>
      <p:pic>
        <p:nvPicPr>
          <p:cNvPr id="1027" name="Picture 3" descr="E:\Users\rmtm\Pictures\Web site\Secure ID\processor 2.jpg"/>
          <p:cNvPicPr>
            <a:picLocks noChangeAspect="1" noChangeArrowheads="1"/>
          </p:cNvPicPr>
          <p:nvPr/>
        </p:nvPicPr>
        <p:blipFill>
          <a:blip r:embed="rId4" cstate="print"/>
          <a:srcRect/>
          <a:stretch>
            <a:fillRect/>
          </a:stretch>
        </p:blipFill>
        <p:spPr bwMode="auto">
          <a:xfrm>
            <a:off x="3338513" y="1971675"/>
            <a:ext cx="2466975" cy="1847850"/>
          </a:xfrm>
          <a:prstGeom prst="rect">
            <a:avLst/>
          </a:prstGeom>
          <a:noFill/>
        </p:spPr>
      </p:pic>
      <p:pic>
        <p:nvPicPr>
          <p:cNvPr id="1028" name="Picture 4" descr="E:\Users\rmtm\Pictures\Web site\Secure ID\actuator 4.jpg"/>
          <p:cNvPicPr>
            <a:picLocks noChangeAspect="1" noChangeArrowheads="1"/>
          </p:cNvPicPr>
          <p:nvPr/>
        </p:nvPicPr>
        <p:blipFill>
          <a:blip r:embed="rId5" cstate="print"/>
          <a:srcRect/>
          <a:stretch>
            <a:fillRect/>
          </a:stretch>
        </p:blipFill>
        <p:spPr bwMode="auto">
          <a:xfrm>
            <a:off x="6391275" y="1600200"/>
            <a:ext cx="2143125" cy="2143125"/>
          </a:xfrm>
          <a:prstGeom prst="rect">
            <a:avLst/>
          </a:prstGeom>
          <a:noFill/>
        </p:spPr>
      </p:pic>
      <p:sp>
        <p:nvSpPr>
          <p:cNvPr id="6" name="Right Arrow 5"/>
          <p:cNvSpPr/>
          <p:nvPr/>
        </p:nvSpPr>
        <p:spPr>
          <a:xfrm>
            <a:off x="2743200" y="2743200"/>
            <a:ext cx="609600" cy="45720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791200" y="2743200"/>
            <a:ext cx="609600" cy="45720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1600200"/>
            <a:ext cx="2209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371600"/>
            <a:ext cx="8788368" cy="584775"/>
          </a:xfrm>
          <a:prstGeom prst="rect">
            <a:avLst/>
          </a:prstGeom>
          <a:noFill/>
        </p:spPr>
        <p:txBody>
          <a:bodyPr wrap="none" rtlCol="0">
            <a:spAutoFit/>
          </a:bodyPr>
          <a:lstStyle/>
          <a:p>
            <a:r>
              <a:rPr lang="en-US" sz="3200" dirty="0" smtClean="0"/>
              <a:t>1. SENSOR   2. PROCESSOR   3. ACTUATOR</a:t>
            </a:r>
            <a:endParaRPr lang="en-US" sz="3200" dirty="0"/>
          </a:p>
        </p:txBody>
      </p:sp>
      <p:sp>
        <p:nvSpPr>
          <p:cNvPr id="10" name="TextBox 9"/>
          <p:cNvSpPr txBox="1"/>
          <p:nvPr/>
        </p:nvSpPr>
        <p:spPr>
          <a:xfrm>
            <a:off x="2189734" y="3962400"/>
            <a:ext cx="4668266" cy="584775"/>
          </a:xfrm>
          <a:prstGeom prst="rect">
            <a:avLst/>
          </a:prstGeom>
          <a:noFill/>
        </p:spPr>
        <p:txBody>
          <a:bodyPr wrap="none" rtlCol="0">
            <a:spAutoFit/>
          </a:bodyPr>
          <a:lstStyle/>
          <a:p>
            <a:r>
              <a:rPr lang="en-US" sz="3200" dirty="0" smtClean="0"/>
              <a:t>4. Combinations </a:t>
            </a:r>
            <a:r>
              <a:rPr lang="en-US" sz="2000" dirty="0" smtClean="0"/>
              <a:t>of the above</a:t>
            </a:r>
            <a:endParaRPr lang="en-US" sz="2000" dirty="0"/>
          </a:p>
        </p:txBody>
      </p:sp>
      <p:pic>
        <p:nvPicPr>
          <p:cNvPr id="12" name="Picture 13"/>
          <p:cNvPicPr>
            <a:picLocks noChangeAspect="1" noChangeArrowheads="1"/>
          </p:cNvPicPr>
          <p:nvPr/>
        </p:nvPicPr>
        <p:blipFill>
          <a:blip r:embed="rId6" cstate="print"/>
          <a:srcRect/>
          <a:stretch>
            <a:fillRect/>
          </a:stretch>
        </p:blipFill>
        <p:spPr bwMode="auto">
          <a:xfrm>
            <a:off x="3505200" y="4433887"/>
            <a:ext cx="2286000" cy="2043113"/>
          </a:xfrm>
          <a:prstGeom prst="rect">
            <a:avLst/>
          </a:prstGeom>
          <a:noFill/>
          <a:ln w="9525">
            <a:noFill/>
            <a:miter lim="800000"/>
            <a:headEnd/>
            <a:tailEnd/>
          </a:ln>
          <a:effectLst/>
        </p:spPr>
      </p:pic>
      <p:sp>
        <p:nvSpPr>
          <p:cNvPr id="13" name="Footer Placeholder 12"/>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1" name="Picture 11" descr="https://encrypted-tbn3.gstatic.com/images?q=tbn:ANd9GcRyrqzSXUbEFaJnjbAcHfm79u048OG4IHxfogWUFZWSW3e5GM-daA"/>
          <p:cNvPicPr>
            <a:picLocks noChangeAspect="1" noChangeArrowheads="1"/>
          </p:cNvPicPr>
          <p:nvPr/>
        </p:nvPicPr>
        <p:blipFill>
          <a:blip r:embed="rId3" cstate="print"/>
          <a:srcRect/>
          <a:stretch>
            <a:fillRect/>
          </a:stretch>
        </p:blipFill>
        <p:spPr bwMode="auto">
          <a:xfrm>
            <a:off x="6096000" y="2909887"/>
            <a:ext cx="2857500" cy="1600200"/>
          </a:xfrm>
          <a:prstGeom prst="rect">
            <a:avLst/>
          </a:prstGeom>
          <a:noFill/>
        </p:spPr>
      </p:pic>
      <p:sp>
        <p:nvSpPr>
          <p:cNvPr id="4" name="Title 3"/>
          <p:cNvSpPr>
            <a:spLocks noGrp="1"/>
          </p:cNvSpPr>
          <p:nvPr>
            <p:ph type="title"/>
          </p:nvPr>
        </p:nvSpPr>
        <p:spPr/>
        <p:txBody>
          <a:bodyPr/>
          <a:lstStyle/>
          <a:p>
            <a:r>
              <a:rPr lang="en-US" dirty="0" err="1" smtClean="0"/>
              <a:t>IoE</a:t>
            </a:r>
            <a:r>
              <a:rPr lang="en-US" dirty="0" smtClean="0"/>
              <a:t> is a superset</a:t>
            </a:r>
            <a:endParaRPr lang="en-US" dirty="0"/>
          </a:p>
        </p:txBody>
      </p:sp>
      <p:sp>
        <p:nvSpPr>
          <p:cNvPr id="5" name="TextBox 4"/>
          <p:cNvSpPr txBox="1"/>
          <p:nvPr/>
        </p:nvSpPr>
        <p:spPr>
          <a:xfrm>
            <a:off x="228600" y="2219622"/>
            <a:ext cx="8915400" cy="461665"/>
          </a:xfrm>
          <a:prstGeom prst="rect">
            <a:avLst/>
          </a:prstGeom>
          <a:noFill/>
        </p:spPr>
        <p:txBody>
          <a:bodyPr wrap="square" rtlCol="0">
            <a:spAutoFit/>
          </a:bodyPr>
          <a:lstStyle/>
          <a:p>
            <a:r>
              <a:rPr lang="en-US" sz="2400" b="1" dirty="0" smtClean="0"/>
              <a:t>Traditional IT             SCADA devices     New Smart devices</a:t>
            </a:r>
            <a:endParaRPr lang="en-US" sz="2400" b="1" dirty="0"/>
          </a:p>
        </p:txBody>
      </p:sp>
      <p:pic>
        <p:nvPicPr>
          <p:cNvPr id="46086" name="Picture 6" descr="https://encrypted-tbn2.gstatic.com/images?q=tbn:ANd9GcR4spiNEeeouGbUrMDw2QNVP5GYDO074ReXK1AMDKskkPE0-KamQw"/>
          <p:cNvPicPr>
            <a:picLocks noChangeAspect="1" noChangeArrowheads="1"/>
          </p:cNvPicPr>
          <p:nvPr/>
        </p:nvPicPr>
        <p:blipFill>
          <a:blip r:embed="rId4" cstate="print"/>
          <a:srcRect/>
          <a:stretch>
            <a:fillRect/>
          </a:stretch>
        </p:blipFill>
        <p:spPr bwMode="auto">
          <a:xfrm>
            <a:off x="3352800" y="3443287"/>
            <a:ext cx="2466975" cy="1847851"/>
          </a:xfrm>
          <a:prstGeom prst="rect">
            <a:avLst/>
          </a:prstGeom>
          <a:noFill/>
        </p:spPr>
      </p:pic>
      <p:pic>
        <p:nvPicPr>
          <p:cNvPr id="46088" name="Picture 8" descr="http://directories-today.com/images/pc-hardware.jpg"/>
          <p:cNvPicPr>
            <a:picLocks noChangeAspect="1" noChangeArrowheads="1"/>
          </p:cNvPicPr>
          <p:nvPr/>
        </p:nvPicPr>
        <p:blipFill>
          <a:blip r:embed="rId5" cstate="print"/>
          <a:srcRect/>
          <a:stretch>
            <a:fillRect/>
          </a:stretch>
        </p:blipFill>
        <p:spPr bwMode="auto">
          <a:xfrm>
            <a:off x="152400" y="3062287"/>
            <a:ext cx="3124200" cy="2610985"/>
          </a:xfrm>
          <a:prstGeom prst="rect">
            <a:avLst/>
          </a:prstGeom>
          <a:noFill/>
        </p:spPr>
      </p:pic>
      <p:pic>
        <p:nvPicPr>
          <p:cNvPr id="46089" name="Picture 9"/>
          <p:cNvPicPr>
            <a:picLocks noChangeAspect="1" noChangeArrowheads="1"/>
          </p:cNvPicPr>
          <p:nvPr/>
        </p:nvPicPr>
        <p:blipFill>
          <a:blip r:embed="rId6" cstate="print"/>
          <a:srcRect/>
          <a:stretch>
            <a:fillRect/>
          </a:stretch>
        </p:blipFill>
        <p:spPr bwMode="auto">
          <a:xfrm>
            <a:off x="7342187" y="3897312"/>
            <a:ext cx="1573213" cy="1450975"/>
          </a:xfrm>
          <a:prstGeom prst="rect">
            <a:avLst/>
          </a:prstGeom>
          <a:noFill/>
          <a:ln w="9525">
            <a:noFill/>
            <a:miter lim="800000"/>
            <a:headEnd/>
            <a:tailEnd/>
          </a:ln>
          <a:effectLst/>
        </p:spPr>
      </p:pic>
      <p:pic>
        <p:nvPicPr>
          <p:cNvPr id="46093" name="Picture 13"/>
          <p:cNvPicPr>
            <a:picLocks noChangeAspect="1" noChangeArrowheads="1"/>
          </p:cNvPicPr>
          <p:nvPr/>
        </p:nvPicPr>
        <p:blipFill>
          <a:blip r:embed="rId7" cstate="print"/>
          <a:srcRect/>
          <a:stretch>
            <a:fillRect/>
          </a:stretch>
        </p:blipFill>
        <p:spPr bwMode="auto">
          <a:xfrm>
            <a:off x="6096000" y="4357687"/>
            <a:ext cx="2286000" cy="2043113"/>
          </a:xfrm>
          <a:prstGeom prst="rect">
            <a:avLst/>
          </a:prstGeom>
          <a:noFill/>
          <a:ln w="9525">
            <a:noFill/>
            <a:miter lim="800000"/>
            <a:headEnd/>
            <a:tailEnd/>
          </a:ln>
          <a:effectLst/>
        </p:spPr>
      </p:pic>
      <p:sp>
        <p:nvSpPr>
          <p:cNvPr id="9" name="Footer Placeholder 8"/>
          <p:cNvSpPr>
            <a:spLocks noGrp="1"/>
          </p:cNvSpPr>
          <p:nvPr>
            <p:ph type="ftr" sz="quarter" idx="10"/>
          </p:nvPr>
        </p:nvSpPr>
        <p:spPr/>
        <p:txBody>
          <a:bodyPr/>
          <a:lstStyle/>
          <a:p>
            <a:r>
              <a:rPr lang="en-US" smtClean="0"/>
              <a:t>European Identity and Cloud Conference   |  15 May, 2014</a:t>
            </a:r>
            <a:endParaRPr lang="en-US" dirty="0"/>
          </a:p>
        </p:txBody>
      </p:sp>
      <p:sp>
        <p:nvSpPr>
          <p:cNvPr id="14" name="TextBox 13"/>
          <p:cNvSpPr txBox="1"/>
          <p:nvPr/>
        </p:nvSpPr>
        <p:spPr>
          <a:xfrm>
            <a:off x="4114800" y="1273314"/>
            <a:ext cx="981359" cy="707886"/>
          </a:xfrm>
          <a:prstGeom prst="rect">
            <a:avLst/>
          </a:prstGeom>
          <a:noFill/>
        </p:spPr>
        <p:txBody>
          <a:bodyPr wrap="none" rtlCol="0">
            <a:spAutoFit/>
          </a:bodyPr>
          <a:lstStyle/>
          <a:p>
            <a:r>
              <a:rPr lang="en-US" sz="4000" b="1" dirty="0" err="1" smtClean="0"/>
              <a:t>IoE</a:t>
            </a:r>
            <a:endParaRPr lang="en-US" sz="4000" b="1" dirty="0"/>
          </a:p>
        </p:txBody>
      </p:sp>
      <p:sp>
        <p:nvSpPr>
          <p:cNvPr id="17" name="Left Brace 16"/>
          <p:cNvSpPr/>
          <p:nvPr/>
        </p:nvSpPr>
        <p:spPr bwMode="auto">
          <a:xfrm rot="5400000">
            <a:off x="4381500" y="-2095500"/>
            <a:ext cx="304800" cy="8458200"/>
          </a:xfrm>
          <a:prstGeom prst="leftBrace">
            <a:avLst/>
          </a:prstGeom>
          <a:noFill/>
          <a:ln w="38100"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Promise and</a:t>
            </a:r>
            <a:r>
              <a:rPr lang="en-US" baseline="0" dirty="0" smtClean="0"/>
              <a:t> implications</a:t>
            </a:r>
            <a:endParaRPr lang="en-US" dirty="0"/>
          </a:p>
        </p:txBody>
      </p:sp>
      <p:sp>
        <p:nvSpPr>
          <p:cNvPr id="5" name="Text Placeholder 4"/>
          <p:cNvSpPr>
            <a:spLocks noGrp="1"/>
          </p:cNvSpPr>
          <p:nvPr>
            <p:ph type="body" idx="1"/>
          </p:nvPr>
        </p:nvSpPr>
        <p:spPr/>
        <p:txBody>
          <a:bodyPr/>
          <a:lstStyle/>
          <a:p>
            <a:r>
              <a:rPr lang="en-US" dirty="0" smtClean="0"/>
              <a:t>Use Cases</a:t>
            </a:r>
            <a:endParaRPr lang="en-US" dirty="0"/>
          </a:p>
        </p:txBody>
      </p:sp>
      <p:sp>
        <p:nvSpPr>
          <p:cNvPr id="6" name="Footer Placeholder 5"/>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a:t>
            </a:r>
            <a:endParaRPr lang="en-US" dirty="0"/>
          </a:p>
        </p:txBody>
      </p:sp>
      <p:pic>
        <p:nvPicPr>
          <p:cNvPr id="20482" name="Picture 2" descr="http://rack.3.mshcdn.com/media/ZgkyMDEyLzEyLzA0L2VhL05lc3QyMEJveC5kczEuanBnCnAJdGh1bWIJODUweDU5MD4KZQlqcGc/c0bbde25/769/Nest%2520Box.jpg"/>
          <p:cNvPicPr>
            <a:picLocks noChangeAspect="1" noChangeArrowheads="1"/>
          </p:cNvPicPr>
          <p:nvPr/>
        </p:nvPicPr>
        <p:blipFill>
          <a:blip r:embed="rId3" cstate="print"/>
          <a:srcRect/>
          <a:stretch>
            <a:fillRect/>
          </a:stretch>
        </p:blipFill>
        <p:spPr bwMode="auto">
          <a:xfrm>
            <a:off x="1219200" y="1447800"/>
            <a:ext cx="6629400" cy="4951334"/>
          </a:xfrm>
          <a:prstGeom prst="rect">
            <a:avLst/>
          </a:prstGeom>
          <a:noFill/>
        </p:spPr>
      </p:pic>
      <p:sp>
        <p:nvSpPr>
          <p:cNvPr id="4" name="Footer Placeholder 3"/>
          <p:cNvSpPr>
            <a:spLocks noGrp="1"/>
          </p:cNvSpPr>
          <p:nvPr>
            <p:ph type="ftr" sz="quarter" idx="10"/>
          </p:nvPr>
        </p:nvSpPr>
        <p:spPr/>
        <p:txBody>
          <a:bodyPr/>
          <a:lstStyle/>
          <a:p>
            <a:r>
              <a:rPr lang="en-US" smtClean="0"/>
              <a:t>European Identity and Cloud Conference   |  15 May, 2014</a:t>
            </a:r>
            <a:endParaRPr lang="en-US" dirty="0"/>
          </a:p>
        </p:txBody>
      </p:sp>
    </p:spTree>
  </p:cSld>
  <p:clrMapOvr>
    <a:masterClrMapping/>
  </p:clrMapOvr>
</p:sld>
</file>

<file path=ppt/theme/theme1.xml><?xml version="1.0" encoding="utf-8"?>
<a:theme xmlns:a="http://schemas.openxmlformats.org/drawingml/2006/main" name="RMTM_TemplateWithLayouts">
  <a:themeElements>
    <a:clrScheme name="Secure Identity Consulting">
      <a:dk1>
        <a:srgbClr val="000000"/>
      </a:dk1>
      <a:lt1>
        <a:srgbClr val="FFFFFF"/>
      </a:lt1>
      <a:dk2>
        <a:srgbClr val="061DC8"/>
      </a:dk2>
      <a:lt2>
        <a:srgbClr val="727272"/>
      </a:lt2>
      <a:accent1>
        <a:srgbClr val="466EEC"/>
      </a:accent1>
      <a:accent2>
        <a:srgbClr val="C7CDFD"/>
      </a:accent2>
      <a:accent3>
        <a:srgbClr val="FFFFFF"/>
      </a:accent3>
      <a:accent4>
        <a:srgbClr val="000000"/>
      </a:accent4>
      <a:accent5>
        <a:srgbClr val="BEC4FD"/>
      </a:accent5>
      <a:accent6>
        <a:srgbClr val="B4BAE5"/>
      </a:accent6>
      <a:hlink>
        <a:srgbClr val="669900"/>
      </a:hlink>
      <a:folHlink>
        <a:srgbClr val="8CC800"/>
      </a:folHlink>
    </a:clrScheme>
    <a:fontScheme name="~64214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421403 1">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669900"/>
        </a:hlink>
        <a:folHlink>
          <a:srgbClr val="8CC800"/>
        </a:folHlink>
      </a:clrScheme>
      <a:clrMap bg1="lt1" tx1="dk1" bg2="lt2" tx2="dk2" accent1="accent1" accent2="accent2" accent3="accent3" accent4="accent4" accent5="accent5" accent6="accent6" hlink="hlink" folHlink="folHlink"/>
    </a:extraClrScheme>
    <a:extraClrScheme>
      <a:clrScheme name="~6421403 2">
        <a:dk1>
          <a:srgbClr val="000000"/>
        </a:dk1>
        <a:lt1>
          <a:srgbClr val="FFFFFF"/>
        </a:lt1>
        <a:dk2>
          <a:srgbClr val="003300"/>
        </a:dk2>
        <a:lt2>
          <a:srgbClr val="727272"/>
        </a:lt2>
        <a:accent1>
          <a:srgbClr val="7889FB"/>
        </a:accent1>
        <a:accent2>
          <a:srgbClr val="FF9900"/>
        </a:accent2>
        <a:accent3>
          <a:srgbClr val="FFFFFF"/>
        </a:accent3>
        <a:accent4>
          <a:srgbClr val="000000"/>
        </a:accent4>
        <a:accent5>
          <a:srgbClr val="BEC4FD"/>
        </a:accent5>
        <a:accent6>
          <a:srgbClr val="E78A00"/>
        </a:accent6>
        <a:hlink>
          <a:srgbClr val="FFCC81"/>
        </a:hlink>
        <a:folHlink>
          <a:srgbClr val="FF6600"/>
        </a:folHlink>
      </a:clrScheme>
      <a:clrMap bg1="lt1" tx1="dk1" bg2="lt2" tx2="dk2" accent1="accent1" accent2="accent2" accent3="accent3" accent4="accent4" accent5="accent5" accent6="accent6" hlink="hlink" folHlink="folHlink"/>
    </a:extraClrScheme>
    <a:extraClrScheme>
      <a:clrScheme name="~6421403 3">
        <a:dk1>
          <a:srgbClr val="000000"/>
        </a:dk1>
        <a:lt1>
          <a:srgbClr val="FFFFFF"/>
        </a:lt1>
        <a:dk2>
          <a:srgbClr val="061DC8"/>
        </a:dk2>
        <a:lt2>
          <a:srgbClr val="727272"/>
        </a:lt2>
        <a:accent1>
          <a:srgbClr val="7889FB"/>
        </a:accent1>
        <a:accent2>
          <a:srgbClr val="FF9900"/>
        </a:accent2>
        <a:accent3>
          <a:srgbClr val="FFFFFF"/>
        </a:accent3>
        <a:accent4>
          <a:srgbClr val="000000"/>
        </a:accent4>
        <a:accent5>
          <a:srgbClr val="BEC4FD"/>
        </a:accent5>
        <a:accent6>
          <a:srgbClr val="E78A00"/>
        </a:accent6>
        <a:hlink>
          <a:srgbClr val="8CC800"/>
        </a:hlink>
        <a:folHlink>
          <a:srgbClr val="FF6600"/>
        </a:folHlink>
      </a:clrScheme>
      <a:clrMap bg1="lt1" tx1="dk1" bg2="lt2" tx2="dk2" accent1="accent1" accent2="accent2" accent3="accent3" accent4="accent4" accent5="accent5" accent6="accent6" hlink="hlink" folHlink="folHlink"/>
    </a:extraClrScheme>
    <a:extraClrScheme>
      <a:clrScheme name="~6421403 4">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8CC800"/>
        </a:hlink>
        <a:folHlink>
          <a:srgbClr val="FF6600"/>
        </a:folHlink>
      </a:clrScheme>
      <a:clrMap bg1="lt1" tx1="dk1" bg2="lt2" tx2="dk2" accent1="accent1" accent2="accent2" accent3="accent3" accent4="accent4" accent5="accent5" accent6="accent6" hlink="hlink" folHlink="folHlink"/>
    </a:extraClrScheme>
    <a:extraClrScheme>
      <a:clrScheme name="~6421403 5">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999999"/>
        </a:hlink>
        <a:folHlink>
          <a:srgbClr val="D9D9D9"/>
        </a:folHlink>
      </a:clrScheme>
      <a:clrMap bg1="lt1" tx1="dk1" bg2="lt2" tx2="dk2" accent1="accent1" accent2="accent2" accent3="accent3" accent4="accent4" accent5="accent5" accent6="accent6" hlink="hlink" folHlink="folHlink"/>
    </a:extraClrScheme>
    <a:extraClrScheme>
      <a:clrScheme name="~6421403 6">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FF6600"/>
        </a:hlink>
        <a:folHlink>
          <a:srgbClr val="FF9900"/>
        </a:folHlink>
      </a:clrScheme>
      <a:clrMap bg1="lt1" tx1="dk1" bg2="lt2" tx2="dk2" accent1="accent1" accent2="accent2" accent3="accent3" accent4="accent4" accent5="accent5" accent6="accent6" hlink="hlink" folHlink="folHlink"/>
    </a:extraClrScheme>
    <a:extraClrScheme>
      <a:clrScheme name="~6421403 7">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727272"/>
        </a:hlink>
        <a:folHlink>
          <a:srgbClr val="999999"/>
        </a:folHlink>
      </a:clrScheme>
      <a:clrMap bg1="lt1" tx1="dk1" bg2="lt2" tx2="dk2" accent1="accent1" accent2="accent2" accent3="accent3" accent4="accent4" accent5="accent5" accent6="accent6" hlink="hlink" folHlink="folHlink"/>
    </a:extraClrScheme>
    <a:extraClrScheme>
      <a:clrScheme name="~6421403 8">
        <a:dk1>
          <a:srgbClr val="000000"/>
        </a:dk1>
        <a:lt1>
          <a:srgbClr val="FFFFFF"/>
        </a:lt1>
        <a:dk2>
          <a:srgbClr val="061DC8"/>
        </a:dk2>
        <a:lt2>
          <a:srgbClr val="727272"/>
        </a:lt2>
        <a:accent1>
          <a:srgbClr val="7889FB"/>
        </a:accent1>
        <a:accent2>
          <a:srgbClr val="F0FFCF"/>
        </a:accent2>
        <a:accent3>
          <a:srgbClr val="FFFFFF"/>
        </a:accent3>
        <a:accent4>
          <a:srgbClr val="000000"/>
        </a:accent4>
        <a:accent5>
          <a:srgbClr val="BEC4FD"/>
        </a:accent5>
        <a:accent6>
          <a:srgbClr val="D9E7BB"/>
        </a:accent6>
        <a:hlink>
          <a:srgbClr val="669900"/>
        </a:hlink>
        <a:folHlink>
          <a:srgbClr val="8CC800"/>
        </a:folHlink>
      </a:clrScheme>
      <a:clrMap bg1="lt1" tx1="dk1" bg2="lt2" tx2="dk2" accent1="accent1" accent2="accent2" accent3="accent3" accent4="accent4" accent5="accent5" accent6="accent6" hlink="hlink" folHlink="folHlink"/>
    </a:extraClrScheme>
    <a:extraClrScheme>
      <a:clrScheme name="~6421403 9">
        <a:dk1>
          <a:srgbClr val="000000"/>
        </a:dk1>
        <a:lt1>
          <a:srgbClr val="FFFFFF"/>
        </a:lt1>
        <a:dk2>
          <a:srgbClr val="061DC8"/>
        </a:dk2>
        <a:lt2>
          <a:srgbClr val="727272"/>
        </a:lt2>
        <a:accent1>
          <a:srgbClr val="7889FB"/>
        </a:accent1>
        <a:accent2>
          <a:srgbClr val="C7CDFD"/>
        </a:accent2>
        <a:accent3>
          <a:srgbClr val="FFFFFF"/>
        </a:accent3>
        <a:accent4>
          <a:srgbClr val="000000"/>
        </a:accent4>
        <a:accent5>
          <a:srgbClr val="BEC4FD"/>
        </a:accent5>
        <a:accent6>
          <a:srgbClr val="B4BAE5"/>
        </a:accent6>
        <a:hlink>
          <a:srgbClr val="061DC8"/>
        </a:hlink>
        <a:folHlink>
          <a:srgbClr val="ECEEF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SecureIdentityConsulting</Template>
  <TotalTime>8643</TotalTime>
  <Words>4045</Words>
  <Application>Microsoft Office PowerPoint</Application>
  <PresentationFormat>On-screen Show (4:3)</PresentationFormat>
  <Paragraphs>346</Paragraphs>
  <Slides>34</Slides>
  <Notes>15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RMTM_TemplateWithLayouts</vt:lpstr>
      <vt:lpstr>Custom Design</vt:lpstr>
      <vt:lpstr>Unexpected and Complex Implications of the  Internet of Everything (IoE)</vt:lpstr>
      <vt:lpstr>Agenda</vt:lpstr>
      <vt:lpstr>Defining terms</vt:lpstr>
      <vt:lpstr>What is it?</vt:lpstr>
      <vt:lpstr>Definition</vt:lpstr>
      <vt:lpstr>Constituent Devices</vt:lpstr>
      <vt:lpstr>IoE is a superset</vt:lpstr>
      <vt:lpstr>Promise and implications</vt:lpstr>
      <vt:lpstr>The Promise</vt:lpstr>
      <vt:lpstr>Use Case:  Home Appliances – Security and Privacy</vt:lpstr>
      <vt:lpstr>Use Case: Irrigation &amp; Flood Control - Security</vt:lpstr>
      <vt:lpstr>Use Case:  Farming – Information Ownership</vt:lpstr>
      <vt:lpstr>Use Case: Automotive Management – Privacy and Liability</vt:lpstr>
      <vt:lpstr>Use Case:  Electric Vehicle Recharging Systems – Security and  Liability</vt:lpstr>
      <vt:lpstr>Use Case:  Smart Packaging – Privacy and Liability</vt:lpstr>
      <vt:lpstr>Use Case:  Physical Security – Privacy</vt:lpstr>
      <vt:lpstr>Use Case:  Electrical Grid – Security and LIability</vt:lpstr>
      <vt:lpstr>Issues Prompted By IoT</vt:lpstr>
      <vt:lpstr>IoT prompts several areas of concern</vt:lpstr>
      <vt:lpstr>Security Questions</vt:lpstr>
      <vt:lpstr>Security Questions cont’d.</vt:lpstr>
      <vt:lpstr>Practical Questions</vt:lpstr>
      <vt:lpstr>Legal Perspective</vt:lpstr>
      <vt:lpstr>Agenda</vt:lpstr>
      <vt:lpstr>I. Intrusion in private Life</vt:lpstr>
      <vt:lpstr>II. Personal Identifiable vs. Anonymous Information</vt:lpstr>
      <vt:lpstr>III. Data Profiling</vt:lpstr>
      <vt:lpstr>IV. Threat to Security and Privacy</vt:lpstr>
      <vt:lpstr>V. Possible legal Solutions?</vt:lpstr>
      <vt:lpstr>V. Possible legal Solutions?</vt:lpstr>
      <vt:lpstr>Q &amp; A</vt:lpstr>
      <vt:lpstr>Additional Slides</vt:lpstr>
      <vt:lpstr>Autonomous Vehicles</vt:lpstr>
      <vt:lpstr>Health</vt:lpstr>
    </vt:vector>
  </TitlesOfParts>
  <Company>RMTM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dc:title>
  <dc:creator>Jeff Stollman</dc:creator>
  <cp:lastModifiedBy>Jeff Stollman 2</cp:lastModifiedBy>
  <cp:revision>173</cp:revision>
  <dcterms:created xsi:type="dcterms:W3CDTF">2014-01-11T11:54:43Z</dcterms:created>
  <dcterms:modified xsi:type="dcterms:W3CDTF">2014-05-17T22:11:43Z</dcterms:modified>
</cp:coreProperties>
</file>