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56" r:id="rId1"/>
  </p:sldMasterIdLst>
  <p:notesMasterIdLst>
    <p:notesMasterId r:id="rId15"/>
  </p:notesMasterIdLst>
  <p:handoutMasterIdLst>
    <p:handoutMasterId r:id="rId16"/>
  </p:handoutMasterIdLst>
  <p:sldIdLst>
    <p:sldId id="336" r:id="rId2"/>
    <p:sldId id="317" r:id="rId3"/>
    <p:sldId id="331" r:id="rId4"/>
    <p:sldId id="332" r:id="rId5"/>
    <p:sldId id="333" r:id="rId6"/>
    <p:sldId id="327" r:id="rId7"/>
    <p:sldId id="326" r:id="rId8"/>
    <p:sldId id="323" r:id="rId9"/>
    <p:sldId id="328" r:id="rId10"/>
    <p:sldId id="329" r:id="rId11"/>
    <p:sldId id="330" r:id="rId12"/>
    <p:sldId id="335" r:id="rId13"/>
    <p:sldId id="334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096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192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288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385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5480" algn="l" defTabSz="914192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2577" algn="l" defTabSz="914192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199673" algn="l" defTabSz="914192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6769" algn="l" defTabSz="914192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9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6134" autoAdjust="0"/>
  </p:normalViewPr>
  <p:slideViewPr>
    <p:cSldViewPr>
      <p:cViewPr>
        <p:scale>
          <a:sx n="49" d="100"/>
          <a:sy n="49" d="100"/>
        </p:scale>
        <p:origin x="-1950" y="-480"/>
      </p:cViewPr>
      <p:guideLst>
        <p:guide orient="horz" pos="2159"/>
        <p:guide orient="horz" pos="3888"/>
        <p:guide orient="horz" pos="192"/>
        <p:guide orient="horz" pos="768"/>
        <p:guide pos="2882"/>
        <p:guide pos="240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496" y="-96"/>
      </p:cViewPr>
      <p:guideLst>
        <p:guide orient="horz" pos="2880"/>
        <p:guide orient="horz" pos="179"/>
        <p:guide pos="2160"/>
        <p:guide pos="204"/>
        <p:guide pos="41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8ED21EF-1646-431D-87E1-4372984CC9F4}" type="datetimeFigureOut">
              <a:rPr lang="en-US">
                <a:latin typeface="+mn-lt"/>
              </a:rPr>
              <a:pPr>
                <a:defRPr/>
              </a:pPr>
              <a:t>10/23/2015</a:t>
            </a:fld>
            <a:endParaRPr lang="en-US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 smtClean="0">
                <a:latin typeface="+mn-lt"/>
              </a:rPr>
              <a:t>IDESG Taxonomy AHWG Update 7/25/13</a:t>
            </a:r>
            <a:endParaRPr lang="en-US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F812EFC-5DA8-4918-AF48-019594BE3609}" type="slidenum">
              <a:rPr lang="en-US">
                <a:latin typeface="+mn-lt"/>
              </a:rPr>
              <a:pPr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634369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080" y="8534400"/>
            <a:ext cx="12065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3851" y="3200401"/>
            <a:ext cx="6210299" cy="523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001110" y="8590782"/>
            <a:ext cx="3535264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IDESG Taxonomy AHWG Update 7/25/13</a:t>
            </a:r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3850" y="8590782"/>
            <a:ext cx="527488" cy="26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pPr>
              <a:defRPr/>
            </a:pPr>
            <a:fld id="{CEA96130-80FE-450A-9D6E-2375B464A4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1558415" y="284163"/>
            <a:ext cx="3741171" cy="280587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87679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20000"/>
      </a:spcBef>
      <a:spcAft>
        <a:spcPct val="2000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6" algn="l" rtl="0" eaLnBrk="0" fontAlgn="base" hangingPunct="0">
      <a:lnSpc>
        <a:spcPct val="90000"/>
      </a:lnSpc>
      <a:spcBef>
        <a:spcPct val="20000"/>
      </a:spcBef>
      <a:spcAft>
        <a:spcPct val="2000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92" algn="l" rtl="0" eaLnBrk="0" fontAlgn="base" hangingPunct="0">
      <a:lnSpc>
        <a:spcPct val="90000"/>
      </a:lnSpc>
      <a:spcBef>
        <a:spcPct val="20000"/>
      </a:spcBef>
      <a:spcAft>
        <a:spcPct val="2000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88" algn="l" rtl="0" eaLnBrk="0" fontAlgn="base" hangingPunct="0">
      <a:lnSpc>
        <a:spcPct val="90000"/>
      </a:lnSpc>
      <a:spcBef>
        <a:spcPct val="20000"/>
      </a:spcBef>
      <a:spcAft>
        <a:spcPct val="2000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85" algn="l" rtl="0" eaLnBrk="0" fontAlgn="base" hangingPunct="0">
      <a:lnSpc>
        <a:spcPct val="90000"/>
      </a:lnSpc>
      <a:spcBef>
        <a:spcPct val="20000"/>
      </a:spcBef>
      <a:spcAft>
        <a:spcPct val="2000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80" algn="l" defTabSz="914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77" algn="l" defTabSz="914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73" algn="l" defTabSz="914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69" algn="l" defTabSz="9141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556" y="328497"/>
            <a:ext cx="2514600" cy="95708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7/30/2013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49352" y="6312185"/>
            <a:ext cx="8833104" cy="3934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448" y="6325329"/>
            <a:ext cx="999103" cy="38027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433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2014-01-12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1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556" y="328497"/>
            <a:ext cx="2514600" cy="95708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>
                <a:latin typeface="Trebuchet MS" pitchFamily="34" charset="0"/>
              </a:defRPr>
            </a:lvl1pPr>
            <a:lvl2pPr>
              <a:defRPr>
                <a:latin typeface="Trebuchet MS" pitchFamily="34" charset="0"/>
              </a:defRPr>
            </a:lvl2pPr>
            <a:lvl3pPr>
              <a:defRPr>
                <a:latin typeface="Trebuchet MS" pitchFamily="34" charset="0"/>
              </a:defRPr>
            </a:lvl3pPr>
            <a:lvl4pPr>
              <a:defRPr>
                <a:latin typeface="Trebuchet MS" pitchFamily="34" charset="0"/>
              </a:defRPr>
            </a:lvl4pPr>
            <a:lvl5pPr>
              <a:defRPr>
                <a:latin typeface="Trebuchet MS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  <a:latin typeface="Trebuchet MS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>
                <a:latin typeface="Trebuchet MS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7/30/2013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58496" y="6312185"/>
            <a:ext cx="8833104" cy="3934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592" y="6325329"/>
            <a:ext cx="999103" cy="38027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446C9BED-6FD4-4BA4-B6B0-4A26058AC9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25329"/>
            <a:ext cx="8833104" cy="37589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448" y="6325329"/>
            <a:ext cx="999103" cy="3802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7/30/2013</a:t>
            </a:r>
            <a:endParaRPr lang="en-US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49352" y="6312185"/>
            <a:ext cx="8833104" cy="3934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448" y="6325329"/>
            <a:ext cx="999103" cy="38027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en-US" dirty="0" smtClean="0"/>
              <a:t>7/30/2013</a:t>
            </a:r>
            <a:endParaRPr lang="en-US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49352" y="6312185"/>
            <a:ext cx="8833104" cy="3934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448" y="6325329"/>
            <a:ext cx="999103" cy="3802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12185"/>
            <a:ext cx="8833104" cy="3934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rgbClr val="FFFFFF"/>
                </a:solidFill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448" y="6325329"/>
            <a:ext cx="999103" cy="3802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rtl="0" eaLnBrk="1" latinLnBrk="0" hangingPunct="1">
        <a:spcBef>
          <a:spcPct val="0"/>
        </a:spcBef>
        <a:buNone/>
        <a:defRPr kumimoji="0" sz="3300" b="1" kern="1200">
          <a:solidFill>
            <a:schemeClr val="accent3">
              <a:shade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 2"/>
        <a:buChar char=""/>
        <a:defRPr kumimoji="0" sz="27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Trebuchet MS" pitchFamily="34" charset="0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Trebuchet MS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moncriteriaportal.org/cc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Privacy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Taxonomy for IOT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Scott Shorter,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Electrosoft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2015-10-23</a:t>
            </a: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slides are based on work contributed to the IDESG Use Case AHG in January 2014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At this time they are written for the human-centric identity ecosystem envisioned by NSTIC and IDESG goals, but it’s a basis for understanding privacy in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IOT land as well.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2014-01-12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98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FPR_UNL </a:t>
            </a:r>
            <a:r>
              <a:rPr lang="en-US" dirty="0" err="1" smtClean="0"/>
              <a:t>Unlinkability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362200"/>
            <a:ext cx="8503920" cy="3736848"/>
          </a:xfrm>
        </p:spPr>
        <p:txBody>
          <a:bodyPr/>
          <a:lstStyle/>
          <a:p>
            <a:r>
              <a:rPr lang="en-US" dirty="0" smtClean="0"/>
              <a:t>At the level of Identity Ecosystems, this concept relates to Do Not Track and similar initiatives.</a:t>
            </a:r>
          </a:p>
          <a:p>
            <a:r>
              <a:rPr lang="en-US" dirty="0" smtClean="0"/>
              <a:t>Online behavior is very distinctive, each individual has affiliations, interests and patterns that can be used to identify them.</a:t>
            </a:r>
          </a:p>
          <a:p>
            <a:r>
              <a:rPr lang="en-US" dirty="0" err="1" smtClean="0"/>
              <a:t>Unlinkability</a:t>
            </a:r>
            <a:r>
              <a:rPr lang="en-US" dirty="0" smtClean="0"/>
              <a:t> in Identity Ecosystems is a feature that regulates the privacy impact of behavioral identification.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2014-01-12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469573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Date Placeholder 3"/>
          <p:cNvSpPr txBox="1">
            <a:spLocks/>
          </p:cNvSpPr>
          <p:nvPr/>
        </p:nvSpPr>
        <p:spPr>
          <a:xfrm>
            <a:off x="152400" y="6388698"/>
            <a:ext cx="3733800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096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192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288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385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577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673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769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Common Criteria on Anonymity/</a:t>
            </a:r>
            <a:r>
              <a:rPr lang="en-US" dirty="0" err="1" smtClean="0"/>
              <a:t>Pseudonymity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FPR_UNO </a:t>
            </a:r>
            <a:r>
              <a:rPr lang="en-US" dirty="0" err="1" smtClean="0"/>
              <a:t>Unobservability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971800"/>
            <a:ext cx="8503920" cy="3127248"/>
          </a:xfrm>
        </p:spPr>
        <p:txBody>
          <a:bodyPr/>
          <a:lstStyle/>
          <a:p>
            <a:r>
              <a:rPr lang="en-US" dirty="0" smtClean="0"/>
              <a:t>Four variations, not listed here.</a:t>
            </a:r>
          </a:p>
          <a:p>
            <a:r>
              <a:rPr lang="en-US" dirty="0" smtClean="0"/>
              <a:t>Beyond the scope of IDESG.</a:t>
            </a:r>
          </a:p>
          <a:p>
            <a:pPr lvl="1"/>
            <a:r>
              <a:rPr lang="en-US" dirty="0" smtClean="0"/>
              <a:t>Affects the resources and services delivered by Relying Parties generally, not the Identity Ecosystem particularly.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2014-01-12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8610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Date Placeholder 3"/>
          <p:cNvSpPr txBox="1">
            <a:spLocks/>
          </p:cNvSpPr>
          <p:nvPr/>
        </p:nvSpPr>
        <p:spPr>
          <a:xfrm>
            <a:off x="152400" y="6388698"/>
            <a:ext cx="3733800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096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192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288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385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577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673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769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Common Criteria on Anonymity/</a:t>
            </a:r>
            <a:r>
              <a:rPr lang="en-US" dirty="0" err="1" smtClean="0"/>
              <a:t>Pseudonymity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5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Privacy relates to Identifiers </a:t>
            </a:r>
            <a:r>
              <a:rPr lang="en-US" i="1" dirty="0"/>
              <a:t>and </a:t>
            </a:r>
            <a:r>
              <a:rPr lang="en-US" dirty="0"/>
              <a:t>Transactions</a:t>
            </a:r>
          </a:p>
          <a:p>
            <a:pPr lvl="1"/>
            <a:r>
              <a:rPr lang="en-US" dirty="0"/>
              <a:t>Anonymity and </a:t>
            </a:r>
            <a:r>
              <a:rPr lang="en-US" dirty="0" err="1"/>
              <a:t>Pseudonymity</a:t>
            </a:r>
            <a:r>
              <a:rPr lang="en-US" dirty="0"/>
              <a:t> are about Identifiers</a:t>
            </a:r>
          </a:p>
          <a:p>
            <a:pPr lvl="1"/>
            <a:r>
              <a:rPr lang="en-US" dirty="0" err="1"/>
              <a:t>Unlinkability</a:t>
            </a:r>
            <a:r>
              <a:rPr lang="en-US" dirty="0"/>
              <a:t> and </a:t>
            </a:r>
            <a:r>
              <a:rPr lang="en-US" dirty="0" err="1"/>
              <a:t>Unobservability</a:t>
            </a:r>
            <a:r>
              <a:rPr lang="en-US" dirty="0"/>
              <a:t> are about Transactions</a:t>
            </a:r>
          </a:p>
          <a:p>
            <a:r>
              <a:rPr lang="en-US" dirty="0" err="1"/>
              <a:t>Unlinkability</a:t>
            </a:r>
            <a:r>
              <a:rPr lang="en-US" dirty="0"/>
              <a:t> is different from Anonymity or </a:t>
            </a:r>
            <a:r>
              <a:rPr lang="en-US" dirty="0" err="1"/>
              <a:t>Pseudonymity</a:t>
            </a:r>
            <a:endParaRPr lang="en-US" dirty="0"/>
          </a:p>
          <a:p>
            <a:r>
              <a:rPr lang="en-US" dirty="0" smtClean="0"/>
              <a:t>There are variations in types of Privacy and ways of implementing it.</a:t>
            </a:r>
            <a:r>
              <a:rPr lang="en-US" dirty="0"/>
              <a:t> Different grades of privacy </a:t>
            </a:r>
            <a:r>
              <a:rPr lang="en-US" dirty="0" smtClean="0"/>
              <a:t>are useful for </a:t>
            </a:r>
            <a:r>
              <a:rPr lang="en-US" dirty="0"/>
              <a:t>different </a:t>
            </a:r>
            <a:r>
              <a:rPr lang="en-US" dirty="0" smtClean="0"/>
              <a:t>purposes.</a:t>
            </a:r>
            <a:endParaRPr lang="en-US" dirty="0"/>
          </a:p>
          <a:p>
            <a:pPr lvl="1"/>
            <a:r>
              <a:rPr lang="en-US" dirty="0"/>
              <a:t>Anonymity can support free expression, but it can also enable abusive behavior, disclosure of secrets or data piracy</a:t>
            </a:r>
          </a:p>
          <a:p>
            <a:pPr lvl="1"/>
            <a:r>
              <a:rPr lang="en-US" dirty="0"/>
              <a:t>Reversible </a:t>
            </a:r>
            <a:r>
              <a:rPr lang="en-US" dirty="0" err="1"/>
              <a:t>Pseudonymity</a:t>
            </a:r>
            <a:r>
              <a:rPr lang="en-US" dirty="0"/>
              <a:t> provides </a:t>
            </a:r>
            <a:r>
              <a:rPr lang="en-US" dirty="0" smtClean="0"/>
              <a:t>accountability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2014-01-12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52400" y="6388698"/>
            <a:ext cx="3733800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096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192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288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385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577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673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769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Common Criteria on Anonymity/</a:t>
            </a:r>
            <a:r>
              <a:rPr lang="en-US" dirty="0" err="1" smtClean="0"/>
              <a:t>Pseudonymity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9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Common Criteria text is from version 3.1 release 4</a:t>
            </a:r>
          </a:p>
          <a:p>
            <a:pPr lvl="1"/>
            <a:r>
              <a:rPr lang="en-US" dirty="0" smtClean="0"/>
              <a:t>Part 2 contains Security Functional Requirements, including the Privacy Class</a:t>
            </a:r>
          </a:p>
          <a:p>
            <a:pPr lvl="1"/>
            <a:r>
              <a:rPr lang="en-US" dirty="0" smtClean="0"/>
              <a:t>Part 3 contains Security Assurance Requirements</a:t>
            </a:r>
          </a:p>
          <a:p>
            <a:r>
              <a:rPr lang="en-US" dirty="0">
                <a:hlinkClick r:id="rId2"/>
              </a:rPr>
              <a:t>http://www.commoncriteriaportal.org/cc/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2014-01-12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52400" y="6388698"/>
            <a:ext cx="3733800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096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192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288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385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577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673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769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Common Criteria on Anonymity/</a:t>
            </a:r>
            <a:r>
              <a:rPr lang="en-US" dirty="0" err="1" smtClean="0"/>
              <a:t>Pseudonymity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39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447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Common Criteria </a:t>
            </a:r>
            <a:r>
              <a:rPr lang="en-US" sz="2800" dirty="0" smtClean="0"/>
              <a:t>has A Requirements Syntax for Privacy Enhancing Functions Such as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Pseudonymity</a:t>
            </a:r>
            <a:r>
              <a:rPr lang="en-US" sz="2800" dirty="0" smtClean="0"/>
              <a:t> &amp; Anonymity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 smtClean="0"/>
          </a:p>
          <a:p>
            <a:pPr lvl="1"/>
            <a:r>
              <a:rPr lang="en-US" dirty="0" smtClean="0"/>
              <a:t>Common Criteria is an ISO standard security evaluation methodology. </a:t>
            </a:r>
          </a:p>
          <a:p>
            <a:pPr lvl="1"/>
            <a:r>
              <a:rPr lang="en-US" dirty="0" smtClean="0"/>
              <a:t>It provides a formal language for expressing security requirements in various domains.</a:t>
            </a:r>
          </a:p>
          <a:p>
            <a:pPr lvl="1"/>
            <a:r>
              <a:rPr lang="en-US" dirty="0" smtClean="0"/>
              <a:t>A process for gathering security requirements into sets that describe the intended behavior, “security targets”.</a:t>
            </a:r>
          </a:p>
          <a:p>
            <a:pPr lvl="1"/>
            <a:r>
              <a:rPr lang="en-US" dirty="0" smtClean="0"/>
              <a:t>An evaluation methodology for confirming the correct implementation of the claimed requirements</a:t>
            </a:r>
          </a:p>
          <a:p>
            <a:pPr lvl="1"/>
            <a:r>
              <a:rPr lang="en-US" dirty="0" smtClean="0"/>
              <a:t>Includes a class of requirements for representing different forms of privacy, including anonymity, </a:t>
            </a:r>
            <a:r>
              <a:rPr lang="en-US" dirty="0" err="1" smtClean="0"/>
              <a:t>pseudonymity</a:t>
            </a:r>
            <a:r>
              <a:rPr lang="en-US" dirty="0" smtClean="0"/>
              <a:t> and </a:t>
            </a:r>
            <a:r>
              <a:rPr lang="en-US" dirty="0" err="1" smtClean="0"/>
              <a:t>unlinkability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388698"/>
            <a:ext cx="3044952" cy="365760"/>
          </a:xfrm>
        </p:spPr>
        <p:txBody>
          <a:bodyPr/>
          <a:lstStyle/>
          <a:p>
            <a:r>
              <a:rPr lang="en-US" dirty="0"/>
              <a:t>2014-01-12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52400" y="6388698"/>
            <a:ext cx="3733800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096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192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288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385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577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673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769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Common Criteria on Anonymity/</a:t>
            </a:r>
            <a:r>
              <a:rPr lang="en-US" dirty="0" err="1" smtClean="0"/>
              <a:t>Pseudonymity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50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Common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Provides a formal way to express a wide range of security and privacy requirements.</a:t>
            </a:r>
          </a:p>
          <a:p>
            <a:pPr lvl="1"/>
            <a:r>
              <a:rPr lang="en-US" dirty="0" smtClean="0"/>
              <a:t>An international ISO standard with years of use around the world in security evaluations.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Not directly applicable to the IDESG world of service providers – CC evaluations are applicable to tangible products rather than services – hardware/firmware/software and documentation.</a:t>
            </a:r>
          </a:p>
          <a:p>
            <a:pPr lvl="1"/>
            <a:r>
              <a:rPr lang="en-US" dirty="0" smtClean="0"/>
              <a:t>Evaluations are very expensive and time consuming.</a:t>
            </a:r>
          </a:p>
          <a:p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I’m trying to learn from how CC models Privacy requirements, NOT to recommend CC evaluation methods be adopted by IDESG.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2014-01-12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52400" y="6388698"/>
            <a:ext cx="3733800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096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192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288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385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577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673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769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Common Criteria on Anonymity/</a:t>
            </a:r>
            <a:r>
              <a:rPr lang="en-US" dirty="0" err="1" smtClean="0"/>
              <a:t>Pseudonymity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14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Common Criteria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Common Criteria is a source of requirements of two categories:</a:t>
            </a:r>
          </a:p>
          <a:p>
            <a:pPr lvl="1"/>
            <a:r>
              <a:rPr lang="en-US" dirty="0" smtClean="0"/>
              <a:t>Security Functional Requirements (SFRs) are things the target of evaluation should do.</a:t>
            </a:r>
          </a:p>
          <a:p>
            <a:pPr lvl="2"/>
            <a:r>
              <a:rPr lang="en-US" dirty="0" smtClean="0"/>
              <a:t>Classes of functional requirements include Security Audit, Communications Protection, Cryptography, User Data Protection, Identification and Authentication, Security Management, Privacy, Self-protection, Resource Management and Access Control</a:t>
            </a:r>
          </a:p>
          <a:p>
            <a:pPr lvl="1"/>
            <a:r>
              <a:rPr lang="en-US" dirty="0" smtClean="0"/>
              <a:t>Security Assurance Requirements (SARs) are methods for confirming that the target of evaluation does what it claims.</a:t>
            </a:r>
          </a:p>
          <a:p>
            <a:pPr lvl="2"/>
            <a:r>
              <a:rPr lang="en-US" dirty="0" smtClean="0"/>
              <a:t>Classes of assurance requirements include Evaluation of Security Target, Development/Design Analysis, Guidance Documents, Lifecycle Support, Testing and Vulnerability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2014-01-12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52400" y="6388698"/>
            <a:ext cx="3733800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096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192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288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385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577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673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769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Common Criteria on Anonymity/</a:t>
            </a:r>
            <a:r>
              <a:rPr lang="en-US" dirty="0" err="1" smtClean="0"/>
              <a:t>Pseudonymity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3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Common Criteria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597152"/>
          </a:xfrm>
        </p:spPr>
        <p:txBody>
          <a:bodyPr>
            <a:normAutofit/>
          </a:bodyPr>
          <a:lstStyle/>
          <a:p>
            <a:r>
              <a:rPr lang="en-US" dirty="0" smtClean="0"/>
              <a:t>ONLY to understand the upcoming slides, not for IDESG taxonomy discussion.</a:t>
            </a:r>
          </a:p>
          <a:p>
            <a:r>
              <a:rPr lang="en-US" dirty="0" smtClean="0"/>
              <a:t>TOE means “Target of Evaluation”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2014-01-12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427701"/>
              </p:ext>
            </p:extLst>
          </p:nvPr>
        </p:nvGraphicFramePr>
        <p:xfrm>
          <a:off x="457200" y="3429000"/>
          <a:ext cx="8001000" cy="25603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66800"/>
                <a:gridCol w="6934200"/>
              </a:tblGrid>
              <a:tr h="2687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</a:tr>
              <a:tr h="873529"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 smtClean="0"/>
                        <a:t>identity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 smtClean="0"/>
                        <a:t>representation uniquely identifying entities (e.g. a user, a process</a:t>
                      </a:r>
                    </a:p>
                    <a:p>
                      <a:r>
                        <a:rPr kumimoji="0" lang="en-US" sz="1800" u="none" strike="noStrike" kern="1200" baseline="0" dirty="0" smtClean="0"/>
                        <a:t>or a disk) within the context of the TOE.  An example of such a representation is a string. For a human user, the representation can be the full or abbreviated name or a (still unique) pseudonym.</a:t>
                      </a:r>
                      <a:endParaRPr lang="en-US" dirty="0"/>
                    </a:p>
                  </a:txBody>
                  <a:tcPr/>
                </a:tc>
              </a:tr>
              <a:tr h="268778"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 smtClean="0"/>
                        <a:t>subject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 smtClean="0"/>
                        <a:t>active entity in the TOE that performs operations on objects</a:t>
                      </a:r>
                      <a:endParaRPr lang="en-US" dirty="0"/>
                    </a:p>
                  </a:txBody>
                  <a:tcPr/>
                </a:tc>
              </a:tr>
              <a:tr h="470362"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 smtClean="0"/>
                        <a:t>user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u="none" strike="noStrike" kern="1200" baseline="0" dirty="0" smtClean="0"/>
                        <a:t>See external entity (which is  defined as “human or IT entity possibly interacting with the TOE from outside of the TOE boundary”)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Date Placeholder 3"/>
          <p:cNvSpPr txBox="1">
            <a:spLocks/>
          </p:cNvSpPr>
          <p:nvPr/>
        </p:nvSpPr>
        <p:spPr>
          <a:xfrm>
            <a:off x="152400" y="6388698"/>
            <a:ext cx="3733800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096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192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288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385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577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673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769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Common Criteria on Anonymity/</a:t>
            </a:r>
            <a:r>
              <a:rPr lang="en-US" dirty="0" err="1" smtClean="0"/>
              <a:t>Pseudonymity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43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Criteria Privacy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Class is a high level category of requirements, broken down into Families.</a:t>
            </a:r>
          </a:p>
          <a:p>
            <a:r>
              <a:rPr lang="en-US" dirty="0" smtClean="0"/>
              <a:t>The Privacy class (FPR) contains:</a:t>
            </a:r>
          </a:p>
          <a:p>
            <a:pPr lvl="1"/>
            <a:r>
              <a:rPr lang="en-US" dirty="0" smtClean="0"/>
              <a:t>FPR_ANO	Anonymity</a:t>
            </a:r>
          </a:p>
          <a:p>
            <a:pPr lvl="1"/>
            <a:r>
              <a:rPr lang="en-US" dirty="0" smtClean="0"/>
              <a:t>FPR_PSE	</a:t>
            </a:r>
            <a:r>
              <a:rPr lang="en-US" dirty="0" err="1" smtClean="0"/>
              <a:t>Pseudonymity</a:t>
            </a:r>
            <a:endParaRPr lang="en-US" dirty="0" smtClean="0"/>
          </a:p>
          <a:p>
            <a:pPr lvl="1"/>
            <a:r>
              <a:rPr lang="en-US" dirty="0" smtClean="0"/>
              <a:t>FPR_UNL	</a:t>
            </a:r>
            <a:r>
              <a:rPr lang="en-US" dirty="0" err="1" smtClean="0"/>
              <a:t>Unlinkability</a:t>
            </a:r>
            <a:endParaRPr lang="en-US" dirty="0" smtClean="0"/>
          </a:p>
          <a:p>
            <a:pPr lvl="1"/>
            <a:r>
              <a:rPr lang="en-US" dirty="0" smtClean="0"/>
              <a:t>FPR_UNO	</a:t>
            </a:r>
            <a:r>
              <a:rPr lang="en-US" dirty="0" err="1" smtClean="0"/>
              <a:t>Unobservability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2014-01-12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52400" y="6388698"/>
            <a:ext cx="3733800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096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192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288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385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577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673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769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Common Criteria on Anonymity/</a:t>
            </a:r>
            <a:r>
              <a:rPr lang="en-US" dirty="0" err="1" smtClean="0"/>
              <a:t>Pseudonymity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5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Criteria Privacy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Those Families are further decomposed into Components.</a:t>
            </a:r>
          </a:p>
          <a:p>
            <a:r>
              <a:rPr lang="en-US" sz="2400" dirty="0" smtClean="0"/>
              <a:t>FPR_ANO.1		Anonymity</a:t>
            </a:r>
          </a:p>
          <a:p>
            <a:r>
              <a:rPr lang="en-US" sz="2400" dirty="0" smtClean="0"/>
              <a:t>FPR_ANO.2		Anonymity without soliciting 					information</a:t>
            </a:r>
          </a:p>
          <a:p>
            <a:r>
              <a:rPr lang="en-US" sz="2400" dirty="0" smtClean="0"/>
              <a:t>FPR_PSE.1		</a:t>
            </a:r>
            <a:r>
              <a:rPr lang="en-US" sz="2400" dirty="0" err="1" smtClean="0"/>
              <a:t>Pseudonymity</a:t>
            </a:r>
            <a:endParaRPr lang="en-US" sz="2400" dirty="0" smtClean="0"/>
          </a:p>
          <a:p>
            <a:r>
              <a:rPr lang="en-US" sz="2400" dirty="0" smtClean="0"/>
              <a:t>FPR_PSE.2		Reversible </a:t>
            </a:r>
            <a:r>
              <a:rPr lang="en-US" sz="2400" dirty="0" err="1" smtClean="0"/>
              <a:t>Pseudonymity</a:t>
            </a:r>
            <a:endParaRPr lang="en-US" sz="2400" dirty="0" smtClean="0"/>
          </a:p>
          <a:p>
            <a:r>
              <a:rPr lang="en-US" sz="2400" dirty="0" smtClean="0"/>
              <a:t>FPR_PSE.3		Alias </a:t>
            </a:r>
            <a:r>
              <a:rPr lang="en-US" sz="2400" dirty="0" err="1" smtClean="0"/>
              <a:t>Pseudonymity</a:t>
            </a:r>
            <a:endParaRPr lang="en-US" sz="2400" dirty="0" smtClean="0"/>
          </a:p>
          <a:p>
            <a:r>
              <a:rPr lang="en-US" sz="2400" dirty="0" smtClean="0"/>
              <a:t>FPR_UNL.1		</a:t>
            </a:r>
            <a:r>
              <a:rPr lang="en-US" sz="2400" dirty="0" err="1" smtClean="0"/>
              <a:t>Unlinkability</a:t>
            </a:r>
            <a:endParaRPr lang="en-US" sz="2400" dirty="0" smtClean="0"/>
          </a:p>
          <a:p>
            <a:r>
              <a:rPr lang="en-US" sz="2400" dirty="0" smtClean="0"/>
              <a:t>FPR_UNO.1-4	</a:t>
            </a:r>
            <a:r>
              <a:rPr lang="en-US" sz="2400" dirty="0" err="1" smtClean="0"/>
              <a:t>Unobservability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2014-01-12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52400" y="6388698"/>
            <a:ext cx="3733800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096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192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288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385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577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673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769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Common Criteria on Anonymity/</a:t>
            </a:r>
            <a:r>
              <a:rPr lang="en-US" dirty="0" err="1" smtClean="0"/>
              <a:t>Pseudonymity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3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FPR_ANO Anonymity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3352800"/>
            <a:ext cx="8503920" cy="27462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 there are two ways to provide anonymity.</a:t>
            </a:r>
          </a:p>
          <a:p>
            <a:pPr lvl="1"/>
            <a:r>
              <a:rPr lang="en-US" dirty="0" smtClean="0"/>
              <a:t>FPR_ANO.1 protects anonymity because the identity is not disclosed by the system. </a:t>
            </a:r>
          </a:p>
          <a:p>
            <a:pPr lvl="1"/>
            <a:r>
              <a:rPr lang="en-US" dirty="0" smtClean="0"/>
              <a:t>FPR_ANO.2 protects anonymity because the identity is never known.</a:t>
            </a:r>
          </a:p>
          <a:p>
            <a:r>
              <a:rPr lang="en-US" dirty="0" smtClean="0"/>
              <a:t>Note that this is NOT </a:t>
            </a:r>
            <a:r>
              <a:rPr lang="en-US" dirty="0" err="1" smtClean="0"/>
              <a:t>unlinkability</a:t>
            </a:r>
            <a:r>
              <a:rPr lang="en-US" dirty="0" smtClean="0"/>
              <a:t>.  Anonymous users can still have their actions linked without violating this requirement.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2014-01-12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419844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Date Placeholder 3"/>
          <p:cNvSpPr txBox="1">
            <a:spLocks/>
          </p:cNvSpPr>
          <p:nvPr/>
        </p:nvSpPr>
        <p:spPr>
          <a:xfrm>
            <a:off x="152400" y="6388698"/>
            <a:ext cx="3733800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096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192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288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385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577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673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769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Common Criteria on Anonymity/</a:t>
            </a:r>
            <a:r>
              <a:rPr lang="en-US" dirty="0" err="1" smtClean="0"/>
              <a:t>Pseudonymity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45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FPR_PSE </a:t>
            </a:r>
            <a:r>
              <a:rPr lang="en-US" dirty="0" err="1" smtClean="0"/>
              <a:t>Pseudonymity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3200398"/>
            <a:ext cx="8503920" cy="2898649"/>
          </a:xfrm>
        </p:spPr>
        <p:txBody>
          <a:bodyPr/>
          <a:lstStyle/>
          <a:p>
            <a:r>
              <a:rPr lang="en-US" dirty="0" smtClean="0"/>
              <a:t>In each of these cases, the verified identity is known to the system, but not made generally available.</a:t>
            </a:r>
          </a:p>
          <a:p>
            <a:pPr lvl="1"/>
            <a:r>
              <a:rPr lang="en-US" dirty="0" smtClean="0"/>
              <a:t>In the case of FPR_PSE.2, a function is provided to obtain the verified identity of a pseudonym.</a:t>
            </a:r>
          </a:p>
          <a:p>
            <a:pPr lvl="1"/>
            <a:r>
              <a:rPr lang="en-US" dirty="0" smtClean="0"/>
              <a:t>This case may be useful in domains that require a balance of privacy and “real-world” accountability.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2014-01-12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2381-925A-4C25-AB18-0C99AD89CFC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406254"/>
            <a:ext cx="8380869" cy="17941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Date Placeholder 3"/>
          <p:cNvSpPr txBox="1">
            <a:spLocks/>
          </p:cNvSpPr>
          <p:nvPr/>
        </p:nvSpPr>
        <p:spPr>
          <a:xfrm>
            <a:off x="152400" y="6388698"/>
            <a:ext cx="3733800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096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192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288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385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480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577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673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769" algn="l" defTabSz="914192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Common Criteria on Anonymity/</a:t>
            </a:r>
            <a:r>
              <a:rPr lang="en-US" dirty="0" err="1" smtClean="0"/>
              <a:t>Pseudonymity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3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SG Theme">
  <a:themeElements>
    <a:clrScheme name="IDESG">
      <a:dk1>
        <a:srgbClr val="4E4E4E"/>
      </a:dk1>
      <a:lt1>
        <a:sysClr val="window" lastClr="FFFFFF"/>
      </a:lt1>
      <a:dk2>
        <a:srgbClr val="3A3A3A"/>
      </a:dk2>
      <a:lt2>
        <a:srgbClr val="DEECEE"/>
      </a:lt2>
      <a:accent1>
        <a:srgbClr val="0A658C"/>
      </a:accent1>
      <a:accent2>
        <a:srgbClr val="C00000"/>
      </a:accent2>
      <a:accent3>
        <a:srgbClr val="0A658C"/>
      </a:accent3>
      <a:accent4>
        <a:srgbClr val="595959"/>
      </a:accent4>
      <a:accent5>
        <a:srgbClr val="5AA2AE"/>
      </a:accent5>
      <a:accent6>
        <a:srgbClr val="9D90A0"/>
      </a:accent6>
      <a:hlink>
        <a:srgbClr val="143F6A"/>
      </a:hlink>
      <a:folHlink>
        <a:srgbClr val="3EBBF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ymantec_Color_Theme_v3">
      <a:dk1>
        <a:sysClr val="windowText" lastClr="000000"/>
      </a:dk1>
      <a:lt1>
        <a:sysClr val="window" lastClr="FFFFFF"/>
      </a:lt1>
      <a:dk2>
        <a:srgbClr val="000000"/>
      </a:dk2>
      <a:lt2>
        <a:srgbClr val="9A918C"/>
      </a:lt2>
      <a:accent1>
        <a:srgbClr val="5482AB"/>
      </a:accent1>
      <a:accent2>
        <a:srgbClr val="FDBB30"/>
      </a:accent2>
      <a:accent3>
        <a:srgbClr val="8E9300"/>
      </a:accent3>
      <a:accent4>
        <a:srgbClr val="E84920"/>
      </a:accent4>
      <a:accent5>
        <a:srgbClr val="7CA295"/>
      </a:accent5>
      <a:accent6>
        <a:srgbClr val="E98306"/>
      </a:accent6>
      <a:hlink>
        <a:srgbClr val="5482AB"/>
      </a:hlink>
      <a:folHlink>
        <a:srgbClr val="E9830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ymantec_Color_Theme_v3">
      <a:dk1>
        <a:sysClr val="windowText" lastClr="000000"/>
      </a:dk1>
      <a:lt1>
        <a:sysClr val="window" lastClr="FFFFFF"/>
      </a:lt1>
      <a:dk2>
        <a:srgbClr val="000000"/>
      </a:dk2>
      <a:lt2>
        <a:srgbClr val="9A918C"/>
      </a:lt2>
      <a:accent1>
        <a:srgbClr val="5482AB"/>
      </a:accent1>
      <a:accent2>
        <a:srgbClr val="FDBB30"/>
      </a:accent2>
      <a:accent3>
        <a:srgbClr val="8E9300"/>
      </a:accent3>
      <a:accent4>
        <a:srgbClr val="E84920"/>
      </a:accent4>
      <a:accent5>
        <a:srgbClr val="7CA295"/>
      </a:accent5>
      <a:accent6>
        <a:srgbClr val="E98306"/>
      </a:accent6>
      <a:hlink>
        <a:srgbClr val="5482AB"/>
      </a:hlink>
      <a:folHlink>
        <a:srgbClr val="E9830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889</Words>
  <Application>Microsoft Office PowerPoint</Application>
  <PresentationFormat>On-screen Show (4:3)</PresentationFormat>
  <Paragraphs>122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IDESG Theme</vt:lpstr>
      <vt:lpstr>Proposed Privacy Taxonomy for IOT</vt:lpstr>
      <vt:lpstr>Common Criteria has A Requirements Syntax for Privacy Enhancing Functions Such as Pseudonymity &amp; Anonymity</vt:lpstr>
      <vt:lpstr>Pros and Cons of Common Criteria</vt:lpstr>
      <vt:lpstr>Types of Common Criteria Requirements</vt:lpstr>
      <vt:lpstr>Some Common Criteria Terminology</vt:lpstr>
      <vt:lpstr>Common Criteria Privacy Class</vt:lpstr>
      <vt:lpstr>Common Criteria Privacy Components</vt:lpstr>
      <vt:lpstr>FPR_ANO Anonymity</vt:lpstr>
      <vt:lpstr>FPR_PSE Pseudonymity</vt:lpstr>
      <vt:lpstr>FPR_UNL Unlinkability</vt:lpstr>
      <vt:lpstr>FPR_UNO Unobservability</vt:lpstr>
      <vt:lpstr>Conclusions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2013-07-16T17:58:15Z</dcterms:created>
  <dcterms:modified xsi:type="dcterms:W3CDTF">2015-10-23T13:48:18Z</dcterms:modified>
</cp:coreProperties>
</file>