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3" r:id="rId1"/>
  </p:sldMasterIdLst>
  <p:notesMasterIdLst>
    <p:notesMasterId r:id="rId22"/>
  </p:notesMasterIdLst>
  <p:handoutMasterIdLst>
    <p:handoutMasterId r:id="rId23"/>
  </p:handoutMasterIdLst>
  <p:sldIdLst>
    <p:sldId id="257" r:id="rId2"/>
    <p:sldId id="366" r:id="rId3"/>
    <p:sldId id="369" r:id="rId4"/>
    <p:sldId id="370" r:id="rId5"/>
    <p:sldId id="356" r:id="rId6"/>
    <p:sldId id="357" r:id="rId7"/>
    <p:sldId id="358" r:id="rId8"/>
    <p:sldId id="361" r:id="rId9"/>
    <p:sldId id="359" r:id="rId10"/>
    <p:sldId id="368" r:id="rId11"/>
    <p:sldId id="363" r:id="rId12"/>
    <p:sldId id="373" r:id="rId13"/>
    <p:sldId id="364" r:id="rId14"/>
    <p:sldId id="365" r:id="rId15"/>
    <p:sldId id="367" r:id="rId16"/>
    <p:sldId id="374" r:id="rId17"/>
    <p:sldId id="362" r:id="rId18"/>
    <p:sldId id="372" r:id="rId19"/>
    <p:sldId id="375" r:id="rId20"/>
    <p:sldId id="371" r:id="rId21"/>
  </p:sldIdLst>
  <p:sldSz cx="9144000" cy="6858000" type="screen4x3"/>
  <p:notesSz cx="7019925" cy="9305925"/>
  <p:defaultTextStyle>
    <a:defPPr>
      <a:defRPr lang="en-US"/>
    </a:defPPr>
    <a:lvl1pPr algn="l" rtl="0" eaLnBrk="0" fontAlgn="base" hangingPunct="0">
      <a:lnSpc>
        <a:spcPct val="80000"/>
      </a:lnSpc>
      <a:spcBef>
        <a:spcPct val="0"/>
      </a:spcBef>
      <a:spcAft>
        <a:spcPct val="0"/>
      </a:spcAft>
      <a:defRPr sz="4000" kern="1200">
        <a:solidFill>
          <a:schemeClr val="accent2"/>
        </a:solidFill>
        <a:latin typeface="Arial" charset="0"/>
        <a:ea typeface="+mn-ea"/>
        <a:cs typeface="+mn-cs"/>
      </a:defRPr>
    </a:lvl1pPr>
    <a:lvl2pPr marL="457200" algn="l" rtl="0" eaLnBrk="0" fontAlgn="base" hangingPunct="0">
      <a:lnSpc>
        <a:spcPct val="80000"/>
      </a:lnSpc>
      <a:spcBef>
        <a:spcPct val="0"/>
      </a:spcBef>
      <a:spcAft>
        <a:spcPct val="0"/>
      </a:spcAft>
      <a:defRPr sz="4000" kern="1200">
        <a:solidFill>
          <a:schemeClr val="accent2"/>
        </a:solidFill>
        <a:latin typeface="Arial" charset="0"/>
        <a:ea typeface="+mn-ea"/>
        <a:cs typeface="+mn-cs"/>
      </a:defRPr>
    </a:lvl2pPr>
    <a:lvl3pPr marL="914400" algn="l" rtl="0" eaLnBrk="0" fontAlgn="base" hangingPunct="0">
      <a:lnSpc>
        <a:spcPct val="80000"/>
      </a:lnSpc>
      <a:spcBef>
        <a:spcPct val="0"/>
      </a:spcBef>
      <a:spcAft>
        <a:spcPct val="0"/>
      </a:spcAft>
      <a:defRPr sz="4000" kern="1200">
        <a:solidFill>
          <a:schemeClr val="accent2"/>
        </a:solidFill>
        <a:latin typeface="Arial" charset="0"/>
        <a:ea typeface="+mn-ea"/>
        <a:cs typeface="+mn-cs"/>
      </a:defRPr>
    </a:lvl3pPr>
    <a:lvl4pPr marL="1371600" algn="l" rtl="0" eaLnBrk="0" fontAlgn="base" hangingPunct="0">
      <a:lnSpc>
        <a:spcPct val="80000"/>
      </a:lnSpc>
      <a:spcBef>
        <a:spcPct val="0"/>
      </a:spcBef>
      <a:spcAft>
        <a:spcPct val="0"/>
      </a:spcAft>
      <a:defRPr sz="4000" kern="1200">
        <a:solidFill>
          <a:schemeClr val="accent2"/>
        </a:solidFill>
        <a:latin typeface="Arial" charset="0"/>
        <a:ea typeface="+mn-ea"/>
        <a:cs typeface="+mn-cs"/>
      </a:defRPr>
    </a:lvl4pPr>
    <a:lvl5pPr marL="1828800" algn="l" rtl="0" eaLnBrk="0" fontAlgn="base" hangingPunct="0">
      <a:lnSpc>
        <a:spcPct val="80000"/>
      </a:lnSpc>
      <a:spcBef>
        <a:spcPct val="0"/>
      </a:spcBef>
      <a:spcAft>
        <a:spcPct val="0"/>
      </a:spcAft>
      <a:defRPr sz="4000" kern="1200">
        <a:solidFill>
          <a:schemeClr val="accent2"/>
        </a:solidFill>
        <a:latin typeface="Arial" charset="0"/>
        <a:ea typeface="+mn-ea"/>
        <a:cs typeface="+mn-cs"/>
      </a:defRPr>
    </a:lvl5pPr>
    <a:lvl6pPr marL="2286000" algn="l" defTabSz="914400" rtl="0" eaLnBrk="1" latinLnBrk="0" hangingPunct="1">
      <a:defRPr sz="4000" kern="1200">
        <a:solidFill>
          <a:schemeClr val="accent2"/>
        </a:solidFill>
        <a:latin typeface="Arial" charset="0"/>
        <a:ea typeface="+mn-ea"/>
        <a:cs typeface="+mn-cs"/>
      </a:defRPr>
    </a:lvl6pPr>
    <a:lvl7pPr marL="2743200" algn="l" defTabSz="914400" rtl="0" eaLnBrk="1" latinLnBrk="0" hangingPunct="1">
      <a:defRPr sz="4000" kern="1200">
        <a:solidFill>
          <a:schemeClr val="accent2"/>
        </a:solidFill>
        <a:latin typeface="Arial" charset="0"/>
        <a:ea typeface="+mn-ea"/>
        <a:cs typeface="+mn-cs"/>
      </a:defRPr>
    </a:lvl7pPr>
    <a:lvl8pPr marL="3200400" algn="l" defTabSz="914400" rtl="0" eaLnBrk="1" latinLnBrk="0" hangingPunct="1">
      <a:defRPr sz="4000" kern="1200">
        <a:solidFill>
          <a:schemeClr val="accent2"/>
        </a:solidFill>
        <a:latin typeface="Arial" charset="0"/>
        <a:ea typeface="+mn-ea"/>
        <a:cs typeface="+mn-cs"/>
      </a:defRPr>
    </a:lvl8pPr>
    <a:lvl9pPr marL="3657600" algn="l" defTabSz="914400" rtl="0" eaLnBrk="1" latinLnBrk="0" hangingPunct="1">
      <a:defRPr sz="4000" kern="1200">
        <a:solidFill>
          <a:schemeClr val="accent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00"/>
    <a:srgbClr val="990033"/>
    <a:srgbClr val="FFFFCC"/>
    <a:srgbClr val="0000FF"/>
    <a:srgbClr val="FFD5AB"/>
    <a:srgbClr val="006666"/>
    <a:srgbClr val="C9EDFF"/>
    <a:srgbClr val="E8FFB9"/>
    <a:srgbClr val="FEE7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94" autoAdjust="0"/>
    <p:restoredTop sz="87034" autoAdjust="0"/>
  </p:normalViewPr>
  <p:slideViewPr>
    <p:cSldViewPr snapToGrid="0" snapToObjects="1">
      <p:cViewPr>
        <p:scale>
          <a:sx n="66" d="100"/>
          <a:sy n="66" d="100"/>
        </p:scale>
        <p:origin x="-1260" y="-54"/>
      </p:cViewPr>
      <p:guideLst>
        <p:guide orient="horz" pos="720"/>
        <p:guide pos="26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34"/>
    </p:cViewPr>
  </p:sorterViewPr>
  <p:notesViewPr>
    <p:cSldViewPr snapToGrid="0" snapToObjects="1">
      <p:cViewPr varScale="1">
        <p:scale>
          <a:sx n="59" d="100"/>
          <a:sy n="59" d="100"/>
        </p:scale>
        <p:origin x="-2736" y="-8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642" tIns="46818" rIns="93642" bIns="46818" numCol="1" anchor="t" anchorCtr="0" compatLnSpc="1">
            <a:prstTxWarp prst="textNoShape">
              <a:avLst/>
            </a:prstTxWarp>
          </a:bodyPr>
          <a:lstStyle>
            <a:lvl1pPr defTabSz="936625">
              <a:lnSpc>
                <a:spcPct val="100000"/>
              </a:lnSpc>
              <a:defRPr sz="1200">
                <a:solidFill>
                  <a:srgbClr val="FFFF00"/>
                </a:solidFill>
                <a:latin typeface="Arial" charset="0"/>
              </a:defRPr>
            </a:lvl1pPr>
          </a:lstStyle>
          <a:p>
            <a:pPr>
              <a:defRPr/>
            </a:pPr>
            <a:endParaRPr lang="en-US"/>
          </a:p>
        </p:txBody>
      </p:sp>
      <p:sp>
        <p:nvSpPr>
          <p:cNvPr id="80899" name="Rectangle 3"/>
          <p:cNvSpPr>
            <a:spLocks noGrp="1" noChangeArrowheads="1"/>
          </p:cNvSpPr>
          <p:nvPr>
            <p:ph type="dt" sz="quarter" idx="1"/>
          </p:nvPr>
        </p:nvSpPr>
        <p:spPr bwMode="auto">
          <a:xfrm>
            <a:off x="3978275" y="0"/>
            <a:ext cx="3041650" cy="465138"/>
          </a:xfrm>
          <a:prstGeom prst="rect">
            <a:avLst/>
          </a:prstGeom>
          <a:noFill/>
          <a:ln w="9525">
            <a:noFill/>
            <a:miter lim="800000"/>
            <a:headEnd/>
            <a:tailEnd/>
          </a:ln>
          <a:effectLst/>
        </p:spPr>
        <p:txBody>
          <a:bodyPr vert="horz" wrap="square" lIns="93642" tIns="46818" rIns="93642" bIns="46818" numCol="1" anchor="t" anchorCtr="0" compatLnSpc="1">
            <a:prstTxWarp prst="textNoShape">
              <a:avLst/>
            </a:prstTxWarp>
          </a:bodyPr>
          <a:lstStyle>
            <a:lvl1pPr algn="r" defTabSz="936625">
              <a:lnSpc>
                <a:spcPct val="100000"/>
              </a:lnSpc>
              <a:defRPr sz="1200">
                <a:solidFill>
                  <a:srgbClr val="FFFF00"/>
                </a:solidFill>
                <a:latin typeface="Arial" charset="0"/>
              </a:defRPr>
            </a:lvl1pPr>
          </a:lstStyle>
          <a:p>
            <a:pPr>
              <a:defRPr/>
            </a:pPr>
            <a:endParaRPr lang="en-US"/>
          </a:p>
        </p:txBody>
      </p:sp>
      <p:sp>
        <p:nvSpPr>
          <p:cNvPr id="80900" name="Rectangle 4"/>
          <p:cNvSpPr>
            <a:spLocks noGrp="1" noChangeArrowheads="1"/>
          </p:cNvSpPr>
          <p:nvPr>
            <p:ph type="ftr" sz="quarter" idx="2"/>
          </p:nvPr>
        </p:nvSpPr>
        <p:spPr bwMode="auto">
          <a:xfrm>
            <a:off x="0" y="8840788"/>
            <a:ext cx="3041650" cy="465137"/>
          </a:xfrm>
          <a:prstGeom prst="rect">
            <a:avLst/>
          </a:prstGeom>
          <a:noFill/>
          <a:ln w="9525">
            <a:noFill/>
            <a:miter lim="800000"/>
            <a:headEnd/>
            <a:tailEnd/>
          </a:ln>
          <a:effectLst/>
        </p:spPr>
        <p:txBody>
          <a:bodyPr vert="horz" wrap="square" lIns="93642" tIns="46818" rIns="93642" bIns="46818" numCol="1" anchor="b" anchorCtr="0" compatLnSpc="1">
            <a:prstTxWarp prst="textNoShape">
              <a:avLst/>
            </a:prstTxWarp>
          </a:bodyPr>
          <a:lstStyle>
            <a:lvl1pPr defTabSz="936625">
              <a:lnSpc>
                <a:spcPct val="100000"/>
              </a:lnSpc>
              <a:defRPr sz="1200">
                <a:solidFill>
                  <a:srgbClr val="FFFF00"/>
                </a:solidFill>
                <a:latin typeface="Arial" charset="0"/>
              </a:defRPr>
            </a:lvl1pPr>
          </a:lstStyle>
          <a:p>
            <a:pPr>
              <a:defRPr/>
            </a:pPr>
            <a:endParaRPr lang="en-US"/>
          </a:p>
        </p:txBody>
      </p:sp>
      <p:sp>
        <p:nvSpPr>
          <p:cNvPr id="80901" name="Rectangle 5"/>
          <p:cNvSpPr>
            <a:spLocks noGrp="1" noChangeArrowheads="1"/>
          </p:cNvSpPr>
          <p:nvPr>
            <p:ph type="sldNum" sz="quarter" idx="3"/>
          </p:nvPr>
        </p:nvSpPr>
        <p:spPr bwMode="auto">
          <a:xfrm>
            <a:off x="3978275" y="8840788"/>
            <a:ext cx="3041650" cy="465137"/>
          </a:xfrm>
          <a:prstGeom prst="rect">
            <a:avLst/>
          </a:prstGeom>
          <a:noFill/>
          <a:ln w="9525">
            <a:noFill/>
            <a:miter lim="800000"/>
            <a:headEnd/>
            <a:tailEnd/>
          </a:ln>
          <a:effectLst/>
        </p:spPr>
        <p:txBody>
          <a:bodyPr vert="horz" wrap="square" lIns="93642" tIns="46818" rIns="93642" bIns="46818" numCol="1" anchor="b" anchorCtr="0" compatLnSpc="1">
            <a:prstTxWarp prst="textNoShape">
              <a:avLst/>
            </a:prstTxWarp>
          </a:bodyPr>
          <a:lstStyle>
            <a:lvl1pPr algn="r" defTabSz="936625">
              <a:lnSpc>
                <a:spcPct val="100000"/>
              </a:lnSpc>
              <a:defRPr sz="1200">
                <a:solidFill>
                  <a:srgbClr val="FFFF00"/>
                </a:solidFill>
                <a:latin typeface="Arial" charset="0"/>
              </a:defRPr>
            </a:lvl1pPr>
          </a:lstStyle>
          <a:p>
            <a:pPr>
              <a:defRPr/>
            </a:pPr>
            <a:fld id="{90A8E2B4-CD99-49E6-8FCA-5B01515C99FC}" type="slidenum">
              <a:rPr lang="en-US"/>
              <a:pPr>
                <a:defRPr/>
              </a:pPr>
              <a:t>‹#›</a:t>
            </a:fld>
            <a:endParaRPr lang="en-US"/>
          </a:p>
        </p:txBody>
      </p:sp>
    </p:spTree>
    <p:extLst>
      <p:ext uri="{BB962C8B-B14F-4D97-AF65-F5344CB8AC3E}">
        <p14:creationId xmlns:p14="http://schemas.microsoft.com/office/powerpoint/2010/main" val="1615868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642" tIns="46818" rIns="93642" bIns="46818" numCol="1" anchor="t" anchorCtr="0" compatLnSpc="1">
            <a:prstTxWarp prst="textNoShape">
              <a:avLst/>
            </a:prstTxWarp>
          </a:bodyPr>
          <a:lstStyle>
            <a:lvl1pPr defTabSz="936625">
              <a:lnSpc>
                <a:spcPct val="100000"/>
              </a:lnSpc>
              <a:defRPr sz="1200">
                <a:solidFill>
                  <a:schemeClr val="tx1"/>
                </a:solidFill>
                <a:latin typeface="Times New Roman" pitchFamily="18" charset="0"/>
              </a:defRPr>
            </a:lvl1pPr>
          </a:lstStyle>
          <a:p>
            <a:pPr>
              <a:defRPr/>
            </a:pPr>
            <a:endParaRPr lang="en-US"/>
          </a:p>
        </p:txBody>
      </p:sp>
      <p:sp>
        <p:nvSpPr>
          <p:cNvPr id="5123" name="Rectangle 3"/>
          <p:cNvSpPr>
            <a:spLocks noGrp="1" noChangeArrowheads="1"/>
          </p:cNvSpPr>
          <p:nvPr>
            <p:ph type="dt" idx="1"/>
          </p:nvPr>
        </p:nvSpPr>
        <p:spPr bwMode="auto">
          <a:xfrm>
            <a:off x="3978275" y="0"/>
            <a:ext cx="3041650" cy="465138"/>
          </a:xfrm>
          <a:prstGeom prst="rect">
            <a:avLst/>
          </a:prstGeom>
          <a:noFill/>
          <a:ln w="9525">
            <a:noFill/>
            <a:miter lim="800000"/>
            <a:headEnd/>
            <a:tailEnd/>
          </a:ln>
          <a:effectLst/>
        </p:spPr>
        <p:txBody>
          <a:bodyPr vert="horz" wrap="square" lIns="93642" tIns="46818" rIns="93642" bIns="46818" numCol="1" anchor="t" anchorCtr="0" compatLnSpc="1">
            <a:prstTxWarp prst="textNoShape">
              <a:avLst/>
            </a:prstTxWarp>
          </a:bodyPr>
          <a:lstStyle>
            <a:lvl1pPr algn="r" defTabSz="936625">
              <a:lnSpc>
                <a:spcPct val="100000"/>
              </a:lnSpc>
              <a:defRPr sz="1200">
                <a:solidFill>
                  <a:schemeClr val="tx1"/>
                </a:solidFill>
                <a:latin typeface="Times New Roman" pitchFamily="18"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87450" y="698500"/>
            <a:ext cx="4652963" cy="34893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36625" y="4419600"/>
            <a:ext cx="5146675" cy="4187825"/>
          </a:xfrm>
          <a:prstGeom prst="rect">
            <a:avLst/>
          </a:prstGeom>
          <a:noFill/>
          <a:ln w="9525">
            <a:noFill/>
            <a:miter lim="800000"/>
            <a:headEnd/>
            <a:tailEnd/>
          </a:ln>
          <a:effectLst/>
        </p:spPr>
        <p:txBody>
          <a:bodyPr vert="horz" wrap="square" lIns="93642" tIns="46818" rIns="93642" bIns="468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40788"/>
            <a:ext cx="3041650" cy="465137"/>
          </a:xfrm>
          <a:prstGeom prst="rect">
            <a:avLst/>
          </a:prstGeom>
          <a:noFill/>
          <a:ln w="9525">
            <a:noFill/>
            <a:miter lim="800000"/>
            <a:headEnd/>
            <a:tailEnd/>
          </a:ln>
          <a:effectLst/>
        </p:spPr>
        <p:txBody>
          <a:bodyPr vert="horz" wrap="square" lIns="93642" tIns="46818" rIns="93642" bIns="46818" numCol="1" anchor="b" anchorCtr="0" compatLnSpc="1">
            <a:prstTxWarp prst="textNoShape">
              <a:avLst/>
            </a:prstTxWarp>
          </a:bodyPr>
          <a:lstStyle>
            <a:lvl1pPr defTabSz="936625">
              <a:lnSpc>
                <a:spcPct val="100000"/>
              </a:lnSpc>
              <a:defRPr sz="1200">
                <a:solidFill>
                  <a:schemeClr val="tx1"/>
                </a:solidFill>
                <a:latin typeface="Times New Roman" pitchFamily="18" charset="0"/>
              </a:defRPr>
            </a:lvl1pPr>
          </a:lstStyle>
          <a:p>
            <a:pPr>
              <a:defRPr/>
            </a:pPr>
            <a:endParaRPr lang="en-US"/>
          </a:p>
        </p:txBody>
      </p:sp>
      <p:sp>
        <p:nvSpPr>
          <p:cNvPr id="5127" name="Rectangle 7"/>
          <p:cNvSpPr>
            <a:spLocks noGrp="1" noChangeArrowheads="1"/>
          </p:cNvSpPr>
          <p:nvPr>
            <p:ph type="sldNum" sz="quarter" idx="5"/>
          </p:nvPr>
        </p:nvSpPr>
        <p:spPr bwMode="auto">
          <a:xfrm>
            <a:off x="3978275" y="8840788"/>
            <a:ext cx="3041650" cy="465137"/>
          </a:xfrm>
          <a:prstGeom prst="rect">
            <a:avLst/>
          </a:prstGeom>
          <a:noFill/>
          <a:ln w="9525">
            <a:noFill/>
            <a:miter lim="800000"/>
            <a:headEnd/>
            <a:tailEnd/>
          </a:ln>
          <a:effectLst/>
        </p:spPr>
        <p:txBody>
          <a:bodyPr vert="horz" wrap="square" lIns="93642" tIns="46818" rIns="93642" bIns="46818" numCol="1" anchor="b" anchorCtr="0" compatLnSpc="1">
            <a:prstTxWarp prst="textNoShape">
              <a:avLst/>
            </a:prstTxWarp>
          </a:bodyPr>
          <a:lstStyle>
            <a:lvl1pPr algn="r" defTabSz="936625">
              <a:lnSpc>
                <a:spcPct val="100000"/>
              </a:lnSpc>
              <a:defRPr sz="1200">
                <a:solidFill>
                  <a:schemeClr val="tx1"/>
                </a:solidFill>
                <a:latin typeface="Times New Roman" pitchFamily="18" charset="0"/>
              </a:defRPr>
            </a:lvl1pPr>
          </a:lstStyle>
          <a:p>
            <a:pPr>
              <a:defRPr/>
            </a:pPr>
            <a:fld id="{4D869A89-45C7-4693-BD24-DEF76A594A31}" type="slidenum">
              <a:rPr lang="en-US"/>
              <a:pPr>
                <a:defRPr/>
              </a:pPr>
              <a:t>‹#›</a:t>
            </a:fld>
            <a:endParaRPr lang="en-US"/>
          </a:p>
        </p:txBody>
      </p:sp>
    </p:spTree>
    <p:extLst>
      <p:ext uri="{BB962C8B-B14F-4D97-AF65-F5344CB8AC3E}">
        <p14:creationId xmlns:p14="http://schemas.microsoft.com/office/powerpoint/2010/main" val="36354676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4000">
                <a:solidFill>
                  <a:schemeClr val="accent2"/>
                </a:solidFill>
                <a:latin typeface="Arial" charset="0"/>
              </a:defRPr>
            </a:lvl1pPr>
            <a:lvl2pPr marL="742950" indent="-285750" defTabSz="936625">
              <a:defRPr sz="4000">
                <a:solidFill>
                  <a:schemeClr val="accent2"/>
                </a:solidFill>
                <a:latin typeface="Arial" charset="0"/>
              </a:defRPr>
            </a:lvl2pPr>
            <a:lvl3pPr marL="1143000" indent="-228600" defTabSz="936625">
              <a:defRPr sz="4000">
                <a:solidFill>
                  <a:schemeClr val="accent2"/>
                </a:solidFill>
                <a:latin typeface="Arial" charset="0"/>
              </a:defRPr>
            </a:lvl3pPr>
            <a:lvl4pPr marL="1600200" indent="-228600" defTabSz="936625">
              <a:defRPr sz="4000">
                <a:solidFill>
                  <a:schemeClr val="accent2"/>
                </a:solidFill>
                <a:latin typeface="Arial" charset="0"/>
              </a:defRPr>
            </a:lvl4pPr>
            <a:lvl5pPr marL="2057400" indent="-228600" defTabSz="936625">
              <a:defRPr sz="4000">
                <a:solidFill>
                  <a:schemeClr val="accent2"/>
                </a:solidFill>
                <a:latin typeface="Arial" charset="0"/>
              </a:defRPr>
            </a:lvl5pPr>
            <a:lvl6pPr marL="2514600" indent="-228600" defTabSz="936625" eaLnBrk="0" fontAlgn="base" hangingPunct="0">
              <a:lnSpc>
                <a:spcPct val="80000"/>
              </a:lnSpc>
              <a:spcBef>
                <a:spcPct val="0"/>
              </a:spcBef>
              <a:spcAft>
                <a:spcPct val="0"/>
              </a:spcAft>
              <a:defRPr sz="4000">
                <a:solidFill>
                  <a:schemeClr val="accent2"/>
                </a:solidFill>
                <a:latin typeface="Arial" charset="0"/>
              </a:defRPr>
            </a:lvl6pPr>
            <a:lvl7pPr marL="2971800" indent="-228600" defTabSz="936625" eaLnBrk="0" fontAlgn="base" hangingPunct="0">
              <a:lnSpc>
                <a:spcPct val="80000"/>
              </a:lnSpc>
              <a:spcBef>
                <a:spcPct val="0"/>
              </a:spcBef>
              <a:spcAft>
                <a:spcPct val="0"/>
              </a:spcAft>
              <a:defRPr sz="4000">
                <a:solidFill>
                  <a:schemeClr val="accent2"/>
                </a:solidFill>
                <a:latin typeface="Arial" charset="0"/>
              </a:defRPr>
            </a:lvl7pPr>
            <a:lvl8pPr marL="3429000" indent="-228600" defTabSz="936625" eaLnBrk="0" fontAlgn="base" hangingPunct="0">
              <a:lnSpc>
                <a:spcPct val="80000"/>
              </a:lnSpc>
              <a:spcBef>
                <a:spcPct val="0"/>
              </a:spcBef>
              <a:spcAft>
                <a:spcPct val="0"/>
              </a:spcAft>
              <a:defRPr sz="4000">
                <a:solidFill>
                  <a:schemeClr val="accent2"/>
                </a:solidFill>
                <a:latin typeface="Arial" charset="0"/>
              </a:defRPr>
            </a:lvl8pPr>
            <a:lvl9pPr marL="3886200" indent="-228600" defTabSz="936625" eaLnBrk="0" fontAlgn="base" hangingPunct="0">
              <a:lnSpc>
                <a:spcPct val="80000"/>
              </a:lnSpc>
              <a:spcBef>
                <a:spcPct val="0"/>
              </a:spcBef>
              <a:spcAft>
                <a:spcPct val="0"/>
              </a:spcAft>
              <a:defRPr sz="4000">
                <a:solidFill>
                  <a:schemeClr val="accent2"/>
                </a:solidFill>
                <a:latin typeface="Arial" charset="0"/>
              </a:defRPr>
            </a:lvl9pPr>
          </a:lstStyle>
          <a:p>
            <a:fld id="{3F29DD3E-3D52-47F6-9D45-98DC1CA822AE}" type="slidenum">
              <a:rPr lang="en-US" sz="1200" smtClean="0">
                <a:solidFill>
                  <a:schemeClr val="tx1"/>
                </a:solidFill>
                <a:latin typeface="Times New Roman" pitchFamily="18" charset="0"/>
              </a:rPr>
              <a:pPr/>
              <a:t>1</a:t>
            </a:fld>
            <a:endParaRPr lang="en-US" sz="1200" smtClean="0">
              <a:solidFill>
                <a:schemeClr val="tx1"/>
              </a:solidFill>
              <a:latin typeface="Times New Roman" pitchFamily="18"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Introductions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SHODAN Hacking Alerts[13] are live vulnerability RSS feeds regularly pulling search results from the SHODAN search engine. </a:t>
            </a:r>
          </a:p>
          <a:p>
            <a:endParaRPr lang="en-US" dirty="0" smtClean="0"/>
          </a:p>
          <a:p>
            <a:r>
              <a:rPr lang="en-US" dirty="0" smtClean="0"/>
              <a:t>Bishop Fox's free defensive tools incorporate SHODAN data into its defense alerts </a:t>
            </a:r>
          </a:p>
          <a:p>
            <a:endParaRPr lang="en-US" dirty="0" smtClean="0"/>
          </a:p>
          <a:p>
            <a:r>
              <a:rPr lang="en-US" dirty="0" smtClean="0"/>
              <a:t>These free RSS alerts can be utilized to perform ongoing monitoring of SHODAN results for any new vulnerability exposures related to organizations. They are part of the free defensive tool suite of the Google Hacking </a:t>
            </a:r>
            <a:r>
              <a:rPr lang="en-US" dirty="0" err="1" smtClean="0"/>
              <a:t>Diggity</a:t>
            </a:r>
            <a:r>
              <a:rPr lang="en-US" dirty="0" smtClean="0"/>
              <a:t> Project,[14] which form a type of intrusion detection system for search engine hacking (including results from SHODAN, Google, Bing, etc.).</a:t>
            </a:r>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13</a:t>
            </a:fld>
            <a:endParaRPr lang="en-US"/>
          </a:p>
        </p:txBody>
      </p:sp>
    </p:spTree>
    <p:extLst>
      <p:ext uri="{BB962C8B-B14F-4D97-AF65-F5344CB8AC3E}">
        <p14:creationId xmlns:p14="http://schemas.microsoft.com/office/powerpoint/2010/main" val="3901428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vulnerability doesn't have to be used for evil, though. According to Huang, the exploit allows SD cards to be used as a cheap source of microcontrollers for DIY projects. The processors inside common SD cards offer "several times the performance" of an </a:t>
            </a:r>
            <a:r>
              <a:rPr lang="en-US" dirty="0" err="1" smtClean="0"/>
              <a:t>Arduino</a:t>
            </a:r>
            <a:r>
              <a:rPr lang="en-US" dirty="0" smtClean="0"/>
              <a:t> CPU at "a fraction of the price," Huang says.</a:t>
            </a:r>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14</a:t>
            </a:fld>
            <a:endParaRPr lang="en-US"/>
          </a:p>
        </p:txBody>
      </p:sp>
    </p:spTree>
    <p:extLst>
      <p:ext uri="{BB962C8B-B14F-4D97-AF65-F5344CB8AC3E}">
        <p14:creationId xmlns:p14="http://schemas.microsoft.com/office/powerpoint/2010/main" val="3901428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15</a:t>
            </a:fld>
            <a:endParaRPr lang="en-US"/>
          </a:p>
        </p:txBody>
      </p:sp>
    </p:spTree>
    <p:extLst>
      <p:ext uri="{BB962C8B-B14F-4D97-AF65-F5344CB8AC3E}">
        <p14:creationId xmlns:p14="http://schemas.microsoft.com/office/powerpoint/2010/main" val="39014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3</a:t>
            </a:fld>
            <a:endParaRPr lang="en-US"/>
          </a:p>
        </p:txBody>
      </p:sp>
    </p:spTree>
    <p:extLst>
      <p:ext uri="{BB962C8B-B14F-4D97-AF65-F5344CB8AC3E}">
        <p14:creationId xmlns:p14="http://schemas.microsoft.com/office/powerpoint/2010/main" val="2777734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Nothing more than security through obscurity, which underpins much of today's Internet of things offerings.</a:t>
            </a:r>
            <a:endParaRPr lang="en-US" sz="1200" b="0" dirty="0" smtClean="0"/>
          </a:p>
          <a:p>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5</a:t>
            </a:fld>
            <a:endParaRPr lang="en-US"/>
          </a:p>
        </p:txBody>
      </p:sp>
    </p:spTree>
    <p:extLst>
      <p:ext uri="{BB962C8B-B14F-4D97-AF65-F5344CB8AC3E}">
        <p14:creationId xmlns:p14="http://schemas.microsoft.com/office/powerpoint/2010/main" val="754696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Discovered by independent security researcher </a:t>
            </a:r>
            <a:r>
              <a:rPr lang="en-US" dirty="0" err="1" smtClean="0"/>
              <a:t>Nitesh</a:t>
            </a:r>
            <a:r>
              <a:rPr lang="en-US" dirty="0" smtClean="0"/>
              <a:t> </a:t>
            </a:r>
            <a:r>
              <a:rPr lang="en-US" dirty="0" err="1" smtClean="0"/>
              <a:t>Dhanjani</a:t>
            </a:r>
            <a:r>
              <a:rPr lang="en-US" dirty="0" smtClean="0"/>
              <a:t> </a:t>
            </a:r>
          </a:p>
          <a:p>
            <a:endParaRPr lang="en-US" dirty="0" smtClean="0"/>
          </a:p>
          <a:p>
            <a:r>
              <a:rPr lang="en-US" dirty="0" smtClean="0"/>
              <a:t>While the so-called Internet of Things phenomenon brings convenience and new capabilities to gadgets, they come at a cost. Namely, they're susceptible to the same kinds of hack attacks that have plagued computer users for decades. The ability to load a Web page that causes house or office lights to go black could pose risks that go well beyond the typical computer threat.</a:t>
            </a:r>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6</a:t>
            </a:fld>
            <a:endParaRPr lang="en-US"/>
          </a:p>
        </p:txBody>
      </p:sp>
    </p:spTree>
    <p:extLst>
      <p:ext uri="{BB962C8B-B14F-4D97-AF65-F5344CB8AC3E}">
        <p14:creationId xmlns:p14="http://schemas.microsoft.com/office/powerpoint/2010/main" val="3901428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Also Discovered by independent security researcher </a:t>
            </a:r>
            <a:r>
              <a:rPr lang="en-US" dirty="0" err="1" smtClean="0"/>
              <a:t>Nitesh</a:t>
            </a:r>
            <a:r>
              <a:rPr lang="en-US" dirty="0" smtClean="0"/>
              <a:t> </a:t>
            </a:r>
            <a:r>
              <a:rPr lang="en-US" dirty="0" err="1" smtClean="0"/>
              <a:t>Dhanjani</a:t>
            </a:r>
            <a:r>
              <a:rPr lang="en-US" dirty="0" smtClean="0"/>
              <a:t> </a:t>
            </a:r>
          </a:p>
          <a:p>
            <a:endParaRPr lang="en-US" dirty="0" smtClean="0"/>
          </a:p>
          <a:p>
            <a:r>
              <a:rPr lang="en-US" dirty="0" smtClean="0"/>
              <a:t>In response, </a:t>
            </a:r>
            <a:r>
              <a:rPr lang="en-US" dirty="0" err="1" smtClean="0"/>
              <a:t>Belkin</a:t>
            </a:r>
            <a:r>
              <a:rPr lang="en-US" dirty="0" smtClean="0"/>
              <a:t> support representatives said the </a:t>
            </a:r>
            <a:r>
              <a:rPr lang="en-US" dirty="0" err="1" smtClean="0"/>
              <a:t>WeMo</a:t>
            </a:r>
            <a:r>
              <a:rPr lang="en-US" dirty="0" smtClean="0"/>
              <a:t> baby monitor was no more insecure than any other computing device, at least when users follow standard security procedures.</a:t>
            </a:r>
          </a:p>
          <a:p>
            <a:r>
              <a:rPr lang="en-US" dirty="0" smtClean="0"/>
              <a:t>"For homes that use a password for their Wi-Fi, our product is as secure as any item on that network," they wrote. "For someone to get access to the baby monitor a person would need to discover that password."</a:t>
            </a:r>
          </a:p>
          <a:p>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7</a:t>
            </a:fld>
            <a:endParaRPr lang="en-US"/>
          </a:p>
        </p:txBody>
      </p:sp>
    </p:spTree>
    <p:extLst>
      <p:ext uri="{BB962C8B-B14F-4D97-AF65-F5344CB8AC3E}">
        <p14:creationId xmlns:p14="http://schemas.microsoft.com/office/powerpoint/2010/main" val="3901428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smtClean="0"/>
              <a:t>“Investigators in one state believe the compromise may be in part due to the use of weak Simple Network Management Protocol (SNMP) community strings. Investigators in another state believe the malicious actor used Telnet port 23 and a simple password cracker to gain remote access. In one state the malicious actor changed the modem passwords, forcing technicians to restore to factory default settings to regain access.”</a:t>
            </a:r>
          </a:p>
          <a:p>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8</a:t>
            </a:fld>
            <a:endParaRPr lang="en-US"/>
          </a:p>
        </p:txBody>
      </p:sp>
    </p:spTree>
    <p:extLst>
      <p:ext uri="{BB962C8B-B14F-4D97-AF65-F5344CB8AC3E}">
        <p14:creationId xmlns:p14="http://schemas.microsoft.com/office/powerpoint/2010/main" val="3901428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9</a:t>
            </a:fld>
            <a:endParaRPr lang="en-US"/>
          </a:p>
        </p:txBody>
      </p:sp>
    </p:spTree>
    <p:extLst>
      <p:ext uri="{BB962C8B-B14F-4D97-AF65-F5344CB8AC3E}">
        <p14:creationId xmlns:p14="http://schemas.microsoft.com/office/powerpoint/2010/main" val="3901428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10</a:t>
            </a:fld>
            <a:endParaRPr lang="en-US"/>
          </a:p>
        </p:txBody>
      </p:sp>
    </p:spTree>
    <p:extLst>
      <p:ext uri="{BB962C8B-B14F-4D97-AF65-F5344CB8AC3E}">
        <p14:creationId xmlns:p14="http://schemas.microsoft.com/office/powerpoint/2010/main" val="3901428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vulnerability doesn't have to be used for evil, though. According to Huang, the exploit allows SD cards to be used as a cheap source of microcontrollers for DIY projects. The processors inside common SD cards offer "several times the performance" of an </a:t>
            </a:r>
            <a:r>
              <a:rPr lang="en-US" dirty="0" err="1" smtClean="0"/>
              <a:t>Arduino</a:t>
            </a:r>
            <a:r>
              <a:rPr lang="en-US" dirty="0" smtClean="0"/>
              <a:t> CPU at "a fraction of the price," Huang says.</a:t>
            </a:r>
            <a:endParaRPr lang="en-US" dirty="0"/>
          </a:p>
        </p:txBody>
      </p:sp>
      <p:sp>
        <p:nvSpPr>
          <p:cNvPr id="4" name="Slide Number Placeholder 3"/>
          <p:cNvSpPr>
            <a:spLocks noGrp="1"/>
          </p:cNvSpPr>
          <p:nvPr>
            <p:ph type="sldNum" sz="quarter" idx="10"/>
          </p:nvPr>
        </p:nvSpPr>
        <p:spPr/>
        <p:txBody>
          <a:bodyPr/>
          <a:lstStyle/>
          <a:p>
            <a:pPr>
              <a:defRPr/>
            </a:pPr>
            <a:fld id="{4D869A89-45C7-4693-BD24-DEF76A594A31}" type="slidenum">
              <a:rPr lang="en-US" smtClean="0"/>
              <a:pPr>
                <a:defRPr/>
              </a:pPr>
              <a:t>11</a:t>
            </a:fld>
            <a:endParaRPr lang="en-US"/>
          </a:p>
        </p:txBody>
      </p:sp>
    </p:spTree>
    <p:extLst>
      <p:ext uri="{BB962C8B-B14F-4D97-AF65-F5344CB8AC3E}">
        <p14:creationId xmlns:p14="http://schemas.microsoft.com/office/powerpoint/2010/main" val="3901428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8101974"/>
      </p:ext>
    </p:extLst>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60400" y="217488"/>
            <a:ext cx="8089900" cy="914400"/>
          </a:xfrm>
        </p:spPr>
        <p:txBody>
          <a:bodyPr/>
          <a:lstStyle>
            <a:lvl1pPr>
              <a:defRPr b="1">
                <a:solidFill>
                  <a:srgbClr val="FFFF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78014438"/>
      </p:ext>
    </p:extLst>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9413" y="141288"/>
            <a:ext cx="8320087"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AutoShape 3"/>
          <p:cNvSpPr>
            <a:spLocks noChangeArrowheads="1"/>
          </p:cNvSpPr>
          <p:nvPr/>
        </p:nvSpPr>
        <p:spPr bwMode="auto">
          <a:xfrm>
            <a:off x="381000" y="1042988"/>
            <a:ext cx="8305800" cy="5268912"/>
          </a:xfrm>
          <a:prstGeom prst="roundRect">
            <a:avLst>
              <a:gd name="adj" fmla="val 1372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lnSpc>
                <a:spcPct val="100000"/>
              </a:lnSpc>
            </a:pPr>
            <a:endParaRPr lang="en-US" sz="2400">
              <a:solidFill>
                <a:schemeClr val="tx1"/>
              </a:solidFill>
              <a:latin typeface="Times New Roman" pitchFamily="18" charset="0"/>
            </a:endParaRPr>
          </a:p>
        </p:txBody>
      </p:sp>
      <p:sp>
        <p:nvSpPr>
          <p:cNvPr id="1028" name="Line 5"/>
          <p:cNvSpPr>
            <a:spLocks noChangeShapeType="1"/>
          </p:cNvSpPr>
          <p:nvPr/>
        </p:nvSpPr>
        <p:spPr bwMode="auto">
          <a:xfrm flipV="1">
            <a:off x="927100" y="1042988"/>
            <a:ext cx="7175500" cy="0"/>
          </a:xfrm>
          <a:prstGeom prst="line">
            <a:avLst/>
          </a:prstGeom>
          <a:noFill/>
          <a:ln w="44450">
            <a:solidFill>
              <a:srgbClr val="FFFFCC">
                <a:alpha val="65097"/>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9" name="Rectangle 7"/>
          <p:cNvSpPr>
            <a:spLocks noGrp="1" noChangeArrowheads="1"/>
          </p:cNvSpPr>
          <p:nvPr>
            <p:ph type="body" idx="1"/>
          </p:nvPr>
        </p:nvSpPr>
        <p:spPr bwMode="auto">
          <a:xfrm>
            <a:off x="660400" y="1346200"/>
            <a:ext cx="77597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4395" name="Footer Placeholder 3"/>
          <p:cNvSpPr txBox="1">
            <a:spLocks noGrp="1"/>
          </p:cNvSpPr>
          <p:nvPr/>
        </p:nvSpPr>
        <p:spPr bwMode="auto">
          <a:xfrm>
            <a:off x="3238500" y="6400800"/>
            <a:ext cx="5435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accent2"/>
                </a:solidFill>
                <a:latin typeface="Arial" charset="0"/>
              </a:defRPr>
            </a:lvl1pPr>
            <a:lvl2pPr marL="742950" indent="-285750">
              <a:defRPr sz="4000">
                <a:solidFill>
                  <a:schemeClr val="accent2"/>
                </a:solidFill>
                <a:latin typeface="Arial" charset="0"/>
              </a:defRPr>
            </a:lvl2pPr>
            <a:lvl3pPr marL="1143000" indent="-228600">
              <a:defRPr sz="4000">
                <a:solidFill>
                  <a:schemeClr val="accent2"/>
                </a:solidFill>
                <a:latin typeface="Arial" charset="0"/>
              </a:defRPr>
            </a:lvl3pPr>
            <a:lvl4pPr marL="1600200" indent="-228600">
              <a:defRPr sz="4000">
                <a:solidFill>
                  <a:schemeClr val="accent2"/>
                </a:solidFill>
                <a:latin typeface="Arial" charset="0"/>
              </a:defRPr>
            </a:lvl4pPr>
            <a:lvl5pPr marL="2057400" indent="-228600">
              <a:defRPr sz="4000">
                <a:solidFill>
                  <a:schemeClr val="accent2"/>
                </a:solidFill>
                <a:latin typeface="Arial" charset="0"/>
              </a:defRPr>
            </a:lvl5pPr>
            <a:lvl6pPr marL="2514600" indent="-228600" eaLnBrk="0" fontAlgn="base" hangingPunct="0">
              <a:lnSpc>
                <a:spcPct val="80000"/>
              </a:lnSpc>
              <a:spcBef>
                <a:spcPct val="0"/>
              </a:spcBef>
              <a:spcAft>
                <a:spcPct val="0"/>
              </a:spcAft>
              <a:defRPr sz="4000">
                <a:solidFill>
                  <a:schemeClr val="accent2"/>
                </a:solidFill>
                <a:latin typeface="Arial" charset="0"/>
              </a:defRPr>
            </a:lvl6pPr>
            <a:lvl7pPr marL="2971800" indent="-228600" eaLnBrk="0" fontAlgn="base" hangingPunct="0">
              <a:lnSpc>
                <a:spcPct val="80000"/>
              </a:lnSpc>
              <a:spcBef>
                <a:spcPct val="0"/>
              </a:spcBef>
              <a:spcAft>
                <a:spcPct val="0"/>
              </a:spcAft>
              <a:defRPr sz="4000">
                <a:solidFill>
                  <a:schemeClr val="accent2"/>
                </a:solidFill>
                <a:latin typeface="Arial" charset="0"/>
              </a:defRPr>
            </a:lvl7pPr>
            <a:lvl8pPr marL="3429000" indent="-228600" eaLnBrk="0" fontAlgn="base" hangingPunct="0">
              <a:lnSpc>
                <a:spcPct val="80000"/>
              </a:lnSpc>
              <a:spcBef>
                <a:spcPct val="0"/>
              </a:spcBef>
              <a:spcAft>
                <a:spcPct val="0"/>
              </a:spcAft>
              <a:defRPr sz="4000">
                <a:solidFill>
                  <a:schemeClr val="accent2"/>
                </a:solidFill>
                <a:latin typeface="Arial" charset="0"/>
              </a:defRPr>
            </a:lvl8pPr>
            <a:lvl9pPr marL="3886200" indent="-228600" eaLnBrk="0" fontAlgn="base" hangingPunct="0">
              <a:lnSpc>
                <a:spcPct val="80000"/>
              </a:lnSpc>
              <a:spcBef>
                <a:spcPct val="0"/>
              </a:spcBef>
              <a:spcAft>
                <a:spcPct val="0"/>
              </a:spcAft>
              <a:defRPr sz="4000">
                <a:solidFill>
                  <a:schemeClr val="accent2"/>
                </a:solidFill>
                <a:latin typeface="Arial" charset="0"/>
              </a:defRPr>
            </a:lvl9pPr>
          </a:lstStyle>
          <a:p>
            <a:pPr algn="r">
              <a:lnSpc>
                <a:spcPct val="100000"/>
              </a:lnSpc>
              <a:defRPr/>
            </a:pPr>
            <a:r>
              <a:rPr lang="en-US" sz="1000" dirty="0" smtClean="0">
                <a:solidFill>
                  <a:srgbClr val="333300"/>
                </a:solidFill>
              </a:rPr>
              <a:t>Page </a:t>
            </a:r>
            <a:fld id="{BB3668BE-28E9-4105-AC1F-4F0F19978AFF}" type="slidenum">
              <a:rPr lang="en-US" sz="1000" smtClean="0">
                <a:solidFill>
                  <a:srgbClr val="333300"/>
                </a:solidFill>
              </a:rPr>
              <a:pPr algn="r">
                <a:lnSpc>
                  <a:spcPct val="100000"/>
                </a:lnSpc>
                <a:defRPr/>
              </a:pPr>
              <a:t>‹#›</a:t>
            </a:fld>
            <a:r>
              <a:rPr lang="en-US" sz="1000" dirty="0" smtClean="0">
                <a:solidFill>
                  <a:srgbClr val="333300"/>
                </a:solidFill>
              </a:rPr>
              <a:t> 			          ©</a:t>
            </a:r>
            <a:r>
              <a:rPr lang="en-GB" sz="1000" dirty="0" smtClean="0">
                <a:solidFill>
                  <a:srgbClr val="333300"/>
                </a:solidFill>
              </a:rPr>
              <a:t> Electrosoft 2013</a:t>
            </a:r>
            <a:endParaRPr lang="en-US" sz="1000" dirty="0" smtClean="0">
              <a:solidFill>
                <a:srgbClr val="333300"/>
              </a:solidFill>
            </a:endParaRPr>
          </a:p>
        </p:txBody>
      </p:sp>
      <p:sp>
        <p:nvSpPr>
          <p:cNvPr id="1031" name="Rectangle 6"/>
          <p:cNvSpPr>
            <a:spLocks noGrp="1" noChangeArrowheads="1"/>
          </p:cNvSpPr>
          <p:nvPr>
            <p:ph type="title"/>
          </p:nvPr>
        </p:nvSpPr>
        <p:spPr bwMode="auto">
          <a:xfrm>
            <a:off x="584200" y="217488"/>
            <a:ext cx="80899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32" name="Picture 9" descr="\\esistore\Corporate Information Resources\Electrosoft-Marketing\11. ESI Logos\2012LogoNoTaglin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8000" y="6415088"/>
            <a:ext cx="1536700"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4" r:id="rId1"/>
    <p:sldLayoutId id="2147483675" r:id="rId2"/>
  </p:sldLayoutIdLst>
  <p:transition>
    <p:split orient="vert"/>
  </p:transition>
  <p:timing>
    <p:tnLst>
      <p:par>
        <p:cTn id="1" dur="indefinite" restart="never" nodeType="tmRoot"/>
      </p:par>
    </p:tnLst>
  </p:timing>
  <p:txStyles>
    <p:titleStyle>
      <a:lvl1pPr algn="r" rtl="0" eaLnBrk="1" fontAlgn="base" hangingPunct="1">
        <a:spcBef>
          <a:spcPct val="0"/>
        </a:spcBef>
        <a:spcAft>
          <a:spcPct val="0"/>
        </a:spcAft>
        <a:defRPr sz="3400">
          <a:solidFill>
            <a:schemeClr val="tx2"/>
          </a:solidFill>
          <a:latin typeface="+mj-lt"/>
          <a:ea typeface="+mj-ea"/>
          <a:cs typeface="+mj-cs"/>
        </a:defRPr>
      </a:lvl1pPr>
      <a:lvl2pPr algn="r" rtl="0" eaLnBrk="1" fontAlgn="base" hangingPunct="1">
        <a:spcBef>
          <a:spcPct val="0"/>
        </a:spcBef>
        <a:spcAft>
          <a:spcPct val="0"/>
        </a:spcAft>
        <a:defRPr sz="3400">
          <a:solidFill>
            <a:schemeClr val="tx2"/>
          </a:solidFill>
          <a:latin typeface="Arial" charset="0"/>
        </a:defRPr>
      </a:lvl2pPr>
      <a:lvl3pPr algn="r" rtl="0" eaLnBrk="1" fontAlgn="base" hangingPunct="1">
        <a:spcBef>
          <a:spcPct val="0"/>
        </a:spcBef>
        <a:spcAft>
          <a:spcPct val="0"/>
        </a:spcAft>
        <a:defRPr sz="3400">
          <a:solidFill>
            <a:schemeClr val="tx2"/>
          </a:solidFill>
          <a:latin typeface="Arial" charset="0"/>
        </a:defRPr>
      </a:lvl3pPr>
      <a:lvl4pPr algn="r" rtl="0" eaLnBrk="1" fontAlgn="base" hangingPunct="1">
        <a:spcBef>
          <a:spcPct val="0"/>
        </a:spcBef>
        <a:spcAft>
          <a:spcPct val="0"/>
        </a:spcAft>
        <a:defRPr sz="3400">
          <a:solidFill>
            <a:schemeClr val="tx2"/>
          </a:solidFill>
          <a:latin typeface="Arial" charset="0"/>
        </a:defRPr>
      </a:lvl4pPr>
      <a:lvl5pPr algn="r" rtl="0" eaLnBrk="1" fontAlgn="base" hangingPunct="1">
        <a:spcBef>
          <a:spcPct val="0"/>
        </a:spcBef>
        <a:spcAft>
          <a:spcPct val="0"/>
        </a:spcAft>
        <a:defRPr sz="3400">
          <a:solidFill>
            <a:schemeClr val="tx2"/>
          </a:solidFill>
          <a:latin typeface="Arial" charset="0"/>
        </a:defRPr>
      </a:lvl5pPr>
      <a:lvl6pPr marL="457200" algn="r" rtl="0" eaLnBrk="1" fontAlgn="base" hangingPunct="1">
        <a:spcBef>
          <a:spcPct val="0"/>
        </a:spcBef>
        <a:spcAft>
          <a:spcPct val="0"/>
        </a:spcAft>
        <a:defRPr sz="3400">
          <a:solidFill>
            <a:schemeClr val="tx2"/>
          </a:solidFill>
          <a:latin typeface="Arial" charset="0"/>
        </a:defRPr>
      </a:lvl6pPr>
      <a:lvl7pPr marL="914400" algn="r" rtl="0" eaLnBrk="1" fontAlgn="base" hangingPunct="1">
        <a:spcBef>
          <a:spcPct val="0"/>
        </a:spcBef>
        <a:spcAft>
          <a:spcPct val="0"/>
        </a:spcAft>
        <a:defRPr sz="3400">
          <a:solidFill>
            <a:schemeClr val="tx2"/>
          </a:solidFill>
          <a:latin typeface="Arial" charset="0"/>
        </a:defRPr>
      </a:lvl7pPr>
      <a:lvl8pPr marL="1371600" algn="r" rtl="0" eaLnBrk="1" fontAlgn="base" hangingPunct="1">
        <a:spcBef>
          <a:spcPct val="0"/>
        </a:spcBef>
        <a:spcAft>
          <a:spcPct val="0"/>
        </a:spcAft>
        <a:defRPr sz="3400">
          <a:solidFill>
            <a:schemeClr val="tx2"/>
          </a:solidFill>
          <a:latin typeface="Arial" charset="0"/>
        </a:defRPr>
      </a:lvl8pPr>
      <a:lvl9pPr marL="1828800" algn="r" rtl="0" eaLnBrk="1" fontAlgn="base" hangingPunct="1">
        <a:spcBef>
          <a:spcPct val="0"/>
        </a:spcBef>
        <a:spcAft>
          <a:spcPct val="0"/>
        </a:spcAft>
        <a:defRPr sz="3400">
          <a:solidFill>
            <a:schemeClr val="tx2"/>
          </a:solidFill>
          <a:latin typeface="Arial" charset="0"/>
        </a:defRPr>
      </a:lvl9pPr>
    </p:titleStyle>
    <p:bodyStyle>
      <a:lvl1pPr marL="342900" indent="-342900" algn="l" rtl="0" eaLnBrk="1" fontAlgn="base" hangingPunct="1">
        <a:spcBef>
          <a:spcPct val="20000"/>
        </a:spcBef>
        <a:spcAft>
          <a:spcPct val="0"/>
        </a:spcAft>
        <a:buClr>
          <a:schemeClr val="bg2"/>
        </a:buClr>
        <a:buFont typeface="Wingdings" pitchFamily="2" charset="2"/>
        <a:buChar char="§"/>
        <a:tabLst>
          <a:tab pos="177800" algn="l"/>
        </a:tabLst>
        <a:defRPr sz="2800" b="1">
          <a:solidFill>
            <a:srgbClr val="006666"/>
          </a:solidFill>
          <a:latin typeface="+mn-lt"/>
          <a:ea typeface="+mn-ea"/>
          <a:cs typeface="+mn-cs"/>
        </a:defRPr>
      </a:lvl1pPr>
      <a:lvl2pPr marL="742950" indent="-285750" algn="l" rtl="0" eaLnBrk="1" fontAlgn="base" hangingPunct="1">
        <a:spcBef>
          <a:spcPct val="20000"/>
        </a:spcBef>
        <a:spcAft>
          <a:spcPct val="0"/>
        </a:spcAft>
        <a:buClr>
          <a:schemeClr val="tx1"/>
        </a:buClr>
        <a:buFont typeface="Wingdings" pitchFamily="2" charset="2"/>
        <a:buChar char="§"/>
        <a:tabLst>
          <a:tab pos="177800" algn="l"/>
        </a:tabLst>
        <a:defRPr sz="2400" b="1">
          <a:solidFill>
            <a:schemeClr val="tx1"/>
          </a:solidFill>
          <a:latin typeface="+mn-lt"/>
        </a:defRPr>
      </a:lvl2pPr>
      <a:lvl3pPr marL="1143000" indent="-228600" algn="l" rtl="0" eaLnBrk="1" fontAlgn="base" hangingPunct="1">
        <a:spcBef>
          <a:spcPct val="20000"/>
        </a:spcBef>
        <a:spcAft>
          <a:spcPct val="0"/>
        </a:spcAft>
        <a:buClr>
          <a:srgbClr val="000086"/>
        </a:buClr>
        <a:buSzPct val="80000"/>
        <a:buChar char="o"/>
        <a:tabLst>
          <a:tab pos="177800" algn="l"/>
        </a:tabLst>
        <a:defRPr sz="2000" b="1">
          <a:solidFill>
            <a:srgbClr val="006666"/>
          </a:solidFill>
          <a:latin typeface="+mn-lt"/>
        </a:defRPr>
      </a:lvl3pPr>
      <a:lvl4pPr marL="1600200" indent="-228600" algn="l" rtl="0" eaLnBrk="1" fontAlgn="base" hangingPunct="1">
        <a:spcBef>
          <a:spcPct val="20000"/>
        </a:spcBef>
        <a:spcAft>
          <a:spcPct val="0"/>
        </a:spcAft>
        <a:buClr>
          <a:schemeClr val="hlink"/>
        </a:buClr>
        <a:buSzPct val="60000"/>
        <a:buFont typeface="Wingdings" pitchFamily="2" charset="2"/>
        <a:buChar char="l"/>
        <a:tabLst>
          <a:tab pos="177800" algn="l"/>
        </a:tabLst>
        <a:defRPr>
          <a:solidFill>
            <a:schemeClr val="tx1"/>
          </a:solidFill>
          <a:latin typeface="+mn-lt"/>
        </a:defRPr>
      </a:lvl4pPr>
      <a:lvl5pPr marL="2057400" indent="-228600" algn="l" rtl="0" eaLnBrk="1" fontAlgn="base" hangingPunct="1">
        <a:spcBef>
          <a:spcPct val="20000"/>
        </a:spcBef>
        <a:spcAft>
          <a:spcPct val="0"/>
        </a:spcAft>
        <a:buClr>
          <a:schemeClr val="bg2"/>
        </a:buClr>
        <a:buSzPct val="40000"/>
        <a:buFont typeface="Wingdings" pitchFamily="2" charset="2"/>
        <a:buChar char="l"/>
        <a:tabLst>
          <a:tab pos="177800" algn="l"/>
        </a:tabLst>
        <a:defRPr>
          <a:solidFill>
            <a:schemeClr val="tx1"/>
          </a:solidFill>
          <a:latin typeface="+mn-lt"/>
        </a:defRPr>
      </a:lvl5pPr>
      <a:lvl6pPr marL="2514600" indent="-228600" algn="l" rtl="0" eaLnBrk="1" fontAlgn="base" hangingPunct="1">
        <a:spcBef>
          <a:spcPct val="20000"/>
        </a:spcBef>
        <a:spcAft>
          <a:spcPct val="0"/>
        </a:spcAft>
        <a:buClr>
          <a:schemeClr val="bg2"/>
        </a:buClr>
        <a:buSzPct val="40000"/>
        <a:buFont typeface="Wingdings" pitchFamily="2" charset="2"/>
        <a:buChar char="l"/>
        <a:tabLst>
          <a:tab pos="177800" algn="l"/>
        </a:tabLst>
        <a:defRPr>
          <a:solidFill>
            <a:schemeClr val="tx1"/>
          </a:solidFill>
          <a:latin typeface="+mn-lt"/>
        </a:defRPr>
      </a:lvl6pPr>
      <a:lvl7pPr marL="2971800" indent="-228600" algn="l" rtl="0" eaLnBrk="1" fontAlgn="base" hangingPunct="1">
        <a:spcBef>
          <a:spcPct val="20000"/>
        </a:spcBef>
        <a:spcAft>
          <a:spcPct val="0"/>
        </a:spcAft>
        <a:buClr>
          <a:schemeClr val="bg2"/>
        </a:buClr>
        <a:buSzPct val="40000"/>
        <a:buFont typeface="Wingdings" pitchFamily="2" charset="2"/>
        <a:buChar char="l"/>
        <a:tabLst>
          <a:tab pos="177800" algn="l"/>
        </a:tabLst>
        <a:defRPr>
          <a:solidFill>
            <a:schemeClr val="tx1"/>
          </a:solidFill>
          <a:latin typeface="+mn-lt"/>
        </a:defRPr>
      </a:lvl7pPr>
      <a:lvl8pPr marL="3429000" indent="-228600" algn="l" rtl="0" eaLnBrk="1" fontAlgn="base" hangingPunct="1">
        <a:spcBef>
          <a:spcPct val="20000"/>
        </a:spcBef>
        <a:spcAft>
          <a:spcPct val="0"/>
        </a:spcAft>
        <a:buClr>
          <a:schemeClr val="bg2"/>
        </a:buClr>
        <a:buSzPct val="40000"/>
        <a:buFont typeface="Wingdings" pitchFamily="2" charset="2"/>
        <a:buChar char="l"/>
        <a:tabLst>
          <a:tab pos="177800" algn="l"/>
        </a:tabLst>
        <a:defRPr>
          <a:solidFill>
            <a:schemeClr val="tx1"/>
          </a:solidFill>
          <a:latin typeface="+mn-lt"/>
        </a:defRPr>
      </a:lvl8pPr>
      <a:lvl9pPr marL="3886200" indent="-228600" algn="l" rtl="0" eaLnBrk="1" fontAlgn="base" hangingPunct="1">
        <a:spcBef>
          <a:spcPct val="20000"/>
        </a:spcBef>
        <a:spcAft>
          <a:spcPct val="0"/>
        </a:spcAft>
        <a:buClr>
          <a:schemeClr val="bg2"/>
        </a:buClr>
        <a:buSzPct val="40000"/>
        <a:buFont typeface="Wingdings" pitchFamily="2" charset="2"/>
        <a:buChar char="l"/>
        <a:tabLst>
          <a:tab pos="177800" algn="l"/>
        </a:tabLs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04" name="Rectangle 16"/>
          <p:cNvSpPr>
            <a:spLocks noChangeArrowheads="1"/>
          </p:cNvSpPr>
          <p:nvPr/>
        </p:nvSpPr>
        <p:spPr bwMode="auto">
          <a:xfrm>
            <a:off x="1574800" y="4940300"/>
            <a:ext cx="57023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0000"/>
              </a:lnSpc>
              <a:spcBef>
                <a:spcPct val="20000"/>
              </a:spcBef>
              <a:defRPr/>
            </a:pPr>
            <a:r>
              <a:rPr lang="en-US" sz="1800" i="1" dirty="0" smtClean="0">
                <a:solidFill>
                  <a:srgbClr val="800000"/>
                </a:solidFill>
                <a:effectLst>
                  <a:outerShdw blurRad="38100" dist="38100" dir="2700000" algn="tl">
                    <a:srgbClr val="C0C0C0"/>
                  </a:outerShdw>
                </a:effectLst>
                <a:latin typeface="Times New Roman" pitchFamily="18" charset="0"/>
              </a:rPr>
              <a:t>2014-07-29</a:t>
            </a:r>
            <a:endParaRPr lang="en-US" sz="1800" i="1" dirty="0">
              <a:solidFill>
                <a:srgbClr val="800000"/>
              </a:solidFill>
              <a:effectLst>
                <a:outerShdw blurRad="38100" dist="38100" dir="2700000" algn="tl">
                  <a:srgbClr val="C0C0C0"/>
                </a:outerShdw>
              </a:effectLst>
              <a:latin typeface="Times New Roman" pitchFamily="18" charset="0"/>
            </a:endParaRPr>
          </a:p>
        </p:txBody>
      </p:sp>
      <p:sp>
        <p:nvSpPr>
          <p:cNvPr id="2051" name="Text Box 23"/>
          <p:cNvSpPr txBox="1">
            <a:spLocks noChangeArrowheads="1"/>
          </p:cNvSpPr>
          <p:nvPr/>
        </p:nvSpPr>
        <p:spPr bwMode="auto">
          <a:xfrm>
            <a:off x="533400" y="5727700"/>
            <a:ext cx="18907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000">
                <a:solidFill>
                  <a:schemeClr val="accent2"/>
                </a:solidFill>
                <a:latin typeface="Arial" charset="0"/>
              </a:defRPr>
            </a:lvl1pPr>
            <a:lvl2pPr marL="742950" indent="-285750">
              <a:defRPr sz="4000">
                <a:solidFill>
                  <a:schemeClr val="accent2"/>
                </a:solidFill>
                <a:latin typeface="Arial" charset="0"/>
              </a:defRPr>
            </a:lvl2pPr>
            <a:lvl3pPr marL="1143000" indent="-228600">
              <a:defRPr sz="4000">
                <a:solidFill>
                  <a:schemeClr val="accent2"/>
                </a:solidFill>
                <a:latin typeface="Arial" charset="0"/>
              </a:defRPr>
            </a:lvl3pPr>
            <a:lvl4pPr marL="1600200" indent="-228600">
              <a:defRPr sz="4000">
                <a:solidFill>
                  <a:schemeClr val="accent2"/>
                </a:solidFill>
                <a:latin typeface="Arial" charset="0"/>
              </a:defRPr>
            </a:lvl4pPr>
            <a:lvl5pPr marL="2057400" indent="-228600">
              <a:defRPr sz="4000">
                <a:solidFill>
                  <a:schemeClr val="accent2"/>
                </a:solidFill>
                <a:latin typeface="Arial" charset="0"/>
              </a:defRPr>
            </a:lvl5pPr>
            <a:lvl6pPr marL="2514600" indent="-228600" eaLnBrk="0" fontAlgn="base" hangingPunct="0">
              <a:lnSpc>
                <a:spcPct val="80000"/>
              </a:lnSpc>
              <a:spcBef>
                <a:spcPct val="0"/>
              </a:spcBef>
              <a:spcAft>
                <a:spcPct val="0"/>
              </a:spcAft>
              <a:defRPr sz="4000">
                <a:solidFill>
                  <a:schemeClr val="accent2"/>
                </a:solidFill>
                <a:latin typeface="Arial" charset="0"/>
              </a:defRPr>
            </a:lvl6pPr>
            <a:lvl7pPr marL="2971800" indent="-228600" eaLnBrk="0" fontAlgn="base" hangingPunct="0">
              <a:lnSpc>
                <a:spcPct val="80000"/>
              </a:lnSpc>
              <a:spcBef>
                <a:spcPct val="0"/>
              </a:spcBef>
              <a:spcAft>
                <a:spcPct val="0"/>
              </a:spcAft>
              <a:defRPr sz="4000">
                <a:solidFill>
                  <a:schemeClr val="accent2"/>
                </a:solidFill>
                <a:latin typeface="Arial" charset="0"/>
              </a:defRPr>
            </a:lvl7pPr>
            <a:lvl8pPr marL="3429000" indent="-228600" eaLnBrk="0" fontAlgn="base" hangingPunct="0">
              <a:lnSpc>
                <a:spcPct val="80000"/>
              </a:lnSpc>
              <a:spcBef>
                <a:spcPct val="0"/>
              </a:spcBef>
              <a:spcAft>
                <a:spcPct val="0"/>
              </a:spcAft>
              <a:defRPr sz="4000">
                <a:solidFill>
                  <a:schemeClr val="accent2"/>
                </a:solidFill>
                <a:latin typeface="Arial" charset="0"/>
              </a:defRPr>
            </a:lvl8pPr>
            <a:lvl9pPr marL="3886200" indent="-228600" eaLnBrk="0" fontAlgn="base" hangingPunct="0">
              <a:lnSpc>
                <a:spcPct val="80000"/>
              </a:lnSpc>
              <a:spcBef>
                <a:spcPct val="0"/>
              </a:spcBef>
              <a:spcAft>
                <a:spcPct val="0"/>
              </a:spcAft>
              <a:defRPr sz="4000">
                <a:solidFill>
                  <a:schemeClr val="accent2"/>
                </a:solidFill>
                <a:latin typeface="Arial" charset="0"/>
              </a:defRPr>
            </a:lvl9pPr>
          </a:lstStyle>
          <a:p>
            <a:pPr>
              <a:lnSpc>
                <a:spcPct val="100000"/>
              </a:lnSpc>
            </a:pPr>
            <a:r>
              <a:rPr lang="en-US" sz="1200">
                <a:solidFill>
                  <a:schemeClr val="tx1"/>
                </a:solidFill>
              </a:rPr>
              <a:t>Electrosoft Services, Inc.</a:t>
            </a:r>
          </a:p>
          <a:p>
            <a:pPr>
              <a:lnSpc>
                <a:spcPct val="100000"/>
              </a:lnSpc>
            </a:pPr>
            <a:r>
              <a:rPr lang="en-US" sz="1200">
                <a:solidFill>
                  <a:schemeClr val="tx1"/>
                </a:solidFill>
              </a:rPr>
              <a:t>1893 Metro Center Drive </a:t>
            </a:r>
          </a:p>
          <a:p>
            <a:pPr>
              <a:lnSpc>
                <a:spcPct val="100000"/>
              </a:lnSpc>
            </a:pPr>
            <a:r>
              <a:rPr lang="en-US" sz="1200">
                <a:solidFill>
                  <a:schemeClr val="tx1"/>
                </a:solidFill>
              </a:rPr>
              <a:t>Suite 228</a:t>
            </a:r>
          </a:p>
          <a:p>
            <a:pPr>
              <a:lnSpc>
                <a:spcPct val="100000"/>
              </a:lnSpc>
            </a:pPr>
            <a:r>
              <a:rPr lang="en-US" sz="1200">
                <a:solidFill>
                  <a:schemeClr val="tx1"/>
                </a:solidFill>
              </a:rPr>
              <a:t>Reston, VA 20190</a:t>
            </a:r>
          </a:p>
        </p:txBody>
      </p:sp>
      <p:sp>
        <p:nvSpPr>
          <p:cNvPr id="2052" name="Text Box 25"/>
          <p:cNvSpPr txBox="1">
            <a:spLocks noChangeArrowheads="1"/>
          </p:cNvSpPr>
          <p:nvPr/>
        </p:nvSpPr>
        <p:spPr bwMode="auto">
          <a:xfrm>
            <a:off x="5886450" y="5727700"/>
            <a:ext cx="26257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000">
                <a:solidFill>
                  <a:schemeClr val="accent2"/>
                </a:solidFill>
                <a:latin typeface="Arial" charset="0"/>
              </a:defRPr>
            </a:lvl1pPr>
            <a:lvl2pPr marL="742950" indent="-285750">
              <a:defRPr sz="4000">
                <a:solidFill>
                  <a:schemeClr val="accent2"/>
                </a:solidFill>
                <a:latin typeface="Arial" charset="0"/>
              </a:defRPr>
            </a:lvl2pPr>
            <a:lvl3pPr marL="1143000" indent="-228600">
              <a:defRPr sz="4000">
                <a:solidFill>
                  <a:schemeClr val="accent2"/>
                </a:solidFill>
                <a:latin typeface="Arial" charset="0"/>
              </a:defRPr>
            </a:lvl3pPr>
            <a:lvl4pPr marL="1600200" indent="-228600">
              <a:defRPr sz="4000">
                <a:solidFill>
                  <a:schemeClr val="accent2"/>
                </a:solidFill>
                <a:latin typeface="Arial" charset="0"/>
              </a:defRPr>
            </a:lvl4pPr>
            <a:lvl5pPr marL="2057400" indent="-228600">
              <a:defRPr sz="4000">
                <a:solidFill>
                  <a:schemeClr val="accent2"/>
                </a:solidFill>
                <a:latin typeface="Arial" charset="0"/>
              </a:defRPr>
            </a:lvl5pPr>
            <a:lvl6pPr marL="2514600" indent="-228600" eaLnBrk="0" fontAlgn="base" hangingPunct="0">
              <a:lnSpc>
                <a:spcPct val="80000"/>
              </a:lnSpc>
              <a:spcBef>
                <a:spcPct val="0"/>
              </a:spcBef>
              <a:spcAft>
                <a:spcPct val="0"/>
              </a:spcAft>
              <a:defRPr sz="4000">
                <a:solidFill>
                  <a:schemeClr val="accent2"/>
                </a:solidFill>
                <a:latin typeface="Arial" charset="0"/>
              </a:defRPr>
            </a:lvl6pPr>
            <a:lvl7pPr marL="2971800" indent="-228600" eaLnBrk="0" fontAlgn="base" hangingPunct="0">
              <a:lnSpc>
                <a:spcPct val="80000"/>
              </a:lnSpc>
              <a:spcBef>
                <a:spcPct val="0"/>
              </a:spcBef>
              <a:spcAft>
                <a:spcPct val="0"/>
              </a:spcAft>
              <a:defRPr sz="4000">
                <a:solidFill>
                  <a:schemeClr val="accent2"/>
                </a:solidFill>
                <a:latin typeface="Arial" charset="0"/>
              </a:defRPr>
            </a:lvl7pPr>
            <a:lvl8pPr marL="3429000" indent="-228600" eaLnBrk="0" fontAlgn="base" hangingPunct="0">
              <a:lnSpc>
                <a:spcPct val="80000"/>
              </a:lnSpc>
              <a:spcBef>
                <a:spcPct val="0"/>
              </a:spcBef>
              <a:spcAft>
                <a:spcPct val="0"/>
              </a:spcAft>
              <a:defRPr sz="4000">
                <a:solidFill>
                  <a:schemeClr val="accent2"/>
                </a:solidFill>
                <a:latin typeface="Arial" charset="0"/>
              </a:defRPr>
            </a:lvl8pPr>
            <a:lvl9pPr marL="3886200" indent="-228600" eaLnBrk="0" fontAlgn="base" hangingPunct="0">
              <a:lnSpc>
                <a:spcPct val="80000"/>
              </a:lnSpc>
              <a:spcBef>
                <a:spcPct val="0"/>
              </a:spcBef>
              <a:spcAft>
                <a:spcPct val="0"/>
              </a:spcAft>
              <a:defRPr sz="4000">
                <a:solidFill>
                  <a:schemeClr val="accent2"/>
                </a:solidFill>
                <a:latin typeface="Arial" charset="0"/>
              </a:defRPr>
            </a:lvl9pPr>
          </a:lstStyle>
          <a:p>
            <a:pPr algn="r">
              <a:lnSpc>
                <a:spcPct val="100000"/>
              </a:lnSpc>
            </a:pPr>
            <a:r>
              <a:rPr lang="en-US" sz="1200">
                <a:solidFill>
                  <a:schemeClr val="tx1"/>
                </a:solidFill>
              </a:rPr>
              <a:t>Web: http://www.electrosoft-inc.com</a:t>
            </a:r>
          </a:p>
          <a:p>
            <a:pPr algn="r">
              <a:lnSpc>
                <a:spcPct val="100000"/>
              </a:lnSpc>
            </a:pPr>
            <a:r>
              <a:rPr lang="en-US" sz="1200">
                <a:solidFill>
                  <a:schemeClr val="tx1"/>
                </a:solidFill>
              </a:rPr>
              <a:t>Email: info@electrosoft-inc.com</a:t>
            </a:r>
          </a:p>
          <a:p>
            <a:pPr algn="r">
              <a:lnSpc>
                <a:spcPct val="100000"/>
              </a:lnSpc>
            </a:pPr>
            <a:r>
              <a:rPr lang="en-US" sz="1200">
                <a:solidFill>
                  <a:schemeClr val="tx1"/>
                </a:solidFill>
              </a:rPr>
              <a:t>Tel:   (703) 437-9451</a:t>
            </a:r>
          </a:p>
          <a:p>
            <a:pPr algn="r">
              <a:lnSpc>
                <a:spcPct val="100000"/>
              </a:lnSpc>
            </a:pPr>
            <a:r>
              <a:rPr lang="en-US" sz="1200">
                <a:solidFill>
                  <a:schemeClr val="tx1"/>
                </a:solidFill>
              </a:rPr>
              <a:t>FAX: (703) 437-9452</a:t>
            </a:r>
          </a:p>
        </p:txBody>
      </p:sp>
      <p:sp>
        <p:nvSpPr>
          <p:cNvPr id="11" name="Rectangle 10"/>
          <p:cNvSpPr/>
          <p:nvPr/>
        </p:nvSpPr>
        <p:spPr>
          <a:xfrm>
            <a:off x="711200" y="2749550"/>
            <a:ext cx="7467600" cy="978729"/>
          </a:xfrm>
          <a:prstGeom prst="rect">
            <a:avLst/>
          </a:prstGeom>
        </p:spPr>
        <p:txBody>
          <a:bodyPr>
            <a:spAutoFit/>
          </a:bodyPr>
          <a:lstStyle/>
          <a:p>
            <a:pPr algn="ctr">
              <a:spcBef>
                <a:spcPct val="20000"/>
              </a:spcBef>
              <a:defRPr/>
            </a:pPr>
            <a:r>
              <a:rPr lang="en-US" sz="3600"/>
              <a:t>Security </a:t>
            </a:r>
            <a:r>
              <a:rPr lang="en-US" sz="3600" smtClean="0"/>
              <a:t>Flaws in </a:t>
            </a:r>
            <a:r>
              <a:rPr lang="en-US" sz="3600" dirty="0"/>
              <a:t>the </a:t>
            </a:r>
            <a:r>
              <a:rPr lang="en-US" sz="3600" dirty="0" smtClean="0"/>
              <a:t>Internet </a:t>
            </a:r>
            <a:r>
              <a:rPr lang="en-US" sz="3600" dirty="0"/>
              <a:t>of </a:t>
            </a:r>
            <a:r>
              <a:rPr lang="en-US" sz="3600" dirty="0" smtClean="0"/>
              <a:t>Things</a:t>
            </a:r>
            <a:endParaRPr lang="en-US" sz="3600" dirty="0">
              <a:solidFill>
                <a:schemeClr val="tx1"/>
              </a:solidFill>
              <a:effectLst>
                <a:outerShdw blurRad="38100" dist="38100" dir="2700000" algn="tl">
                  <a:srgbClr val="C0C0C0"/>
                </a:outerShdw>
              </a:effectLst>
              <a:latin typeface="Times New Roman" pitchFamily="18" charset="0"/>
            </a:endParaRPr>
          </a:p>
        </p:txBody>
      </p:sp>
      <p:sp>
        <p:nvSpPr>
          <p:cNvPr id="13" name="Rectangle 16"/>
          <p:cNvSpPr>
            <a:spLocks noChangeArrowheads="1"/>
          </p:cNvSpPr>
          <p:nvPr/>
        </p:nvSpPr>
        <p:spPr bwMode="auto">
          <a:xfrm>
            <a:off x="1574800" y="4559300"/>
            <a:ext cx="57023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0000"/>
              </a:lnSpc>
              <a:spcBef>
                <a:spcPct val="20000"/>
              </a:spcBef>
              <a:defRPr/>
            </a:pPr>
            <a:r>
              <a:rPr lang="en-US" sz="2000" b="1" i="1" dirty="0" smtClean="0">
                <a:solidFill>
                  <a:srgbClr val="800000"/>
                </a:solidFill>
                <a:effectLst>
                  <a:outerShdw blurRad="38100" dist="38100" dir="2700000" algn="tl">
                    <a:srgbClr val="C0C0C0"/>
                  </a:outerShdw>
                </a:effectLst>
                <a:latin typeface="Times New Roman" pitchFamily="18" charset="0"/>
              </a:rPr>
              <a:t>Scott A. Shorter</a:t>
            </a:r>
            <a:endParaRPr lang="en-US" sz="2000" b="1" i="1" dirty="0">
              <a:solidFill>
                <a:srgbClr val="800000"/>
              </a:solidFill>
              <a:effectLst>
                <a:outerShdw blurRad="38100" dist="38100" dir="2700000" algn="tl">
                  <a:srgbClr val="C0C0C0"/>
                </a:outerShdw>
              </a:effectLst>
              <a:latin typeface="Times New Roman" pitchFamily="18" charset="0"/>
            </a:endParaRPr>
          </a:p>
        </p:txBody>
      </p:sp>
      <p:pic>
        <p:nvPicPr>
          <p:cNvPr id="205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8938" y="146050"/>
            <a:ext cx="831532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6"/>
          <p:cNvSpPr>
            <a:spLocks noChangeArrowheads="1"/>
          </p:cNvSpPr>
          <p:nvPr/>
        </p:nvSpPr>
        <p:spPr bwMode="auto">
          <a:xfrm>
            <a:off x="3492500" y="2190750"/>
            <a:ext cx="190341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0000"/>
              </a:lnSpc>
              <a:spcBef>
                <a:spcPct val="20000"/>
              </a:spcBef>
              <a:defRPr/>
            </a:pPr>
            <a:r>
              <a:rPr lang="en-US" sz="2000" b="1" i="1" dirty="0">
                <a:solidFill>
                  <a:srgbClr val="800000"/>
                </a:solidFill>
                <a:effectLst>
                  <a:outerShdw blurRad="38100" dist="38100" dir="2700000" algn="tl">
                    <a:srgbClr val="C0C0C0"/>
                  </a:outerShdw>
                </a:effectLst>
                <a:latin typeface="Times New Roman" pitchFamily="18" charset="0"/>
              </a:rPr>
              <a:t>Lunch ‘n Learn</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5000"/>
                                  </p:stCondLst>
                                  <p:childTnLst>
                                    <p:set>
                                      <p:cBhvr>
                                        <p:cTn id="6" dur="1" fill="hold">
                                          <p:stCondLst>
                                            <p:cond delay="0"/>
                                          </p:stCondLst>
                                        </p:cTn>
                                        <p:tgtEl>
                                          <p:spTgt spid="12304"/>
                                        </p:tgtEl>
                                        <p:attrNameLst>
                                          <p:attrName>style.visibility</p:attrName>
                                        </p:attrNameLst>
                                      </p:cBhvr>
                                      <p:to>
                                        <p:strVal val="visible"/>
                                      </p:to>
                                    </p:set>
                                    <p:animEffect transition="in" filter="dissolve">
                                      <p:cBhvr>
                                        <p:cTn id="7" dur="500"/>
                                        <p:tgtEl>
                                          <p:spTgt spid="12304"/>
                                        </p:tgtEl>
                                      </p:cBhvr>
                                    </p:animEffect>
                                  </p:childTnLst>
                                </p:cTn>
                              </p:par>
                            </p:childTnLst>
                          </p:cTn>
                        </p:par>
                        <p:par>
                          <p:cTn id="8" fill="hold" nodeType="afterGroup">
                            <p:stCondLst>
                              <p:cond delay="5500"/>
                            </p:stCondLst>
                            <p:childTnLst>
                              <p:par>
                                <p:cTn id="9" presetID="9" presetClass="entr" presetSubtype="0" fill="hold" grpId="0" nodeType="afterEffect">
                                  <p:stCondLst>
                                    <p:cond delay="5000"/>
                                  </p:stCondLst>
                                  <p:childTnLst>
                                    <p:set>
                                      <p:cBhvr>
                                        <p:cTn id="10" dur="1" fill="hold">
                                          <p:stCondLst>
                                            <p:cond delay="0"/>
                                          </p:stCondLst>
                                        </p:cTn>
                                        <p:tgtEl>
                                          <p:spTgt spid="13"/>
                                        </p:tgtEl>
                                        <p:attrNameLst>
                                          <p:attrName>style.visibility</p:attrName>
                                        </p:attrNameLst>
                                      </p:cBhvr>
                                      <p:to>
                                        <p:strVal val="visible"/>
                                      </p:to>
                                    </p:set>
                                    <p:animEffect transition="in" filter="dissolve">
                                      <p:cBhvr>
                                        <p:cTn id="11" dur="500"/>
                                        <p:tgtEl>
                                          <p:spTgt spid="13"/>
                                        </p:tgtEl>
                                      </p:cBhvr>
                                    </p:animEffect>
                                  </p:childTnLst>
                                </p:cTn>
                              </p:par>
                            </p:childTnLst>
                          </p:cTn>
                        </p:par>
                        <p:par>
                          <p:cTn id="12" fill="hold">
                            <p:stCondLst>
                              <p:cond delay="11000"/>
                            </p:stCondLst>
                            <p:childTnLst>
                              <p:par>
                                <p:cTn id="13" presetID="9" presetClass="entr" presetSubtype="0" fill="hold" grpId="0" nodeType="afterEffect">
                                  <p:stCondLst>
                                    <p:cond delay="500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4" grpId="0" autoUpdateAnimBg="0"/>
      <p:bldP spid="13" grpId="0" autoUpdateAnimBg="0"/>
      <p:bldP spid="8"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457201" y="1346200"/>
            <a:ext cx="8326962" cy="3829193"/>
          </a:xfrm>
        </p:spPr>
        <p:txBody>
          <a:bodyPr/>
          <a:lstStyle/>
          <a:p>
            <a:r>
              <a:rPr lang="en-US" sz="2400" b="0" dirty="0" smtClean="0"/>
              <a:t>2011 report from the European Union Agency for Network and Information Security (ENISA) </a:t>
            </a:r>
          </a:p>
          <a:p>
            <a:pPr lvl="1"/>
            <a:r>
              <a:rPr lang="en-US" sz="2000" b="0" dirty="0" smtClean="0"/>
              <a:t>Found low level of cybersecurity in the maritime sector</a:t>
            </a:r>
          </a:p>
          <a:p>
            <a:pPr lvl="2"/>
            <a:r>
              <a:rPr lang="en-US" sz="1600" b="0" dirty="0" smtClean="0"/>
              <a:t>Remote controlled container ships, automated port facilities</a:t>
            </a:r>
          </a:p>
          <a:p>
            <a:pPr lvl="1"/>
            <a:r>
              <a:rPr lang="en-US" sz="2000" b="0" dirty="0" smtClean="0"/>
              <a:t>The maritime sector is very complex and inadequately standardized</a:t>
            </a:r>
          </a:p>
          <a:p>
            <a:pPr lvl="1"/>
            <a:r>
              <a:rPr lang="en-US" sz="2000" b="0" dirty="0" smtClean="0"/>
              <a:t>Government jurisdictions overlap and compete covering ports and shipping</a:t>
            </a:r>
          </a:p>
          <a:p>
            <a:pPr lvl="1"/>
            <a:r>
              <a:rPr lang="en-US" sz="2000" b="0" dirty="0" smtClean="0"/>
              <a:t>No holistic approach to managing maritime cyber risks</a:t>
            </a:r>
          </a:p>
          <a:p>
            <a:pPr lvl="1"/>
            <a:r>
              <a:rPr lang="en-US" sz="2000" b="0" dirty="0" smtClean="0"/>
              <a:t>No economic incentive for better cybersecurity practices </a:t>
            </a:r>
            <a:endParaRPr lang="en-US" b="0" dirty="0"/>
          </a:p>
        </p:txBody>
      </p:sp>
      <p:sp>
        <p:nvSpPr>
          <p:cNvPr id="2" name="Rectangle 1"/>
          <p:cNvSpPr/>
          <p:nvPr/>
        </p:nvSpPr>
        <p:spPr>
          <a:xfrm>
            <a:off x="812796" y="5175393"/>
            <a:ext cx="7971367" cy="978729"/>
          </a:xfrm>
          <a:prstGeom prst="rect">
            <a:avLst/>
          </a:prstGeom>
        </p:spPr>
        <p:txBody>
          <a:bodyPr wrap="square">
            <a:spAutoFit/>
          </a:bodyPr>
          <a:lstStyle/>
          <a:p>
            <a:r>
              <a:rPr lang="de-DE" sz="1800" dirty="0" smtClean="0">
                <a:solidFill>
                  <a:schemeClr val="accent2">
                    <a:lumMod val="25000"/>
                  </a:schemeClr>
                </a:solidFill>
              </a:rPr>
              <a:t>Source: 24 </a:t>
            </a:r>
            <a:r>
              <a:rPr lang="de-DE" sz="1800" dirty="0">
                <a:solidFill>
                  <a:schemeClr val="accent2">
                    <a:lumMod val="25000"/>
                  </a:schemeClr>
                </a:solidFill>
              </a:rPr>
              <a:t>July </a:t>
            </a:r>
            <a:r>
              <a:rPr lang="de-DE" sz="1800" dirty="0" smtClean="0">
                <a:solidFill>
                  <a:schemeClr val="accent2">
                    <a:lumMod val="25000"/>
                  </a:schemeClr>
                </a:solidFill>
              </a:rPr>
              <a:t>2014</a:t>
            </a:r>
            <a:r>
              <a:rPr lang="ro-RO" sz="1800" dirty="0" smtClean="0">
                <a:solidFill>
                  <a:schemeClr val="accent2">
                    <a:lumMod val="25000"/>
                  </a:schemeClr>
                </a:solidFill>
              </a:rPr>
              <a:t> </a:t>
            </a:r>
            <a:r>
              <a:rPr lang="en-US" sz="1800" dirty="0" smtClean="0">
                <a:solidFill>
                  <a:schemeClr val="accent2">
                    <a:lumMod val="25000"/>
                  </a:schemeClr>
                </a:solidFill>
              </a:rPr>
              <a:t>ENISA</a:t>
            </a:r>
            <a:endParaRPr lang="en-US" sz="1800" dirty="0">
              <a:solidFill>
                <a:schemeClr val="accent2">
                  <a:lumMod val="25000"/>
                </a:schemeClr>
              </a:solidFill>
            </a:endParaRPr>
          </a:p>
          <a:p>
            <a:r>
              <a:rPr lang="en-US" sz="1800" dirty="0">
                <a:solidFill>
                  <a:schemeClr val="accent2">
                    <a:lumMod val="25000"/>
                  </a:schemeClr>
                </a:solidFill>
              </a:rPr>
              <a:t>http://www.enisa.europa.eu/activities/Resilience-and-CIIP/critical-infrastructure-and-services/dependencies-of-maritime-transport-to-icts/cyber-security-aspects-in-the-maritime-sector-1</a:t>
            </a:r>
          </a:p>
        </p:txBody>
      </p:sp>
      <p:sp>
        <p:nvSpPr>
          <p:cNvPr id="3" name="Title 2"/>
          <p:cNvSpPr>
            <a:spLocks noGrp="1"/>
          </p:cNvSpPr>
          <p:nvPr>
            <p:ph type="title"/>
          </p:nvPr>
        </p:nvSpPr>
        <p:spPr>
          <a:xfrm>
            <a:off x="660400" y="132823"/>
            <a:ext cx="8089900" cy="914400"/>
          </a:xfrm>
        </p:spPr>
        <p:txBody>
          <a:bodyPr/>
          <a:lstStyle/>
          <a:p>
            <a:r>
              <a:rPr lang="en-US" sz="4000" dirty="0" smtClean="0"/>
              <a:t>Maritime Sector</a:t>
            </a:r>
            <a:endParaRPr lang="en-US" sz="4000" dirty="0"/>
          </a:p>
        </p:txBody>
      </p:sp>
    </p:spTree>
    <p:extLst>
      <p:ext uri="{BB962C8B-B14F-4D97-AF65-F5344CB8AC3E}">
        <p14:creationId xmlns:p14="http://schemas.microsoft.com/office/powerpoint/2010/main" val="1389864936"/>
      </p:ext>
    </p:extLst>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660399" y="1346200"/>
            <a:ext cx="7941733" cy="4038600"/>
          </a:xfrm>
        </p:spPr>
        <p:txBody>
          <a:bodyPr/>
          <a:lstStyle/>
          <a:p>
            <a:r>
              <a:rPr lang="en-US" sz="2400" dirty="0"/>
              <a:t>SD memory cards </a:t>
            </a:r>
            <a:r>
              <a:rPr lang="en-US" sz="2400" dirty="0" smtClean="0"/>
              <a:t>used </a:t>
            </a:r>
            <a:r>
              <a:rPr lang="en-US" sz="2400" dirty="0"/>
              <a:t>for man-in-the-middle </a:t>
            </a:r>
            <a:r>
              <a:rPr lang="en-US" sz="2400" dirty="0" smtClean="0"/>
              <a:t>attacks</a:t>
            </a:r>
          </a:p>
          <a:p>
            <a:pPr lvl="1"/>
            <a:r>
              <a:rPr lang="en-US" b="0" dirty="0"/>
              <a:t>E</a:t>
            </a:r>
            <a:r>
              <a:rPr lang="en-US" b="0" dirty="0" smtClean="0"/>
              <a:t>xploit </a:t>
            </a:r>
            <a:r>
              <a:rPr lang="en-US" b="0" dirty="0"/>
              <a:t>allows malicious code to be injected directly into the device's </a:t>
            </a:r>
            <a:r>
              <a:rPr lang="en-US" b="0" dirty="0" smtClean="0"/>
              <a:t>firmware</a:t>
            </a:r>
          </a:p>
          <a:p>
            <a:pPr lvl="1"/>
            <a:r>
              <a:rPr lang="en-US" b="0" dirty="0" smtClean="0"/>
              <a:t>Provides access to onboard </a:t>
            </a:r>
            <a:r>
              <a:rPr lang="en-US" b="0" dirty="0"/>
              <a:t>microcontroller in addition to all incoming and outgoing </a:t>
            </a:r>
            <a:r>
              <a:rPr lang="en-US" b="0" dirty="0" smtClean="0"/>
              <a:t>data</a:t>
            </a:r>
            <a:endParaRPr lang="en-US" b="0" dirty="0"/>
          </a:p>
          <a:p>
            <a:pPr lvl="1"/>
            <a:r>
              <a:rPr lang="en-US" b="0" dirty="0" smtClean="0"/>
              <a:t>Vulnerability could extend to SSD and USB thumb drive</a:t>
            </a:r>
          </a:p>
          <a:p>
            <a:endParaRPr lang="en-US" dirty="0"/>
          </a:p>
          <a:p>
            <a:endParaRPr lang="en-US" dirty="0" smtClean="0"/>
          </a:p>
          <a:p>
            <a:endParaRPr lang="en-US" sz="1800" kern="1200" dirty="0">
              <a:solidFill>
                <a:schemeClr val="accent2">
                  <a:lumMod val="25000"/>
                </a:schemeClr>
              </a:solidFill>
              <a:latin typeface="Arial" charset="0"/>
            </a:endParaRPr>
          </a:p>
        </p:txBody>
      </p:sp>
      <p:sp>
        <p:nvSpPr>
          <p:cNvPr id="2" name="Rectangle 1"/>
          <p:cNvSpPr/>
          <p:nvPr/>
        </p:nvSpPr>
        <p:spPr>
          <a:xfrm>
            <a:off x="812796" y="5543693"/>
            <a:ext cx="7971367" cy="766364"/>
          </a:xfrm>
          <a:prstGeom prst="rect">
            <a:avLst/>
          </a:prstGeom>
        </p:spPr>
        <p:txBody>
          <a:bodyPr wrap="square">
            <a:spAutoFit/>
          </a:bodyPr>
          <a:lstStyle/>
          <a:p>
            <a:r>
              <a:rPr lang="de-DE" sz="1800" dirty="0" smtClean="0">
                <a:solidFill>
                  <a:schemeClr val="accent2">
                    <a:lumMod val="25000"/>
                  </a:schemeClr>
                </a:solidFill>
              </a:rPr>
              <a:t>Source: 24 </a:t>
            </a:r>
            <a:r>
              <a:rPr lang="de-DE" sz="1800" dirty="0" err="1">
                <a:solidFill>
                  <a:schemeClr val="accent2">
                    <a:lumMod val="25000"/>
                  </a:schemeClr>
                </a:solidFill>
              </a:rPr>
              <a:t>July</a:t>
            </a:r>
            <a:r>
              <a:rPr lang="de-DE" sz="1800" dirty="0">
                <a:solidFill>
                  <a:schemeClr val="accent2">
                    <a:lumMod val="25000"/>
                  </a:schemeClr>
                </a:solidFill>
              </a:rPr>
              <a:t> 2014</a:t>
            </a:r>
            <a:r>
              <a:rPr lang="ro-RO" sz="1800" dirty="0">
                <a:solidFill>
                  <a:schemeClr val="accent2">
                    <a:lumMod val="25000"/>
                  </a:schemeClr>
                </a:solidFill>
              </a:rPr>
              <a:t> </a:t>
            </a:r>
            <a:r>
              <a:rPr lang="en-US" sz="1800" dirty="0">
                <a:solidFill>
                  <a:schemeClr val="accent2">
                    <a:lumMod val="25000"/>
                  </a:schemeClr>
                </a:solidFill>
              </a:rPr>
              <a:t>Geoff </a:t>
            </a:r>
            <a:r>
              <a:rPr lang="en-US" sz="1800" dirty="0" err="1">
                <a:solidFill>
                  <a:schemeClr val="accent2">
                    <a:lumMod val="25000"/>
                  </a:schemeClr>
                </a:solidFill>
              </a:rPr>
              <a:t>Gasior</a:t>
            </a:r>
            <a:r>
              <a:rPr lang="en-US" sz="1800" dirty="0">
                <a:solidFill>
                  <a:schemeClr val="accent2">
                    <a:lumMod val="25000"/>
                  </a:schemeClr>
                </a:solidFill>
              </a:rPr>
              <a:t> </a:t>
            </a:r>
            <a:endParaRPr lang="en-US" sz="1800" dirty="0" smtClean="0">
              <a:solidFill>
                <a:schemeClr val="accent2">
                  <a:lumMod val="25000"/>
                </a:schemeClr>
              </a:solidFill>
            </a:endParaRPr>
          </a:p>
          <a:p>
            <a:r>
              <a:rPr lang="en-US" sz="1800" dirty="0" smtClean="0">
                <a:solidFill>
                  <a:schemeClr val="accent2">
                    <a:lumMod val="25000"/>
                  </a:schemeClr>
                </a:solidFill>
              </a:rPr>
              <a:t>http</a:t>
            </a:r>
            <a:r>
              <a:rPr lang="en-US" sz="1800" dirty="0">
                <a:solidFill>
                  <a:schemeClr val="accent2">
                    <a:lumMod val="25000"/>
                  </a:schemeClr>
                </a:solidFill>
              </a:rPr>
              <a:t>://techreport.com/news/25831/hackers-demonstrate-firmware-vulnerability-in-sd-cards</a:t>
            </a:r>
          </a:p>
        </p:txBody>
      </p:sp>
      <p:sp>
        <p:nvSpPr>
          <p:cNvPr id="3" name="Title 2"/>
          <p:cNvSpPr>
            <a:spLocks noGrp="1"/>
          </p:cNvSpPr>
          <p:nvPr>
            <p:ph type="title"/>
          </p:nvPr>
        </p:nvSpPr>
        <p:spPr>
          <a:xfrm>
            <a:off x="660400" y="132823"/>
            <a:ext cx="8089900" cy="914400"/>
          </a:xfrm>
        </p:spPr>
        <p:txBody>
          <a:bodyPr/>
          <a:lstStyle/>
          <a:p>
            <a:r>
              <a:rPr lang="en-US" sz="4000" dirty="0" smtClean="0"/>
              <a:t>SD Memory Card</a:t>
            </a:r>
            <a:endParaRPr lang="en-US" sz="4000" dirty="0"/>
          </a:p>
        </p:txBody>
      </p:sp>
    </p:spTree>
    <p:extLst>
      <p:ext uri="{BB962C8B-B14F-4D97-AF65-F5344CB8AC3E}">
        <p14:creationId xmlns:p14="http://schemas.microsoft.com/office/powerpoint/2010/main" val="1656295581"/>
      </p:ext>
    </p:extLst>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for Research</a:t>
            </a:r>
            <a:endParaRPr lang="en-US" dirty="0"/>
          </a:p>
        </p:txBody>
      </p:sp>
      <p:sp>
        <p:nvSpPr>
          <p:cNvPr id="3" name="Content Placeholder 2"/>
          <p:cNvSpPr>
            <a:spLocks noGrp="1"/>
          </p:cNvSpPr>
          <p:nvPr>
            <p:ph idx="1"/>
          </p:nvPr>
        </p:nvSpPr>
        <p:spPr/>
        <p:txBody>
          <a:bodyPr/>
          <a:lstStyle/>
          <a:p>
            <a:r>
              <a:rPr lang="en-US" dirty="0" smtClean="0"/>
              <a:t>SHODAN Search Engine</a:t>
            </a:r>
            <a:r>
              <a:rPr lang="en-US" dirty="0"/>
              <a:t/>
            </a:r>
            <a:br>
              <a:rPr lang="en-US" dirty="0"/>
            </a:br>
            <a:endParaRPr lang="en-US" dirty="0" smtClean="0"/>
          </a:p>
          <a:p>
            <a:endParaRPr lang="en-US" dirty="0"/>
          </a:p>
          <a:p>
            <a:endParaRPr lang="en-US" dirty="0" smtClean="0"/>
          </a:p>
          <a:p>
            <a:endParaRPr lang="en-US" dirty="0" smtClean="0"/>
          </a:p>
          <a:p>
            <a:r>
              <a:rPr lang="en-US" dirty="0" smtClean="0"/>
              <a:t>SCADASEC email list</a:t>
            </a:r>
          </a:p>
          <a:p>
            <a:r>
              <a:rPr lang="en-US" dirty="0"/>
              <a:t>Industrial Control Systems Cyber Emergency Response Team (ICS-CERT)</a:t>
            </a:r>
          </a:p>
        </p:txBody>
      </p:sp>
      <p:pic>
        <p:nvPicPr>
          <p:cNvPr id="4" name="Picture 2" descr="SHODAN hir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5750" y="1473200"/>
            <a:ext cx="1949450" cy="2097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050123"/>
      </p:ext>
    </p:extLst>
  </p:cSld>
  <p:clrMapOvr>
    <a:masterClrMapping/>
  </p:clrMapOvr>
  <p:transition>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812797" y="1346200"/>
            <a:ext cx="7971366" cy="4038600"/>
          </a:xfrm>
        </p:spPr>
        <p:txBody>
          <a:bodyPr/>
          <a:lstStyle/>
          <a:p>
            <a:r>
              <a:rPr lang="en-US" sz="2400" dirty="0" smtClean="0"/>
              <a:t>Named </a:t>
            </a:r>
            <a:r>
              <a:rPr lang="en-US" sz="2400" dirty="0"/>
              <a:t>after an evil </a:t>
            </a:r>
            <a:r>
              <a:rPr lang="en-US" sz="2400" dirty="0" smtClean="0"/>
              <a:t>AI from a video game </a:t>
            </a:r>
            <a:r>
              <a:rPr lang="en-US" sz="2400" dirty="0"/>
              <a:t>with the </a:t>
            </a:r>
            <a:r>
              <a:rPr lang="en-US" sz="2400" dirty="0" smtClean="0"/>
              <a:t>acronym: </a:t>
            </a:r>
            <a:r>
              <a:rPr lang="en-US" sz="2000" i="1" dirty="0" smtClean="0"/>
              <a:t>Sentient </a:t>
            </a:r>
            <a:r>
              <a:rPr lang="en-US" sz="2000" i="1" dirty="0"/>
              <a:t>Hyper-Optimized </a:t>
            </a:r>
            <a:r>
              <a:rPr lang="en-US" sz="2000" i="1" dirty="0" smtClean="0"/>
              <a:t> Data </a:t>
            </a:r>
            <a:r>
              <a:rPr lang="en-US" sz="2000" i="1" dirty="0"/>
              <a:t>Access </a:t>
            </a:r>
            <a:r>
              <a:rPr lang="en-US" sz="2000" i="1" dirty="0" smtClean="0"/>
              <a:t>Network</a:t>
            </a:r>
            <a:r>
              <a:rPr lang="en-US" sz="2400" dirty="0" smtClean="0"/>
              <a:t>.</a:t>
            </a:r>
          </a:p>
          <a:p>
            <a:pPr lvl="0"/>
            <a:r>
              <a:rPr lang="en-US" sz="2400" dirty="0" smtClean="0"/>
              <a:t>SHODAN is a search engine of internet </a:t>
            </a:r>
            <a:r>
              <a:rPr lang="en-US" sz="2400" dirty="0"/>
              <a:t>facing SCADA interfaces </a:t>
            </a:r>
          </a:p>
          <a:p>
            <a:pPr lvl="1"/>
            <a:r>
              <a:rPr lang="en-US" sz="2200" b="0" dirty="0" smtClean="0"/>
              <a:t>traffic </a:t>
            </a:r>
            <a:r>
              <a:rPr lang="en-US" sz="2200" b="0" dirty="0"/>
              <a:t>lights, security cameras, heating </a:t>
            </a:r>
            <a:r>
              <a:rPr lang="en-US" sz="2200" b="0" dirty="0" smtClean="0"/>
              <a:t>systems, </a:t>
            </a:r>
            <a:r>
              <a:rPr lang="en-US" sz="2200" b="0" dirty="0"/>
              <a:t>control systems for water parks</a:t>
            </a:r>
            <a:r>
              <a:rPr lang="en-US" sz="2200" b="0" dirty="0" smtClean="0"/>
              <a:t>, gas </a:t>
            </a:r>
            <a:r>
              <a:rPr lang="en-US" sz="2200" b="0" dirty="0"/>
              <a:t>stations, water plants, power grids, nuclear power plants and </a:t>
            </a:r>
            <a:r>
              <a:rPr lang="en-US" sz="2200" b="0" dirty="0" smtClean="0"/>
              <a:t>particle-accelerators</a:t>
            </a:r>
            <a:r>
              <a:rPr lang="en-US" b="0" dirty="0" smtClean="0"/>
              <a:t>;</a:t>
            </a:r>
            <a:endParaRPr lang="en-US" b="0" dirty="0"/>
          </a:p>
          <a:p>
            <a:pPr lvl="1"/>
            <a:r>
              <a:rPr lang="en-US" sz="2000" b="0" dirty="0" smtClean="0"/>
              <a:t>Myriad </a:t>
            </a:r>
            <a:r>
              <a:rPr lang="en-US" sz="2000" b="0" dirty="0"/>
              <a:t>security </a:t>
            </a:r>
            <a:r>
              <a:rPr lang="en-US" sz="2000" b="0" dirty="0" smtClean="0"/>
              <a:t>flaws including lack of authentication, weak credentials, default credentials, hardcoded credentials, poor entropy, poor key generation, lack of secure channel, etc.</a:t>
            </a:r>
          </a:p>
          <a:p>
            <a:endParaRPr lang="en-US" dirty="0"/>
          </a:p>
          <a:p>
            <a:endParaRPr lang="en-US" dirty="0" smtClean="0"/>
          </a:p>
          <a:p>
            <a:endParaRPr lang="en-US" sz="1800" kern="1200" dirty="0">
              <a:solidFill>
                <a:schemeClr val="accent2">
                  <a:lumMod val="25000"/>
                </a:schemeClr>
              </a:solidFill>
              <a:latin typeface="Arial" charset="0"/>
            </a:endParaRPr>
          </a:p>
        </p:txBody>
      </p:sp>
      <p:sp>
        <p:nvSpPr>
          <p:cNvPr id="2" name="Rectangle 1"/>
          <p:cNvSpPr/>
          <p:nvPr/>
        </p:nvSpPr>
        <p:spPr>
          <a:xfrm>
            <a:off x="812796" y="5543693"/>
            <a:ext cx="7971367" cy="544765"/>
          </a:xfrm>
          <a:prstGeom prst="rect">
            <a:avLst/>
          </a:prstGeom>
        </p:spPr>
        <p:txBody>
          <a:bodyPr wrap="square">
            <a:spAutoFit/>
          </a:bodyPr>
          <a:lstStyle/>
          <a:p>
            <a:r>
              <a:rPr lang="de-DE" sz="1800" dirty="0" smtClean="0">
                <a:solidFill>
                  <a:schemeClr val="accent2">
                    <a:lumMod val="25000"/>
                  </a:schemeClr>
                </a:solidFill>
              </a:rPr>
              <a:t>Source: 24 </a:t>
            </a:r>
            <a:r>
              <a:rPr lang="de-DE" sz="1800" dirty="0" err="1">
                <a:solidFill>
                  <a:schemeClr val="accent2">
                    <a:lumMod val="25000"/>
                  </a:schemeClr>
                </a:solidFill>
              </a:rPr>
              <a:t>July</a:t>
            </a:r>
            <a:r>
              <a:rPr lang="de-DE" sz="1800" dirty="0">
                <a:solidFill>
                  <a:schemeClr val="accent2">
                    <a:lumMod val="25000"/>
                  </a:schemeClr>
                </a:solidFill>
              </a:rPr>
              <a:t> 2014</a:t>
            </a:r>
            <a:r>
              <a:rPr lang="ro-RO" sz="1800" dirty="0">
                <a:solidFill>
                  <a:schemeClr val="accent2">
                    <a:lumMod val="25000"/>
                  </a:schemeClr>
                </a:solidFill>
              </a:rPr>
              <a:t> </a:t>
            </a:r>
            <a:r>
              <a:rPr lang="en-US" sz="1800" dirty="0" smtClean="0">
                <a:solidFill>
                  <a:schemeClr val="accent2">
                    <a:lumMod val="25000"/>
                  </a:schemeClr>
                </a:solidFill>
              </a:rPr>
              <a:t>Wikipedia</a:t>
            </a:r>
          </a:p>
          <a:p>
            <a:r>
              <a:rPr lang="pl-PL" sz="1800" dirty="0">
                <a:solidFill>
                  <a:schemeClr val="accent2">
                    <a:lumMod val="25000"/>
                  </a:schemeClr>
                </a:solidFill>
              </a:rPr>
              <a:t>http://</a:t>
            </a:r>
            <a:r>
              <a:rPr lang="pl-PL" sz="1800" dirty="0" err="1">
                <a:solidFill>
                  <a:schemeClr val="accent2">
                    <a:lumMod val="25000"/>
                  </a:schemeClr>
                </a:solidFill>
              </a:rPr>
              <a:t>en.wikipedia.org</a:t>
            </a:r>
            <a:r>
              <a:rPr lang="pl-PL" sz="1800" dirty="0">
                <a:solidFill>
                  <a:schemeClr val="accent2">
                    <a:lumMod val="25000"/>
                  </a:schemeClr>
                </a:solidFill>
              </a:rPr>
              <a:t>/</a:t>
            </a:r>
            <a:r>
              <a:rPr lang="pl-PL" sz="1800" dirty="0" err="1">
                <a:solidFill>
                  <a:schemeClr val="accent2">
                    <a:lumMod val="25000"/>
                  </a:schemeClr>
                </a:solidFill>
              </a:rPr>
              <a:t>wiki</a:t>
            </a:r>
            <a:r>
              <a:rPr lang="pl-PL" sz="1800" dirty="0">
                <a:solidFill>
                  <a:schemeClr val="accent2">
                    <a:lumMod val="25000"/>
                  </a:schemeClr>
                </a:solidFill>
              </a:rPr>
              <a:t>/</a:t>
            </a:r>
            <a:r>
              <a:rPr lang="pl-PL" sz="1800" dirty="0" err="1">
                <a:solidFill>
                  <a:schemeClr val="accent2">
                    <a:lumMod val="25000"/>
                  </a:schemeClr>
                </a:solidFill>
              </a:rPr>
              <a:t>Shodan</a:t>
            </a:r>
            <a:r>
              <a:rPr lang="pl-PL" sz="1800" dirty="0">
                <a:solidFill>
                  <a:schemeClr val="accent2">
                    <a:lumMod val="25000"/>
                  </a:schemeClr>
                </a:solidFill>
              </a:rPr>
              <a:t>_(</a:t>
            </a:r>
            <a:r>
              <a:rPr lang="pl-PL" sz="1800" dirty="0" err="1">
                <a:solidFill>
                  <a:schemeClr val="accent2">
                    <a:lumMod val="25000"/>
                  </a:schemeClr>
                </a:solidFill>
              </a:rPr>
              <a:t>website</a:t>
            </a:r>
            <a:r>
              <a:rPr lang="pl-PL" sz="1800" dirty="0">
                <a:solidFill>
                  <a:schemeClr val="accent2">
                    <a:lumMod val="25000"/>
                  </a:schemeClr>
                </a:solidFill>
              </a:rPr>
              <a:t>)</a:t>
            </a:r>
          </a:p>
        </p:txBody>
      </p:sp>
      <p:sp>
        <p:nvSpPr>
          <p:cNvPr id="3" name="Title 2"/>
          <p:cNvSpPr>
            <a:spLocks noGrp="1"/>
          </p:cNvSpPr>
          <p:nvPr>
            <p:ph type="title"/>
          </p:nvPr>
        </p:nvSpPr>
        <p:spPr>
          <a:xfrm>
            <a:off x="660400" y="132823"/>
            <a:ext cx="8089900" cy="914400"/>
          </a:xfrm>
        </p:spPr>
        <p:txBody>
          <a:bodyPr/>
          <a:lstStyle/>
          <a:p>
            <a:r>
              <a:rPr lang="en-US" sz="4000" dirty="0" smtClean="0"/>
              <a:t>SHODAN Search Engine</a:t>
            </a:r>
            <a:endParaRPr lang="en-US" sz="4000" dirty="0"/>
          </a:p>
        </p:txBody>
      </p:sp>
    </p:spTree>
    <p:extLst>
      <p:ext uri="{BB962C8B-B14F-4D97-AF65-F5344CB8AC3E}">
        <p14:creationId xmlns:p14="http://schemas.microsoft.com/office/powerpoint/2010/main" val="339678831"/>
      </p:ext>
    </p:extLst>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660399" y="1346200"/>
            <a:ext cx="7941733" cy="4038600"/>
          </a:xfrm>
        </p:spPr>
        <p:txBody>
          <a:bodyPr/>
          <a:lstStyle/>
          <a:p>
            <a:pPr lvl="0"/>
            <a:r>
              <a:rPr lang="en-US" sz="2400" dirty="0"/>
              <a:t>SCADASEC’s </a:t>
            </a:r>
            <a:r>
              <a:rPr lang="en-US" sz="2400" b="0" dirty="0"/>
              <a:t>top priority and goal is to provide education and training awareness programs for both public and private sectors. Information, its availability, and its dissemination, are vital in securing our Nation’s infrastructures</a:t>
            </a:r>
            <a:r>
              <a:rPr lang="en-US" sz="2400" b="0" dirty="0" smtClean="0"/>
              <a:t>.</a:t>
            </a:r>
          </a:p>
          <a:p>
            <a:r>
              <a:rPr lang="en-US" sz="2400" b="0" dirty="0"/>
              <a:t>This group forum is about security discussions, trends and overall discussions pertaining to ‘critical infrastructure protection’ and SCADA/control systems</a:t>
            </a:r>
            <a:r>
              <a:rPr lang="en-US" sz="2400" b="0" dirty="0" smtClean="0"/>
              <a:t>.</a:t>
            </a:r>
          </a:p>
          <a:p>
            <a:pPr lvl="1"/>
            <a:endParaRPr lang="en-US" sz="2000" b="0" dirty="0"/>
          </a:p>
          <a:p>
            <a:endParaRPr lang="en-US" dirty="0" smtClean="0"/>
          </a:p>
          <a:p>
            <a:endParaRPr lang="en-US" sz="1800" kern="1200" dirty="0">
              <a:solidFill>
                <a:schemeClr val="accent2">
                  <a:lumMod val="25000"/>
                </a:schemeClr>
              </a:solidFill>
              <a:latin typeface="Arial" charset="0"/>
            </a:endParaRPr>
          </a:p>
        </p:txBody>
      </p:sp>
      <p:sp>
        <p:nvSpPr>
          <p:cNvPr id="2" name="Rectangle 1"/>
          <p:cNvSpPr/>
          <p:nvPr/>
        </p:nvSpPr>
        <p:spPr>
          <a:xfrm>
            <a:off x="812796" y="5543693"/>
            <a:ext cx="7971367" cy="323165"/>
          </a:xfrm>
          <a:prstGeom prst="rect">
            <a:avLst/>
          </a:prstGeom>
        </p:spPr>
        <p:txBody>
          <a:bodyPr wrap="square">
            <a:spAutoFit/>
          </a:bodyPr>
          <a:lstStyle/>
          <a:p>
            <a:r>
              <a:rPr lang="de-DE" sz="1800" dirty="0" smtClean="0">
                <a:solidFill>
                  <a:schemeClr val="accent2">
                    <a:lumMod val="25000"/>
                  </a:schemeClr>
                </a:solidFill>
              </a:rPr>
              <a:t>Source: 24 </a:t>
            </a:r>
            <a:r>
              <a:rPr lang="de-DE" sz="1800" dirty="0" err="1">
                <a:solidFill>
                  <a:schemeClr val="accent2">
                    <a:lumMod val="25000"/>
                  </a:schemeClr>
                </a:solidFill>
              </a:rPr>
              <a:t>July</a:t>
            </a:r>
            <a:r>
              <a:rPr lang="de-DE" sz="1800" dirty="0">
                <a:solidFill>
                  <a:schemeClr val="accent2">
                    <a:lumMod val="25000"/>
                  </a:schemeClr>
                </a:solidFill>
              </a:rPr>
              <a:t> 2014</a:t>
            </a:r>
            <a:r>
              <a:rPr lang="ro-RO" sz="1800" dirty="0">
                <a:solidFill>
                  <a:schemeClr val="accent2">
                    <a:lumMod val="25000"/>
                  </a:schemeClr>
                </a:solidFill>
              </a:rPr>
              <a:t> </a:t>
            </a:r>
            <a:r>
              <a:rPr lang="pl-PL" sz="1800" dirty="0">
                <a:solidFill>
                  <a:schemeClr val="accent2">
                    <a:lumMod val="25000"/>
                  </a:schemeClr>
                </a:solidFill>
              </a:rPr>
              <a:t>http://</a:t>
            </a:r>
            <a:r>
              <a:rPr lang="pl-PL" sz="1800" dirty="0" err="1">
                <a:solidFill>
                  <a:schemeClr val="accent2">
                    <a:lumMod val="25000"/>
                  </a:schemeClr>
                </a:solidFill>
              </a:rPr>
              <a:t>www.infracritical.com</a:t>
            </a:r>
            <a:r>
              <a:rPr lang="pl-PL" sz="1800" dirty="0">
                <a:solidFill>
                  <a:schemeClr val="accent2">
                    <a:lumMod val="25000"/>
                  </a:schemeClr>
                </a:solidFill>
              </a:rPr>
              <a:t>/?</a:t>
            </a:r>
            <a:r>
              <a:rPr lang="pl-PL" sz="1800" dirty="0" err="1">
                <a:solidFill>
                  <a:schemeClr val="accent2">
                    <a:lumMod val="25000"/>
                  </a:schemeClr>
                </a:solidFill>
              </a:rPr>
              <a:t>page_id</a:t>
            </a:r>
            <a:r>
              <a:rPr lang="pl-PL" sz="1800" dirty="0">
                <a:solidFill>
                  <a:schemeClr val="accent2">
                    <a:lumMod val="25000"/>
                  </a:schemeClr>
                </a:solidFill>
              </a:rPr>
              <a:t>=53</a:t>
            </a:r>
          </a:p>
        </p:txBody>
      </p:sp>
      <p:sp>
        <p:nvSpPr>
          <p:cNvPr id="3" name="Title 2"/>
          <p:cNvSpPr>
            <a:spLocks noGrp="1"/>
          </p:cNvSpPr>
          <p:nvPr>
            <p:ph type="title"/>
          </p:nvPr>
        </p:nvSpPr>
        <p:spPr>
          <a:xfrm>
            <a:off x="660400" y="132823"/>
            <a:ext cx="8089900" cy="914400"/>
          </a:xfrm>
        </p:spPr>
        <p:txBody>
          <a:bodyPr/>
          <a:lstStyle/>
          <a:p>
            <a:r>
              <a:rPr lang="fi-FI" sz="4000" dirty="0"/>
              <a:t>SCADASEC-L </a:t>
            </a:r>
            <a:r>
              <a:rPr lang="fi-FI" sz="4000" dirty="0" err="1"/>
              <a:t>Mailing</a:t>
            </a:r>
            <a:r>
              <a:rPr lang="fi-FI" sz="4000" dirty="0"/>
              <a:t> </a:t>
            </a:r>
            <a:r>
              <a:rPr lang="fi-FI" sz="4000" dirty="0" err="1"/>
              <a:t>List</a:t>
            </a:r>
            <a:endParaRPr lang="fi-FI" sz="4000" dirty="0"/>
          </a:p>
        </p:txBody>
      </p:sp>
    </p:spTree>
    <p:extLst>
      <p:ext uri="{BB962C8B-B14F-4D97-AF65-F5344CB8AC3E}">
        <p14:creationId xmlns:p14="http://schemas.microsoft.com/office/powerpoint/2010/main" val="416007398"/>
      </p:ext>
    </p:extLst>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660399" y="1346200"/>
            <a:ext cx="7941733" cy="4038600"/>
          </a:xfrm>
        </p:spPr>
        <p:txBody>
          <a:bodyPr/>
          <a:lstStyle/>
          <a:p>
            <a:pPr lvl="0"/>
            <a:r>
              <a:rPr lang="en-US" sz="2400" dirty="0" smtClean="0"/>
              <a:t>Industrial </a:t>
            </a:r>
            <a:r>
              <a:rPr lang="en-US" sz="2400" dirty="0"/>
              <a:t>Control Systems Cyber Emergency Response Team (ICS-CERT)</a:t>
            </a:r>
            <a:endParaRPr lang="en-US" sz="2400" dirty="0" smtClean="0"/>
          </a:p>
          <a:p>
            <a:pPr lvl="1"/>
            <a:r>
              <a:rPr lang="en-US" sz="2000" b="0" dirty="0" smtClean="0"/>
              <a:t>Part of </a:t>
            </a:r>
            <a:r>
              <a:rPr lang="en-US" sz="2000" b="0" dirty="0"/>
              <a:t>Department of Homeland Security (DHS) National Cybersecurity and Communications Integration Center (NCCIC) </a:t>
            </a:r>
            <a:endParaRPr lang="en-US" sz="2000" b="0" dirty="0" smtClean="0"/>
          </a:p>
          <a:p>
            <a:pPr lvl="1"/>
            <a:r>
              <a:rPr lang="en-US" sz="2000" b="0" dirty="0" smtClean="0"/>
              <a:t>Provides alerts and advisories regarding ICS cyber vulnerabilities</a:t>
            </a:r>
          </a:p>
          <a:p>
            <a:pPr lvl="1"/>
            <a:r>
              <a:rPr lang="en-US" sz="2000" b="0" dirty="0" smtClean="0"/>
              <a:t>Operates a Protected Critical Infrastructure Information (PCII) clearinghouse whereby sensitive industry cybersecurity information is shared with authorized recipients with a need-to-know </a:t>
            </a:r>
          </a:p>
        </p:txBody>
      </p:sp>
      <p:sp>
        <p:nvSpPr>
          <p:cNvPr id="2" name="Rectangle 1"/>
          <p:cNvSpPr/>
          <p:nvPr/>
        </p:nvSpPr>
        <p:spPr>
          <a:xfrm>
            <a:off x="812796" y="5543693"/>
            <a:ext cx="7971367" cy="323165"/>
          </a:xfrm>
          <a:prstGeom prst="rect">
            <a:avLst/>
          </a:prstGeom>
        </p:spPr>
        <p:txBody>
          <a:bodyPr wrap="square">
            <a:spAutoFit/>
          </a:bodyPr>
          <a:lstStyle/>
          <a:p>
            <a:r>
              <a:rPr lang="de-DE" sz="1800" dirty="0" smtClean="0">
                <a:solidFill>
                  <a:schemeClr val="accent2">
                    <a:lumMod val="25000"/>
                  </a:schemeClr>
                </a:solidFill>
              </a:rPr>
              <a:t>Source: 25 </a:t>
            </a:r>
            <a:r>
              <a:rPr lang="de-DE" sz="1800" dirty="0">
                <a:solidFill>
                  <a:schemeClr val="accent2">
                    <a:lumMod val="25000"/>
                  </a:schemeClr>
                </a:solidFill>
              </a:rPr>
              <a:t>July 2014</a:t>
            </a:r>
            <a:r>
              <a:rPr lang="ro-RO" sz="1800" dirty="0">
                <a:solidFill>
                  <a:schemeClr val="accent2">
                    <a:lumMod val="25000"/>
                  </a:schemeClr>
                </a:solidFill>
              </a:rPr>
              <a:t> </a:t>
            </a:r>
            <a:r>
              <a:rPr lang="pl-PL" sz="1800" dirty="0">
                <a:solidFill>
                  <a:schemeClr val="accent2">
                    <a:lumMod val="25000"/>
                  </a:schemeClr>
                </a:solidFill>
              </a:rPr>
              <a:t>https://ics-cert.us-cert.gov/</a:t>
            </a:r>
          </a:p>
        </p:txBody>
      </p:sp>
      <p:sp>
        <p:nvSpPr>
          <p:cNvPr id="3" name="Title 2"/>
          <p:cNvSpPr>
            <a:spLocks noGrp="1"/>
          </p:cNvSpPr>
          <p:nvPr>
            <p:ph type="title"/>
          </p:nvPr>
        </p:nvSpPr>
        <p:spPr>
          <a:xfrm>
            <a:off x="660400" y="132823"/>
            <a:ext cx="8089900" cy="914400"/>
          </a:xfrm>
        </p:spPr>
        <p:txBody>
          <a:bodyPr/>
          <a:lstStyle/>
          <a:p>
            <a:r>
              <a:rPr lang="fi-FI" sz="4000" dirty="0" smtClean="0"/>
              <a:t>ICS-CERT</a:t>
            </a:r>
            <a:endParaRPr lang="fi-FI" sz="4000" dirty="0"/>
          </a:p>
        </p:txBody>
      </p:sp>
    </p:spTree>
    <p:extLst>
      <p:ext uri="{BB962C8B-B14F-4D97-AF65-F5344CB8AC3E}">
        <p14:creationId xmlns:p14="http://schemas.microsoft.com/office/powerpoint/2010/main" val="2260079004"/>
      </p:ext>
    </p:extLst>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ICS-CERT continued</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0400" y="1237004"/>
            <a:ext cx="6375216" cy="2936191"/>
          </a:xfrm>
          <a:prstGeom prst="rect">
            <a:avLst/>
          </a:prstGeom>
          <a:ln w="9525">
            <a:solidFill>
              <a:schemeClr val="tx1"/>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9757" y="3340100"/>
            <a:ext cx="5221444" cy="27098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685264"/>
      </p:ext>
    </p:extLst>
  </p:cSld>
  <p:clrMapOvr>
    <a:masterClrMapping/>
  </p:clrMapOvr>
  <p:transition>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marL="400050" lvl="1" indent="0">
              <a:buNone/>
            </a:pPr>
            <a:r>
              <a:rPr lang="en-US" dirty="0" smtClean="0"/>
              <a:t>So, anything </a:t>
            </a:r>
            <a:r>
              <a:rPr lang="en-US" dirty="0"/>
              <a:t>with firmware can be </a:t>
            </a:r>
            <a:r>
              <a:rPr lang="en-US" dirty="0" smtClean="0"/>
              <a:t>compromised…</a:t>
            </a:r>
          </a:p>
          <a:p>
            <a:pPr marL="400050" lvl="1" indent="0">
              <a:buNone/>
            </a:pPr>
            <a:endParaRPr lang="en-US" dirty="0" smtClean="0"/>
          </a:p>
          <a:p>
            <a:pPr marL="400050" lvl="1" indent="0">
              <a:buNone/>
            </a:pPr>
            <a:r>
              <a:rPr lang="en-US" dirty="0" smtClean="0"/>
              <a:t>…and everything </a:t>
            </a:r>
            <a:r>
              <a:rPr lang="en-US" dirty="0"/>
              <a:t>has </a:t>
            </a:r>
            <a:r>
              <a:rPr lang="en-US" dirty="0" smtClean="0"/>
              <a:t>firmware.</a:t>
            </a:r>
          </a:p>
          <a:p>
            <a:pPr marL="400050" lvl="1" indent="0">
              <a:buNone/>
            </a:pPr>
            <a:endParaRPr lang="en-US" sz="2400" dirty="0"/>
          </a:p>
          <a:p>
            <a:pPr marL="400050" lvl="1" indent="0">
              <a:buNone/>
            </a:pPr>
            <a:r>
              <a:rPr lang="en-US" dirty="0" smtClean="0"/>
              <a:t>What now?</a:t>
            </a:r>
            <a:endParaRPr lang="en-US" sz="2400" dirty="0" smtClean="0"/>
          </a:p>
          <a:p>
            <a:endParaRPr lang="en-US" sz="2400" dirty="0"/>
          </a:p>
        </p:txBody>
      </p:sp>
    </p:spTree>
    <p:extLst>
      <p:ext uri="{BB962C8B-B14F-4D97-AF65-F5344CB8AC3E}">
        <p14:creationId xmlns:p14="http://schemas.microsoft.com/office/powerpoint/2010/main" val="3411285943"/>
      </p:ext>
    </p:extLst>
  </p:cSld>
  <p:clrMapOvr>
    <a:masterClrMapping/>
  </p:clrMapOvr>
  <p:transition>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304800" y="1346200"/>
            <a:ext cx="8445500" cy="4965700"/>
          </a:xfrm>
        </p:spPr>
        <p:txBody>
          <a:bodyPr/>
          <a:lstStyle/>
          <a:p>
            <a:pPr marL="400050" lvl="1" indent="0">
              <a:buNone/>
            </a:pPr>
            <a:r>
              <a:rPr lang="en-US" dirty="0"/>
              <a:t>Developers in the Internet of Things must:</a:t>
            </a:r>
          </a:p>
          <a:p>
            <a:pPr marL="857250" lvl="1" indent="-457200"/>
            <a:r>
              <a:rPr lang="en-US" dirty="0"/>
              <a:t>Design </a:t>
            </a:r>
            <a:r>
              <a:rPr lang="en-US" dirty="0" smtClean="0"/>
              <a:t>all the Things </a:t>
            </a:r>
            <a:r>
              <a:rPr lang="en-US" dirty="0"/>
              <a:t>to be upgradeable so that vulnerabilities can be patched, AND</a:t>
            </a:r>
          </a:p>
          <a:p>
            <a:pPr marL="857250" lvl="1" indent="-457200"/>
            <a:r>
              <a:rPr lang="en-US" dirty="0"/>
              <a:t>Secure the upgrade process so it’s not an attack vector (trusted channel for firmware images, authentication, access control and accountability)</a:t>
            </a:r>
          </a:p>
          <a:p>
            <a:pPr marL="400050" lvl="1" indent="0">
              <a:buNone/>
            </a:pPr>
            <a:r>
              <a:rPr lang="en-US" dirty="0"/>
              <a:t>System Owners in the Internet of Things must:</a:t>
            </a:r>
          </a:p>
          <a:p>
            <a:pPr marL="857250" lvl="1" indent="-457200"/>
            <a:r>
              <a:rPr lang="en-US" dirty="0" smtClean="0"/>
              <a:t>Maintain complete and accurate asset inventories, and know which Things matter</a:t>
            </a:r>
          </a:p>
          <a:p>
            <a:pPr marL="857250" lvl="1" indent="-457200"/>
            <a:r>
              <a:rPr lang="en-US" dirty="0" smtClean="0"/>
              <a:t>Insist on the above from suppliers</a:t>
            </a:r>
          </a:p>
          <a:p>
            <a:pPr marL="857250" lvl="1" indent="-457200"/>
            <a:r>
              <a:rPr lang="en-US" dirty="0" smtClean="0"/>
              <a:t>Monitor the </a:t>
            </a:r>
            <a:r>
              <a:rPr lang="en-US" dirty="0"/>
              <a:t>vulnerability </a:t>
            </a:r>
            <a:r>
              <a:rPr lang="en-US" dirty="0" smtClean="0"/>
              <a:t>status of </a:t>
            </a:r>
            <a:r>
              <a:rPr lang="en-US" dirty="0"/>
              <a:t>the Things that </a:t>
            </a:r>
            <a:r>
              <a:rPr lang="en-US" dirty="0" smtClean="0"/>
              <a:t>matter and patch accordingly</a:t>
            </a:r>
            <a:endParaRPr lang="en-US" dirty="0"/>
          </a:p>
          <a:p>
            <a:endParaRPr lang="en-US" dirty="0"/>
          </a:p>
        </p:txBody>
      </p:sp>
    </p:spTree>
    <p:extLst>
      <p:ext uri="{BB962C8B-B14F-4D97-AF65-F5344CB8AC3E}">
        <p14:creationId xmlns:p14="http://schemas.microsoft.com/office/powerpoint/2010/main" val="2960682142"/>
      </p:ext>
    </p:extLst>
  </p:cSld>
  <p:clrMapOvr>
    <a:masterClrMapping/>
  </p:clrMapOvr>
  <p:transition>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a:t>
            </a:r>
            <a:endParaRPr lang="en-US" dirty="0"/>
          </a:p>
        </p:txBody>
      </p:sp>
      <p:sp>
        <p:nvSpPr>
          <p:cNvPr id="3" name="Content Placeholder 2"/>
          <p:cNvSpPr>
            <a:spLocks noGrp="1"/>
          </p:cNvSpPr>
          <p:nvPr>
            <p:ph idx="1"/>
          </p:nvPr>
        </p:nvSpPr>
        <p:spPr>
          <a:xfrm>
            <a:off x="524329" y="1316945"/>
            <a:ext cx="8225971" cy="4965700"/>
          </a:xfrm>
        </p:spPr>
        <p:txBody>
          <a:bodyPr/>
          <a:lstStyle/>
          <a:p>
            <a:r>
              <a:rPr lang="en-US" dirty="0" smtClean="0"/>
              <a:t>ISO/IEC 27000 Information Security Management Systems </a:t>
            </a:r>
            <a:endParaRPr lang="en-US" dirty="0"/>
          </a:p>
          <a:p>
            <a:r>
              <a:rPr lang="en-US" dirty="0" smtClean="0"/>
              <a:t>Security Content Automation Protocol (SCAP) provides mechanisms for discussing IT vulnerabilities – it can and should be extended to the Internet of Things.</a:t>
            </a:r>
          </a:p>
          <a:p>
            <a:pPr lvl="1"/>
            <a:r>
              <a:rPr lang="en-US" dirty="0" smtClean="0"/>
              <a:t>Asset Identification, Common Vulnerability Enumeration,  Common Platform Enumeration, Common Vulnerability Scoring System</a:t>
            </a:r>
          </a:p>
          <a:p>
            <a:pPr lvl="1"/>
            <a:r>
              <a:rPr lang="en-US" dirty="0" smtClean="0"/>
              <a:t>Benchmarks, Check Engines, Asset Reporting Format</a:t>
            </a:r>
          </a:p>
        </p:txBody>
      </p:sp>
    </p:spTree>
    <p:extLst>
      <p:ext uri="{BB962C8B-B14F-4D97-AF65-F5344CB8AC3E}">
        <p14:creationId xmlns:p14="http://schemas.microsoft.com/office/powerpoint/2010/main" val="1713436678"/>
      </p:ext>
    </p:extLst>
  </p:cSld>
  <p:clrMapOvr>
    <a:masterClrMapping/>
  </p:clrMapOvr>
  <p:transition>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Internet of Things defined</a:t>
            </a:r>
          </a:p>
          <a:p>
            <a:r>
              <a:rPr lang="en-US" dirty="0" smtClean="0"/>
              <a:t>Security and privacy vulnerabilities</a:t>
            </a:r>
          </a:p>
          <a:p>
            <a:r>
              <a:rPr lang="en-US" dirty="0" smtClean="0"/>
              <a:t>Research tools</a:t>
            </a:r>
          </a:p>
          <a:p>
            <a:pPr lvl="1"/>
            <a:r>
              <a:rPr lang="en-US" sz="2000" dirty="0" smtClean="0"/>
              <a:t>SHODAN search engine </a:t>
            </a:r>
            <a:endParaRPr lang="en-US" sz="2000" dirty="0" smtClean="0"/>
          </a:p>
          <a:p>
            <a:pPr lvl="1"/>
            <a:r>
              <a:rPr lang="en-US" sz="2000" dirty="0" smtClean="0"/>
              <a:t>SCADASEC </a:t>
            </a:r>
            <a:r>
              <a:rPr lang="en-US" sz="2000" dirty="0" smtClean="0"/>
              <a:t>email list (</a:t>
            </a:r>
            <a:r>
              <a:rPr lang="en-US" sz="2000" dirty="0"/>
              <a:t>supervisory control and data </a:t>
            </a:r>
            <a:r>
              <a:rPr lang="en-US" sz="2000" dirty="0" smtClean="0"/>
              <a:t>acquisition)</a:t>
            </a:r>
          </a:p>
          <a:p>
            <a:pPr lvl="1"/>
            <a:r>
              <a:rPr lang="en-US" sz="2000" dirty="0"/>
              <a:t>ICS-CERT  (Industrial Control Systems Cyber Emergency Response Team </a:t>
            </a:r>
            <a:r>
              <a:rPr lang="en-US" sz="2000" dirty="0" smtClean="0"/>
              <a:t>)</a:t>
            </a:r>
          </a:p>
          <a:p>
            <a:r>
              <a:rPr lang="en-US" dirty="0" smtClean="0"/>
              <a:t>Summary and Recommendations</a:t>
            </a:r>
            <a:endParaRPr lang="en-US" dirty="0"/>
          </a:p>
        </p:txBody>
      </p:sp>
    </p:spTree>
    <p:extLst>
      <p:ext uri="{BB962C8B-B14F-4D97-AF65-F5344CB8AC3E}">
        <p14:creationId xmlns:p14="http://schemas.microsoft.com/office/powerpoint/2010/main" val="3551064406"/>
      </p:ext>
    </p:extLst>
  </p:cSld>
  <p:clrMapOvr>
    <a:masterClrMapping/>
  </p:clrMapOvr>
  <p:transition>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a:t>
            </a:r>
            <a:endParaRPr lang="en-US" dirty="0"/>
          </a:p>
        </p:txBody>
      </p:sp>
    </p:spTree>
    <p:extLst>
      <p:ext uri="{BB962C8B-B14F-4D97-AF65-F5344CB8AC3E}">
        <p14:creationId xmlns:p14="http://schemas.microsoft.com/office/powerpoint/2010/main" val="4231044932"/>
      </p:ext>
    </p:extLst>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Of Things</a:t>
            </a:r>
            <a:endParaRPr lang="en-US" dirty="0"/>
          </a:p>
        </p:txBody>
      </p:sp>
      <p:sp>
        <p:nvSpPr>
          <p:cNvPr id="3" name="Content Placeholder 2"/>
          <p:cNvSpPr>
            <a:spLocks noGrp="1"/>
          </p:cNvSpPr>
          <p:nvPr>
            <p:ph idx="1"/>
          </p:nvPr>
        </p:nvSpPr>
        <p:spPr/>
        <p:txBody>
          <a:bodyPr/>
          <a:lstStyle/>
          <a:p>
            <a:r>
              <a:rPr lang="en-US" dirty="0" smtClean="0"/>
              <a:t>The “Internet of Things” is simply that – pervasive online computational capabilities in most technology artifacts</a:t>
            </a:r>
          </a:p>
          <a:p>
            <a:pPr lvl="1"/>
            <a:r>
              <a:rPr lang="en-US" dirty="0" smtClean="0"/>
              <a:t>Sensors</a:t>
            </a:r>
          </a:p>
          <a:p>
            <a:pPr lvl="1"/>
            <a:r>
              <a:rPr lang="en-US" dirty="0" smtClean="0"/>
              <a:t>Controllers</a:t>
            </a:r>
          </a:p>
          <a:p>
            <a:pPr lvl="1"/>
            <a:r>
              <a:rPr lang="en-US" dirty="0" smtClean="0"/>
              <a:t>User Interfaces</a:t>
            </a:r>
          </a:p>
          <a:p>
            <a:pPr lvl="1"/>
            <a:r>
              <a:rPr lang="en-US" dirty="0" smtClean="0"/>
              <a:t>Backend infrastructure (interfaces, connections, implementations)</a:t>
            </a:r>
          </a:p>
          <a:p>
            <a:r>
              <a:rPr lang="en-US" dirty="0" smtClean="0"/>
              <a:t>Security and privacy considerations abound</a:t>
            </a:r>
            <a:endParaRPr lang="en-US" dirty="0"/>
          </a:p>
        </p:txBody>
      </p:sp>
    </p:spTree>
    <p:extLst>
      <p:ext uri="{BB962C8B-B14F-4D97-AF65-F5344CB8AC3E}">
        <p14:creationId xmlns:p14="http://schemas.microsoft.com/office/powerpoint/2010/main" val="4050084843"/>
      </p:ext>
    </p:extLst>
  </p:cSld>
  <p:clrMapOvr>
    <a:masterClrMapping/>
  </p:clrMapOvr>
  <p:transition>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Privacy Vulnerabilities</a:t>
            </a:r>
            <a:endParaRPr lang="en-US" dirty="0"/>
          </a:p>
        </p:txBody>
      </p:sp>
      <p:sp>
        <p:nvSpPr>
          <p:cNvPr id="3" name="Content Placeholder 2"/>
          <p:cNvSpPr>
            <a:spLocks noGrp="1"/>
          </p:cNvSpPr>
          <p:nvPr>
            <p:ph idx="1"/>
          </p:nvPr>
        </p:nvSpPr>
        <p:spPr/>
        <p:txBody>
          <a:bodyPr/>
          <a:lstStyle/>
          <a:p>
            <a:r>
              <a:rPr lang="en-US" dirty="0"/>
              <a:t>LIFX smart </a:t>
            </a:r>
            <a:r>
              <a:rPr lang="en-US" dirty="0" err="1"/>
              <a:t>lightbulbs</a:t>
            </a:r>
            <a:endParaRPr lang="en-US" dirty="0"/>
          </a:p>
          <a:p>
            <a:r>
              <a:rPr lang="en-US" dirty="0"/>
              <a:t>Phillips lighting system</a:t>
            </a:r>
          </a:p>
          <a:p>
            <a:r>
              <a:rPr lang="en-US" dirty="0"/>
              <a:t>Belkin baby monitor</a:t>
            </a:r>
          </a:p>
          <a:p>
            <a:r>
              <a:rPr lang="en-US" dirty="0"/>
              <a:t>Electronic road </a:t>
            </a:r>
            <a:r>
              <a:rPr lang="en-US" dirty="0" smtClean="0"/>
              <a:t>signs</a:t>
            </a:r>
          </a:p>
          <a:p>
            <a:r>
              <a:rPr lang="en-US" dirty="0" smtClean="0"/>
              <a:t>Network hardware</a:t>
            </a:r>
            <a:endParaRPr lang="en-US" dirty="0"/>
          </a:p>
          <a:p>
            <a:r>
              <a:rPr lang="en-US" dirty="0"/>
              <a:t>Maritime cyber security</a:t>
            </a:r>
          </a:p>
          <a:p>
            <a:r>
              <a:rPr lang="en-US" dirty="0"/>
              <a:t>SD memory </a:t>
            </a:r>
            <a:r>
              <a:rPr lang="en-US" dirty="0" smtClean="0"/>
              <a:t>card</a:t>
            </a:r>
            <a:endParaRPr lang="en-US" dirty="0"/>
          </a:p>
        </p:txBody>
      </p:sp>
    </p:spTree>
    <p:extLst>
      <p:ext uri="{BB962C8B-B14F-4D97-AF65-F5344CB8AC3E}">
        <p14:creationId xmlns:p14="http://schemas.microsoft.com/office/powerpoint/2010/main" val="3145059671"/>
      </p:ext>
    </p:extLst>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660400" y="1346200"/>
            <a:ext cx="7759700" cy="4038600"/>
          </a:xfrm>
        </p:spPr>
        <p:txBody>
          <a:bodyPr/>
          <a:lstStyle/>
          <a:p>
            <a:r>
              <a:rPr lang="en-US" sz="2000" dirty="0" smtClean="0"/>
              <a:t>Product is a smart LED lighting system controlled over home or office </a:t>
            </a:r>
            <a:r>
              <a:rPr lang="en-US" sz="2000" dirty="0" err="1" smtClean="0"/>
              <a:t>WiFi</a:t>
            </a:r>
            <a:r>
              <a:rPr lang="en-US" sz="2000" dirty="0" smtClean="0"/>
              <a:t> network using IOS/Android</a:t>
            </a:r>
          </a:p>
          <a:p>
            <a:r>
              <a:rPr lang="en-US" sz="2000" b="0" dirty="0" smtClean="0"/>
              <a:t>Crypto </a:t>
            </a:r>
            <a:r>
              <a:rPr lang="en-US" sz="2000" b="0" dirty="0"/>
              <a:t>weakness </a:t>
            </a:r>
            <a:r>
              <a:rPr lang="en-US" sz="2000" b="0" dirty="0" smtClean="0"/>
              <a:t>exposes </a:t>
            </a:r>
            <a:r>
              <a:rPr lang="en-US" sz="2000" b="0" dirty="0"/>
              <a:t>Wi-Fi </a:t>
            </a:r>
            <a:r>
              <a:rPr lang="en-US" sz="2000" b="0" dirty="0" smtClean="0"/>
              <a:t>passwords</a:t>
            </a:r>
          </a:p>
          <a:p>
            <a:r>
              <a:rPr lang="en-US" sz="2000" b="0" dirty="0" smtClean="0"/>
              <a:t>Hackers within ~30m able </a:t>
            </a:r>
            <a:r>
              <a:rPr lang="en-US" sz="2000" b="0" dirty="0"/>
              <a:t>obtain </a:t>
            </a:r>
            <a:r>
              <a:rPr lang="en-US" sz="2000" b="0" dirty="0" smtClean="0"/>
              <a:t>secure Wi-Fi network passwords</a:t>
            </a:r>
          </a:p>
          <a:p>
            <a:r>
              <a:rPr lang="en-US" sz="2000" b="0" dirty="0" smtClean="0"/>
              <a:t>Vendor released a firmware version that corrects the vulnerability</a:t>
            </a:r>
          </a:p>
          <a:p>
            <a:endParaRPr lang="en-US" sz="2000" b="0" dirty="0"/>
          </a:p>
          <a:p>
            <a:endParaRPr lang="en-US" sz="2400" dirty="0"/>
          </a:p>
          <a:p>
            <a:endParaRPr lang="en-US" sz="2400" dirty="0" smtClean="0"/>
          </a:p>
          <a:p>
            <a:endParaRPr lang="en-US" sz="2400" dirty="0"/>
          </a:p>
        </p:txBody>
      </p:sp>
      <p:sp>
        <p:nvSpPr>
          <p:cNvPr id="2" name="Rectangle 1"/>
          <p:cNvSpPr/>
          <p:nvPr/>
        </p:nvSpPr>
        <p:spPr>
          <a:xfrm>
            <a:off x="812796" y="5543693"/>
            <a:ext cx="7971367" cy="766364"/>
          </a:xfrm>
          <a:prstGeom prst="rect">
            <a:avLst/>
          </a:prstGeom>
        </p:spPr>
        <p:txBody>
          <a:bodyPr wrap="square">
            <a:spAutoFit/>
          </a:bodyPr>
          <a:lstStyle/>
          <a:p>
            <a:r>
              <a:rPr lang="de-DE" sz="1800" dirty="0" smtClean="0">
                <a:solidFill>
                  <a:schemeClr val="accent2">
                    <a:lumMod val="25000"/>
                  </a:schemeClr>
                </a:solidFill>
              </a:rPr>
              <a:t>Source: </a:t>
            </a:r>
            <a:r>
              <a:rPr lang="ro-RO" sz="1800" dirty="0">
                <a:solidFill>
                  <a:schemeClr val="accent2">
                    <a:lumMod val="25000"/>
                  </a:schemeClr>
                </a:solidFill>
              </a:rPr>
              <a:t>Dan Goodin at Ars </a:t>
            </a:r>
            <a:r>
              <a:rPr lang="ro-RO" sz="1800" dirty="0" smtClean="0">
                <a:solidFill>
                  <a:schemeClr val="accent2">
                    <a:lumMod val="25000"/>
                  </a:schemeClr>
                </a:solidFill>
              </a:rPr>
              <a:t>Technica </a:t>
            </a:r>
            <a:r>
              <a:rPr lang="de-DE" sz="1800" dirty="0">
                <a:solidFill>
                  <a:schemeClr val="accent2">
                    <a:lumMod val="25000"/>
                  </a:schemeClr>
                </a:solidFill>
              </a:rPr>
              <a:t>24 </a:t>
            </a:r>
            <a:r>
              <a:rPr lang="de-DE" sz="1800" dirty="0" err="1">
                <a:solidFill>
                  <a:schemeClr val="accent2">
                    <a:lumMod val="25000"/>
                  </a:schemeClr>
                </a:solidFill>
              </a:rPr>
              <a:t>July</a:t>
            </a:r>
            <a:r>
              <a:rPr lang="de-DE" sz="1800" dirty="0">
                <a:solidFill>
                  <a:schemeClr val="accent2">
                    <a:lumMod val="25000"/>
                  </a:schemeClr>
                </a:solidFill>
              </a:rPr>
              <a:t> </a:t>
            </a:r>
            <a:r>
              <a:rPr lang="de-DE" sz="1800" dirty="0" smtClean="0">
                <a:solidFill>
                  <a:schemeClr val="accent2">
                    <a:lumMod val="25000"/>
                  </a:schemeClr>
                </a:solidFill>
              </a:rPr>
              <a:t>2014</a:t>
            </a:r>
            <a:r>
              <a:rPr lang="ro-RO" sz="1800" dirty="0" smtClean="0">
                <a:solidFill>
                  <a:schemeClr val="accent2">
                    <a:lumMod val="25000"/>
                  </a:schemeClr>
                </a:solidFill>
              </a:rPr>
              <a:t> </a:t>
            </a:r>
          </a:p>
          <a:p>
            <a:r>
              <a:rPr lang="de-DE" sz="1800" dirty="0" smtClean="0">
                <a:solidFill>
                  <a:schemeClr val="accent2">
                    <a:lumMod val="25000"/>
                  </a:schemeClr>
                </a:solidFill>
              </a:rPr>
              <a:t>http</a:t>
            </a:r>
            <a:r>
              <a:rPr lang="de-DE" sz="1800" dirty="0">
                <a:solidFill>
                  <a:schemeClr val="accent2">
                    <a:lumMod val="25000"/>
                  </a:schemeClr>
                </a:solidFill>
              </a:rPr>
              <a:t>://</a:t>
            </a:r>
            <a:r>
              <a:rPr lang="de-DE" sz="1800" dirty="0" err="1">
                <a:solidFill>
                  <a:schemeClr val="accent2">
                    <a:lumMod val="25000"/>
                  </a:schemeClr>
                </a:solidFill>
              </a:rPr>
              <a:t>arstechnica.com</a:t>
            </a:r>
            <a:r>
              <a:rPr lang="de-DE" sz="1800" dirty="0">
                <a:solidFill>
                  <a:schemeClr val="accent2">
                    <a:lumMod val="25000"/>
                  </a:schemeClr>
                </a:solidFill>
              </a:rPr>
              <a:t>/</a:t>
            </a:r>
            <a:r>
              <a:rPr lang="de-DE" sz="1800" dirty="0" err="1">
                <a:solidFill>
                  <a:schemeClr val="accent2">
                    <a:lumMod val="25000"/>
                  </a:schemeClr>
                </a:solidFill>
              </a:rPr>
              <a:t>security</a:t>
            </a:r>
            <a:r>
              <a:rPr lang="de-DE" sz="1800" dirty="0">
                <a:solidFill>
                  <a:schemeClr val="accent2">
                    <a:lumMod val="25000"/>
                  </a:schemeClr>
                </a:solidFill>
              </a:rPr>
              <a:t>/2014/07/</a:t>
            </a:r>
            <a:r>
              <a:rPr lang="de-DE" sz="1800" dirty="0" err="1">
                <a:solidFill>
                  <a:schemeClr val="accent2">
                    <a:lumMod val="25000"/>
                  </a:schemeClr>
                </a:solidFill>
              </a:rPr>
              <a:t>crypto</a:t>
            </a:r>
            <a:r>
              <a:rPr lang="de-DE" sz="1800" dirty="0">
                <a:solidFill>
                  <a:schemeClr val="accent2">
                    <a:lumMod val="25000"/>
                  </a:schemeClr>
                </a:solidFill>
              </a:rPr>
              <a:t>-</a:t>
            </a:r>
            <a:r>
              <a:rPr lang="de-DE" sz="1800" dirty="0" err="1">
                <a:solidFill>
                  <a:schemeClr val="accent2">
                    <a:lumMod val="25000"/>
                  </a:schemeClr>
                </a:solidFill>
              </a:rPr>
              <a:t>weakness</a:t>
            </a:r>
            <a:r>
              <a:rPr lang="de-DE" sz="1800" dirty="0">
                <a:solidFill>
                  <a:schemeClr val="accent2">
                    <a:lumMod val="25000"/>
                  </a:schemeClr>
                </a:solidFill>
              </a:rPr>
              <a:t>-in-smart-</a:t>
            </a:r>
            <a:r>
              <a:rPr lang="de-DE" sz="1800" dirty="0" err="1">
                <a:solidFill>
                  <a:schemeClr val="accent2">
                    <a:lumMod val="25000"/>
                  </a:schemeClr>
                </a:solidFill>
              </a:rPr>
              <a:t>led</a:t>
            </a:r>
            <a:r>
              <a:rPr lang="de-DE" sz="1800" dirty="0">
                <a:solidFill>
                  <a:schemeClr val="accent2">
                    <a:lumMod val="25000"/>
                  </a:schemeClr>
                </a:solidFill>
              </a:rPr>
              <a:t>-</a:t>
            </a:r>
            <a:r>
              <a:rPr lang="de-DE" sz="1800" dirty="0" err="1">
                <a:solidFill>
                  <a:schemeClr val="accent2">
                    <a:lumMod val="25000"/>
                  </a:schemeClr>
                </a:solidFill>
              </a:rPr>
              <a:t>lightbulbs</a:t>
            </a:r>
            <a:r>
              <a:rPr lang="de-DE" sz="1800" dirty="0">
                <a:solidFill>
                  <a:schemeClr val="accent2">
                    <a:lumMod val="25000"/>
                  </a:schemeClr>
                </a:solidFill>
              </a:rPr>
              <a:t>-</a:t>
            </a:r>
            <a:r>
              <a:rPr lang="de-DE" sz="1800" dirty="0" err="1">
                <a:solidFill>
                  <a:schemeClr val="accent2">
                    <a:lumMod val="25000"/>
                  </a:schemeClr>
                </a:solidFill>
              </a:rPr>
              <a:t>exposes</a:t>
            </a:r>
            <a:r>
              <a:rPr lang="de-DE" sz="1800" dirty="0">
                <a:solidFill>
                  <a:schemeClr val="accent2">
                    <a:lumMod val="25000"/>
                  </a:schemeClr>
                </a:solidFill>
              </a:rPr>
              <a:t>-</a:t>
            </a:r>
            <a:r>
              <a:rPr lang="de-DE" sz="1800" dirty="0" err="1">
                <a:solidFill>
                  <a:schemeClr val="accent2">
                    <a:lumMod val="25000"/>
                  </a:schemeClr>
                </a:solidFill>
              </a:rPr>
              <a:t>wi</a:t>
            </a:r>
            <a:r>
              <a:rPr lang="de-DE" sz="1800" dirty="0">
                <a:solidFill>
                  <a:schemeClr val="accent2">
                    <a:lumMod val="25000"/>
                  </a:schemeClr>
                </a:solidFill>
              </a:rPr>
              <a:t>-</a:t>
            </a:r>
            <a:r>
              <a:rPr lang="de-DE" sz="1800" dirty="0" err="1">
                <a:solidFill>
                  <a:schemeClr val="accent2">
                    <a:lumMod val="25000"/>
                  </a:schemeClr>
                </a:solidFill>
              </a:rPr>
              <a:t>fi</a:t>
            </a:r>
            <a:r>
              <a:rPr lang="de-DE" sz="1800" dirty="0">
                <a:solidFill>
                  <a:schemeClr val="accent2">
                    <a:lumMod val="25000"/>
                  </a:schemeClr>
                </a:solidFill>
              </a:rPr>
              <a:t>-passwords</a:t>
            </a:r>
            <a:r>
              <a:rPr lang="de-DE" sz="1800" dirty="0" smtClean="0">
                <a:solidFill>
                  <a:schemeClr val="accent2">
                    <a:lumMod val="25000"/>
                  </a:schemeClr>
                </a:solidFill>
              </a:rPr>
              <a:t>/  </a:t>
            </a:r>
          </a:p>
        </p:txBody>
      </p:sp>
      <p:sp>
        <p:nvSpPr>
          <p:cNvPr id="3" name="Title 2"/>
          <p:cNvSpPr>
            <a:spLocks noGrp="1"/>
          </p:cNvSpPr>
          <p:nvPr>
            <p:ph type="title"/>
          </p:nvPr>
        </p:nvSpPr>
        <p:spPr>
          <a:xfrm>
            <a:off x="660400" y="132823"/>
            <a:ext cx="8089900" cy="914400"/>
          </a:xfrm>
        </p:spPr>
        <p:txBody>
          <a:bodyPr/>
          <a:lstStyle/>
          <a:p>
            <a:pPr marL="0" indent="0"/>
            <a:r>
              <a:rPr lang="en-US" sz="3200" dirty="0" smtClean="0"/>
              <a:t>LIFX smart </a:t>
            </a:r>
            <a:r>
              <a:rPr lang="en-US" sz="3200" dirty="0" err="1" smtClean="0"/>
              <a:t>lightbulb</a:t>
            </a:r>
            <a:endParaRPr lang="en-US" sz="3200" dirty="0"/>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660400" y="1346200"/>
            <a:ext cx="7759700" cy="4038600"/>
          </a:xfrm>
        </p:spPr>
        <p:txBody>
          <a:bodyPr/>
          <a:lstStyle/>
          <a:p>
            <a:r>
              <a:rPr lang="en-US" sz="2000" dirty="0"/>
              <a:t>Malware attacks on Internet-connected Philips Hue lights cause blackouts.</a:t>
            </a:r>
            <a:endParaRPr lang="en-US" sz="2000" dirty="0" smtClean="0"/>
          </a:p>
          <a:p>
            <a:r>
              <a:rPr lang="en-US" sz="2000" dirty="0" smtClean="0"/>
              <a:t>Hue </a:t>
            </a:r>
            <a:r>
              <a:rPr lang="en-US" sz="2000" dirty="0"/>
              <a:t>LED lighting system made by </a:t>
            </a:r>
            <a:r>
              <a:rPr lang="en-US" sz="2000" dirty="0" smtClean="0"/>
              <a:t>Philips</a:t>
            </a:r>
          </a:p>
          <a:p>
            <a:r>
              <a:rPr lang="en-US" sz="2000" b="0" dirty="0"/>
              <a:t>Researcher discovered the weaknesses  &amp; developed proof-of-concept attacks that exploit them</a:t>
            </a:r>
          </a:p>
          <a:p>
            <a:r>
              <a:rPr lang="en-US" sz="2000" b="0" dirty="0"/>
              <a:t>Philips wireless controller uses a weak authentication system to receive commands from trusted smartphones and computers </a:t>
            </a:r>
            <a:endParaRPr lang="en-US" sz="2000" b="0" dirty="0" smtClean="0"/>
          </a:p>
          <a:p>
            <a:r>
              <a:rPr lang="en-US" sz="2000" b="0" dirty="0" smtClean="0"/>
              <a:t>Security token </a:t>
            </a:r>
            <a:r>
              <a:rPr lang="en-US" sz="2000" b="0" dirty="0"/>
              <a:t>containing the device's unique media access control identifier that has been cryptographically hashed using a known </a:t>
            </a:r>
            <a:r>
              <a:rPr lang="en-US" sz="2000" b="0" dirty="0" smtClean="0"/>
              <a:t>algorithm</a:t>
            </a:r>
          </a:p>
          <a:p>
            <a:r>
              <a:rPr lang="en-US" sz="2000" b="0" dirty="0" smtClean="0"/>
              <a:t>Can only be corrected by removing the device</a:t>
            </a:r>
            <a:endParaRPr lang="en-US" sz="2000" b="0" dirty="0"/>
          </a:p>
          <a:p>
            <a:endParaRPr lang="en-US" sz="2000" b="0" dirty="0"/>
          </a:p>
          <a:p>
            <a:endParaRPr lang="en-US" sz="2400" dirty="0"/>
          </a:p>
          <a:p>
            <a:endParaRPr lang="en-US" sz="2400" dirty="0" smtClean="0"/>
          </a:p>
          <a:p>
            <a:endParaRPr lang="en-US" sz="2400" dirty="0"/>
          </a:p>
        </p:txBody>
      </p:sp>
      <p:sp>
        <p:nvSpPr>
          <p:cNvPr id="2" name="Rectangle 1"/>
          <p:cNvSpPr/>
          <p:nvPr/>
        </p:nvSpPr>
        <p:spPr>
          <a:xfrm>
            <a:off x="812796" y="5543693"/>
            <a:ext cx="7971367" cy="544765"/>
          </a:xfrm>
          <a:prstGeom prst="rect">
            <a:avLst/>
          </a:prstGeom>
        </p:spPr>
        <p:txBody>
          <a:bodyPr wrap="square">
            <a:spAutoFit/>
          </a:bodyPr>
          <a:lstStyle/>
          <a:p>
            <a:r>
              <a:rPr lang="de-DE" sz="1800" dirty="0" smtClean="0">
                <a:solidFill>
                  <a:schemeClr val="accent2">
                    <a:lumMod val="25000"/>
                  </a:schemeClr>
                </a:solidFill>
              </a:rPr>
              <a:t>Source: </a:t>
            </a:r>
            <a:r>
              <a:rPr lang="ro-RO" sz="1800" dirty="0">
                <a:solidFill>
                  <a:schemeClr val="accent2">
                    <a:lumMod val="25000"/>
                  </a:schemeClr>
                </a:solidFill>
              </a:rPr>
              <a:t>Dan Goodin at Ars </a:t>
            </a:r>
            <a:r>
              <a:rPr lang="ro-RO" sz="1800" dirty="0" smtClean="0">
                <a:solidFill>
                  <a:schemeClr val="accent2">
                    <a:lumMod val="25000"/>
                  </a:schemeClr>
                </a:solidFill>
              </a:rPr>
              <a:t>Technica </a:t>
            </a:r>
            <a:r>
              <a:rPr lang="de-DE" sz="1800" dirty="0">
                <a:solidFill>
                  <a:schemeClr val="accent2">
                    <a:lumMod val="25000"/>
                  </a:schemeClr>
                </a:solidFill>
              </a:rPr>
              <a:t>24 </a:t>
            </a:r>
            <a:r>
              <a:rPr lang="de-DE" sz="1800" dirty="0" err="1">
                <a:solidFill>
                  <a:schemeClr val="accent2">
                    <a:lumMod val="25000"/>
                  </a:schemeClr>
                </a:solidFill>
              </a:rPr>
              <a:t>July</a:t>
            </a:r>
            <a:r>
              <a:rPr lang="de-DE" sz="1800" dirty="0">
                <a:solidFill>
                  <a:schemeClr val="accent2">
                    <a:lumMod val="25000"/>
                  </a:schemeClr>
                </a:solidFill>
              </a:rPr>
              <a:t> </a:t>
            </a:r>
            <a:r>
              <a:rPr lang="de-DE" sz="1800" dirty="0" smtClean="0">
                <a:solidFill>
                  <a:schemeClr val="accent2">
                    <a:lumMod val="25000"/>
                  </a:schemeClr>
                </a:solidFill>
              </a:rPr>
              <a:t>2014</a:t>
            </a:r>
            <a:r>
              <a:rPr lang="ro-RO" sz="1800" dirty="0" smtClean="0">
                <a:solidFill>
                  <a:schemeClr val="accent2">
                    <a:lumMod val="25000"/>
                  </a:schemeClr>
                </a:solidFill>
              </a:rPr>
              <a:t> </a:t>
            </a:r>
          </a:p>
          <a:p>
            <a:r>
              <a:rPr lang="en-US" sz="1800" dirty="0">
                <a:solidFill>
                  <a:schemeClr val="accent2">
                    <a:lumMod val="25000"/>
                  </a:schemeClr>
                </a:solidFill>
              </a:rPr>
              <a:t>http://</a:t>
            </a:r>
            <a:r>
              <a:rPr lang="en-US" sz="1800" dirty="0" err="1">
                <a:solidFill>
                  <a:schemeClr val="accent2">
                    <a:lumMod val="25000"/>
                  </a:schemeClr>
                </a:solidFill>
              </a:rPr>
              <a:t>arstechnica.com</a:t>
            </a:r>
            <a:r>
              <a:rPr lang="en-US" sz="1800" dirty="0">
                <a:solidFill>
                  <a:schemeClr val="accent2">
                    <a:lumMod val="25000"/>
                  </a:schemeClr>
                </a:solidFill>
              </a:rPr>
              <a:t>/security/2013/08/</a:t>
            </a:r>
            <a:r>
              <a:rPr lang="en-US" sz="1800" dirty="0" err="1">
                <a:solidFill>
                  <a:schemeClr val="accent2">
                    <a:lumMod val="25000"/>
                  </a:schemeClr>
                </a:solidFill>
              </a:rPr>
              <a:t>philips</a:t>
            </a:r>
            <a:r>
              <a:rPr lang="en-US" sz="1800" dirty="0">
                <a:solidFill>
                  <a:schemeClr val="accent2">
                    <a:lumMod val="25000"/>
                  </a:schemeClr>
                </a:solidFill>
              </a:rPr>
              <a:t>-hue-lights-malware-hack/</a:t>
            </a:r>
            <a:endParaRPr lang="de-DE" sz="1800" dirty="0" smtClean="0">
              <a:solidFill>
                <a:schemeClr val="accent2">
                  <a:lumMod val="25000"/>
                </a:schemeClr>
              </a:solidFill>
            </a:endParaRPr>
          </a:p>
        </p:txBody>
      </p:sp>
      <p:sp>
        <p:nvSpPr>
          <p:cNvPr id="3" name="Title 2"/>
          <p:cNvSpPr>
            <a:spLocks noGrp="1"/>
          </p:cNvSpPr>
          <p:nvPr>
            <p:ph type="title"/>
          </p:nvPr>
        </p:nvSpPr>
        <p:spPr>
          <a:xfrm>
            <a:off x="660400" y="132823"/>
            <a:ext cx="8089900" cy="914400"/>
          </a:xfrm>
        </p:spPr>
        <p:txBody>
          <a:bodyPr/>
          <a:lstStyle/>
          <a:p>
            <a:r>
              <a:rPr lang="en-US" sz="3200" dirty="0" smtClean="0"/>
              <a:t>Philips Hue Lighting System</a:t>
            </a:r>
            <a:endParaRPr lang="en-US" sz="3200" dirty="0"/>
          </a:p>
        </p:txBody>
      </p:sp>
    </p:spTree>
    <p:extLst>
      <p:ext uri="{BB962C8B-B14F-4D97-AF65-F5344CB8AC3E}">
        <p14:creationId xmlns:p14="http://schemas.microsoft.com/office/powerpoint/2010/main" val="566424653"/>
      </p:ext>
    </p:extLst>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660399" y="1346200"/>
            <a:ext cx="7941733" cy="4038600"/>
          </a:xfrm>
        </p:spPr>
        <p:txBody>
          <a:bodyPr/>
          <a:lstStyle/>
          <a:p>
            <a:r>
              <a:rPr lang="en-US" sz="2400" dirty="0"/>
              <a:t>Hack turns Belkin baby monitor into iPhone-controlled bugging device</a:t>
            </a:r>
            <a:r>
              <a:rPr lang="en-US" sz="2400" dirty="0" smtClean="0"/>
              <a:t>.</a:t>
            </a:r>
          </a:p>
          <a:p>
            <a:r>
              <a:rPr lang="en-US" sz="2400" dirty="0" err="1" smtClean="0"/>
              <a:t>WeMo</a:t>
            </a:r>
            <a:r>
              <a:rPr lang="en-US" sz="2400" dirty="0" smtClean="0"/>
              <a:t> </a:t>
            </a:r>
            <a:r>
              <a:rPr lang="en-US" sz="2400" dirty="0"/>
              <a:t>brand </a:t>
            </a:r>
            <a:r>
              <a:rPr lang="en-US" sz="2400" dirty="0" err="1" smtClean="0"/>
              <a:t>wifi</a:t>
            </a:r>
            <a:r>
              <a:rPr lang="en-US" sz="2400" dirty="0" smtClean="0"/>
              <a:t> monitor accessible with </a:t>
            </a:r>
            <a:r>
              <a:rPr lang="en-US" sz="2400" dirty="0" err="1" smtClean="0"/>
              <a:t>iDevices</a:t>
            </a:r>
            <a:endParaRPr lang="en-US" sz="2400" dirty="0" smtClean="0"/>
          </a:p>
          <a:p>
            <a:r>
              <a:rPr lang="en-US" sz="2400" b="0" dirty="0" smtClean="0"/>
              <a:t>Researcher </a:t>
            </a:r>
            <a:r>
              <a:rPr lang="en-US" sz="2400" b="0" dirty="0"/>
              <a:t>discovered the weaknesses  &amp; developed proof-of-concept attacks that exploit them</a:t>
            </a:r>
          </a:p>
          <a:p>
            <a:r>
              <a:rPr lang="en-US" sz="2400" b="0" dirty="0" smtClean="0"/>
              <a:t>Any user on the network can access the monitoring device</a:t>
            </a:r>
          </a:p>
          <a:p>
            <a:r>
              <a:rPr lang="en-US" sz="2400" b="0" dirty="0" smtClean="0"/>
              <a:t>No password protection on network device</a:t>
            </a:r>
            <a:endParaRPr lang="en-US" sz="2400" b="0" dirty="0"/>
          </a:p>
          <a:p>
            <a:endParaRPr lang="en-US" sz="2400" b="0" dirty="0"/>
          </a:p>
          <a:p>
            <a:endParaRPr lang="en-US" dirty="0"/>
          </a:p>
          <a:p>
            <a:endParaRPr lang="en-US" dirty="0" smtClean="0"/>
          </a:p>
          <a:p>
            <a:endParaRPr lang="en-US" dirty="0"/>
          </a:p>
        </p:txBody>
      </p:sp>
      <p:sp>
        <p:nvSpPr>
          <p:cNvPr id="2" name="Rectangle 1"/>
          <p:cNvSpPr/>
          <p:nvPr/>
        </p:nvSpPr>
        <p:spPr>
          <a:xfrm>
            <a:off x="812796" y="5543693"/>
            <a:ext cx="7971367" cy="766364"/>
          </a:xfrm>
          <a:prstGeom prst="rect">
            <a:avLst/>
          </a:prstGeom>
        </p:spPr>
        <p:txBody>
          <a:bodyPr wrap="square">
            <a:spAutoFit/>
          </a:bodyPr>
          <a:lstStyle/>
          <a:p>
            <a:r>
              <a:rPr lang="de-DE" sz="1800" dirty="0" smtClean="0">
                <a:solidFill>
                  <a:schemeClr val="accent2">
                    <a:lumMod val="25000"/>
                  </a:schemeClr>
                </a:solidFill>
              </a:rPr>
              <a:t>Source: </a:t>
            </a:r>
            <a:r>
              <a:rPr lang="ro-RO" sz="1800" dirty="0">
                <a:solidFill>
                  <a:schemeClr val="accent2">
                    <a:lumMod val="25000"/>
                  </a:schemeClr>
                </a:solidFill>
              </a:rPr>
              <a:t>Dan Goodin at Ars </a:t>
            </a:r>
            <a:r>
              <a:rPr lang="ro-RO" sz="1800" dirty="0" smtClean="0">
                <a:solidFill>
                  <a:schemeClr val="accent2">
                    <a:lumMod val="25000"/>
                  </a:schemeClr>
                </a:solidFill>
              </a:rPr>
              <a:t>Technica </a:t>
            </a:r>
            <a:r>
              <a:rPr lang="de-DE" sz="1800" dirty="0">
                <a:solidFill>
                  <a:schemeClr val="accent2">
                    <a:lumMod val="25000"/>
                  </a:schemeClr>
                </a:solidFill>
              </a:rPr>
              <a:t>24 </a:t>
            </a:r>
            <a:r>
              <a:rPr lang="de-DE" sz="1800" dirty="0" err="1">
                <a:solidFill>
                  <a:schemeClr val="accent2">
                    <a:lumMod val="25000"/>
                  </a:schemeClr>
                </a:solidFill>
              </a:rPr>
              <a:t>July</a:t>
            </a:r>
            <a:r>
              <a:rPr lang="de-DE" sz="1800" dirty="0">
                <a:solidFill>
                  <a:schemeClr val="accent2">
                    <a:lumMod val="25000"/>
                  </a:schemeClr>
                </a:solidFill>
              </a:rPr>
              <a:t> </a:t>
            </a:r>
            <a:r>
              <a:rPr lang="de-DE" sz="1800" dirty="0" smtClean="0">
                <a:solidFill>
                  <a:schemeClr val="accent2">
                    <a:lumMod val="25000"/>
                  </a:schemeClr>
                </a:solidFill>
              </a:rPr>
              <a:t>2014</a:t>
            </a:r>
            <a:r>
              <a:rPr lang="ro-RO" sz="1800" dirty="0" smtClean="0">
                <a:solidFill>
                  <a:schemeClr val="accent2">
                    <a:lumMod val="25000"/>
                  </a:schemeClr>
                </a:solidFill>
              </a:rPr>
              <a:t> </a:t>
            </a:r>
          </a:p>
          <a:p>
            <a:r>
              <a:rPr lang="nl-NL" sz="1800" dirty="0">
                <a:solidFill>
                  <a:schemeClr val="accent2">
                    <a:lumMod val="25000"/>
                  </a:schemeClr>
                </a:solidFill>
              </a:rPr>
              <a:t>http://</a:t>
            </a:r>
            <a:r>
              <a:rPr lang="nl-NL" sz="1800" dirty="0" err="1">
                <a:solidFill>
                  <a:schemeClr val="accent2">
                    <a:lumMod val="25000"/>
                  </a:schemeClr>
                </a:solidFill>
              </a:rPr>
              <a:t>arstechnica.com</a:t>
            </a:r>
            <a:r>
              <a:rPr lang="nl-NL" sz="1800" dirty="0">
                <a:solidFill>
                  <a:schemeClr val="accent2">
                    <a:lumMod val="25000"/>
                  </a:schemeClr>
                </a:solidFill>
              </a:rPr>
              <a:t>/security/2013/10/hack-turns-belkin-baby-monitor-into-iphone-controlled-bugging-device/</a:t>
            </a:r>
            <a:endParaRPr lang="de-DE" sz="1800" dirty="0" smtClean="0">
              <a:solidFill>
                <a:schemeClr val="accent2">
                  <a:lumMod val="25000"/>
                </a:schemeClr>
              </a:solidFill>
            </a:endParaRPr>
          </a:p>
        </p:txBody>
      </p:sp>
      <p:sp>
        <p:nvSpPr>
          <p:cNvPr id="3" name="Title 2"/>
          <p:cNvSpPr>
            <a:spLocks noGrp="1"/>
          </p:cNvSpPr>
          <p:nvPr>
            <p:ph type="title"/>
          </p:nvPr>
        </p:nvSpPr>
        <p:spPr>
          <a:xfrm>
            <a:off x="660400" y="132823"/>
            <a:ext cx="8089900" cy="914400"/>
          </a:xfrm>
        </p:spPr>
        <p:txBody>
          <a:bodyPr/>
          <a:lstStyle/>
          <a:p>
            <a:r>
              <a:rPr lang="en-US" sz="3200" dirty="0" smtClean="0"/>
              <a:t>Belkin </a:t>
            </a:r>
            <a:r>
              <a:rPr lang="en-US" sz="3200" dirty="0"/>
              <a:t>baby </a:t>
            </a:r>
            <a:r>
              <a:rPr lang="en-US" sz="3200" dirty="0" smtClean="0"/>
              <a:t>monitor</a:t>
            </a:r>
            <a:endParaRPr lang="en-US" sz="3200" dirty="0"/>
          </a:p>
        </p:txBody>
      </p:sp>
    </p:spTree>
    <p:extLst>
      <p:ext uri="{BB962C8B-B14F-4D97-AF65-F5344CB8AC3E}">
        <p14:creationId xmlns:p14="http://schemas.microsoft.com/office/powerpoint/2010/main" val="2436259170"/>
      </p:ext>
    </p:extLst>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660399" y="1346200"/>
            <a:ext cx="7941733" cy="4038600"/>
          </a:xfrm>
        </p:spPr>
        <p:txBody>
          <a:bodyPr/>
          <a:lstStyle/>
          <a:p>
            <a:r>
              <a:rPr lang="en-US" sz="2400" dirty="0" smtClean="0"/>
              <a:t>Electronic road signs defaced through remote and local exploits</a:t>
            </a:r>
          </a:p>
          <a:p>
            <a:r>
              <a:rPr lang="en-US" sz="2400" b="0" dirty="0" smtClean="0"/>
              <a:t>Sloppy security protocols</a:t>
            </a:r>
          </a:p>
          <a:p>
            <a:r>
              <a:rPr lang="en-US" sz="2400" b="0" dirty="0" smtClean="0"/>
              <a:t>Public safety concerns</a:t>
            </a:r>
          </a:p>
          <a:p>
            <a:endParaRPr lang="en-US" sz="2400" b="0" dirty="0"/>
          </a:p>
          <a:p>
            <a:endParaRPr lang="en-US" dirty="0"/>
          </a:p>
          <a:p>
            <a:endParaRPr lang="en-US" dirty="0" smtClean="0"/>
          </a:p>
          <a:p>
            <a:endParaRPr lang="en-US" dirty="0"/>
          </a:p>
        </p:txBody>
      </p:sp>
      <p:sp>
        <p:nvSpPr>
          <p:cNvPr id="2" name="Rectangle 1"/>
          <p:cNvSpPr/>
          <p:nvPr/>
        </p:nvSpPr>
        <p:spPr>
          <a:xfrm>
            <a:off x="812796" y="5543693"/>
            <a:ext cx="7971367" cy="544765"/>
          </a:xfrm>
          <a:prstGeom prst="rect">
            <a:avLst/>
          </a:prstGeom>
        </p:spPr>
        <p:txBody>
          <a:bodyPr wrap="square">
            <a:spAutoFit/>
          </a:bodyPr>
          <a:lstStyle/>
          <a:p>
            <a:r>
              <a:rPr lang="de-DE" sz="1800" dirty="0" smtClean="0">
                <a:solidFill>
                  <a:schemeClr val="accent2">
                    <a:lumMod val="25000"/>
                  </a:schemeClr>
                </a:solidFill>
              </a:rPr>
              <a:t>Source: 24 </a:t>
            </a:r>
            <a:r>
              <a:rPr lang="de-DE" sz="1800" dirty="0" err="1">
                <a:solidFill>
                  <a:schemeClr val="accent2">
                    <a:lumMod val="25000"/>
                  </a:schemeClr>
                </a:solidFill>
              </a:rPr>
              <a:t>July</a:t>
            </a:r>
            <a:r>
              <a:rPr lang="de-DE" sz="1800" dirty="0">
                <a:solidFill>
                  <a:schemeClr val="accent2">
                    <a:lumMod val="25000"/>
                  </a:schemeClr>
                </a:solidFill>
              </a:rPr>
              <a:t> </a:t>
            </a:r>
            <a:r>
              <a:rPr lang="de-DE" sz="1800" dirty="0" smtClean="0">
                <a:solidFill>
                  <a:schemeClr val="accent2">
                    <a:lumMod val="25000"/>
                  </a:schemeClr>
                </a:solidFill>
              </a:rPr>
              <a:t>2014</a:t>
            </a:r>
            <a:r>
              <a:rPr lang="ro-RO" sz="1800" dirty="0" smtClean="0">
                <a:solidFill>
                  <a:schemeClr val="accent2">
                    <a:lumMod val="25000"/>
                  </a:schemeClr>
                </a:solidFill>
              </a:rPr>
              <a:t> </a:t>
            </a:r>
            <a:r>
              <a:rPr lang="en-US" sz="1800" dirty="0" smtClean="0">
                <a:solidFill>
                  <a:schemeClr val="accent2">
                    <a:lumMod val="25000"/>
                  </a:schemeClr>
                </a:solidFill>
              </a:rPr>
              <a:t>Brian Krebs </a:t>
            </a:r>
          </a:p>
          <a:p>
            <a:r>
              <a:rPr lang="en-US" sz="1800" dirty="0" smtClean="0">
                <a:solidFill>
                  <a:schemeClr val="accent2">
                    <a:lumMod val="25000"/>
                  </a:schemeClr>
                </a:solidFill>
              </a:rPr>
              <a:t>http</a:t>
            </a:r>
            <a:r>
              <a:rPr lang="en-US" sz="1800" dirty="0">
                <a:solidFill>
                  <a:schemeClr val="accent2">
                    <a:lumMod val="25000"/>
                  </a:schemeClr>
                </a:solidFill>
              </a:rPr>
              <a:t>://krebsonsecurity.com/2014/06/they-hack-because-they-can/</a:t>
            </a:r>
          </a:p>
        </p:txBody>
      </p:sp>
      <p:sp>
        <p:nvSpPr>
          <p:cNvPr id="3" name="Title 2"/>
          <p:cNvSpPr>
            <a:spLocks noGrp="1"/>
          </p:cNvSpPr>
          <p:nvPr>
            <p:ph type="title"/>
          </p:nvPr>
        </p:nvSpPr>
        <p:spPr>
          <a:xfrm>
            <a:off x="660400" y="132823"/>
            <a:ext cx="8089900" cy="914400"/>
          </a:xfrm>
        </p:spPr>
        <p:txBody>
          <a:bodyPr/>
          <a:lstStyle/>
          <a:p>
            <a:r>
              <a:rPr lang="en-US" sz="4000" dirty="0" smtClean="0"/>
              <a:t>Electronic Road Signs</a:t>
            </a:r>
            <a:endParaRPr lang="en-US" sz="4000" dirty="0"/>
          </a:p>
        </p:txBody>
      </p:sp>
      <p:pic>
        <p:nvPicPr>
          <p:cNvPr id="4" name="Picture 3" descr="Zombies-ahead.jpg"/>
          <p:cNvPicPr>
            <a:picLocks noChangeAspect="1"/>
          </p:cNvPicPr>
          <p:nvPr/>
        </p:nvPicPr>
        <p:blipFill rotWithShape="1">
          <a:blip r:embed="rId3">
            <a:extLst>
              <a:ext uri="{28A0092B-C50C-407E-A947-70E740481C1C}">
                <a14:useLocalDpi xmlns:a14="http://schemas.microsoft.com/office/drawing/2010/main" val="0"/>
              </a:ext>
            </a:extLst>
          </a:blip>
          <a:srcRect l="45942" t="4049" r="17354" b="35930"/>
          <a:stretch/>
        </p:blipFill>
        <p:spPr>
          <a:xfrm>
            <a:off x="5328555" y="2521857"/>
            <a:ext cx="2809117" cy="2761343"/>
          </a:xfrm>
          <a:prstGeom prst="rect">
            <a:avLst/>
          </a:prstGeom>
        </p:spPr>
      </p:pic>
      <p:pic>
        <p:nvPicPr>
          <p:cNvPr id="5" name="Picture 4" descr="road sign hacks.jpg"/>
          <p:cNvPicPr>
            <a:picLocks noChangeAspect="1"/>
          </p:cNvPicPr>
          <p:nvPr/>
        </p:nvPicPr>
        <p:blipFill rotWithShape="1">
          <a:blip r:embed="rId4">
            <a:extLst>
              <a:ext uri="{28A0092B-C50C-407E-A947-70E740481C1C}">
                <a14:useLocalDpi xmlns:a14="http://schemas.microsoft.com/office/drawing/2010/main" val="0"/>
              </a:ext>
            </a:extLst>
          </a:blip>
          <a:srcRect l="13000" t="22223" r="41294" b="21947"/>
          <a:stretch/>
        </p:blipFill>
        <p:spPr>
          <a:xfrm>
            <a:off x="1012950" y="3133271"/>
            <a:ext cx="2045321" cy="1873775"/>
          </a:xfrm>
          <a:prstGeom prst="rect">
            <a:avLst/>
          </a:prstGeom>
        </p:spPr>
      </p:pic>
    </p:spTree>
    <p:extLst>
      <p:ext uri="{BB962C8B-B14F-4D97-AF65-F5344CB8AC3E}">
        <p14:creationId xmlns:p14="http://schemas.microsoft.com/office/powerpoint/2010/main" val="4240424118"/>
      </p:ext>
    </p:extLst>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6"/>
          <p:cNvSpPr>
            <a:spLocks noGrp="1"/>
          </p:cNvSpPr>
          <p:nvPr>
            <p:ph idx="1"/>
          </p:nvPr>
        </p:nvSpPr>
        <p:spPr>
          <a:xfrm>
            <a:off x="660399" y="1346200"/>
            <a:ext cx="7941733" cy="4038600"/>
          </a:xfrm>
        </p:spPr>
        <p:txBody>
          <a:bodyPr/>
          <a:lstStyle/>
          <a:p>
            <a:r>
              <a:rPr lang="en-US" sz="2400" dirty="0" smtClean="0"/>
              <a:t>Recent hardware devices under attack</a:t>
            </a:r>
          </a:p>
          <a:p>
            <a:pPr lvl="1"/>
            <a:r>
              <a:rPr lang="en-US" sz="2000" b="0" dirty="0" smtClean="0"/>
              <a:t>consumer</a:t>
            </a:r>
            <a:r>
              <a:rPr lang="en-US" sz="2000" b="0" dirty="0"/>
              <a:t>-grade Internet </a:t>
            </a:r>
            <a:r>
              <a:rPr lang="en-US" sz="2000" b="0" dirty="0" smtClean="0"/>
              <a:t>routers</a:t>
            </a:r>
            <a:endParaRPr lang="en-US" sz="2000" b="0" dirty="0"/>
          </a:p>
          <a:p>
            <a:pPr lvl="1"/>
            <a:r>
              <a:rPr lang="en-US" sz="2000" b="0" dirty="0" smtClean="0"/>
              <a:t>data storage</a:t>
            </a:r>
          </a:p>
          <a:p>
            <a:pPr lvl="1"/>
            <a:r>
              <a:rPr lang="en-US" sz="2000" b="0" dirty="0" smtClean="0"/>
              <a:t>home </a:t>
            </a:r>
            <a:r>
              <a:rPr lang="en-US" sz="2000" b="0" dirty="0"/>
              <a:t>automation </a:t>
            </a:r>
            <a:r>
              <a:rPr lang="en-US" sz="2000" b="0" dirty="0" smtClean="0"/>
              <a:t>products</a:t>
            </a:r>
          </a:p>
          <a:p>
            <a:pPr lvl="1"/>
            <a:r>
              <a:rPr lang="en-US" sz="2000" b="0" dirty="0" smtClean="0"/>
              <a:t>enterprise</a:t>
            </a:r>
            <a:r>
              <a:rPr lang="en-US" sz="2000" b="0" dirty="0"/>
              <a:t>-class security </a:t>
            </a:r>
            <a:r>
              <a:rPr lang="en-US" sz="2000" b="0" dirty="0" smtClean="0"/>
              <a:t>solutions</a:t>
            </a:r>
          </a:p>
          <a:p>
            <a:r>
              <a:rPr lang="en-US" sz="2400" b="0" dirty="0" smtClean="0"/>
              <a:t>Self</a:t>
            </a:r>
            <a:r>
              <a:rPr lang="en-US" sz="2400" b="0" dirty="0"/>
              <a:t>-propagating </a:t>
            </a:r>
            <a:r>
              <a:rPr lang="en-US" sz="2400" b="0" dirty="0" smtClean="0"/>
              <a:t>malware attacking Linksys routers</a:t>
            </a:r>
          </a:p>
          <a:p>
            <a:r>
              <a:rPr lang="en-US" sz="2400" b="0" dirty="0"/>
              <a:t>ASUS </a:t>
            </a:r>
            <a:r>
              <a:rPr lang="en-US" sz="2400" b="0" dirty="0" smtClean="0"/>
              <a:t>routers &amp; attached storage devices</a:t>
            </a:r>
          </a:p>
          <a:p>
            <a:r>
              <a:rPr lang="en-US" sz="2400" b="0" dirty="0" smtClean="0"/>
              <a:t>Common absence of response from manufacturers </a:t>
            </a:r>
            <a:endParaRPr lang="en-US" sz="2400" b="0" dirty="0"/>
          </a:p>
          <a:p>
            <a:endParaRPr lang="en-US" dirty="0"/>
          </a:p>
          <a:p>
            <a:endParaRPr lang="en-US" dirty="0" smtClean="0"/>
          </a:p>
          <a:p>
            <a:endParaRPr lang="en-US" dirty="0"/>
          </a:p>
        </p:txBody>
      </p:sp>
      <p:sp>
        <p:nvSpPr>
          <p:cNvPr id="2" name="Rectangle 1"/>
          <p:cNvSpPr/>
          <p:nvPr/>
        </p:nvSpPr>
        <p:spPr>
          <a:xfrm>
            <a:off x="812796" y="5543693"/>
            <a:ext cx="7971367" cy="544765"/>
          </a:xfrm>
          <a:prstGeom prst="rect">
            <a:avLst/>
          </a:prstGeom>
        </p:spPr>
        <p:txBody>
          <a:bodyPr wrap="square">
            <a:spAutoFit/>
          </a:bodyPr>
          <a:lstStyle/>
          <a:p>
            <a:r>
              <a:rPr lang="de-DE" sz="1800" dirty="0" smtClean="0">
                <a:solidFill>
                  <a:schemeClr val="accent2">
                    <a:lumMod val="25000"/>
                  </a:schemeClr>
                </a:solidFill>
              </a:rPr>
              <a:t>Source: 24 </a:t>
            </a:r>
            <a:r>
              <a:rPr lang="de-DE" sz="1800" dirty="0" err="1">
                <a:solidFill>
                  <a:schemeClr val="accent2">
                    <a:lumMod val="25000"/>
                  </a:schemeClr>
                </a:solidFill>
              </a:rPr>
              <a:t>July</a:t>
            </a:r>
            <a:r>
              <a:rPr lang="de-DE" sz="1800" dirty="0">
                <a:solidFill>
                  <a:schemeClr val="accent2">
                    <a:lumMod val="25000"/>
                  </a:schemeClr>
                </a:solidFill>
              </a:rPr>
              <a:t> </a:t>
            </a:r>
            <a:r>
              <a:rPr lang="de-DE" sz="1800" dirty="0" smtClean="0">
                <a:solidFill>
                  <a:schemeClr val="accent2">
                    <a:lumMod val="25000"/>
                  </a:schemeClr>
                </a:solidFill>
              </a:rPr>
              <a:t>2014</a:t>
            </a:r>
            <a:r>
              <a:rPr lang="ro-RO" sz="1800" dirty="0" smtClean="0">
                <a:solidFill>
                  <a:schemeClr val="accent2">
                    <a:lumMod val="25000"/>
                  </a:schemeClr>
                </a:solidFill>
              </a:rPr>
              <a:t> </a:t>
            </a:r>
            <a:r>
              <a:rPr lang="en-US" sz="1800" dirty="0" smtClean="0">
                <a:solidFill>
                  <a:schemeClr val="accent2">
                    <a:lumMod val="25000"/>
                  </a:schemeClr>
                </a:solidFill>
              </a:rPr>
              <a:t>Brian </a:t>
            </a:r>
            <a:r>
              <a:rPr lang="en-US" sz="1800" dirty="0">
                <a:solidFill>
                  <a:schemeClr val="accent2">
                    <a:lumMod val="25000"/>
                  </a:schemeClr>
                </a:solidFill>
              </a:rPr>
              <a:t>Krebs </a:t>
            </a:r>
          </a:p>
          <a:p>
            <a:r>
              <a:rPr lang="en-US" sz="1800" dirty="0">
                <a:solidFill>
                  <a:schemeClr val="accent2">
                    <a:lumMod val="25000"/>
                  </a:schemeClr>
                </a:solidFill>
              </a:rPr>
              <a:t>http://</a:t>
            </a:r>
            <a:r>
              <a:rPr lang="en-US" sz="1800" dirty="0" err="1">
                <a:solidFill>
                  <a:schemeClr val="accent2">
                    <a:lumMod val="25000"/>
                  </a:schemeClr>
                </a:solidFill>
              </a:rPr>
              <a:t>krebsonsecurity.com</a:t>
            </a:r>
            <a:r>
              <a:rPr lang="en-US" sz="1800" dirty="0">
                <a:solidFill>
                  <a:schemeClr val="accent2">
                    <a:lumMod val="25000"/>
                  </a:schemeClr>
                </a:solidFill>
              </a:rPr>
              <a:t>/2014/02/time-to-harden-your-hardware/</a:t>
            </a:r>
          </a:p>
        </p:txBody>
      </p:sp>
      <p:sp>
        <p:nvSpPr>
          <p:cNvPr id="3" name="Title 2"/>
          <p:cNvSpPr>
            <a:spLocks noGrp="1"/>
          </p:cNvSpPr>
          <p:nvPr>
            <p:ph type="title"/>
          </p:nvPr>
        </p:nvSpPr>
        <p:spPr>
          <a:xfrm>
            <a:off x="660400" y="132823"/>
            <a:ext cx="8089900" cy="914400"/>
          </a:xfrm>
        </p:spPr>
        <p:txBody>
          <a:bodyPr/>
          <a:lstStyle/>
          <a:p>
            <a:r>
              <a:rPr lang="en-US" sz="4000" dirty="0" smtClean="0"/>
              <a:t>Network Hardware</a:t>
            </a:r>
            <a:endParaRPr lang="en-US" sz="4000" dirty="0"/>
          </a:p>
        </p:txBody>
      </p:sp>
    </p:spTree>
    <p:extLst>
      <p:ext uri="{BB962C8B-B14F-4D97-AF65-F5344CB8AC3E}">
        <p14:creationId xmlns:p14="http://schemas.microsoft.com/office/powerpoint/2010/main" val="2476805241"/>
      </p:ext>
    </p:extLst>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ElectrosoftPresentationTemplate2013">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33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80000"/>
          </a:lnSpc>
          <a:spcBef>
            <a:spcPct val="0"/>
          </a:spcBef>
          <a:spcAft>
            <a:spcPct val="0"/>
          </a:spcAft>
          <a:buClrTx/>
          <a:buSzTx/>
          <a:buFontTx/>
          <a:buNone/>
          <a:tabLst/>
          <a:defRPr kumimoji="0" lang="en-US" sz="40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solidFill>
          <a:srgbClr val="FF33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80000"/>
          </a:lnSpc>
          <a:spcBef>
            <a:spcPct val="0"/>
          </a:spcBef>
          <a:spcAft>
            <a:spcPct val="0"/>
          </a:spcAft>
          <a:buClrTx/>
          <a:buSzTx/>
          <a:buFontTx/>
          <a:buNone/>
          <a:tabLst/>
          <a:defRPr kumimoji="0" lang="en-US" sz="4000" b="0" i="0" u="none" strike="noStrike" cap="none" normalizeH="0" baseline="0" smtClean="0">
            <a:ln>
              <a:noFill/>
            </a:ln>
            <a:solidFill>
              <a:schemeClr val="accent2"/>
            </a:solidFill>
            <a:effectLst/>
            <a:latin typeface="Arial"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ElectrosoftPresentationTemplate2013</Template>
  <TotalTime>3093</TotalTime>
  <Words>1433</Words>
  <Application>Microsoft Office PowerPoint</Application>
  <PresentationFormat>On-screen Show (4:3)</PresentationFormat>
  <Paragraphs>180</Paragraphs>
  <Slides>20</Slides>
  <Notes>12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ElectrosoftPresentationTemplate2013</vt:lpstr>
      <vt:lpstr>PowerPoint Presentation</vt:lpstr>
      <vt:lpstr>Contents</vt:lpstr>
      <vt:lpstr>Internet Of Things</vt:lpstr>
      <vt:lpstr>Security and Privacy Vulnerabilities</vt:lpstr>
      <vt:lpstr>LIFX smart lightbulb</vt:lpstr>
      <vt:lpstr>Philips Hue Lighting System</vt:lpstr>
      <vt:lpstr>Belkin baby monitor</vt:lpstr>
      <vt:lpstr>Electronic Road Signs</vt:lpstr>
      <vt:lpstr>Network Hardware</vt:lpstr>
      <vt:lpstr>Maritime Sector</vt:lpstr>
      <vt:lpstr>SD Memory Card</vt:lpstr>
      <vt:lpstr>Tools for Research</vt:lpstr>
      <vt:lpstr>SHODAN Search Engine</vt:lpstr>
      <vt:lpstr>SCADASEC-L Mailing List</vt:lpstr>
      <vt:lpstr>ICS-CERT</vt:lpstr>
      <vt:lpstr>ICS-CERT continued</vt:lpstr>
      <vt:lpstr>Summary</vt:lpstr>
      <vt:lpstr>Recommendations</vt:lpstr>
      <vt:lpstr>Standards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Dana Pool</dc:creator>
  <cp:lastModifiedBy>Scott Shorter</cp:lastModifiedBy>
  <cp:revision>33</cp:revision>
  <dcterms:created xsi:type="dcterms:W3CDTF">2013-02-21T14:42:15Z</dcterms:created>
  <dcterms:modified xsi:type="dcterms:W3CDTF">2014-07-30T14:57:58Z</dcterms:modified>
</cp:coreProperties>
</file>