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5" autoAdjust="0"/>
    <p:restoredTop sz="69204" autoAdjust="0"/>
  </p:normalViewPr>
  <p:slideViewPr>
    <p:cSldViewPr snapToGrid="0">
      <p:cViewPr varScale="1">
        <p:scale>
          <a:sx n="79" d="100"/>
          <a:sy n="79" d="100"/>
        </p:scale>
        <p:origin x="1662" y="78"/>
      </p:cViewPr>
      <p:guideLst/>
    </p:cSldViewPr>
  </p:slideViewPr>
  <p:notesTextViewPr>
    <p:cViewPr>
      <p:scale>
        <a:sx n="1" d="1"/>
        <a:sy n="1" d="1"/>
      </p:scale>
      <p:origin x="0" y="-906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CD2C3-D465-4F63-A8AC-E118D8351C00}" type="datetimeFigureOut">
              <a:rPr lang="en-US" smtClean="0"/>
              <a:t>5/5/2017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E68317-69F9-47ED-B021-FBC87C05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50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Voting (citizen) – National and state voting requirements, occurs every few years, interoperability between the poling facility</a:t>
            </a:r>
            <a:r>
              <a:rPr lang="en-US" baseline="0" dirty="0"/>
              <a:t> and a state </a:t>
            </a:r>
            <a:r>
              <a:rPr lang="en-US" baseline="0" dirty="0" err="1"/>
              <a:t>db</a:t>
            </a:r>
            <a:endParaRPr lang="en-US" baseline="0" dirty="0"/>
          </a:p>
          <a:p>
            <a:endParaRPr lang="en-US" dirty="0"/>
          </a:p>
          <a:p>
            <a:r>
              <a:rPr lang="en-US" dirty="0"/>
              <a:t>Law Enforcement (boarder control, warrants, arrests) –</a:t>
            </a:r>
            <a:r>
              <a:rPr lang="en-US" baseline="0" dirty="0"/>
              <a:t> For most individuals run in with law enforcement is not frequent, occurs when crossing a national boarder, a suspect, receiving a warrant, etc.  Interoperability within a state, between state and federal agencies</a:t>
            </a:r>
          </a:p>
          <a:p>
            <a:endParaRPr lang="en-US" dirty="0"/>
          </a:p>
          <a:p>
            <a:r>
              <a:rPr lang="en-US" dirty="0"/>
              <a:t>VIP/Press Credentials (access to events, buildings) – Select individuals</a:t>
            </a:r>
            <a:r>
              <a:rPr lang="en-US" baseline="0" dirty="0"/>
              <a:t> who have special situations where they have access to an event or building for a set period of time.  Some credentials such as press may be used across several events or over a long period of time.</a:t>
            </a:r>
          </a:p>
          <a:p>
            <a:endParaRPr lang="en-US" dirty="0"/>
          </a:p>
          <a:p>
            <a:r>
              <a:rPr lang="en-US" dirty="0"/>
              <a:t>Travel (airline passenger, purchase tickets, TSA precheck) – Occurs occasionally</a:t>
            </a:r>
            <a:r>
              <a:rPr lang="en-US" baseline="0" dirty="0"/>
              <a:t> for most individuals, need to ID before purchasing tickets, before accessing a secure area of the airport, getting a boarding pass, etc.  Interoperability between travel agencies, airlines, federal agencies</a:t>
            </a:r>
          </a:p>
          <a:p>
            <a:endParaRPr lang="en-US" dirty="0"/>
          </a:p>
          <a:p>
            <a:r>
              <a:rPr lang="en-US" dirty="0"/>
              <a:t>Legal age (&gt;18, &gt;21 to drink, etc.) – Occurs occasionally</a:t>
            </a:r>
            <a:r>
              <a:rPr lang="en-US" baseline="0" dirty="0"/>
              <a:t> for most individuals, need to proof age to drink, view certain movies/concerts, access to certain websites etc.  Interoperability between the establishment and the DMV</a:t>
            </a:r>
          </a:p>
          <a:p>
            <a:endParaRPr lang="en-US" baseline="0" dirty="0"/>
          </a:p>
          <a:p>
            <a:r>
              <a:rPr lang="en-US" baseline="0" dirty="0"/>
              <a:t>Legal entity – Occurs occasionally for most individuals, need to proof the identity to sign a contract, to be a legal proxy for another person.  Interoperability between corporations</a:t>
            </a:r>
          </a:p>
          <a:p>
            <a:endParaRPr lang="en-US" dirty="0"/>
          </a:p>
          <a:p>
            <a:r>
              <a:rPr lang="en-US" dirty="0"/>
              <a:t>Consumer (online purchases, loyalty recognition) – Occurs more frequently, online identification to make purchases,</a:t>
            </a:r>
            <a:r>
              <a:rPr lang="en-US" baseline="0" dirty="0"/>
              <a:t> to assert participation in a loyalty program.  Interoperability between the establishment, the bank/</a:t>
            </a:r>
          </a:p>
          <a:p>
            <a:endParaRPr lang="en-US" dirty="0"/>
          </a:p>
          <a:p>
            <a:r>
              <a:rPr lang="en-US" dirty="0"/>
              <a:t>Banking/Finance customer (Funds withdrawal, loans, transfer) – Occurs frequently to withdraw $, transfer $, get a loan, etc.</a:t>
            </a:r>
          </a:p>
          <a:p>
            <a:endParaRPr lang="en-US" dirty="0"/>
          </a:p>
          <a:p>
            <a:r>
              <a:rPr lang="en-US" dirty="0"/>
              <a:t>Patient (registration, patient portal) – Occurs frequently for some individuals, </a:t>
            </a:r>
          </a:p>
          <a:p>
            <a:endParaRPr lang="en-US" dirty="0"/>
          </a:p>
          <a:p>
            <a:r>
              <a:rPr lang="en-US" dirty="0"/>
              <a:t>Employee (building access, system access, </a:t>
            </a:r>
            <a:r>
              <a:rPr lang="en-US"/>
              <a:t>HR)</a:t>
            </a:r>
          </a:p>
          <a:p>
            <a:endParaRPr lang="en-US" dirty="0"/>
          </a:p>
          <a:p>
            <a:r>
              <a:rPr lang="en-US" dirty="0"/>
              <a:t>Student (building access, on campus purchases)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7DD5D3-3373-4A02-82DE-2447DDB82173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62253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1FC99-5BF3-4EC1-B612-4C377559DB0A}" type="datetime1">
              <a:rPr lang="en-US" smtClean="0"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55919-7B4F-437A-B75D-DC5B7A6D06C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69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D7249-EB8B-485E-9300-C0B3219BA789}" type="datetime1">
              <a:rPr lang="en-US" smtClean="0"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55919-7B4F-437A-B75D-DC5B7A6D0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89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B3448-045A-4F95-9090-83042A954BA5}" type="datetime1">
              <a:rPr lang="en-US" smtClean="0"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55919-7B4F-437A-B75D-DC5B7A6D0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802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DC2EF-05ED-4935-957F-9C12B2A666E0}" type="datetime1">
              <a:rPr lang="en-US" smtClean="0"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449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F7D26-B78A-4603-A798-71F5C3F33407}" type="datetime1">
              <a:rPr lang="en-US" smtClean="0"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55919-7B4F-437A-B75D-DC5B7A6D0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37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120D-93FB-4F2F-9979-80F31F4356AB}" type="datetime1">
              <a:rPr lang="en-US" smtClean="0"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55919-7B4F-437A-B75D-DC5B7A6D06C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346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28444-3ED1-45C4-841C-91BF164A19B2}" type="datetime1">
              <a:rPr lang="en-US" smtClean="0"/>
              <a:t>5/5/2017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55919-7B4F-437A-B75D-DC5B7A6D0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246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85B6-5D55-4BB2-8C9C-0EDF53836014}" type="datetime1">
              <a:rPr lang="en-US" smtClean="0"/>
              <a:t>5/5/2017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55919-7B4F-437A-B75D-DC5B7A6D0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709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61C-C496-459C-AE6F-39F811D3191F}" type="datetime1">
              <a:rPr lang="en-US" smtClean="0"/>
              <a:t>5/5/2017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55919-7B4F-437A-B75D-DC5B7A6D0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28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3D0A-687A-4C8F-A290-6917F70B1E0B}" type="datetime1">
              <a:rPr lang="en-US" smtClean="0"/>
              <a:t>5/5/2017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55919-7B4F-437A-B75D-DC5B7A6D0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999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331E29C-7B66-46F3-8ECB-A5B5B737146E}" type="datetime1">
              <a:rPr lang="en-US" smtClean="0"/>
              <a:t>5/5/2017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D55919-7B4F-437A-B75D-DC5B7A6D0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08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9249D-93DE-42BA-BBC2-8CD1A69A24C9}" type="datetime1">
              <a:rPr lang="en-US" smtClean="0"/>
              <a:t>5/5/2017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55919-7B4F-437A-B75D-DC5B7A6D0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BD7545E-5F06-440A-BA15-6735DD37535A}" type="datetime1">
              <a:rPr lang="en-US" smtClean="0"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5D55919-7B4F-437A-B75D-DC5B7A6D06C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8457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1036478"/>
          </a:xfrm>
        </p:spPr>
        <p:txBody>
          <a:bodyPr/>
          <a:lstStyle/>
          <a:p>
            <a:r>
              <a:rPr lang="en-US" dirty="0"/>
              <a:t>Identity Entities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457200" y="1630837"/>
            <a:ext cx="3200400" cy="467436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Voting (citizen)</a:t>
            </a:r>
          </a:p>
          <a:p>
            <a:r>
              <a:rPr lang="en-US" dirty="0"/>
              <a:t>Law Enforcement (Citizen boarder control, warrants, arrests)</a:t>
            </a:r>
          </a:p>
          <a:p>
            <a:r>
              <a:rPr lang="en-US" dirty="0"/>
              <a:t>VIP/Press Credentials (individual access to events, buildings)</a:t>
            </a:r>
          </a:p>
          <a:p>
            <a:r>
              <a:rPr lang="en-US" dirty="0"/>
              <a:t>Travel (airline passenger, purchase tickets, TSA precheck)</a:t>
            </a:r>
          </a:p>
          <a:p>
            <a:r>
              <a:rPr lang="en-US" dirty="0"/>
              <a:t>Legal age (&gt;18, &gt;21 to drink, etc.)</a:t>
            </a:r>
          </a:p>
          <a:p>
            <a:r>
              <a:rPr lang="en-US" dirty="0"/>
              <a:t>Legal entity (contracts, legal delegate)</a:t>
            </a:r>
          </a:p>
          <a:p>
            <a:r>
              <a:rPr lang="en-US" dirty="0"/>
              <a:t>Consumer (online purchases, loyalty recognition)</a:t>
            </a:r>
          </a:p>
          <a:p>
            <a:r>
              <a:rPr lang="en-US" dirty="0"/>
              <a:t>Banking/Finance customer (Funds withdrawal, loans, transfer)</a:t>
            </a:r>
          </a:p>
          <a:p>
            <a:r>
              <a:rPr lang="en-US" dirty="0"/>
              <a:t>Patient (registration, patient portal)</a:t>
            </a:r>
          </a:p>
          <a:p>
            <a:r>
              <a:rPr lang="en-US" dirty="0"/>
              <a:t>Employee (building access, system access, HR)</a:t>
            </a:r>
          </a:p>
          <a:p>
            <a:r>
              <a:rPr lang="en-US" dirty="0"/>
              <a:t>Student (building access, on campus purchases, meal plan)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05120D-93FB-4F2F-9979-80F31F4356AB}" type="datetime1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5/5/2017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D55919-7B4F-437A-B75D-DC5B7A6D06C6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876800" y="1234911"/>
            <a:ext cx="23446" cy="42378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76800" y="5509846"/>
            <a:ext cx="6119446" cy="234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867093" y="5728367"/>
            <a:ext cx="2238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Frequency of ID Event</a:t>
            </a:r>
          </a:p>
        </p:txBody>
      </p:sp>
      <p:sp>
        <p:nvSpPr>
          <p:cNvPr id="16" name="TextBox 15"/>
          <p:cNvSpPr txBox="1"/>
          <p:nvPr/>
        </p:nvSpPr>
        <p:spPr>
          <a:xfrm rot="16200000">
            <a:off x="3323834" y="3169158"/>
            <a:ext cx="2510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Need for Interoperability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631885" y="5538002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Daily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98720" y="5498506"/>
            <a:ext cx="570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Rarely,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1x/yr.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522621" y="5531589"/>
            <a:ext cx="5709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Weekly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313128" y="5501880"/>
            <a:ext cx="7248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 to 3x/yr.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793896" y="5517586"/>
            <a:ext cx="625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Monthly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37256" y="1172180"/>
            <a:ext cx="4219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High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33268" y="5089911"/>
            <a:ext cx="3978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Low</a:t>
            </a: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6388" y="5051546"/>
            <a:ext cx="375654" cy="284586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85780" y="1340716"/>
            <a:ext cx="409777" cy="396643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86350" y="2187018"/>
            <a:ext cx="354077" cy="306867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56470" y="4961441"/>
            <a:ext cx="489633" cy="333596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03129" y="4168253"/>
            <a:ext cx="306681" cy="490689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85780" y="2098673"/>
            <a:ext cx="363903" cy="357905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785780" y="4205597"/>
            <a:ext cx="391675" cy="416003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42768" y="1737359"/>
            <a:ext cx="342357" cy="402501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199316" y="4987323"/>
            <a:ext cx="301919" cy="360087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19388" y="5156225"/>
            <a:ext cx="263824" cy="263824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368111" y="5089911"/>
            <a:ext cx="405790" cy="208828"/>
          </a:xfrm>
          <a:prstGeom prst="rect">
            <a:avLst/>
          </a:prstGeom>
        </p:spPr>
      </p:pic>
      <p:sp>
        <p:nvSpPr>
          <p:cNvPr id="42" name="Oval 41"/>
          <p:cNvSpPr/>
          <p:nvPr/>
        </p:nvSpPr>
        <p:spPr>
          <a:xfrm>
            <a:off x="8589928" y="1234911"/>
            <a:ext cx="755605" cy="5641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3" name="Speech Bubble: Oval 42"/>
          <p:cNvSpPr/>
          <p:nvPr/>
        </p:nvSpPr>
        <p:spPr>
          <a:xfrm>
            <a:off x="9105270" y="277129"/>
            <a:ext cx="1846563" cy="970640"/>
          </a:xfrm>
          <a:prstGeom prst="wedgeEllipseCallout">
            <a:avLst>
              <a:gd name="adj1" fmla="val -37339"/>
              <a:gd name="adj2" fmla="val 62500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Patient data is collected frequently and needs to be shared with many parties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136632" y="3813164"/>
            <a:ext cx="414668" cy="355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12853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4221</TotalTime>
  <Words>482</Words>
  <Application>Microsoft Office PowerPoint</Application>
  <PresentationFormat>Widescreen</PresentationFormat>
  <Paragraphs>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Retrospect</vt:lpstr>
      <vt:lpstr>Identity Entities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Identity Use Cases</dc:title>
  <dc:creator>Catherine Schulten</dc:creator>
  <cp:lastModifiedBy>Catherine Schulten</cp:lastModifiedBy>
  <cp:revision>7</cp:revision>
  <dcterms:created xsi:type="dcterms:W3CDTF">2017-05-05T17:14:14Z</dcterms:created>
  <dcterms:modified xsi:type="dcterms:W3CDTF">2017-05-08T15:35:57Z</dcterms:modified>
</cp:coreProperties>
</file>