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29"/>
  </p:notesMasterIdLst>
  <p:handoutMasterIdLst>
    <p:handoutMasterId r:id="rId30"/>
  </p:handoutMasterIdLst>
  <p:sldIdLst>
    <p:sldId id="277" r:id="rId5"/>
    <p:sldId id="256" r:id="rId6"/>
    <p:sldId id="257" r:id="rId7"/>
    <p:sldId id="258" r:id="rId8"/>
    <p:sldId id="280" r:id="rId9"/>
    <p:sldId id="272" r:id="rId10"/>
    <p:sldId id="281" r:id="rId11"/>
    <p:sldId id="273" r:id="rId12"/>
    <p:sldId id="260" r:id="rId13"/>
    <p:sldId id="261" r:id="rId14"/>
    <p:sldId id="262" r:id="rId15"/>
    <p:sldId id="263" r:id="rId16"/>
    <p:sldId id="275" r:id="rId17"/>
    <p:sldId id="276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82" r:id="rId26"/>
    <p:sldId id="283" r:id="rId27"/>
    <p:sldId id="271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8AD"/>
    <a:srgbClr val="536F72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21" autoAdjust="0"/>
    <p:restoredTop sz="86951" autoAdjust="0"/>
  </p:normalViewPr>
  <p:slideViewPr>
    <p:cSldViewPr showGuides="1">
      <p:cViewPr varScale="1">
        <p:scale>
          <a:sx n="101" d="100"/>
          <a:sy n="101" d="100"/>
        </p:scale>
        <p:origin x="53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4288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D5-43CB-BD33-4C84436963C8}"/>
              </c:ext>
            </c:extLst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D5-43CB-BD33-4C84436963C8}"/>
              </c:ext>
            </c:extLst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D5-43CB-BD33-4C84436963C8}"/>
              </c:ext>
            </c:extLst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D5-43CB-BD33-4C84436963C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6D5-43CB-BD33-4C84436963C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6D5-43CB-BD33-4C84436963C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</c:v>
                </c:pt>
                <c:pt idx="1">
                  <c:v>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6D5-43CB-BD33-4C8443696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0.78700000000000003</c:v>
                </c:pt>
                <c:pt idx="2">
                  <c:v>0.48799999999999999</c:v>
                </c:pt>
                <c:pt idx="3">
                  <c:v>0.54300000000000004</c:v>
                </c:pt>
                <c:pt idx="4">
                  <c:v>0.58299999999999996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90-4BBC-BFB9-05A1051AE7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42441888"/>
        <c:axId val="542444128"/>
      </c:barChart>
      <c:catAx>
        <c:axId val="542441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542444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244412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542441888"/>
        <c:crossesAt val="1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/>
            <a:t>355</a:t>
          </a:r>
        </a:p>
        <a:p>
          <a:pPr algn="ctr"/>
          <a:r>
            <a:rPr lang="en-US" sz="2800" dirty="0"/>
            <a:t>August 31</a:t>
          </a:r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10/11/2016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5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9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06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3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12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8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0574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029200"/>
            <a:ext cx="9550400" cy="1219200"/>
          </a:xfrm>
        </p:spPr>
        <p:txBody>
          <a:bodyPr anchor="ctr" anchorCtr="0"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6150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5143500" y="6450536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 © 2016 Kantara Initiative, Inc.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zezkd9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global.gotomeeting.com/join/74790345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We Get Started – Note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This Meeting </a:t>
            </a:r>
            <a:r>
              <a:rPr lang="en-US" b="1" dirty="0"/>
              <a:t>is Being Recorded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This meeting is being recorded to accommodate those who could not attend the live call.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The recording will be posted in the Kantara ID Pro DG Wiki for a period of seven days and then deleted.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Indicate Your Attendance</a:t>
            </a:r>
          </a:p>
          <a:p>
            <a:pPr marL="0" indent="0">
              <a:buNone/>
            </a:pPr>
            <a:r>
              <a:rPr lang="en-US" dirty="0" smtClean="0"/>
              <a:t>Please indicate your attendance via the following google doc</a:t>
            </a:r>
            <a:r>
              <a:rPr lang="en-US" dirty="0" smtClean="0"/>
              <a:t>:  </a:t>
            </a:r>
            <a:r>
              <a:rPr lang="en-US" b="1" dirty="0">
                <a:hlinkClick r:id="rId3"/>
              </a:rPr>
              <a:t>http://</a:t>
            </a:r>
            <a:r>
              <a:rPr lang="en-US" b="1" dirty="0" smtClean="0">
                <a:hlinkClick r:id="rId3"/>
              </a:rPr>
              <a:t>tinyurl.com/zezkd9v</a:t>
            </a:r>
            <a:r>
              <a:rPr lang="en-US" b="1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Kantara </a:t>
            </a:r>
            <a:r>
              <a:rPr lang="en-US" dirty="0" smtClean="0"/>
              <a:t>Stepped </a:t>
            </a:r>
            <a:r>
              <a:rPr lang="en-US" dirty="0"/>
              <a:t>U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Kantara Initiative is providing resources to help incubate </a:t>
            </a:r>
            <a:r>
              <a:rPr lang="en-US" dirty="0" smtClean="0"/>
              <a:t>ID Pro</a:t>
            </a:r>
            <a:endParaRPr lang="en-US" dirty="0"/>
          </a:p>
          <a:p>
            <a:r>
              <a:rPr lang="en-US" dirty="0"/>
              <a:t>KI formed a Special Committee to help oversee the process</a:t>
            </a:r>
          </a:p>
          <a:p>
            <a:r>
              <a:rPr lang="en-US" dirty="0"/>
              <a:t>Survey was released to those who signed the Pledge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 Pro </a:t>
            </a:r>
            <a:r>
              <a:rPr lang="en-US" dirty="0"/>
              <a:t>Special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Kantara’s</a:t>
            </a:r>
            <a:r>
              <a:rPr lang="en-US" dirty="0"/>
              <a:t> Board operates several sub committees – some are long term, like the Assurance Review Board to govern the ID Assurance Program, and the International Standards liaisons with ISO, ITU-T etc. This one is shorter term, to help incubate </a:t>
            </a:r>
            <a:r>
              <a:rPr lang="en-US" dirty="0" smtClean="0"/>
              <a:t>ID Pro </a:t>
            </a:r>
            <a:r>
              <a:rPr lang="en-US" dirty="0"/>
              <a:t>through its pre-formative phases.</a:t>
            </a:r>
          </a:p>
          <a:p>
            <a:r>
              <a:rPr lang="en-US" dirty="0"/>
              <a:t>It comprises Board Officers, the ED, Leadership Council reps and staff: Allan Foster, Robin Wilton, Colin Wallis, Andrew Hughes, Ian Glazer, Ken Dagg and </a:t>
            </a:r>
            <a:r>
              <a:rPr lang="en-US" dirty="0" smtClean="0"/>
              <a:t>Virtual, Inc </a:t>
            </a:r>
            <a:r>
              <a:rPr lang="en-US" dirty="0"/>
              <a:t>staff, Shannon and Alysia.</a:t>
            </a:r>
          </a:p>
          <a:p>
            <a:r>
              <a:rPr lang="en-US" dirty="0"/>
              <a:t>Its job is to ’make it happen’ and report to the Board on progress, plans and outcomes </a:t>
            </a:r>
          </a:p>
          <a:p>
            <a:r>
              <a:rPr lang="en-US" dirty="0"/>
              <a:t>Ian has nominally assumed the role of Chair of the ID Pro Discussion Group. It is his vision that has brought us this far.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355 Pledgees in </a:t>
            </a:r>
            <a:r>
              <a:rPr lang="en-US" dirty="0" smtClean="0"/>
              <a:t>total</a:t>
            </a:r>
          </a:p>
          <a:p>
            <a:r>
              <a:rPr lang="en-US" dirty="0" smtClean="0"/>
              <a:t>45.7</a:t>
            </a:r>
            <a:r>
              <a:rPr lang="en-US" dirty="0"/>
              <a:t>% Response Rate</a:t>
            </a:r>
          </a:p>
          <a:p>
            <a:endParaRPr lang="en-US" dirty="0" smtClean="0"/>
          </a:p>
          <a:p>
            <a:r>
              <a:rPr lang="en-US" dirty="0" smtClean="0"/>
              <a:t>136 survey responses out of 297 sent</a:t>
            </a:r>
            <a:br>
              <a:rPr lang="en-US" dirty="0" smtClean="0"/>
            </a:br>
            <a:r>
              <a:rPr lang="en-US" dirty="0" smtClean="0"/>
              <a:t>(Some pledgees opted out)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1"/>
            <a:ext cx="12344400" cy="1055687"/>
          </a:xfrm>
        </p:spPr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</a:t>
            </a:r>
            <a:r>
              <a:rPr lang="en-US" altLang="en-US" sz="4000" dirty="0" smtClean="0">
                <a:ea typeface="ＭＳ Ｐゴシック" charset="-128"/>
              </a:rPr>
              <a:t>Primary Job Function </a:t>
            </a:r>
            <a:r>
              <a:rPr lang="en-US" altLang="en-US" sz="4000" dirty="0">
                <a:ea typeface="ＭＳ Ｐゴシック" charset="-128"/>
              </a:rPr>
              <a:t>B</a:t>
            </a:r>
            <a:r>
              <a:rPr lang="en-US" altLang="en-US" sz="4000" dirty="0" smtClean="0">
                <a:ea typeface="ＭＳ Ｐゴシック" charset="-128"/>
              </a:rPr>
              <a:t>est Describes Your </a:t>
            </a:r>
            <a:r>
              <a:rPr lang="en-US" altLang="en-US" sz="4000" dirty="0">
                <a:ea typeface="ＭＳ Ｐゴシック" charset="-128"/>
              </a:rPr>
              <a:t>W</a:t>
            </a:r>
            <a:r>
              <a:rPr lang="en-US" altLang="en-US" sz="4000" dirty="0" smtClean="0">
                <a:ea typeface="ＭＳ Ｐゴシック" charset="-128"/>
              </a:rPr>
              <a:t>ork</a:t>
            </a:r>
            <a:r>
              <a:rPr lang="en-US" altLang="en-US" sz="4000" dirty="0">
                <a:ea typeface="ＭＳ Ｐゴシック" charset="-128"/>
              </a:rPr>
              <a:t>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914400"/>
            <a:ext cx="9057652" cy="650520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Types </a:t>
            </a:r>
            <a:r>
              <a:rPr lang="en-US" dirty="0"/>
              <a:t>of </a:t>
            </a:r>
            <a:r>
              <a:rPr lang="en-US" dirty="0" smtClean="0"/>
              <a:t>Roles </a:t>
            </a:r>
            <a:r>
              <a:rPr lang="en-US" dirty="0"/>
              <a:t>&amp; </a:t>
            </a:r>
            <a:r>
              <a:rPr lang="en-US" dirty="0" smtClean="0"/>
              <a:t>Experience Have You Had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Discussion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Tasks of the </a:t>
            </a:r>
            <a:r>
              <a:rPr lang="en-US" dirty="0" smtClean="0"/>
              <a:t>DG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dirty="0" smtClean="0"/>
              <a:t>The </a:t>
            </a:r>
            <a:r>
              <a:rPr lang="en-US" dirty="0"/>
              <a:t>purpose of this DG is to act in the capacity of a “Birds of a Feather” group and is three-fold: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 smtClean="0"/>
              <a:t>A</a:t>
            </a:r>
            <a:r>
              <a:rPr lang="en-US" dirty="0"/>
              <a:t>) to bring to consensus the items identified in the Survey published in September 2016 regarding pledgees’ views on the </a:t>
            </a:r>
            <a:r>
              <a:rPr lang="en-US" b="1" dirty="0"/>
              <a:t>founding principles, vision, mission, scope of activities</a:t>
            </a:r>
            <a:r>
              <a:rPr lang="en-US" dirty="0"/>
              <a:t>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B) to provide consensus-based responses to questions posed by the Kantara Board ID Pro sub-committee on </a:t>
            </a:r>
            <a:r>
              <a:rPr lang="en-US" b="1" dirty="0"/>
              <a:t>operational feasibility, services offered, structure, membership and codes of conduct, business model, branding</a:t>
            </a:r>
            <a:r>
              <a:rPr lang="en-US" dirty="0"/>
              <a:t>, etc.,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C) to define the scope of content including the </a:t>
            </a:r>
            <a:r>
              <a:rPr lang="en-US" b="1" dirty="0"/>
              <a:t>initial body of knowledge </a:t>
            </a:r>
            <a:r>
              <a:rPr lang="en-US" dirty="0"/>
              <a:t>necessary to underpin the organization, starting with a taxonomy of professional disciplines for Identity Professionals.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Discussion Group Leadership Team Roles to be Elected</a:t>
            </a:r>
            <a:endParaRPr lang="en-US" dirty="0"/>
          </a:p>
          <a:p>
            <a:pPr lvl="1"/>
            <a:r>
              <a:rPr lang="en-US" dirty="0" smtClean="0"/>
              <a:t>Vice-chair</a:t>
            </a:r>
            <a:endParaRPr lang="en-US" dirty="0"/>
          </a:p>
          <a:p>
            <a:pPr lvl="1"/>
            <a:r>
              <a:rPr lang="en-US" dirty="0"/>
              <a:t>Secretary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Nomination Process</a:t>
            </a:r>
            <a:endParaRPr lang="en-US" dirty="0"/>
          </a:p>
          <a:p>
            <a:pPr lvl="1"/>
            <a:r>
              <a:rPr lang="en-US" dirty="0"/>
              <a:t>Listserv to call for nominations – open 1 </a:t>
            </a:r>
            <a:r>
              <a:rPr lang="en-US" dirty="0" smtClean="0"/>
              <a:t>week beginning Oct 12 and ending on Oct 19 at 5:00pm Eastern. </a:t>
            </a:r>
          </a:p>
          <a:p>
            <a:pPr lvl="2"/>
            <a:r>
              <a:rPr lang="en-US" dirty="0" smtClean="0"/>
              <a:t>Self </a:t>
            </a:r>
            <a:r>
              <a:rPr lang="en-US" dirty="0"/>
              <a:t>nominate or nominate others. </a:t>
            </a:r>
            <a:endParaRPr lang="en-US" dirty="0" smtClean="0"/>
          </a:p>
          <a:p>
            <a:pPr lvl="2"/>
            <a:r>
              <a:rPr lang="en-US" dirty="0" smtClean="0"/>
              <a:t>Candidates </a:t>
            </a:r>
            <a:r>
              <a:rPr lang="en-US" dirty="0"/>
              <a:t>confirmed, with candidate statements optional – 1 week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with link to Survey Monkey to elect candidates.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Election Process</a:t>
            </a:r>
            <a:endParaRPr lang="en-US" dirty="0"/>
          </a:p>
          <a:p>
            <a:pPr lvl="1"/>
            <a:r>
              <a:rPr lang="en-US" dirty="0"/>
              <a:t>Candidates on slate in Survey Monkey – ballot open 1 week. </a:t>
            </a:r>
            <a:endParaRPr lang="en-US" dirty="0" smtClean="0"/>
          </a:p>
          <a:p>
            <a:pPr lvl="1"/>
            <a:r>
              <a:rPr lang="en-US" dirty="0" smtClean="0"/>
              <a:t>Simple majority of ballots cast. 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announces successful candidates within 3 days of close.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smtClean="0"/>
              <a:t>will </a:t>
            </a:r>
            <a:r>
              <a:rPr lang="en-US" dirty="0"/>
              <a:t>need project </a:t>
            </a:r>
            <a:r>
              <a:rPr lang="en-US" dirty="0" smtClean="0"/>
              <a:t>leaders</a:t>
            </a:r>
          </a:p>
          <a:p>
            <a:pPr lvl="1"/>
            <a:r>
              <a:rPr lang="en-US" dirty="0" smtClean="0"/>
              <a:t>Volunteers will be assigned projects by the DG leadership team.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will be focused on areas of </a:t>
            </a:r>
            <a:r>
              <a:rPr lang="en-US" dirty="0" smtClean="0"/>
              <a:t>ID Pro </a:t>
            </a:r>
            <a:r>
              <a:rPr lang="en-US" dirty="0"/>
              <a:t>such </a:t>
            </a:r>
            <a:r>
              <a:rPr lang="en-US" dirty="0" smtClean="0"/>
              <a:t>as:</a:t>
            </a:r>
            <a:endParaRPr lang="en-US" dirty="0"/>
          </a:p>
          <a:p>
            <a:pPr lvl="1"/>
            <a:r>
              <a:rPr lang="en-US" dirty="0" smtClean="0"/>
              <a:t>Networking and Information Sharing</a:t>
            </a:r>
            <a:endParaRPr lang="en-US" dirty="0"/>
          </a:p>
          <a:p>
            <a:pPr lvl="1"/>
            <a:r>
              <a:rPr lang="en-US" dirty="0" smtClean="0"/>
              <a:t>Advocacy</a:t>
            </a:r>
          </a:p>
          <a:p>
            <a:pPr lvl="1"/>
            <a:r>
              <a:rPr lang="en-US" dirty="0" smtClean="0"/>
              <a:t>Content Library</a:t>
            </a:r>
            <a:endParaRPr lang="en-US" dirty="0"/>
          </a:p>
          <a:p>
            <a:pPr lvl="1"/>
            <a:r>
              <a:rPr lang="en-US" dirty="0"/>
              <a:t>Body of </a:t>
            </a:r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Code of Practice</a:t>
            </a:r>
          </a:p>
          <a:p>
            <a:pPr lvl="1"/>
            <a:r>
              <a:rPr lang="en-US" dirty="0" smtClean="0"/>
              <a:t>Interaction with Standards Development Organizations</a:t>
            </a:r>
            <a:endParaRPr lang="en-US" dirty="0"/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Ahead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smtClean="0"/>
              <a:t>Ian Glazer</a:t>
            </a:r>
          </a:p>
          <a:p>
            <a:r>
              <a:rPr lang="en-US" altLang="en-US" smtClean="0"/>
              <a:t>@iglazer</a:t>
            </a:r>
          </a:p>
          <a:p>
            <a:r>
              <a:rPr lang="en-US" altLang="en-US" smtClean="0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ID Pro Discussion Group</a:t>
            </a:r>
            <a:br>
              <a:rPr lang="en-US" smtClean="0"/>
            </a:br>
            <a:r>
              <a:rPr lang="en-US" smtClean="0"/>
              <a:t>Meeting 1 – October 12,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</a:t>
            </a:r>
            <a:r>
              <a:rPr lang="en-US" dirty="0" smtClean="0"/>
              <a:t>Term Goal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pPr lvl="1"/>
            <a:r>
              <a:rPr lang="en-US" dirty="0"/>
              <a:t>Public launch of the Professional Organization in February at RSA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SC will work with this group frame-out the org</a:t>
            </a:r>
          </a:p>
          <a:p>
            <a:pPr lvl="2"/>
            <a:r>
              <a:rPr lang="en-US" dirty="0"/>
              <a:t>What should the org aim to become?</a:t>
            </a:r>
          </a:p>
          <a:p>
            <a:pPr lvl="2"/>
            <a:r>
              <a:rPr lang="en-US" dirty="0"/>
              <a:t>What services should it offer?</a:t>
            </a:r>
          </a:p>
          <a:p>
            <a:pPr lvl="2"/>
            <a:r>
              <a:rPr lang="en-US" dirty="0"/>
              <a:t>What are its values?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</a:t>
            </a:r>
            <a:r>
              <a:rPr lang="en-US" dirty="0" smtClean="0"/>
              <a:t>Term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positions need to be filled</a:t>
            </a:r>
          </a:p>
          <a:p>
            <a:r>
              <a:rPr lang="en-US" dirty="0"/>
              <a:t>DG will meet every week to begin</a:t>
            </a:r>
          </a:p>
          <a:p>
            <a:r>
              <a:rPr lang="en-US" dirty="0"/>
              <a:t>Our first areas of conversation will be the Survey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17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Weekly on </a:t>
            </a:r>
            <a:r>
              <a:rPr lang="en-US" sz="4000" b="1" dirty="0"/>
              <a:t>Wednesday’s at 12:00pm </a:t>
            </a:r>
            <a:r>
              <a:rPr lang="en-US" sz="4000" b="1" dirty="0" smtClean="0"/>
              <a:t>Eastern via GoToMeeting.</a:t>
            </a:r>
            <a:endParaRPr lang="en-US" sz="40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/>
              <a:t>Please join my meeting from your computer, tablet or smartphone. 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://global.gotomeeting.com/join/747903453</a:t>
            </a:r>
            <a:r>
              <a:rPr lang="en-US" sz="2800" dirty="0"/>
              <a:t> 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You can also dial in using your phone. 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/>
              <a:t>United </a:t>
            </a:r>
            <a:r>
              <a:rPr lang="en-US" sz="2800" dirty="0"/>
              <a:t>States +1 (646) 749-3117 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Access </a:t>
            </a:r>
            <a:r>
              <a:rPr lang="en-US" sz="2800" b="1" dirty="0"/>
              <a:t>Code: 747-903-453</a:t>
            </a:r>
            <a:r>
              <a:rPr lang="en-US" sz="2800" dirty="0"/>
              <a:t> 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More </a:t>
            </a:r>
            <a:r>
              <a:rPr lang="en-US" sz="2800" b="1" dirty="0"/>
              <a:t>phone numbers 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/>
              <a:t>Australia</a:t>
            </a:r>
            <a:r>
              <a:rPr lang="en-US" sz="2800" dirty="0"/>
              <a:t> +61 2 8355 1039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Austria</a:t>
            </a:r>
            <a:r>
              <a:rPr lang="en-US" sz="2800" dirty="0"/>
              <a:t> +43 7 2088 1033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Belgium</a:t>
            </a:r>
            <a:r>
              <a:rPr lang="en-US" sz="2800" dirty="0"/>
              <a:t> +32 (0) 28 93 7001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Canada</a:t>
            </a:r>
            <a:r>
              <a:rPr lang="en-US" sz="2800" dirty="0"/>
              <a:t> +1 (647) 497-9379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Denmark</a:t>
            </a:r>
            <a:r>
              <a:rPr lang="en-US" sz="2800" dirty="0"/>
              <a:t> +45 69 91 89 33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Finland</a:t>
            </a:r>
            <a:r>
              <a:rPr lang="en-US" sz="2800" dirty="0"/>
              <a:t> +358 (0) 923 17 0555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France</a:t>
            </a:r>
            <a:r>
              <a:rPr lang="en-US" sz="2800" dirty="0"/>
              <a:t> +33 (0) 170 950 </a:t>
            </a:r>
            <a:r>
              <a:rPr lang="en-US" sz="2800" dirty="0" smtClean="0"/>
              <a:t>585</a:t>
            </a:r>
          </a:p>
          <a:p>
            <a:pPr marL="0" indent="0">
              <a:buNone/>
            </a:pPr>
            <a:r>
              <a:rPr lang="en-US" sz="2800" dirty="0" smtClean="0"/>
              <a:t>Germany</a:t>
            </a:r>
            <a:r>
              <a:rPr lang="en-US" sz="2800" dirty="0"/>
              <a:t> +49 (0) 692 5736 7301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Ireland</a:t>
            </a:r>
            <a:r>
              <a:rPr lang="en-US" sz="2800" dirty="0"/>
              <a:t> +353 (0) 19 030 050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Italy</a:t>
            </a:r>
            <a:r>
              <a:rPr lang="en-US" sz="2800" dirty="0"/>
              <a:t> +39 0 693 38 75 50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Netherlands</a:t>
            </a:r>
            <a:r>
              <a:rPr lang="en-US" sz="2800" dirty="0"/>
              <a:t> +31 (0) 208 080 208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New </a:t>
            </a:r>
            <a:r>
              <a:rPr lang="en-US" sz="2800" dirty="0"/>
              <a:t>Zealand +64 9 925 0481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Norway</a:t>
            </a:r>
            <a:r>
              <a:rPr lang="en-US" sz="2800" dirty="0"/>
              <a:t> +47 21 54 82 21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Spain</a:t>
            </a:r>
            <a:r>
              <a:rPr lang="en-US" sz="2800" dirty="0"/>
              <a:t> +34 911 82 9890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Sweden</a:t>
            </a:r>
            <a:r>
              <a:rPr lang="en-US" sz="2800" dirty="0"/>
              <a:t> +46 (0) 853 527 817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Switzerland</a:t>
            </a:r>
            <a:r>
              <a:rPr lang="en-US" sz="2800" dirty="0"/>
              <a:t> +41 (0) 435 0167 65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United </a:t>
            </a:r>
            <a:r>
              <a:rPr lang="en-US" sz="2800" dirty="0"/>
              <a:t>Kingdom +44 (0) 330 221 0099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55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we get here?</a:t>
            </a:r>
          </a:p>
          <a:p>
            <a:r>
              <a:rPr lang="en-US" dirty="0" smtClean="0"/>
              <a:t>What </a:t>
            </a:r>
            <a:r>
              <a:rPr lang="en-US" dirty="0"/>
              <a:t>has been happening since the Pledge?</a:t>
            </a:r>
          </a:p>
          <a:p>
            <a:r>
              <a:rPr lang="en-US" dirty="0"/>
              <a:t>What is this Discussion Group?</a:t>
            </a:r>
          </a:p>
          <a:p>
            <a:r>
              <a:rPr lang="en-US" dirty="0"/>
              <a:t>The Road </a:t>
            </a:r>
            <a:r>
              <a:rPr lang="en-US" dirty="0" smtClean="0"/>
              <a:t>Ahead</a:t>
            </a:r>
          </a:p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got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Pre-2016</a:t>
            </a:r>
          </a:p>
          <a:p>
            <a:pPr lvl="1"/>
            <a:r>
              <a:rPr lang="en-US" dirty="0"/>
              <a:t>Lots of people talking about how to help our industry</a:t>
            </a:r>
          </a:p>
          <a:p>
            <a:r>
              <a:rPr lang="en-US" dirty="0"/>
              <a:t>April - May 2016</a:t>
            </a:r>
          </a:p>
          <a:p>
            <a:pPr lvl="1"/>
            <a:r>
              <a:rPr lang="en-US" dirty="0"/>
              <a:t>“Identity: The Missing Leg of the Stool”</a:t>
            </a:r>
          </a:p>
          <a:p>
            <a:pPr lvl="1"/>
            <a:r>
              <a:rPr lang="en-US" dirty="0"/>
              <a:t>Ian approaches Kantara</a:t>
            </a:r>
          </a:p>
          <a:p>
            <a:r>
              <a:rPr lang="en-US" dirty="0"/>
              <a:t>May 2016</a:t>
            </a:r>
          </a:p>
          <a:p>
            <a:pPr lvl="1"/>
            <a:r>
              <a:rPr lang="en-US" dirty="0"/>
              <a:t>EIC “The Movement Ahead for Identity”</a:t>
            </a:r>
          </a:p>
          <a:p>
            <a:pPr lvl="1"/>
            <a:r>
              <a:rPr lang="en-US" dirty="0"/>
              <a:t>Professionalization Pledge </a:t>
            </a:r>
            <a:r>
              <a:rPr lang="en-US" dirty="0" smtClean="0"/>
              <a:t>announced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3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Pledge Response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you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06389" y="1002323"/>
            <a:ext cx="9179221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3579242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BCA25F1A2B0946B6B9EE75478D767E" ma:contentTypeVersion="" ma:contentTypeDescription="Create a new document." ma:contentTypeScope="" ma:versionID="e74e215032360b4ab0fac2ca5dea6362">
  <xsd:schema xmlns:xsd="http://www.w3.org/2001/XMLSchema" xmlns:xs="http://www.w3.org/2001/XMLSchema" xmlns:p="http://schemas.microsoft.com/office/2006/metadata/properties" xmlns:ns2="cb527aab-1648-4be8-9847-a085c9e05b54" targetNamespace="http://schemas.microsoft.com/office/2006/metadata/properties" ma:root="true" ma:fieldsID="d495a14449ffba46ccb35cacbe7dcfbc" ns2:_="">
    <xsd:import namespace="cb527aab-1648-4be8-9847-a085c9e05b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27aab-1648-4be8-9847-a085c9e05b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C5F26F-7AEB-484D-B887-20A1D67C4226}">
  <ds:schemaRefs>
    <ds:schemaRef ds:uri="http://schemas.openxmlformats.org/package/2006/metadata/core-properties"/>
    <ds:schemaRef ds:uri="http://purl.org/dc/elements/1.1/"/>
    <ds:schemaRef ds:uri="cb527aab-1648-4be8-9847-a085c9e05b54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57F3699-1ECA-431D-B3F2-94B2D4DE3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527aab-1648-4be8-9847-a085c9e05b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9BFDCD-27FA-49B9-B8D9-F7A07C1F3D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50605</TotalTime>
  <Words>707</Words>
  <Application>Microsoft Office PowerPoint</Application>
  <PresentationFormat>Widescreen</PresentationFormat>
  <Paragraphs>145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PGothic</vt:lpstr>
      <vt:lpstr>MS PGothic</vt:lpstr>
      <vt:lpstr>Arial</vt:lpstr>
      <vt:lpstr>Calibri</vt:lpstr>
      <vt:lpstr>Wingdings</vt:lpstr>
      <vt:lpstr>Network</vt:lpstr>
      <vt:lpstr>While We Get Started – Note the Following</vt:lpstr>
      <vt:lpstr>ID Pro Discussion Group Meeting 1 – October 12, 2016</vt:lpstr>
      <vt:lpstr>WELCOME!</vt:lpstr>
      <vt:lpstr>Topics to Cover</vt:lpstr>
      <vt:lpstr>How we got here</vt:lpstr>
      <vt:lpstr>Pledge Response</vt:lpstr>
      <vt:lpstr>Where are you from?</vt:lpstr>
      <vt:lpstr>Representation</vt:lpstr>
      <vt:lpstr>Meanwhile…</vt:lpstr>
      <vt:lpstr>Kantara Stepped Up</vt:lpstr>
      <vt:lpstr>ID Pro Special Committee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</vt:lpstr>
      <vt:lpstr>Leadership Needed</vt:lpstr>
      <vt:lpstr>Project Leaders</vt:lpstr>
      <vt:lpstr>The Road Ahead</vt:lpstr>
      <vt:lpstr>Medium Term Goal</vt:lpstr>
      <vt:lpstr>Short Term Goals</vt:lpstr>
      <vt:lpstr>Q&amp;A</vt:lpstr>
      <vt:lpstr>Meeting Schedule</vt:lpstr>
      <vt:lpstr>Thanks</vt:lpstr>
    </vt:vector>
  </TitlesOfParts>
  <Company>RSA Security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Shannon Taylor</cp:lastModifiedBy>
  <cp:revision>253</cp:revision>
  <dcterms:created xsi:type="dcterms:W3CDTF">2009-05-06T16:55:56Z</dcterms:created>
  <dcterms:modified xsi:type="dcterms:W3CDTF">2016-10-11T23:41:34Z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0x010100A5BCA25F1A2B0946B6B9EE75478D767E</vt:lpwstr>
  </property>
</Properties>
</file>