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4"/>
  </p:sldMasterIdLst>
  <p:notesMasterIdLst>
    <p:notesMasterId r:id="rId28"/>
  </p:notesMasterIdLst>
  <p:handoutMasterIdLst>
    <p:handoutMasterId r:id="rId29"/>
  </p:handoutMasterIdLst>
  <p:sldIdLst>
    <p:sldId id="279" r:id="rId5"/>
    <p:sldId id="256" r:id="rId6"/>
    <p:sldId id="257" r:id="rId7"/>
    <p:sldId id="258" r:id="rId8"/>
    <p:sldId id="274" r:id="rId9"/>
    <p:sldId id="261" r:id="rId10"/>
    <p:sldId id="260" r:id="rId11"/>
    <p:sldId id="262" r:id="rId12"/>
    <p:sldId id="263" r:id="rId13"/>
    <p:sldId id="264" r:id="rId14"/>
    <p:sldId id="265" r:id="rId15"/>
    <p:sldId id="266" r:id="rId16"/>
    <p:sldId id="275" r:id="rId17"/>
    <p:sldId id="268" r:id="rId18"/>
    <p:sldId id="270" r:id="rId19"/>
    <p:sldId id="269" r:id="rId20"/>
    <p:sldId id="271" r:id="rId21"/>
    <p:sldId id="272" r:id="rId22"/>
    <p:sldId id="267" r:id="rId23"/>
    <p:sldId id="273" r:id="rId24"/>
    <p:sldId id="276" r:id="rId25"/>
    <p:sldId id="277" r:id="rId26"/>
    <p:sldId id="278" r:id="rId2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128"/>
        <a:cs typeface="+mn-cs"/>
      </a:defRPr>
    </a:lvl1pPr>
    <a:lvl2pPr marL="457200" algn="l" rtl="0" eaLnBrk="0" fontAlgn="base" hangingPunct="0">
      <a:spcBef>
        <a:spcPct val="0"/>
      </a:spcBef>
      <a:spcAft>
        <a:spcPct val="0"/>
      </a:spcAft>
      <a:defRPr kern="1200">
        <a:solidFill>
          <a:schemeClr val="tx1"/>
        </a:solidFill>
        <a:latin typeface="Arial" charset="0"/>
        <a:ea typeface="MS PGothic" charset="-128"/>
        <a:cs typeface="+mn-cs"/>
      </a:defRPr>
    </a:lvl2pPr>
    <a:lvl3pPr marL="914400" algn="l" rtl="0" eaLnBrk="0" fontAlgn="base" hangingPunct="0">
      <a:spcBef>
        <a:spcPct val="0"/>
      </a:spcBef>
      <a:spcAft>
        <a:spcPct val="0"/>
      </a:spcAft>
      <a:defRPr kern="1200">
        <a:solidFill>
          <a:schemeClr val="tx1"/>
        </a:solidFill>
        <a:latin typeface="Arial" charset="0"/>
        <a:ea typeface="MS PGothic" charset="-128"/>
        <a:cs typeface="+mn-cs"/>
      </a:defRPr>
    </a:lvl3pPr>
    <a:lvl4pPr marL="1371600" algn="l" rtl="0" eaLnBrk="0" fontAlgn="base" hangingPunct="0">
      <a:spcBef>
        <a:spcPct val="0"/>
      </a:spcBef>
      <a:spcAft>
        <a:spcPct val="0"/>
      </a:spcAft>
      <a:defRPr kern="1200">
        <a:solidFill>
          <a:schemeClr val="tx1"/>
        </a:solidFill>
        <a:latin typeface="Arial" charset="0"/>
        <a:ea typeface="MS PGothic" charset="-128"/>
        <a:cs typeface="+mn-cs"/>
      </a:defRPr>
    </a:lvl4pPr>
    <a:lvl5pPr marL="1828800" algn="l" rtl="0" eaLnBrk="0" fontAlgn="base" hangingPunct="0">
      <a:spcBef>
        <a:spcPct val="0"/>
      </a:spcBef>
      <a:spcAft>
        <a:spcPct val="0"/>
      </a:spcAft>
      <a:defRPr kern="1200">
        <a:solidFill>
          <a:schemeClr val="tx1"/>
        </a:solidFill>
        <a:latin typeface="Arial" charset="0"/>
        <a:ea typeface="MS PGothic" charset="-128"/>
        <a:cs typeface="+mn-cs"/>
      </a:defRPr>
    </a:lvl5pPr>
    <a:lvl6pPr marL="2286000" algn="l" defTabSz="914400" rtl="0" eaLnBrk="1" latinLnBrk="0" hangingPunct="1">
      <a:defRPr kern="1200">
        <a:solidFill>
          <a:schemeClr val="tx1"/>
        </a:solidFill>
        <a:latin typeface="Arial" charset="0"/>
        <a:ea typeface="MS PGothic" charset="-128"/>
        <a:cs typeface="+mn-cs"/>
      </a:defRPr>
    </a:lvl6pPr>
    <a:lvl7pPr marL="2743200" algn="l" defTabSz="914400" rtl="0" eaLnBrk="1" latinLnBrk="0" hangingPunct="1">
      <a:defRPr kern="1200">
        <a:solidFill>
          <a:schemeClr val="tx1"/>
        </a:solidFill>
        <a:latin typeface="Arial" charset="0"/>
        <a:ea typeface="MS PGothic" charset="-128"/>
        <a:cs typeface="+mn-cs"/>
      </a:defRPr>
    </a:lvl7pPr>
    <a:lvl8pPr marL="3200400" algn="l" defTabSz="914400" rtl="0" eaLnBrk="1" latinLnBrk="0" hangingPunct="1">
      <a:defRPr kern="1200">
        <a:solidFill>
          <a:schemeClr val="tx1"/>
        </a:solidFill>
        <a:latin typeface="Arial" charset="0"/>
        <a:ea typeface="MS PGothic" charset="-128"/>
        <a:cs typeface="+mn-cs"/>
      </a:defRPr>
    </a:lvl8pPr>
    <a:lvl9pPr marL="3657600" algn="l" defTabSz="914400" rtl="0" eaLnBrk="1" latinLnBrk="0" hangingPunct="1">
      <a:defRPr kern="1200">
        <a:solidFill>
          <a:schemeClr val="tx1"/>
        </a:solidFill>
        <a:latin typeface="Arial" charset="0"/>
        <a:ea typeface="MS P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36F72"/>
    <a:srgbClr val="7EA8AD"/>
    <a:srgbClr val="BAD9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8"/>
    <p:restoredTop sz="87062"/>
  </p:normalViewPr>
  <p:slideViewPr>
    <p:cSldViewPr showGuides="1">
      <p:cViewPr varScale="1">
        <p:scale>
          <a:sx n="80" d="100"/>
          <a:sy n="80" d="100"/>
        </p:scale>
        <p:origin x="858" y="90"/>
      </p:cViewPr>
      <p:guideLst>
        <p:guide orient="horz" pos="2160"/>
        <p:guide pos="384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96" d="100"/>
          <a:sy n="96" d="100"/>
        </p:scale>
        <p:origin x="3672" y="16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https://virtualinc.sharepoint.com/sites/kantara/Client%20Documents/Special%20Programs/Digital%20Identity%20Profession/ID%20Pro%20Survey%20Results_09222016.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virtualinc.sharepoint.com/sites/kantara/Client%20Documents/Special%20Programs/Digital%20Identity%20Profession/ID%20Pro%20Survey%20Results_0922201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virtualinc.sharepoint.com/sites/kantara/Client%20Documents/Special%20Programs/Digital%20Identity%20Profession/ID%20Pro%20Survey%20Results_0922201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localhost\Users\iglazer\Documents\IDPro\ID%20Pro%20Survey%20Results_09222016%20i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virtualinc.sharepoint.com/sites/kantara/Client%20Documents/Special%20Programs/Digital%20Identity%20Profession/ID%20Pro%20Survey%20Results_0922201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virtualinc.sharepoint.com/sites/kantara/Client%20Documents/Special%20Programs/Digital%20Identity%20Profession/ID%20Pro%20Survey%20Results_0922201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virtualinc.sharepoint.com/sites/kantara/Client%20Documents/Special%20Programs/Digital%20Identity%20Profession/ID%20Pro%20Survey%20Results_09222016.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localhost\Users\iglazer\Documents\IDPro\ID%20Pro%20Survey%20Results_09222016%20ig.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5999"/>
                  <c:y val="9.3122182286580896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0.75700000000000001</c:v>
                </c:pt>
                <c:pt idx="1">
                  <c:v>0.21299999999999999</c:v>
                </c:pt>
                <c:pt idx="2">
                  <c:v>2.9000000000000001E-2</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0.79400000000000004</c:v>
                </c:pt>
                <c:pt idx="1">
                  <c:v>0.14000000000000001</c:v>
                </c:pt>
                <c:pt idx="2">
                  <c:v>6.6000000000000003E-2</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anchor="ctr" anchorCtr="1"/>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0.86799999999999999</c:v>
                </c:pt>
                <c:pt idx="1">
                  <c:v>0.10299999999999999</c:v>
                </c:pt>
                <c:pt idx="2">
                  <c:v>2.9000000000000001E-2</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c:v>
                </c:pt>
                <c:pt idx="1">
                  <c:v>45</c:v>
                </c:pt>
                <c:pt idx="2">
                  <c:v>48</c:v>
                </c:pt>
                <c:pt idx="3">
                  <c:v>66</c:v>
                </c:pt>
                <c:pt idx="4">
                  <c:v>103</c:v>
                </c:pt>
                <c:pt idx="5">
                  <c:v>107</c:v>
                </c:pt>
                <c:pt idx="6">
                  <c:v>108</c:v>
                </c:pt>
                <c:pt idx="7">
                  <c:v>110</c:v>
                </c:pt>
                <c:pt idx="8">
                  <c:v>118</c:v>
                </c:pt>
                <c:pt idx="9">
                  <c:v>124</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c:v>
                </c:pt>
                <c:pt idx="1">
                  <c:v>74</c:v>
                </c:pt>
                <c:pt idx="2">
                  <c:v>73</c:v>
                </c:pt>
                <c:pt idx="3">
                  <c:v>61</c:v>
                </c:pt>
                <c:pt idx="4">
                  <c:v>27</c:v>
                </c:pt>
                <c:pt idx="5">
                  <c:v>25</c:v>
                </c:pt>
                <c:pt idx="6">
                  <c:v>26</c:v>
                </c:pt>
                <c:pt idx="7">
                  <c:v>25</c:v>
                </c:pt>
                <c:pt idx="8">
                  <c:v>16</c:v>
                </c:pt>
                <c:pt idx="9">
                  <c:v>9</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c:v>
                </c:pt>
                <c:pt idx="1">
                  <c:v>16</c:v>
                </c:pt>
                <c:pt idx="2">
                  <c:v>14</c:v>
                </c:pt>
                <c:pt idx="3">
                  <c:v>9</c:v>
                </c:pt>
                <c:pt idx="4">
                  <c:v>6</c:v>
                </c:pt>
                <c:pt idx="5">
                  <c:v>3</c:v>
                </c:pt>
                <c:pt idx="6">
                  <c:v>2</c:v>
                </c:pt>
                <c:pt idx="7">
                  <c:v>1</c:v>
                </c:pt>
                <c:pt idx="8">
                  <c:v>2</c:v>
                </c:pt>
                <c:pt idx="9">
                  <c:v>2</c:v>
                </c:pt>
              </c:numCache>
            </c:numRef>
          </c:val>
        </c:ser>
        <c:dLbls>
          <c:showLegendKey val="0"/>
          <c:showVal val="0"/>
          <c:showCatName val="0"/>
          <c:showSerName val="0"/>
          <c:showPercent val="0"/>
          <c:showBubbleSize val="0"/>
        </c:dLbls>
        <c:gapWidth val="150"/>
        <c:overlap val="100"/>
        <c:axId val="171215424"/>
        <c:axId val="171215984"/>
      </c:barChart>
      <c:catAx>
        <c:axId val="171215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1215984"/>
        <c:crosses val="autoZero"/>
        <c:auto val="1"/>
        <c:lblAlgn val="ctr"/>
        <c:lblOffset val="100"/>
        <c:noMultiLvlLbl val="0"/>
      </c:catAx>
      <c:valAx>
        <c:axId val="171215984"/>
        <c:scaling>
          <c:orientation val="minMax"/>
          <c:max val="14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215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0.79400000000000004</c:v>
                </c:pt>
                <c:pt idx="1">
                  <c:v>0.14000000000000001</c:v>
                </c:pt>
                <c:pt idx="2">
                  <c:v>6.6000000000000003E-2</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0.86799999999999999</c:v>
                </c:pt>
                <c:pt idx="1">
                  <c:v>0.10299999999999999</c:v>
                </c:pt>
                <c:pt idx="2">
                  <c:v>2.9000000000000001E-2</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5999"/>
                  <c:y val="9.3122182286580896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0.75700000000000001</c:v>
                </c:pt>
                <c:pt idx="1">
                  <c:v>0.21299999999999999</c:v>
                </c:pt>
                <c:pt idx="2">
                  <c:v>2.9000000000000001E-2</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c:v>
                </c:pt>
                <c:pt idx="1">
                  <c:v>45</c:v>
                </c:pt>
                <c:pt idx="2">
                  <c:v>48</c:v>
                </c:pt>
                <c:pt idx="3">
                  <c:v>66</c:v>
                </c:pt>
                <c:pt idx="4">
                  <c:v>103</c:v>
                </c:pt>
                <c:pt idx="5">
                  <c:v>107</c:v>
                </c:pt>
                <c:pt idx="6">
                  <c:v>108</c:v>
                </c:pt>
                <c:pt idx="7">
                  <c:v>110</c:v>
                </c:pt>
                <c:pt idx="8">
                  <c:v>118</c:v>
                </c:pt>
                <c:pt idx="9">
                  <c:v>124</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c:v>
                </c:pt>
                <c:pt idx="1">
                  <c:v>74</c:v>
                </c:pt>
                <c:pt idx="2">
                  <c:v>73</c:v>
                </c:pt>
                <c:pt idx="3">
                  <c:v>61</c:v>
                </c:pt>
                <c:pt idx="4">
                  <c:v>27</c:v>
                </c:pt>
                <c:pt idx="5">
                  <c:v>25</c:v>
                </c:pt>
                <c:pt idx="6">
                  <c:v>26</c:v>
                </c:pt>
                <c:pt idx="7">
                  <c:v>25</c:v>
                </c:pt>
                <c:pt idx="8">
                  <c:v>16</c:v>
                </c:pt>
                <c:pt idx="9">
                  <c:v>9</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c:v>
                </c:pt>
                <c:pt idx="1">
                  <c:v>16</c:v>
                </c:pt>
                <c:pt idx="2">
                  <c:v>14</c:v>
                </c:pt>
                <c:pt idx="3">
                  <c:v>9</c:v>
                </c:pt>
                <c:pt idx="4">
                  <c:v>6</c:v>
                </c:pt>
                <c:pt idx="5">
                  <c:v>3</c:v>
                </c:pt>
                <c:pt idx="6">
                  <c:v>2</c:v>
                </c:pt>
                <c:pt idx="7">
                  <c:v>1</c:v>
                </c:pt>
                <c:pt idx="8">
                  <c:v>2</c:v>
                </c:pt>
                <c:pt idx="9">
                  <c:v>2</c:v>
                </c:pt>
              </c:numCache>
            </c:numRef>
          </c:val>
        </c:ser>
        <c:dLbls>
          <c:showLegendKey val="0"/>
          <c:showVal val="0"/>
          <c:showCatName val="0"/>
          <c:showSerName val="0"/>
          <c:showPercent val="0"/>
          <c:showBubbleSize val="0"/>
        </c:dLbls>
        <c:gapWidth val="150"/>
        <c:overlap val="100"/>
        <c:axId val="170429728"/>
        <c:axId val="170430288"/>
      </c:barChart>
      <c:catAx>
        <c:axId val="170429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0430288"/>
        <c:crosses val="autoZero"/>
        <c:auto val="1"/>
        <c:lblAlgn val="ctr"/>
        <c:lblOffset val="100"/>
        <c:noMultiLvlLbl val="0"/>
      </c:catAx>
      <c:valAx>
        <c:axId val="170430288"/>
        <c:scaling>
          <c:orientation val="minMax"/>
          <c:max val="140"/>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29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543CBB-3F8D-412B-ACD6-97B53CD0DB5E}" type="datetimeFigureOut">
              <a:rPr lang="en-US" smtClean="0"/>
              <a:t>10/17/2016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57F47A-7959-4072-B8E6-3642EA22561A}" type="slidenum">
              <a:rPr lang="en-US" smtClean="0"/>
              <a:t>‹#›</a:t>
            </a:fld>
            <a:endParaRPr lang="en-US"/>
          </a:p>
        </p:txBody>
      </p:sp>
    </p:spTree>
    <p:extLst>
      <p:ext uri="{BB962C8B-B14F-4D97-AF65-F5344CB8AC3E}">
        <p14:creationId xmlns:p14="http://schemas.microsoft.com/office/powerpoint/2010/main" val="25754811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C893CEF2-F90B-A849-BA9E-5AEB785905F1}" type="datetimeFigureOut">
              <a:rPr lang="en-US" altLang="en-US"/>
              <a:pPr>
                <a:defRPr/>
              </a:pPr>
              <a:t>10/17/2016</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29A8873D-AF05-4D45-A824-839D415C9E0A}" type="slidenum">
              <a:rPr lang="en-US" altLang="en-US"/>
              <a:pPr>
                <a:defRPr/>
              </a:pPr>
              <a:t>‹#›</a:t>
            </a:fld>
            <a:endParaRPr lang="en-US" altLang="en-US"/>
          </a:p>
        </p:txBody>
      </p:sp>
    </p:spTree>
    <p:extLst>
      <p:ext uri="{BB962C8B-B14F-4D97-AF65-F5344CB8AC3E}">
        <p14:creationId xmlns:p14="http://schemas.microsoft.com/office/powerpoint/2010/main" val="910682004"/>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3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tLang="en-US">
              <a:ea typeface="MS PGothic" charset="-128"/>
            </a:endParaRP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MS PGothic" charset="-128"/>
              </a:defRPr>
            </a:lvl1pPr>
            <a:lvl2pPr marL="742950" indent="-285750">
              <a:spcBef>
                <a:spcPct val="30000"/>
              </a:spcBef>
              <a:defRPr sz="1200">
                <a:solidFill>
                  <a:schemeClr val="tx1"/>
                </a:solidFill>
                <a:latin typeface="Calibri" charset="0"/>
                <a:ea typeface="MS PGothic" charset="-128"/>
              </a:defRPr>
            </a:lvl2pPr>
            <a:lvl3pPr marL="1143000" indent="-228600">
              <a:spcBef>
                <a:spcPct val="30000"/>
              </a:spcBef>
              <a:defRPr sz="1200">
                <a:solidFill>
                  <a:schemeClr val="tx1"/>
                </a:solidFill>
                <a:latin typeface="Calibri" charset="0"/>
                <a:ea typeface="MS PGothic" charset="-128"/>
              </a:defRPr>
            </a:lvl3pPr>
            <a:lvl4pPr marL="1600200" indent="-228600">
              <a:spcBef>
                <a:spcPct val="30000"/>
              </a:spcBef>
              <a:defRPr sz="1200">
                <a:solidFill>
                  <a:schemeClr val="tx1"/>
                </a:solidFill>
                <a:latin typeface="Calibri" charset="0"/>
                <a:ea typeface="MS PGothic" charset="-128"/>
              </a:defRPr>
            </a:lvl4pPr>
            <a:lvl5pPr marL="2057400" indent="-228600">
              <a:spcBef>
                <a:spcPct val="30000"/>
              </a:spcBef>
              <a:defRPr sz="1200">
                <a:solidFill>
                  <a:schemeClr val="tx1"/>
                </a:solidFill>
                <a:latin typeface="Calibri" charset="0"/>
                <a:ea typeface="MS PGothic" charset="-128"/>
              </a:defRPr>
            </a:lvl5pPr>
            <a:lvl6pPr marL="2514600" indent="-228600" eaLnBrk="0" fontAlgn="base" hangingPunct="0">
              <a:spcBef>
                <a:spcPct val="30000"/>
              </a:spcBef>
              <a:spcAft>
                <a:spcPct val="0"/>
              </a:spcAft>
              <a:defRPr sz="1200">
                <a:solidFill>
                  <a:schemeClr val="tx1"/>
                </a:solidFill>
                <a:latin typeface="Calibri" charset="0"/>
                <a:ea typeface="MS PGothic" charset="-128"/>
              </a:defRPr>
            </a:lvl6pPr>
            <a:lvl7pPr marL="2971800" indent="-228600" eaLnBrk="0" fontAlgn="base" hangingPunct="0">
              <a:spcBef>
                <a:spcPct val="30000"/>
              </a:spcBef>
              <a:spcAft>
                <a:spcPct val="0"/>
              </a:spcAft>
              <a:defRPr sz="1200">
                <a:solidFill>
                  <a:schemeClr val="tx1"/>
                </a:solidFill>
                <a:latin typeface="Calibri" charset="0"/>
                <a:ea typeface="MS PGothic" charset="-128"/>
              </a:defRPr>
            </a:lvl7pPr>
            <a:lvl8pPr marL="3429000" indent="-228600" eaLnBrk="0" fontAlgn="base" hangingPunct="0">
              <a:spcBef>
                <a:spcPct val="30000"/>
              </a:spcBef>
              <a:spcAft>
                <a:spcPct val="0"/>
              </a:spcAft>
              <a:defRPr sz="1200">
                <a:solidFill>
                  <a:schemeClr val="tx1"/>
                </a:solidFill>
                <a:latin typeface="Calibri" charset="0"/>
                <a:ea typeface="MS PGothic" charset="-128"/>
              </a:defRPr>
            </a:lvl8pPr>
            <a:lvl9pPr marL="3886200" indent="-228600" eaLnBrk="0" fontAlgn="base" hangingPunct="0">
              <a:spcBef>
                <a:spcPct val="30000"/>
              </a:spcBef>
              <a:spcAft>
                <a:spcPct val="0"/>
              </a:spcAft>
              <a:defRPr sz="1200">
                <a:solidFill>
                  <a:schemeClr val="tx1"/>
                </a:solidFill>
                <a:latin typeface="Calibri" charset="0"/>
                <a:ea typeface="MS PGothic" charset="-128"/>
              </a:defRPr>
            </a:lvl9pPr>
          </a:lstStyle>
          <a:p>
            <a:pPr>
              <a:spcBef>
                <a:spcPct val="0"/>
              </a:spcBef>
            </a:pPr>
            <a:fld id="{C2523122-3117-AA45-9E30-4FDA6D036BDF}" type="slidenum">
              <a:rPr lang="en-US" altLang="en-US">
                <a:latin typeface="Arial" charset="0"/>
              </a:rPr>
              <a:pPr>
                <a:spcBef>
                  <a:spcPct val="0"/>
                </a:spcBef>
              </a:pPr>
              <a:t>2</a:t>
            </a:fld>
            <a:endParaRPr lang="en-US" altLang="en-US">
              <a:latin typeface="Arial" charset="0"/>
            </a:endParaRPr>
          </a:p>
        </p:txBody>
      </p:sp>
      <p:sp>
        <p:nvSpPr>
          <p:cNvPr id="2" name="Footer Placeholder 1"/>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648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9A8873D-AF05-4D45-A824-839D415C9E0A}" type="slidenum">
              <a:rPr lang="en-US" altLang="en-US" smtClean="0"/>
              <a:pPr>
                <a:defRPr/>
              </a:pPr>
              <a:t>3</a:t>
            </a:fld>
            <a:endParaRPr lang="en-US" alt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1284162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9A8873D-AF05-4D45-A824-839D415C9E0A}" type="slidenum">
              <a:rPr lang="en-US" altLang="en-US" smtClean="0"/>
              <a:pPr>
                <a:defRPr/>
              </a:pPr>
              <a:t>14</a:t>
            </a:fld>
            <a:endParaRPr lang="en-US" alt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915039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3" name="Rectangle 3"/>
          <p:cNvSpPr>
            <a:spLocks noGrp="1" noChangeArrowheads="1"/>
          </p:cNvSpPr>
          <p:nvPr>
            <p:ph type="ctrTitle"/>
          </p:nvPr>
        </p:nvSpPr>
        <p:spPr>
          <a:xfrm>
            <a:off x="2032000" y="2971800"/>
            <a:ext cx="9572703" cy="2362200"/>
          </a:xfrm>
        </p:spPr>
        <p:txBody>
          <a:bodyPr/>
          <a:lstStyle>
            <a:lvl1pPr algn="r">
              <a:defRPr sz="4800">
                <a:solidFill>
                  <a:schemeClr val="bg1"/>
                </a:solidFill>
                <a:effectLst>
                  <a:outerShdw dist="50800" dir="2700000" algn="tl" rotWithShape="0">
                    <a:prstClr val="black">
                      <a:alpha val="40000"/>
                    </a:prstClr>
                  </a:outerShdw>
                </a:effectLst>
              </a:defRPr>
            </a:lvl1pPr>
          </a:lstStyle>
          <a:p>
            <a:r>
              <a:rPr lang="en-US" dirty="0"/>
              <a:t>Click to edit Master title style</a:t>
            </a:r>
          </a:p>
        </p:txBody>
      </p:sp>
      <p:sp>
        <p:nvSpPr>
          <p:cNvPr id="5124" name="Rectangle 4"/>
          <p:cNvSpPr>
            <a:spLocks noGrp="1" noChangeArrowheads="1"/>
          </p:cNvSpPr>
          <p:nvPr>
            <p:ph type="subTitle" idx="1"/>
          </p:nvPr>
        </p:nvSpPr>
        <p:spPr>
          <a:xfrm>
            <a:off x="2032000" y="5486400"/>
            <a:ext cx="9550400" cy="762000"/>
          </a:xfrm>
        </p:spPr>
        <p:txBody>
          <a:bodyPr/>
          <a:lstStyle>
            <a:lvl1pPr marL="0" indent="0" algn="r">
              <a:buFont typeface="Wingdings" pitchFamily="-105" charset="2"/>
              <a:buNone/>
              <a:defRPr sz="2000">
                <a:solidFill>
                  <a:schemeClr val="bg1"/>
                </a:solidFill>
              </a:defRPr>
            </a:lvl1pPr>
          </a:lstStyle>
          <a:p>
            <a:r>
              <a:rPr lang="en-US" dirty="0"/>
              <a:t>Click to edit Master subtitle style</a:t>
            </a:r>
          </a:p>
        </p:txBody>
      </p:sp>
      <p:sp>
        <p:nvSpPr>
          <p:cNvPr id="42" name="Rectangle 4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85800"/>
            <a:ext cx="4148667" cy="1291167"/>
          </a:xfrm>
          <a:prstGeom prst="rect">
            <a:avLst/>
          </a:prstGeom>
        </p:spPr>
      </p:pic>
    </p:spTree>
    <p:extLst>
      <p:ext uri="{BB962C8B-B14F-4D97-AF65-F5344CB8AC3E}">
        <p14:creationId xmlns:p14="http://schemas.microsoft.com/office/powerpoint/2010/main" val="178995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6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700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Click to edit Master title style</a:t>
            </a:r>
          </a:p>
        </p:txBody>
      </p:sp>
      <p:sp>
        <p:nvSpPr>
          <p:cNvPr id="3" name="Content Placeholder 2"/>
          <p:cNvSpPr>
            <a:spLocks noGrp="1"/>
          </p:cNvSpPr>
          <p:nvPr>
            <p:ph idx="1"/>
          </p:nvPr>
        </p:nvSpPr>
        <p:spPr>
          <a:xfrm>
            <a:off x="609600" y="1447801"/>
            <a:ext cx="10972800" cy="4648200"/>
          </a:xfrm>
        </p:spPr>
        <p:txBody>
          <a:bodyPr>
            <a:normAutofit/>
          </a:bodyPr>
          <a:lstStyle>
            <a:lvl1pPr>
              <a:defRPr sz="2600"/>
            </a:lvl1pPr>
            <a:lvl2pPr>
              <a:defRPr sz="2400"/>
            </a:lvl2pPr>
            <a:lvl3pPr>
              <a:defRPr sz="22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
        <p:nvSpPr>
          <p:cNvPr id="11" name="Footer Placeholder 10"/>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29515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p>
            <a:r>
              <a:rPr lang="de-DE" smtClean="0"/>
              <a:t>© 2016 Kantara Initiative, Inc. </a:t>
            </a:r>
            <a:endParaRPr lang="en-US" dirty="0" smtClean="0"/>
          </a:p>
        </p:txBody>
      </p:sp>
      <p:sp>
        <p:nvSpPr>
          <p:cNvPr id="5" name="Slide Number Placeholder 4"/>
          <p:cNvSpPr>
            <a:spLocks noGrp="1"/>
          </p:cNvSpPr>
          <p:nvPr>
            <p:ph type="sldNum" sz="quarter" idx="11"/>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Tree>
    <p:extLst>
      <p:ext uri="{BB962C8B-B14F-4D97-AF65-F5344CB8AC3E}">
        <p14:creationId xmlns:p14="http://schemas.microsoft.com/office/powerpoint/2010/main" val="2734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8573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1"/>
            <a:ext cx="10972800" cy="1055687"/>
          </a:xfrm>
        </p:spPr>
        <p:txBody>
          <a:bodyPr/>
          <a:lstStyle/>
          <a:p>
            <a:r>
              <a:rPr lang="en-US" dirty="0"/>
              <a:t>Click to edit Master title style</a:t>
            </a:r>
          </a:p>
        </p:txBody>
      </p:sp>
    </p:spTree>
    <p:extLst>
      <p:ext uri="{BB962C8B-B14F-4D97-AF65-F5344CB8AC3E}">
        <p14:creationId xmlns:p14="http://schemas.microsoft.com/office/powerpoint/2010/main" val="157789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03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454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508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51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609600" y="152401"/>
            <a:ext cx="10972800" cy="10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normAutofit/>
          </a:bodyPr>
          <a:lstStyle/>
          <a:p>
            <a:pPr lvl="0"/>
            <a:r>
              <a:rPr lang="en-US" altLang="en-US" dirty="0"/>
              <a:t>Click to edit Master title style</a:t>
            </a:r>
          </a:p>
        </p:txBody>
      </p:sp>
      <p:sp>
        <p:nvSpPr>
          <p:cNvPr id="1028" name="Rectangle 4"/>
          <p:cNvSpPr>
            <a:spLocks noGrp="1" noChangeArrowheads="1"/>
          </p:cNvSpPr>
          <p:nvPr>
            <p:ph type="body" idx="1"/>
          </p:nvPr>
        </p:nvSpPr>
        <p:spPr bwMode="auto">
          <a:xfrm>
            <a:off x="609600" y="1295401"/>
            <a:ext cx="10972800"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3" name="Rectangle 7"/>
          <p:cNvSpPr>
            <a:spLocks noGrp="1" noChangeArrowheads="1"/>
          </p:cNvSpPr>
          <p:nvPr>
            <p:ph type="sldNum" sz="quarter" idx="4"/>
          </p:nvPr>
        </p:nvSpPr>
        <p:spPr bwMode="auto">
          <a:xfrm>
            <a:off x="11582400" y="6396718"/>
            <a:ext cx="406400" cy="292100"/>
          </a:xfrm>
          <a:prstGeom prst="rect">
            <a:avLst/>
          </a:prstGeom>
          <a:solidFill>
            <a:srgbClr val="7EA8AD"/>
          </a:solidFill>
          <a:ln w="9525">
            <a:noFill/>
            <a:miter lim="800000"/>
            <a:headEnd/>
            <a:tailEnd/>
          </a:ln>
          <a:effectLst/>
        </p:spPr>
        <p:txBody>
          <a:bodyPr vert="horz" wrap="square" lIns="36000" tIns="36000" rIns="36000" bIns="36000" numCol="1" anchor="ctr" anchorCtr="0" compatLnSpc="1">
            <a:prstTxWarp prst="textNoShape">
              <a:avLst/>
            </a:prstTxWarp>
          </a:bodyPr>
          <a:lstStyle>
            <a:lvl1pPr algn="ctr" eaLnBrk="1" hangingPunct="1">
              <a:defRPr sz="1000" smtClean="0">
                <a:solidFill>
                  <a:schemeClr val="bg1"/>
                </a:solidFill>
                <a:latin typeface="Arial" panose="020B0604020202020204" pitchFamily="34" charset="0"/>
                <a:ea typeface="MS PGothic" panose="020B0600070205080204" pitchFamily="34" charset="-128"/>
              </a:defRPr>
            </a:lvl1pPr>
          </a:lstStyle>
          <a:p>
            <a:pPr>
              <a:defRPr/>
            </a:pPr>
            <a:fld id="{C47714E7-AEE0-2641-85CB-76CADE4D0850}" type="slidenum">
              <a:rPr lang="en-US" altLang="en-US" smtClean="0"/>
              <a:pPr>
                <a:defRPr/>
              </a:pPr>
              <a:t>‹#›</a:t>
            </a:fld>
            <a:endParaRPr lang="en-US" altLang="en-US" dirty="0"/>
          </a:p>
        </p:txBody>
      </p:sp>
      <p:pic>
        <p:nvPicPr>
          <p:cNvPr id="1033" name="Picture 39" descr="kantara_logo_final_rgb.jp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09600" y="6324600"/>
            <a:ext cx="1296924" cy="4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Connector 3"/>
          <p:cNvCxnSpPr/>
          <p:nvPr userDrawn="1"/>
        </p:nvCxnSpPr>
        <p:spPr>
          <a:xfrm>
            <a:off x="0" y="6248400"/>
            <a:ext cx="12192000" cy="0"/>
          </a:xfrm>
          <a:prstGeom prst="line">
            <a:avLst/>
          </a:prstGeom>
          <a:ln w="6350">
            <a:solidFill>
              <a:srgbClr val="BAD94B"/>
            </a:solidFill>
          </a:ln>
          <a:effectLst/>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ysClr val="windowText" lastClr="000000"/>
                </a:solidFill>
              </a:defRPr>
            </a:lvl1pPr>
          </a:lstStyle>
          <a:p>
            <a:r>
              <a:rPr lang="de-DE" smtClean="0"/>
              <a:t>© 2016 Kantara Initiative, Inc. </a:t>
            </a:r>
            <a:endParaRPr lang="en-US" dirty="0" smtClean="0"/>
          </a:p>
        </p:txBody>
      </p:sp>
    </p:spTree>
  </p:cSld>
  <p:clrMap bg1="lt1" tx1="dk1" bg2="lt2" tx2="dk2" accent1="accent1" accent2="accent2" accent3="accent3" accent4="accent4" accent5="accent5" accent6="accent6" hlink="hlink" folHlink="folHlink"/>
  <p:sldLayoutIdLst>
    <p:sldLayoutId id="2147483849" r:id="rId1"/>
    <p:sldLayoutId id="2147483839" r:id="rId2"/>
    <p:sldLayoutId id="2147483840" r:id="rId3"/>
    <p:sldLayoutId id="2147483841" r:id="rId4"/>
    <p:sldLayoutId id="2147483843" r:id="rId5"/>
    <p:sldLayoutId id="2147483844" r:id="rId6"/>
    <p:sldLayoutId id="2147483845" r:id="rId7"/>
    <p:sldLayoutId id="2147483846" r:id="rId8"/>
    <p:sldLayoutId id="2147483847" r:id="rId9"/>
    <p:sldLayoutId id="2147483848" r:id="rId10"/>
  </p:sldLayoutIdLst>
  <p:hf hdr="0" dt="0"/>
  <p:txStyles>
    <p:titleStyle>
      <a:lvl1pPr algn="ctr" rtl="0" eaLnBrk="0" fontAlgn="base" hangingPunct="0">
        <a:spcBef>
          <a:spcPct val="0"/>
        </a:spcBef>
        <a:spcAft>
          <a:spcPct val="0"/>
        </a:spcAft>
        <a:defRPr sz="3900" b="1">
          <a:solidFill>
            <a:srgbClr val="7EA8AD"/>
          </a:solidFill>
          <a:latin typeface="+mj-lt"/>
          <a:ea typeface="MS PGothic" panose="020B0600070205080204" pitchFamily="34" charset="-128"/>
          <a:cs typeface="ＭＳ Ｐゴシック" pitchFamily="-105" charset="-128"/>
        </a:defRPr>
      </a:lvl1pPr>
      <a:lvl2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2pPr>
      <a:lvl3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3pPr>
      <a:lvl4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4pPr>
      <a:lvl5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5pPr>
      <a:lvl6pPr marL="457200" algn="l" rtl="0" fontAlgn="base">
        <a:spcBef>
          <a:spcPct val="0"/>
        </a:spcBef>
        <a:spcAft>
          <a:spcPct val="0"/>
        </a:spcAft>
        <a:defRPr sz="3900" b="1">
          <a:solidFill>
            <a:schemeClr val="tx2"/>
          </a:solidFill>
          <a:latin typeface="Arial" pitchFamily="-105" charset="0"/>
        </a:defRPr>
      </a:lvl6pPr>
      <a:lvl7pPr marL="914400" algn="l" rtl="0" fontAlgn="base">
        <a:spcBef>
          <a:spcPct val="0"/>
        </a:spcBef>
        <a:spcAft>
          <a:spcPct val="0"/>
        </a:spcAft>
        <a:defRPr sz="3900" b="1">
          <a:solidFill>
            <a:schemeClr val="tx2"/>
          </a:solidFill>
          <a:latin typeface="Arial" pitchFamily="-105" charset="0"/>
        </a:defRPr>
      </a:lvl7pPr>
      <a:lvl8pPr marL="1371600" algn="l" rtl="0" fontAlgn="base">
        <a:spcBef>
          <a:spcPct val="0"/>
        </a:spcBef>
        <a:spcAft>
          <a:spcPct val="0"/>
        </a:spcAft>
        <a:defRPr sz="3900" b="1">
          <a:solidFill>
            <a:schemeClr val="tx2"/>
          </a:solidFill>
          <a:latin typeface="Arial" pitchFamily="-105" charset="0"/>
        </a:defRPr>
      </a:lvl8pPr>
      <a:lvl9pPr marL="1828800" algn="l" rtl="0" fontAlgn="base">
        <a:spcBef>
          <a:spcPct val="0"/>
        </a:spcBef>
        <a:spcAft>
          <a:spcPct val="0"/>
        </a:spcAft>
        <a:defRPr sz="3900" b="1">
          <a:solidFill>
            <a:schemeClr val="tx2"/>
          </a:solidFill>
          <a:latin typeface="Arial" pitchFamily="-105" charset="0"/>
        </a:defRPr>
      </a:lvl9pPr>
    </p:titleStyle>
    <p:bodyStyle>
      <a:lvl1pPr marL="342900" indent="-342900" algn="l" rtl="0" eaLnBrk="0" fontAlgn="base" hangingPunct="0">
        <a:spcBef>
          <a:spcPct val="20000"/>
        </a:spcBef>
        <a:spcAft>
          <a:spcPct val="0"/>
        </a:spcAft>
        <a:buClrTx/>
        <a:buSzPct val="70000"/>
        <a:buFont typeface="Wingdings" charset="2"/>
        <a:buChar char="l"/>
        <a:defRPr sz="3000">
          <a:solidFill>
            <a:schemeClr val="tx1"/>
          </a:solidFill>
          <a:latin typeface="+mn-lt"/>
          <a:ea typeface="MS PGothic" panose="020B0600070205080204" pitchFamily="34" charset="-128"/>
          <a:cs typeface="ＭＳ Ｐゴシック" pitchFamily="-105" charset="-128"/>
        </a:defRPr>
      </a:lvl1pPr>
      <a:lvl2pPr marL="692150" indent="-347663" algn="l" rtl="0" eaLnBrk="0" fontAlgn="base" hangingPunct="0">
        <a:spcBef>
          <a:spcPct val="20000"/>
        </a:spcBef>
        <a:spcAft>
          <a:spcPct val="0"/>
        </a:spcAft>
        <a:buClrTx/>
        <a:buSzPct val="70000"/>
        <a:buFont typeface="Wingdings" charset="2"/>
        <a:buChar char="l"/>
        <a:defRPr sz="2600">
          <a:solidFill>
            <a:schemeClr val="tx1"/>
          </a:solidFill>
          <a:latin typeface="+mn-lt"/>
          <a:ea typeface="MS PGothic" panose="020B0600070205080204" pitchFamily="34" charset="-128"/>
        </a:defRPr>
      </a:lvl2pPr>
      <a:lvl3pPr marL="987425" indent="-293688" algn="l" rtl="0" eaLnBrk="0" fontAlgn="base" hangingPunct="0">
        <a:spcBef>
          <a:spcPct val="20000"/>
        </a:spcBef>
        <a:spcAft>
          <a:spcPct val="0"/>
        </a:spcAft>
        <a:buClrTx/>
        <a:buSzPct val="70000"/>
        <a:buFont typeface="Wingdings" charset="2"/>
        <a:buChar char="l"/>
        <a:defRPr sz="2300">
          <a:solidFill>
            <a:schemeClr val="tx1"/>
          </a:solidFill>
          <a:latin typeface="+mn-lt"/>
          <a:ea typeface="MS PGothic" panose="020B0600070205080204" pitchFamily="34" charset="-128"/>
        </a:defRPr>
      </a:lvl3pPr>
      <a:lvl4pPr marL="1281113" indent="-292100" algn="l" rtl="0" eaLnBrk="0" fontAlgn="base" hangingPunct="0">
        <a:spcBef>
          <a:spcPct val="20000"/>
        </a:spcBef>
        <a:spcAft>
          <a:spcPct val="0"/>
        </a:spcAft>
        <a:buClrTx/>
        <a:buSzPct val="75000"/>
        <a:buFont typeface="Wingdings" charset="2"/>
        <a:buChar char="§"/>
        <a:defRPr sz="2000">
          <a:solidFill>
            <a:schemeClr val="tx1"/>
          </a:solidFill>
          <a:latin typeface="+mn-lt"/>
          <a:ea typeface="MS PGothic" panose="020B0600070205080204" pitchFamily="34" charset="-128"/>
        </a:defRPr>
      </a:lvl4pPr>
      <a:lvl5pPr marL="1598613" indent="-315913" algn="l" rtl="0" eaLnBrk="0" fontAlgn="base" hangingPunct="0">
        <a:spcBef>
          <a:spcPct val="20000"/>
        </a:spcBef>
        <a:spcAft>
          <a:spcPct val="0"/>
        </a:spcAft>
        <a:buClrTx/>
        <a:buSzPct val="80000"/>
        <a:buFont typeface="Wingdings" charset="2"/>
        <a:buChar char="§"/>
        <a:defRPr sz="2000">
          <a:solidFill>
            <a:schemeClr val="tx1"/>
          </a:solidFill>
          <a:latin typeface="+mn-lt"/>
          <a:ea typeface="MS PGothic" panose="020B0600070205080204" pitchFamily="34" charset="-128"/>
        </a:defRPr>
      </a:lvl5pPr>
      <a:lvl6pPr marL="20558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6pPr>
      <a:lvl7pPr marL="25130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7pPr>
      <a:lvl8pPr marL="29702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8pPr>
      <a:lvl9pPr marL="34274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inyurl.com/h55ajhz"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taff@kantarainitiativ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While We Get Started – Note the Following</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This Meeting </a:t>
            </a:r>
            <a:r>
              <a:rPr lang="en-US" b="1" dirty="0"/>
              <a:t>is Being Recorded</a:t>
            </a:r>
            <a:endParaRPr lang="en-US" b="1" dirty="0" smtClean="0"/>
          </a:p>
          <a:p>
            <a:pPr marL="0" indent="0">
              <a:buNone/>
            </a:pPr>
            <a:r>
              <a:rPr lang="en-US" dirty="0" smtClean="0"/>
              <a:t>This meeting is being recorded to accommodate those who could not attend the live call.</a:t>
            </a:r>
          </a:p>
          <a:p>
            <a:pPr marL="0" indent="0">
              <a:buNone/>
            </a:pPr>
            <a:endParaRPr lang="en-US" sz="1600" dirty="0"/>
          </a:p>
          <a:p>
            <a:pPr marL="0" indent="0">
              <a:buNone/>
            </a:pPr>
            <a:r>
              <a:rPr lang="en-US" dirty="0" smtClean="0"/>
              <a:t>The recording will be posted in the Kantara ID Pro DG Wiki for a period of seven days and then deleted.</a:t>
            </a:r>
            <a:endParaRPr lang="en-US" dirty="0"/>
          </a:p>
          <a:p>
            <a:pPr marL="0" indent="0">
              <a:buNone/>
            </a:pPr>
            <a:endParaRPr lang="en-US" dirty="0" smtClean="0"/>
          </a:p>
          <a:p>
            <a:pPr marL="0" indent="0">
              <a:buNone/>
            </a:pPr>
            <a:r>
              <a:rPr lang="en-US" b="1" dirty="0" smtClean="0"/>
              <a:t>Indicate Your Attendance</a:t>
            </a:r>
          </a:p>
          <a:p>
            <a:pPr marL="0" indent="0">
              <a:buNone/>
            </a:pPr>
            <a:r>
              <a:rPr lang="en-US" dirty="0" smtClean="0"/>
              <a:t>Please indicate your attendance via the following google doc:  </a:t>
            </a:r>
            <a:r>
              <a:rPr lang="en-US" dirty="0">
                <a:hlinkClick r:id="rId3"/>
              </a:rPr>
              <a:t>https://</a:t>
            </a:r>
            <a:r>
              <a:rPr lang="en-US" dirty="0" smtClean="0">
                <a:hlinkClick r:id="rId3"/>
              </a:rPr>
              <a:t>tinyurl.com/h55ajhz</a:t>
            </a:r>
            <a:r>
              <a:rPr lang="en-US" dirty="0" smtClean="0"/>
              <a:t> </a:t>
            </a:r>
            <a:endParaRPr lang="en-US" dirty="0" smtClean="0"/>
          </a:p>
        </p:txBody>
      </p:sp>
      <p:sp>
        <p:nvSpPr>
          <p:cNvPr id="4" name="Slide Number Placeholder 3"/>
          <p:cNvSpPr>
            <a:spLocks noGrp="1"/>
          </p:cNvSpPr>
          <p:nvPr>
            <p:ph type="sldNum" sz="quarter" idx="4294967295"/>
          </p:nvPr>
        </p:nvSpPr>
        <p:spPr>
          <a:xfrm>
            <a:off x="8610600" y="6356350"/>
            <a:ext cx="2743200" cy="365125"/>
          </a:xfrm>
          <a:prstGeom prst="rect">
            <a:avLst/>
          </a:prstGeom>
        </p:spPr>
        <p:txBody>
          <a:bodyPr/>
          <a:lstStyle/>
          <a:p>
            <a:fld id="{C2E314A7-40AC-1C40-ADB9-EE3788D8D9B8}" type="slidenum">
              <a:rPr lang="en-US" smtClean="0"/>
              <a:pPr/>
              <a:t>1</a:t>
            </a:fld>
            <a:endParaRPr lang="en-US" dirty="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Below you will find first, a statement of how the organization might be described by all several years from now and second, a proposed draft mission statement.</a:t>
            </a:r>
          </a:p>
          <a:p>
            <a:r>
              <a:rPr lang="en-US" dirty="0" smtClean="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If you were to broadly agree with the ‘future-state’ statement above, what do you think about the following as a proposed Mission statement?</a:t>
            </a:r>
          </a:p>
          <a:p>
            <a:r>
              <a:rPr lang="en-US" dirty="0" smtClean="0"/>
              <a:t>“To advance the practice and profession of digital identity, authentication and access control use and management to increase trust in digital services.”</a:t>
            </a:r>
          </a:p>
          <a:p>
            <a:r>
              <a:rPr lang="en-US" dirty="0" smtClean="0"/>
              <a:t>How strongly do you agree with this statement?</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473097905"/>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10</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264220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0"/>
          </p:nvPr>
        </p:nvSpPr>
        <p:spPr/>
        <p:txBody>
          <a:bodyPr/>
          <a:lstStyle/>
          <a:p>
            <a:pPr>
              <a:defRPr/>
            </a:pPr>
            <a:fld id="{C47714E7-AEE0-2641-85CB-76CADE4D0850}" type="slidenum">
              <a:rPr lang="en-US" altLang="en-US" smtClean="0"/>
              <a:pPr>
                <a:defRPr/>
              </a:pPr>
              <a:t>11</a:t>
            </a:fld>
            <a:endParaRPr lang="en-US" altLang="en-US" dirty="0"/>
          </a:p>
        </p:txBody>
      </p:sp>
      <p:sp>
        <p:nvSpPr>
          <p:cNvPr id="6" name="Footer Placeholder 5"/>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7523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Survey Discussion</a:t>
            </a:r>
            <a:endParaRPr lang="en-US" dirty="0"/>
          </a:p>
        </p:txBody>
      </p:sp>
      <p:sp>
        <p:nvSpPr>
          <p:cNvPr id="3" name="Text Placeholder 2"/>
          <p:cNvSpPr>
            <a:spLocks noGrp="1"/>
          </p:cNvSpPr>
          <p:nvPr>
            <p:ph type="body" idx="1"/>
          </p:nvPr>
        </p:nvSpPr>
        <p:spPr/>
        <p:txBody>
          <a:bodyPr/>
          <a:lstStyle/>
          <a:p>
            <a:endParaRPr lang="en-US"/>
          </a:p>
        </p:txBody>
      </p:sp>
      <p:sp>
        <p:nvSpPr>
          <p:cNvPr id="6" name="Footer Placeholder 5"/>
          <p:cNvSpPr>
            <a:spLocks noGrp="1"/>
          </p:cNvSpPr>
          <p:nvPr>
            <p:ph type="ftr" sz="quarter" idx="10"/>
          </p:nvPr>
        </p:nvSpPr>
        <p:spPr/>
        <p:txBody>
          <a:bodyPr/>
          <a:lstStyle/>
          <a:p>
            <a:r>
              <a:rPr lang="de-DE" smtClean="0"/>
              <a:t>© 2016 Kantara Initiative, Inc. </a:t>
            </a:r>
            <a:endParaRPr lang="en-US" dirty="0" smtClean="0"/>
          </a:p>
        </p:txBody>
      </p:sp>
      <p:sp>
        <p:nvSpPr>
          <p:cNvPr id="7" name="Slide Number Placeholder 6"/>
          <p:cNvSpPr>
            <a:spLocks noGrp="1"/>
          </p:cNvSpPr>
          <p:nvPr>
            <p:ph type="sldNum" sz="quarter" idx="11"/>
          </p:nvPr>
        </p:nvSpPr>
        <p:spPr/>
        <p:txBody>
          <a:bodyPr/>
          <a:lstStyle/>
          <a:p>
            <a:pPr>
              <a:defRPr/>
            </a:pPr>
            <a:fld id="{C47714E7-AEE0-2641-85CB-76CADE4D0850}" type="slidenum">
              <a:rPr lang="en-US" altLang="en-US" smtClean="0"/>
              <a:pPr>
                <a:defRPr/>
              </a:pPr>
              <a:t>12</a:t>
            </a:fld>
            <a:endParaRPr lang="en-US" altLang="en-US" dirty="0"/>
          </a:p>
        </p:txBody>
      </p:sp>
    </p:spTree>
    <p:extLst>
      <p:ext uri="{BB962C8B-B14F-4D97-AF65-F5344CB8AC3E}">
        <p14:creationId xmlns:p14="http://schemas.microsoft.com/office/powerpoint/2010/main" val="401840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Things to keep in mind</a:t>
            </a:r>
            <a:endParaRPr lang="en-US" dirty="0"/>
          </a:p>
        </p:txBody>
      </p:sp>
      <p:sp>
        <p:nvSpPr>
          <p:cNvPr id="5" name="Content Placeholder 4"/>
          <p:cNvSpPr>
            <a:spLocks noGrp="1"/>
          </p:cNvSpPr>
          <p:nvPr>
            <p:ph idx="1"/>
          </p:nvPr>
        </p:nvSpPr>
        <p:spPr/>
        <p:txBody>
          <a:bodyPr/>
          <a:lstStyle/>
          <a:p>
            <a:r>
              <a:rPr lang="en-US" smtClean="0"/>
              <a:t>The following statements concern the organization and how it conducts its business</a:t>
            </a:r>
          </a:p>
          <a:p>
            <a:r>
              <a:rPr lang="en-US" smtClean="0"/>
              <a:t>These statements are not a Code of Conduct or Ethics for practioners </a:t>
            </a:r>
            <a:r>
              <a:rPr lang="is-IS" smtClean="0"/>
              <a:t>… not industry</a:t>
            </a:r>
            <a:endParaRPr lang="en-US" dirty="0"/>
          </a:p>
        </p:txBody>
      </p:sp>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13</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2: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is a draft vision statement of the digital identity professional association.</a:t>
            </a:r>
          </a:p>
          <a:p>
            <a:r>
              <a:rPr lang="en-US" dirty="0" smtClean="0"/>
              <a:t>"Digital identities are used and managed professionally and ethically using secure, privacy-protecting and reliable practices to offer high value digital services.”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3"/>
          </a:graphicData>
        </a:graphic>
      </p:graphicFrame>
      <p:sp>
        <p:nvSpPr>
          <p:cNvPr id="14" name="Slide Number Placeholder 13"/>
          <p:cNvSpPr>
            <a:spLocks noGrp="1"/>
          </p:cNvSpPr>
          <p:nvPr>
            <p:ph type="sldNum" sz="quarter" idx="10"/>
          </p:nvPr>
        </p:nvSpPr>
        <p:spPr/>
        <p:txBody>
          <a:bodyPr/>
          <a:lstStyle/>
          <a:p>
            <a:pPr>
              <a:defRPr/>
            </a:pPr>
            <a:fld id="{C47714E7-AEE0-2641-85CB-76CADE4D0850}" type="slidenum">
              <a:rPr lang="en-US" altLang="en-US" smtClean="0"/>
              <a:pPr>
                <a:defRPr/>
              </a:pPr>
              <a:t>14</a:t>
            </a:fld>
            <a:endParaRPr lang="en-US" altLang="en-US" dirty="0"/>
          </a:p>
        </p:txBody>
      </p:sp>
      <p:sp>
        <p:nvSpPr>
          <p:cNvPr id="15" name="Footer Placeholder 14"/>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5039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Question 2: Feedback</a:t>
            </a:r>
            <a:endParaRPr lang="en-US" dirty="0"/>
          </a:p>
        </p:txBody>
      </p:sp>
      <p:sp>
        <p:nvSpPr>
          <p:cNvPr id="6" name="Content Placeholder 5"/>
          <p:cNvSpPr>
            <a:spLocks noGrp="1"/>
          </p:cNvSpPr>
          <p:nvPr>
            <p:ph idx="1"/>
          </p:nvPr>
        </p:nvSpPr>
        <p:spPr/>
        <p:txBody>
          <a:bodyPr/>
          <a:lstStyle/>
          <a:p>
            <a:r>
              <a:rPr lang="en-US" smtClean="0"/>
              <a:t>Is this a statement about the vision for the organization or identity management?</a:t>
            </a:r>
          </a:p>
          <a:p>
            <a:r>
              <a:rPr lang="en-US" smtClean="0"/>
              <a:t>Words garnering comment:</a:t>
            </a:r>
          </a:p>
          <a:p>
            <a:pPr lvl="1"/>
            <a:r>
              <a:rPr lang="en-US" smtClean="0"/>
              <a:t>“High value”</a:t>
            </a:r>
          </a:p>
          <a:p>
            <a:pPr lvl="1"/>
            <a:r>
              <a:rPr lang="en-US" smtClean="0"/>
              <a:t>“Digital”</a:t>
            </a:r>
          </a:p>
          <a:p>
            <a:endParaRPr lang="en-US" dirty="0"/>
          </a:p>
        </p:txBody>
      </p:sp>
      <p:sp>
        <p:nvSpPr>
          <p:cNvPr id="4" name="Slide Number Placeholder 3"/>
          <p:cNvSpPr>
            <a:spLocks noGrp="1"/>
          </p:cNvSpPr>
          <p:nvPr>
            <p:ph type="sldNum" sz="quarter" idx="10"/>
          </p:nvPr>
        </p:nvSpPr>
        <p:spPr/>
        <p:txBody>
          <a:bodyPr/>
          <a:lstStyle/>
          <a:p>
            <a:pPr>
              <a:defRPr/>
            </a:pPr>
            <a:fld id="{C47714E7-AEE0-2641-85CB-76CADE4D0850}" type="slidenum">
              <a:rPr lang="en-US" altLang="en-US" smtClean="0"/>
              <a:pPr>
                <a:defRPr/>
              </a:pPr>
              <a:t>15</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Below you will find first, a statement of how the organization might be described by all several years from now and second, a proposed draft mission statement.</a:t>
            </a:r>
          </a:p>
          <a:p>
            <a:r>
              <a:rPr lang="en-US" dirty="0" smtClean="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If you were to broadly agree with the ‘future-state’ statement above, what do you think about the following as a proposed Mission statement?</a:t>
            </a:r>
          </a:p>
          <a:p>
            <a:r>
              <a:rPr lang="en-US" dirty="0" smtClean="0"/>
              <a:t>“To advance the practice and profession of digital identity, authentication and access control use and management to increase trust in digital services.”</a:t>
            </a:r>
          </a:p>
          <a:p>
            <a:r>
              <a:rPr lang="en-US" dirty="0" smtClean="0"/>
              <a:t>How strongly do you agree with this statement?</a:t>
            </a:r>
          </a:p>
          <a:p>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16</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33782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 Feedback</a:t>
            </a:r>
            <a:endParaRPr lang="en-US" dirty="0"/>
          </a:p>
        </p:txBody>
      </p:sp>
      <p:sp>
        <p:nvSpPr>
          <p:cNvPr id="5" name="Content Placeholder 4"/>
          <p:cNvSpPr>
            <a:spLocks noGrp="1"/>
          </p:cNvSpPr>
          <p:nvPr>
            <p:ph idx="1"/>
          </p:nvPr>
        </p:nvSpPr>
        <p:spPr/>
        <p:txBody>
          <a:bodyPr/>
          <a:lstStyle/>
          <a:p>
            <a:r>
              <a:rPr lang="en-US" smtClean="0"/>
              <a:t>Statement:</a:t>
            </a:r>
          </a:p>
          <a:p>
            <a:pPr lvl="1"/>
            <a:r>
              <a:rPr lang="en-US" smtClean="0"/>
              <a:t>“To advance the practice and profession of digital identity, authentication and access control use and management to increase trust in digital services.”</a:t>
            </a:r>
          </a:p>
          <a:p>
            <a:r>
              <a:rPr lang="en-US" smtClean="0"/>
              <a:t>Words of garnering comment:</a:t>
            </a:r>
          </a:p>
          <a:p>
            <a:pPr lvl="1"/>
            <a:r>
              <a:rPr lang="en-US" smtClean="0"/>
              <a:t>“Trust”</a:t>
            </a:r>
          </a:p>
          <a:p>
            <a:pPr lvl="1"/>
            <a:r>
              <a:rPr lang="en-US" smtClean="0"/>
              <a:t>“Digital”</a:t>
            </a:r>
          </a:p>
          <a:p>
            <a:r>
              <a:rPr lang="en-US" smtClean="0"/>
              <a:t>Enumerated lists only get longer</a:t>
            </a:r>
            <a:r>
              <a:rPr lang="is-IS" smtClean="0"/>
              <a:t>…</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17</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Org Description Feedback</a:t>
            </a:r>
            <a:endParaRPr lang="en-US" dirty="0"/>
          </a:p>
        </p:txBody>
      </p:sp>
      <p:sp>
        <p:nvSpPr>
          <p:cNvPr id="3" name="Content Placeholder 2"/>
          <p:cNvSpPr>
            <a:spLocks noGrp="1"/>
          </p:cNvSpPr>
          <p:nvPr>
            <p:ph idx="1"/>
          </p:nvPr>
        </p:nvSpPr>
        <p:spPr/>
        <p:txBody>
          <a:bodyPr/>
          <a:lstStyle/>
          <a:p>
            <a:r>
              <a:rPr lang="en-US" smtClean="0"/>
              <a:t>Statement:</a:t>
            </a:r>
          </a:p>
          <a:p>
            <a:pPr lvl="1"/>
            <a:r>
              <a:rPr lang="en-US" smtClean="0"/>
              <a:t>"The organization defines, supports, promotes and improves the global profession of individuals involved in ensuring Digital Identities are professionally and ethically used and managed using secure, privacy-protecting and reliable practices.”</a:t>
            </a:r>
          </a:p>
          <a:p>
            <a:r>
              <a:rPr lang="en-US" smtClean="0"/>
              <a:t>Why multiple statements (including vision as well)?</a:t>
            </a:r>
            <a:endParaRPr lang="en-US" dirty="0" smtClean="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18</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849591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This is a draft statement to espouse the professional organization’s principles. </a:t>
            </a:r>
          </a:p>
          <a:p>
            <a:r>
              <a:rPr lang="en-US" dirty="0" smtClean="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19</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5039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ID Pro Discussion Group</a:t>
            </a:r>
            <a:br>
              <a:rPr lang="en-US" smtClean="0"/>
            </a:br>
            <a:r>
              <a:rPr lang="en-US" smtClean="0"/>
              <a:t>October Meetings</a:t>
            </a:r>
            <a:endParaRPr lang="en-US" dirty="0"/>
          </a:p>
        </p:txBody>
      </p:sp>
      <p:sp>
        <p:nvSpPr>
          <p:cNvPr id="4099" name="Rectangle 3"/>
          <p:cNvSpPr>
            <a:spLocks noGrp="1" noChangeArrowheads="1"/>
          </p:cNvSpPr>
          <p:nvPr>
            <p:ph type="subTitle" idx="1"/>
          </p:nvPr>
        </p:nvSpPr>
        <p:spPr/>
        <p:txBody>
          <a:bodyPr/>
          <a:lstStyle/>
          <a:p>
            <a:r>
              <a:rPr lang="en-US" altLang="en-US" smtClean="0"/>
              <a:t>October 19, 2016</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Feedback</a:t>
            </a:r>
            <a:endParaRPr lang="en-US" dirty="0"/>
          </a:p>
        </p:txBody>
      </p:sp>
      <p:sp>
        <p:nvSpPr>
          <p:cNvPr id="5" name="Content Placeholder 4"/>
          <p:cNvSpPr>
            <a:spLocks noGrp="1"/>
          </p:cNvSpPr>
          <p:nvPr>
            <p:ph idx="1"/>
          </p:nvPr>
        </p:nvSpPr>
        <p:spPr/>
        <p:txBody>
          <a:bodyPr/>
          <a:lstStyle/>
          <a:p>
            <a:r>
              <a:rPr lang="en-US" smtClean="0"/>
              <a:t>Necessary but not sufficient</a:t>
            </a:r>
          </a:p>
          <a:p>
            <a:r>
              <a:rPr lang="en-US" smtClean="0"/>
              <a:t>Enumerated lists only get longer</a:t>
            </a:r>
            <a:r>
              <a:rPr lang="is-IS" smtClean="0"/>
              <a:t>…</a:t>
            </a:r>
          </a:p>
          <a:p>
            <a:r>
              <a:rPr lang="is-IS" smtClean="0"/>
              <a:t>Questions of need and use</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20</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0"/>
          </p:nvPr>
        </p:nvSpPr>
        <p:spPr/>
        <p:txBody>
          <a:bodyPr/>
          <a:lstStyle/>
          <a:p>
            <a:pPr>
              <a:defRPr/>
            </a:pPr>
            <a:fld id="{C47714E7-AEE0-2641-85CB-76CADE4D0850}" type="slidenum">
              <a:rPr lang="en-US" altLang="en-US" smtClean="0"/>
              <a:pPr>
                <a:defRPr/>
              </a:pPr>
              <a:t>21</a:t>
            </a:fld>
            <a:endParaRPr lang="en-US" altLang="en-US" dirty="0"/>
          </a:p>
        </p:txBody>
      </p:sp>
      <p:sp>
        <p:nvSpPr>
          <p:cNvPr id="6" name="Footer Placeholder 5"/>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37394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4: Feedback</a:t>
            </a:r>
            <a:endParaRPr lang="en-US" dirty="0"/>
          </a:p>
        </p:txBody>
      </p:sp>
      <p:sp>
        <p:nvSpPr>
          <p:cNvPr id="7" name="Content Placeholder 6"/>
          <p:cNvSpPr>
            <a:spLocks noGrp="1"/>
          </p:cNvSpPr>
          <p:nvPr>
            <p:ph idx="1"/>
          </p:nvPr>
        </p:nvSpPr>
        <p:spPr>
          <a:xfrm>
            <a:off x="609600" y="1447800"/>
            <a:ext cx="10972800" cy="4648200"/>
          </a:xfrm>
        </p:spPr>
        <p:txBody>
          <a:bodyPr/>
          <a:lstStyle/>
          <a:p>
            <a:r>
              <a:rPr lang="en-US" dirty="0" smtClean="0"/>
              <a:t>Surprises?</a:t>
            </a:r>
          </a:p>
          <a:p>
            <a:endParaRPr lang="en-US" dirty="0"/>
          </a:p>
        </p:txBody>
      </p:sp>
      <p:sp>
        <p:nvSpPr>
          <p:cNvPr id="4" name="Slide Number Placeholder 3"/>
          <p:cNvSpPr>
            <a:spLocks noGrp="1"/>
          </p:cNvSpPr>
          <p:nvPr>
            <p:ph type="sldNum" sz="quarter" idx="10"/>
          </p:nvPr>
        </p:nvSpPr>
        <p:spPr/>
        <p:txBody>
          <a:bodyPr/>
          <a:lstStyle/>
          <a:p>
            <a:fld id="{C47714E7-AEE0-2641-85CB-76CADE4D0850}" type="slidenum">
              <a:rPr lang="en-US" altLang="en-US" smtClean="0"/>
              <a:pPr/>
              <a:t>22</a:t>
            </a:fld>
            <a:endParaRPr lang="en-US" altLang="en-US" dirty="0"/>
          </a:p>
        </p:txBody>
      </p:sp>
      <p:sp>
        <p:nvSpPr>
          <p:cNvPr id="8" name="Footer Placeholder 7"/>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Next Steps</a:t>
            </a:r>
            <a:endParaRPr lang="en-US" dirty="0"/>
          </a:p>
        </p:txBody>
      </p:sp>
      <p:sp>
        <p:nvSpPr>
          <p:cNvPr id="7" name="Text Placeholder 6"/>
          <p:cNvSpPr>
            <a:spLocks noGrp="1"/>
          </p:cNvSpPr>
          <p:nvPr>
            <p:ph type="body" idx="1"/>
          </p:nvPr>
        </p:nvSpPr>
        <p:spPr/>
        <p:txBody>
          <a:bodyPr/>
          <a:lstStyle/>
          <a:p>
            <a:endParaRPr lang="en-US"/>
          </a:p>
        </p:txBody>
      </p:sp>
      <p:sp>
        <p:nvSpPr>
          <p:cNvPr id="5" name="Footer Placeholder 4"/>
          <p:cNvSpPr>
            <a:spLocks noGrp="1"/>
          </p:cNvSpPr>
          <p:nvPr>
            <p:ph type="ftr" sz="quarter" idx="10"/>
          </p:nvPr>
        </p:nvSpPr>
        <p:spPr/>
        <p:txBody>
          <a:bodyPr/>
          <a:lstStyle/>
          <a:p>
            <a:r>
              <a:rPr lang="de-DE" smtClean="0"/>
              <a:t>© 2016 Kantara Initiative, Inc. </a:t>
            </a:r>
            <a:endParaRPr lang="en-US" dirty="0" smtClean="0"/>
          </a:p>
        </p:txBody>
      </p:sp>
      <p:sp>
        <p:nvSpPr>
          <p:cNvPr id="4" name="Slide Number Placeholder 3"/>
          <p:cNvSpPr>
            <a:spLocks noGrp="1"/>
          </p:cNvSpPr>
          <p:nvPr>
            <p:ph type="sldNum" sz="quarter" idx="11"/>
          </p:nvPr>
        </p:nvSpPr>
        <p:spPr/>
        <p:txBody>
          <a:bodyPr/>
          <a:lstStyle/>
          <a:p>
            <a:pPr>
              <a:defRPr/>
            </a:pPr>
            <a:fld id="{C47714E7-AEE0-2641-85CB-76CADE4D0850}" type="slidenum">
              <a:rPr lang="en-US" altLang="en-US" smtClean="0"/>
              <a:pPr>
                <a:defRPr/>
              </a:pPr>
              <a:t>23</a:t>
            </a:fld>
            <a:endParaRPr lang="en-US" altLang="en-US" dirty="0"/>
          </a:p>
        </p:txBody>
      </p:sp>
    </p:spTree>
    <p:extLst>
      <p:ext uri="{BB962C8B-B14F-4D97-AF65-F5344CB8AC3E}">
        <p14:creationId xmlns:p14="http://schemas.microsoft.com/office/powerpoint/2010/main" val="94616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October’s Agenda</a:t>
            </a:r>
            <a:endParaRPr lang="en-US" dirty="0"/>
          </a:p>
        </p:txBody>
      </p:sp>
      <p:sp>
        <p:nvSpPr>
          <p:cNvPr id="3" name="Content Placeholder 2"/>
          <p:cNvSpPr>
            <a:spLocks noGrp="1"/>
          </p:cNvSpPr>
          <p:nvPr>
            <p:ph idx="1"/>
          </p:nvPr>
        </p:nvSpPr>
        <p:spPr/>
        <p:txBody>
          <a:bodyPr/>
          <a:lstStyle/>
          <a:p>
            <a:r>
              <a:rPr lang="en-US" smtClean="0"/>
              <a:t>Administrative Business</a:t>
            </a:r>
          </a:p>
          <a:p>
            <a:r>
              <a:rPr lang="en-US" smtClean="0"/>
              <a:t>ID Pro Timeline reminder</a:t>
            </a:r>
          </a:p>
          <a:p>
            <a:r>
              <a:rPr lang="en-US" smtClean="0"/>
              <a:t>Survey Results Overview</a:t>
            </a:r>
          </a:p>
          <a:p>
            <a:r>
              <a:rPr lang="en-US" smtClean="0"/>
              <a:t>Open Discussion of Survey Results</a:t>
            </a:r>
            <a:endParaRPr lang="en-US" dirty="0"/>
          </a:p>
        </p:txBody>
      </p:sp>
      <p:sp>
        <p:nvSpPr>
          <p:cNvPr id="10" name="Slide Number Placeholder 9"/>
          <p:cNvSpPr>
            <a:spLocks noGrp="1"/>
          </p:cNvSpPr>
          <p:nvPr>
            <p:ph type="sldNum" sz="quarter" idx="10"/>
          </p:nvPr>
        </p:nvSpPr>
        <p:spPr/>
        <p:txBody>
          <a:bodyPr/>
          <a:lstStyle/>
          <a:p>
            <a:fld id="{C47714E7-AEE0-2641-85CB-76CADE4D0850}" type="slidenum">
              <a:rPr lang="en-US" altLang="en-US" smtClean="0"/>
              <a:pPr/>
              <a:t>3</a:t>
            </a:fld>
            <a:endParaRPr lang="en-US" altLang="en-US" dirty="0"/>
          </a:p>
        </p:txBody>
      </p:sp>
      <p:sp>
        <p:nvSpPr>
          <p:cNvPr id="23" name="Footer Placeholder 22"/>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9735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Leaders wanted!</a:t>
            </a:r>
            <a:endParaRPr lang="en-US" dirty="0"/>
          </a:p>
        </p:txBody>
      </p:sp>
      <p:sp>
        <p:nvSpPr>
          <p:cNvPr id="3" name="Content Placeholder 2"/>
          <p:cNvSpPr>
            <a:spLocks noGrp="1"/>
          </p:cNvSpPr>
          <p:nvPr>
            <p:ph idx="1"/>
          </p:nvPr>
        </p:nvSpPr>
        <p:spPr/>
        <p:txBody>
          <a:bodyPr/>
          <a:lstStyle/>
          <a:p>
            <a:r>
              <a:rPr lang="en-US" smtClean="0"/>
              <a:t>Call for nominations is still open for another 5 hours</a:t>
            </a:r>
          </a:p>
          <a:p>
            <a:r>
              <a:rPr lang="en-US" smtClean="0"/>
              <a:t>Position to be filled:</a:t>
            </a:r>
          </a:p>
          <a:p>
            <a:pPr lvl="1"/>
            <a:r>
              <a:rPr lang="en-US" smtClean="0"/>
              <a:t>Vice-chair</a:t>
            </a:r>
          </a:p>
          <a:p>
            <a:pPr lvl="1"/>
            <a:r>
              <a:rPr lang="en-US" smtClean="0"/>
              <a:t>Secretary</a:t>
            </a:r>
          </a:p>
          <a:p>
            <a:r>
              <a:rPr lang="en-US" smtClean="0"/>
              <a:t>Please send nominations to </a:t>
            </a:r>
            <a:r>
              <a:rPr lang="en-US" smtClean="0">
                <a:hlinkClick r:id="rId2"/>
              </a:rPr>
              <a:t>staff@kantarainitiative.org</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4</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34624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Timeline</a:t>
            </a:r>
            <a:endParaRPr lang="en-US" dirty="0"/>
          </a:p>
        </p:txBody>
      </p:sp>
      <p:sp>
        <p:nvSpPr>
          <p:cNvPr id="3" name="Content Placeholder 2"/>
          <p:cNvSpPr>
            <a:spLocks noGrp="1"/>
          </p:cNvSpPr>
          <p:nvPr>
            <p:ph idx="1"/>
          </p:nvPr>
        </p:nvSpPr>
        <p:spPr/>
        <p:txBody>
          <a:bodyPr/>
          <a:lstStyle/>
          <a:p>
            <a:r>
              <a:rPr lang="en-US" b="1" dirty="0" smtClean="0"/>
              <a:t>18 weeks until RSA</a:t>
            </a:r>
          </a:p>
          <a:p>
            <a:r>
              <a:rPr lang="en-US" dirty="0" smtClean="0"/>
              <a:t>October – Discuss Survey Results</a:t>
            </a:r>
          </a:p>
          <a:p>
            <a:r>
              <a:rPr lang="en-US" dirty="0" smtClean="0"/>
              <a:t>November/December – Project Work and Readouts</a:t>
            </a:r>
          </a:p>
          <a:p>
            <a:r>
              <a:rPr lang="en-US" dirty="0" smtClean="0"/>
              <a:t>December – Begin Organizational Design</a:t>
            </a:r>
          </a:p>
          <a:p>
            <a:r>
              <a:rPr lang="en-US" dirty="0" smtClean="0"/>
              <a:t>January – Synthesize Project Work Results into Org Design</a:t>
            </a:r>
          </a:p>
          <a:p>
            <a:r>
              <a:rPr lang="en-US" dirty="0" smtClean="0"/>
              <a:t>February - Launch</a:t>
            </a:r>
            <a:endParaRPr lang="en-US" dirty="0"/>
          </a:p>
        </p:txBody>
      </p:sp>
      <p:sp>
        <p:nvSpPr>
          <p:cNvPr id="4" name="Slide Number Placeholder 3"/>
          <p:cNvSpPr>
            <a:spLocks noGrp="1"/>
          </p:cNvSpPr>
          <p:nvPr>
            <p:ph type="sldNum" sz="quarter" idx="10"/>
          </p:nvPr>
        </p:nvSpPr>
        <p:spPr/>
        <p:txBody>
          <a:bodyPr/>
          <a:lstStyle/>
          <a:p>
            <a:fld id="{C47714E7-AEE0-2641-85CB-76CADE4D0850}" type="slidenum">
              <a:rPr lang="en-US" altLang="en-US" smtClean="0"/>
              <a:pPr/>
              <a:t>5</a:t>
            </a:fld>
            <a:endParaRPr lang="en-US" altLang="en-US" dirty="0"/>
          </a:p>
        </p:txBody>
      </p:sp>
      <p:sp>
        <p:nvSpPr>
          <p:cNvPr id="8" name="Footer Placeholder 7"/>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158218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Survey Overview</a:t>
            </a:r>
            <a:endParaRPr lang="en-US" dirty="0"/>
          </a:p>
        </p:txBody>
      </p:sp>
      <p:sp>
        <p:nvSpPr>
          <p:cNvPr id="3" name="Text Placeholder 2"/>
          <p:cNvSpPr>
            <a:spLocks noGrp="1"/>
          </p:cNvSpPr>
          <p:nvPr>
            <p:ph type="body" idx="1"/>
          </p:nvPr>
        </p:nvSpPr>
        <p:spPr/>
        <p:txBody>
          <a:bodyPr/>
          <a:lstStyle/>
          <a:p>
            <a:endParaRPr lang="en-US"/>
          </a:p>
        </p:txBody>
      </p:sp>
      <p:sp>
        <p:nvSpPr>
          <p:cNvPr id="6" name="Footer Placeholder 5"/>
          <p:cNvSpPr>
            <a:spLocks noGrp="1"/>
          </p:cNvSpPr>
          <p:nvPr>
            <p:ph type="ftr" sz="quarter" idx="10"/>
          </p:nvPr>
        </p:nvSpPr>
        <p:spPr/>
        <p:txBody>
          <a:bodyPr/>
          <a:lstStyle/>
          <a:p>
            <a:r>
              <a:rPr lang="de-DE" smtClean="0"/>
              <a:t>© 2016 Kantara Initiative, Inc. </a:t>
            </a:r>
            <a:endParaRPr lang="en-US" dirty="0" smtClean="0"/>
          </a:p>
        </p:txBody>
      </p:sp>
      <p:sp>
        <p:nvSpPr>
          <p:cNvPr id="7" name="Slide Number Placeholder 6"/>
          <p:cNvSpPr>
            <a:spLocks noGrp="1"/>
          </p:cNvSpPr>
          <p:nvPr>
            <p:ph type="sldNum" sz="quarter" idx="11"/>
          </p:nvPr>
        </p:nvSpPr>
        <p:spPr/>
        <p:txBody>
          <a:bodyPr/>
          <a:lstStyle/>
          <a:p>
            <a:pPr>
              <a:defRPr/>
            </a:pPr>
            <a:fld id="{C47714E7-AEE0-2641-85CB-76CADE4D0850}" type="slidenum">
              <a:rPr lang="en-US" altLang="en-US" smtClean="0"/>
              <a:pPr>
                <a:defRPr/>
              </a:pPr>
              <a:t>6</a:t>
            </a:fld>
            <a:endParaRPr lang="en-US" altLang="en-US" dirty="0"/>
          </a:p>
        </p:txBody>
      </p:sp>
    </p:spTree>
    <p:extLst>
      <p:ext uri="{BB962C8B-B14F-4D97-AF65-F5344CB8AC3E}">
        <p14:creationId xmlns:p14="http://schemas.microsoft.com/office/powerpoint/2010/main" val="277698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Methodology</a:t>
            </a:r>
            <a:endParaRPr lang="en-US" altLang="en-US"/>
          </a:p>
        </p:txBody>
      </p:sp>
      <p:sp>
        <p:nvSpPr>
          <p:cNvPr id="5123" name="Content Placeholder 2"/>
          <p:cNvSpPr>
            <a:spLocks noGrp="1"/>
          </p:cNvSpPr>
          <p:nvPr>
            <p:ph idx="1"/>
          </p:nvPr>
        </p:nvSpPr>
        <p:spPr/>
        <p:txBody>
          <a:bodyPr/>
          <a:lstStyle/>
          <a:p>
            <a:r>
              <a:rPr lang="en-US" altLang="en-US" smtClean="0"/>
              <a:t>Conducted via SurveyMonkey</a:t>
            </a:r>
          </a:p>
          <a:p>
            <a:r>
              <a:rPr lang="en-US" altLang="en-US" smtClean="0"/>
              <a:t>Survey was open from September 7-21, 2016</a:t>
            </a:r>
          </a:p>
          <a:p>
            <a:r>
              <a:rPr lang="en-US" altLang="en-US" smtClean="0"/>
              <a:t>Survey Responses</a:t>
            </a:r>
          </a:p>
          <a:p>
            <a:pPr lvl="1"/>
            <a:r>
              <a:rPr lang="en-US" altLang="en-US" smtClean="0"/>
              <a:t>355 Pledgees in total</a:t>
            </a:r>
          </a:p>
          <a:p>
            <a:pPr lvl="1"/>
            <a:r>
              <a:rPr lang="en-US" altLang="en-US" smtClean="0"/>
              <a:t>297 Pledgees gave permission to contact</a:t>
            </a:r>
          </a:p>
          <a:p>
            <a:pPr lvl="1"/>
            <a:r>
              <a:rPr lang="en-US" altLang="en-US" smtClean="0"/>
              <a:t>136 Survey responses | 45.7% Response Rate</a:t>
            </a:r>
          </a:p>
          <a:p>
            <a:endParaRPr lang="en-US" altLang="en-US" dirty="0"/>
          </a:p>
        </p:txBody>
      </p:sp>
      <p:sp>
        <p:nvSpPr>
          <p:cNvPr id="4" name="Slide Number Placeholder 3"/>
          <p:cNvSpPr>
            <a:spLocks noGrp="1"/>
          </p:cNvSpPr>
          <p:nvPr>
            <p:ph type="sldNum" sz="quarter" idx="10"/>
          </p:nvPr>
        </p:nvSpPr>
        <p:spPr/>
        <p:txBody>
          <a:bodyPr/>
          <a:lstStyle/>
          <a:p>
            <a:pPr>
              <a:defRPr/>
            </a:pPr>
            <a:fld id="{C47714E7-AEE0-2641-85CB-76CADE4D0850}" type="slidenum">
              <a:rPr lang="en-US" altLang="en-US" smtClean="0"/>
              <a:pPr>
                <a:defRPr/>
              </a:pPr>
              <a:t>7</a:t>
            </a:fld>
            <a:endParaRPr lang="en-US" altLang="en-US" dirty="0"/>
          </a:p>
        </p:txBody>
      </p:sp>
      <p:sp>
        <p:nvSpPr>
          <p:cNvPr id="5" name="Footer Placeholder 4"/>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679263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This is a draft statement to espouse the professional organization’s principles. </a:t>
            </a:r>
          </a:p>
          <a:p>
            <a:r>
              <a:rPr lang="en-US" dirty="0" smtClean="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997305934"/>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8</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608725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2 –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is a draft vision statement of the digital identity professional association.</a:t>
            </a:r>
          </a:p>
          <a:p>
            <a:r>
              <a:rPr lang="en-US" dirty="0" smtClean="0"/>
              <a:t>"Digital identities are used and managed professionally and ethically using secure, privacy-protecting and reliable practices to offer high value digital services.”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661282548"/>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9</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BCA25F1A2B0946B6B9EE75478D767E" ma:contentTypeVersion="" ma:contentTypeDescription="Create a new document." ma:contentTypeScope="" ma:versionID="e74e215032360b4ab0fac2ca5dea6362">
  <xsd:schema xmlns:xsd="http://www.w3.org/2001/XMLSchema" xmlns:xs="http://www.w3.org/2001/XMLSchema" xmlns:p="http://schemas.microsoft.com/office/2006/metadata/properties" xmlns:ns2="cb527aab-1648-4be8-9847-a085c9e05b54" targetNamespace="http://schemas.microsoft.com/office/2006/metadata/properties" ma:root="true" ma:fieldsID="d495a14449ffba46ccb35cacbe7dcfbc" ns2:_="">
    <xsd:import namespace="cb527aab-1648-4be8-9847-a085c9e05b54"/>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527aab-1648-4be8-9847-a085c9e05b5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CB26C4-B8C2-4EE6-A0ED-1FE7FA8FC2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527aab-1648-4be8-9847-a085c9e05b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4E903B-C8BD-494D-95D4-0ED5B9ADC2D1}">
  <ds:schemaRefs>
    <ds:schemaRef ds:uri="http://schemas.microsoft.com/sharepoint/v3/contenttype/forms"/>
  </ds:schemaRefs>
</ds:datastoreItem>
</file>

<file path=customXml/itemProps3.xml><?xml version="1.0" encoding="utf-8"?>
<ds:datastoreItem xmlns:ds="http://schemas.openxmlformats.org/officeDocument/2006/customXml" ds:itemID="{A8B1A933-BC57-47FF-9D30-E1E062180A5B}">
  <ds:schemaRefs>
    <ds:schemaRef ds:uri="http://schemas.openxmlformats.org/package/2006/metadata/core-properties"/>
    <ds:schemaRef ds:uri="http://schemas.microsoft.com/office/2006/metadata/properties"/>
    <ds:schemaRef ds:uri="cb527aab-1648-4be8-9847-a085c9e05b54"/>
    <ds:schemaRef ds:uri="http://purl.org/dc/dcmitype/"/>
    <ds:schemaRef ds:uri="http://schemas.microsoft.com/office/infopath/2007/PartnerControls"/>
    <ds:schemaRef ds:uri="http://purl.org/dc/terms/"/>
    <ds:schemaRef ds:uri="http://purl.org/dc/elements/1.1/"/>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Network</Template>
  <TotalTime>50481</TotalTime>
  <Words>1142</Words>
  <Application>Microsoft Office PowerPoint</Application>
  <PresentationFormat>Widescreen</PresentationFormat>
  <Paragraphs>139</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MS PGothic</vt:lpstr>
      <vt:lpstr>MS PGothic</vt:lpstr>
      <vt:lpstr>Arial</vt:lpstr>
      <vt:lpstr>Calibri</vt:lpstr>
      <vt:lpstr>Wingdings</vt:lpstr>
      <vt:lpstr>Network</vt:lpstr>
      <vt:lpstr>While We Get Started – Note the Following</vt:lpstr>
      <vt:lpstr>ID Pro Discussion Group October Meetings</vt:lpstr>
      <vt:lpstr>October’s Agenda</vt:lpstr>
      <vt:lpstr>Leaders wanted!</vt:lpstr>
      <vt:lpstr>Timeline</vt:lpstr>
      <vt:lpstr>Survey Overview</vt:lpstr>
      <vt:lpstr>Methodology</vt:lpstr>
      <vt:lpstr>Question 1: Principles</vt:lpstr>
      <vt:lpstr>Question 2 – Vision Statement</vt:lpstr>
      <vt:lpstr>Question 3: Mission Statement</vt:lpstr>
      <vt:lpstr>Question 4: How important are the following items and services?</vt:lpstr>
      <vt:lpstr>Survey Discussion</vt:lpstr>
      <vt:lpstr>Things to keep in mind</vt:lpstr>
      <vt:lpstr>Question 2: Vision Statement</vt:lpstr>
      <vt:lpstr>Question 2: Feedback</vt:lpstr>
      <vt:lpstr>Question 3: Mission Statement</vt:lpstr>
      <vt:lpstr>Question 3: Mission Statement Feedback</vt:lpstr>
      <vt:lpstr>Question 3: Org Description Feedback</vt:lpstr>
      <vt:lpstr>Question 1: Principles</vt:lpstr>
      <vt:lpstr>Question 1: Feedback</vt:lpstr>
      <vt:lpstr>Question 4: How important are the following items and services?</vt:lpstr>
      <vt:lpstr>Question 4: Feedback</vt:lpstr>
      <vt:lpstr>Next Steps</vt:lpstr>
    </vt:vector>
  </TitlesOfParts>
  <Company>RSA Security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RSA Security Inc.</dc:creator>
  <cp:lastModifiedBy>Shannon Taylor</cp:lastModifiedBy>
  <cp:revision>240</cp:revision>
  <dcterms:created xsi:type="dcterms:W3CDTF">2009-05-06T16:55:56Z</dcterms:created>
  <dcterms:modified xsi:type="dcterms:W3CDTF">2016-10-17T21:14:59Z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0x010100A5BCA25F1A2B0946B6B9EE75478D767E</vt:lpwstr>
  </property>
</Properties>
</file>