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sldIdLst>
    <p:sldId id="296" r:id="rId2"/>
    <p:sldId id="271" r:id="rId3"/>
    <p:sldId id="298" r:id="rId4"/>
    <p:sldId id="297" r:id="rId5"/>
    <p:sldId id="300" r:id="rId6"/>
    <p:sldId id="299" r:id="rId7"/>
    <p:sldId id="301" r:id="rId8"/>
    <p:sldId id="295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28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13"/>
    <p:restoredTop sz="94586"/>
  </p:normalViewPr>
  <p:slideViewPr>
    <p:cSldViewPr snapToGrid="0" snapToObjects="1">
      <p:cViewPr varScale="1">
        <p:scale>
          <a:sx n="116" d="100"/>
          <a:sy n="116" d="100"/>
        </p:scale>
        <p:origin x="200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7272F-0FAA-7D4A-BF59-D946E2055B18}" type="datetimeFigureOut">
              <a:rPr lang="en-US" smtClean="0"/>
              <a:t>5/30/17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C74B0-1E22-4C48-A4CF-C7C3B20B0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31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5183-93AC-174D-A79F-8099E14611E0}" type="datetime1">
              <a:rPr lang="en-US" smtClean="0"/>
              <a:t>5/30/17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©️IDPro 2017 | idpro.org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1BA9-EE6E-D543-896C-E5C2A2750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61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7250E-B918-0241-B8F6-486D9B2A49E2}" type="datetime1">
              <a:rPr lang="en-US" smtClean="0"/>
              <a:t>5/30/17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©️IDPro 2017 | idpro.org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1BA9-EE6E-D543-896C-E5C2A2750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06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FD3C-0F48-FC47-9800-2543ABCAC661}" type="datetime1">
              <a:rPr lang="en-US" smtClean="0"/>
              <a:t>5/30/17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©️IDPro 2017 | idpro.org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1BA9-EE6E-D543-896C-E5C2A2750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7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D627-E5CC-604B-B563-1C580488017D}" type="datetime1">
              <a:rPr lang="en-US" smtClean="0"/>
              <a:t>5/30/17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©️IDPro 2017 | idpro.org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0215-6C2E-9B4A-B7E3-9A3F2745B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9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1709738"/>
            <a:ext cx="7766050" cy="2852737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7026"/>
          <a:stretch/>
        </p:blipFill>
        <p:spPr>
          <a:xfrm>
            <a:off x="1194288" y="2107406"/>
            <a:ext cx="2031023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4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D305-0BA6-1348-8342-909FDEB8473E}" type="datetime1">
              <a:rPr lang="en-US" smtClean="0"/>
              <a:t>5/30/17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©️IDPro 2017 | idpro.org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1BA9-EE6E-D543-896C-E5C2A2750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4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633A9-9988-A048-9D38-A33B6D3116C4}" type="datetime1">
              <a:rPr lang="en-US" smtClean="0"/>
              <a:t>5/30/17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©️IDPro 2017 | idpro.org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1BA9-EE6E-D543-896C-E5C2A2750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2EA8-233A-1D4B-A1D2-E514D48DE6BD}" type="datetime1">
              <a:rPr lang="en-US" smtClean="0"/>
              <a:t>5/30/17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©️IDPro 2017 | idpro.org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1BA9-EE6E-D543-896C-E5C2A2750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69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C64D-CB81-D446-B4EF-49731A3FE84F}" type="datetime1">
              <a:rPr lang="en-US" smtClean="0"/>
              <a:t>5/30/17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©️IDPro 2017 | idpro.org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1BA9-EE6E-D543-896C-E5C2A2750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62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074F-5F44-3E4A-9F4A-F2334FDBA072}" type="datetime1">
              <a:rPr lang="en-US" smtClean="0"/>
              <a:t>5/30/17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©️IDPro 2017 | idpro.org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1BA9-EE6E-D543-896C-E5C2A2750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7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1A48-A7DF-094E-8437-6967678D2A23}" type="datetime1">
              <a:rPr lang="en-US" smtClean="0"/>
              <a:t>5/30/17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©️IDPro 2017 | idpro.org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1BA9-EE6E-D543-896C-E5C2A2750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40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F6A8F-A1E5-3841-B944-DA621247B2FF}" type="datetime1">
              <a:rPr lang="en-US" smtClean="0"/>
              <a:t>5/30/17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©️</a:t>
            </a:r>
            <a:r>
              <a:rPr lang="en-US" dirty="0" err="1" smtClean="0"/>
              <a:t>IDPro</a:t>
            </a:r>
            <a:r>
              <a:rPr lang="en-US" dirty="0" smtClean="0"/>
              <a:t> 2017 | </a:t>
            </a:r>
            <a:r>
              <a:rPr lang="en-US" dirty="0" err="1" smtClean="0"/>
              <a:t>idpro.org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00215-6C2E-9B4A-B7E3-9A3F2745BB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9378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39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Roboto" charset="0"/>
          <a:ea typeface="Roboto" charset="0"/>
          <a:cs typeface="Roboto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1" i="0" kern="1200">
          <a:solidFill>
            <a:schemeClr val="tx2"/>
          </a:solidFill>
          <a:latin typeface="Open Sans Semibold" charset="0"/>
          <a:ea typeface="Open Sans Semibold" charset="0"/>
          <a:cs typeface="Open Sans Semibold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2"/>
          </a:solidFill>
          <a:latin typeface="Open Sans" charset="0"/>
          <a:ea typeface="Open Sans" charset="0"/>
          <a:cs typeface="Open San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2"/>
          </a:solidFill>
          <a:latin typeface="Open Sans" charset="0"/>
          <a:ea typeface="Open Sans" charset="0"/>
          <a:cs typeface="Open San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2"/>
          </a:solidFill>
          <a:latin typeface="Open Sans" charset="0"/>
          <a:ea typeface="Open Sans" charset="0"/>
          <a:cs typeface="Open San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2"/>
          </a:solidFill>
          <a:latin typeface="Open Sans" charset="0"/>
          <a:ea typeface="Open Sans" charset="0"/>
          <a:cs typeface="Open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IDPro</a:t>
            </a:r>
            <a:r>
              <a:rPr lang="en-US" dirty="0" smtClean="0"/>
              <a:t> Discuss Group</a:t>
            </a:r>
            <a:br>
              <a:rPr lang="en-US" dirty="0" smtClean="0"/>
            </a:br>
            <a:r>
              <a:rPr lang="en-US" dirty="0" smtClean="0"/>
              <a:t>May 2017 Update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246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Post-incorporation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 Pledge signers if they want to receive communications from </a:t>
            </a:r>
            <a:r>
              <a:rPr lang="en-US" dirty="0" err="1" smtClean="0"/>
              <a:t>IDPro</a:t>
            </a:r>
            <a:endParaRPr lang="en-US" dirty="0" smtClean="0"/>
          </a:p>
          <a:p>
            <a:r>
              <a:rPr lang="en-US" dirty="0" smtClean="0"/>
              <a:t>Open the doors to Founding Individual and Corporate Memberships</a:t>
            </a:r>
          </a:p>
          <a:p>
            <a:r>
              <a:rPr lang="en-US" dirty="0" smtClean="0"/>
              <a:t>Formalize </a:t>
            </a:r>
            <a:r>
              <a:rPr lang="en-US" dirty="0" err="1" smtClean="0"/>
              <a:t>IDPro</a:t>
            </a:r>
            <a:r>
              <a:rPr lang="en-US" dirty="0" smtClean="0"/>
              <a:t> governance</a:t>
            </a:r>
          </a:p>
          <a:p>
            <a:r>
              <a:rPr lang="en-US" dirty="0" smtClean="0"/>
              <a:t>Formalize Kantara-</a:t>
            </a:r>
            <a:r>
              <a:rPr lang="en-US" dirty="0" err="1" smtClean="0"/>
              <a:t>IDPro</a:t>
            </a:r>
            <a:r>
              <a:rPr lang="en-US" dirty="0" smtClean="0"/>
              <a:t> relationship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D627-E5CC-604B-B563-1C580488017D}" type="datetime1">
              <a:rPr lang="en-US" smtClean="0"/>
              <a:t>5/30/17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©️IDPro 2017 | idpro.org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0215-6C2E-9B4A-B7E3-9A3F2745BBA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955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CIS Look-Ahead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D627-E5CC-604B-B563-1C580488017D}" type="datetime1">
              <a:rPr lang="en-US" smtClean="0"/>
              <a:t>5/30/17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©️IDPro 2017 | idpro.org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0215-6C2E-9B4A-B7E3-9A3F2745BBA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426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CIS content for </a:t>
            </a:r>
            <a:r>
              <a:rPr lang="en-US" dirty="0" err="1" smtClean="0"/>
              <a:t>IDPros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1033722"/>
              </p:ext>
            </p:extLst>
          </p:nvPr>
        </p:nvGraphicFramePr>
        <p:xfrm>
          <a:off x="838200" y="1825625"/>
          <a:ext cx="10515600" cy="367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583"/>
                <a:gridCol w="4278217"/>
                <a:gridCol w="712424"/>
                <a:gridCol w="454537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Speakers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June 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Intelligent Identity starts with intelligent identity professionals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9:30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Sarah Squire and Colin Wallis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June 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Agile Project Management for Agile Identity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10:40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TBD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June 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Anatomy of a </a:t>
                      </a:r>
                      <a:r>
                        <a:rPr lang="en-US" dirty="0" err="1" smtClean="0"/>
                        <a:t>Rockstar</a:t>
                      </a:r>
                      <a:r>
                        <a:rPr lang="en-US" dirty="0" smtClean="0"/>
                        <a:t> Identity team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2:30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Sarah Squire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June 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Coaching</a:t>
                      </a:r>
                      <a:r>
                        <a:rPr lang="en-US" baseline="0" dirty="0" smtClean="0"/>
                        <a:t> as a Driver of Innovation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3:05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John Bruce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June 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The Intersection of Finance and Identity Management: Routing Your Way to Project Approval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3:40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David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Lundell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June 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Knock, Knock: Identity is Here. Identity Who? Exactly.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4:20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Lance Peterman, Frank Villavicencio, Steve Hutchinson,</a:t>
                      </a:r>
                      <a:r>
                        <a:rPr lang="en-US" baseline="0" dirty="0" smtClean="0"/>
                        <a:t> Ian Glazer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D627-E5CC-604B-B563-1C580488017D}" type="datetime1">
              <a:rPr lang="en-US" smtClean="0"/>
              <a:t>5/30/17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©️IDPro 2017 | idpro.org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0215-6C2E-9B4A-B7E3-9A3F2745BBA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765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IDPro</a:t>
            </a:r>
            <a:r>
              <a:rPr lang="en-US" dirty="0" smtClean="0"/>
              <a:t> Happy Hour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Tuesday June 20 6pm</a:t>
            </a:r>
          </a:p>
          <a:p>
            <a:r>
              <a:rPr lang="en-US" dirty="0" smtClean="0"/>
              <a:t>Hotel bar</a:t>
            </a:r>
          </a:p>
          <a:p>
            <a:r>
              <a:rPr lang="en-US" dirty="0" smtClean="0"/>
              <a:t>Informal get together</a:t>
            </a:r>
          </a:p>
          <a:p>
            <a:r>
              <a:rPr lang="en-US" dirty="0" smtClean="0"/>
              <a:t>Final </a:t>
            </a:r>
            <a:r>
              <a:rPr lang="en-US" dirty="0"/>
              <a:t>details TBD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D627-E5CC-604B-B563-1C580488017D}" type="datetime1">
              <a:rPr lang="en-US" smtClean="0"/>
              <a:t>5/30/17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©️IDPro 2017 | idpro.org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0215-6C2E-9B4A-B7E3-9A3F2745BBA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326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IDPro</a:t>
            </a:r>
            <a:r>
              <a:rPr lang="en-US" dirty="0" smtClean="0"/>
              <a:t> Keynote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Thursday June 22 at 8:45</a:t>
            </a:r>
          </a:p>
          <a:p>
            <a:r>
              <a:rPr lang="en-US" dirty="0" smtClean="0"/>
              <a:t>Goals:</a:t>
            </a:r>
          </a:p>
          <a:p>
            <a:pPr lvl="1"/>
            <a:r>
              <a:rPr lang="en-US" dirty="0" smtClean="0"/>
              <a:t>Update the CIS family on </a:t>
            </a:r>
            <a:r>
              <a:rPr lang="en-US" dirty="0" err="1" smtClean="0"/>
              <a:t>IDPro</a:t>
            </a:r>
            <a:endParaRPr lang="en-US" dirty="0" smtClean="0"/>
          </a:p>
          <a:p>
            <a:pPr lvl="1"/>
            <a:r>
              <a:rPr lang="en-US" dirty="0" smtClean="0"/>
              <a:t>Recognize </a:t>
            </a:r>
            <a:r>
              <a:rPr lang="en-US" dirty="0" err="1" smtClean="0"/>
              <a:t>IDPro</a:t>
            </a:r>
            <a:r>
              <a:rPr lang="en-US" dirty="0" smtClean="0"/>
              <a:t> Pledge Signers</a:t>
            </a:r>
          </a:p>
          <a:p>
            <a:pPr lvl="1"/>
            <a:r>
              <a:rPr lang="en-US" dirty="0" smtClean="0"/>
              <a:t>Recognize </a:t>
            </a:r>
            <a:r>
              <a:rPr lang="en-US" dirty="0" err="1" smtClean="0"/>
              <a:t>IDPro</a:t>
            </a:r>
            <a:r>
              <a:rPr lang="en-US" dirty="0" smtClean="0"/>
              <a:t> DG members</a:t>
            </a:r>
          </a:p>
          <a:p>
            <a:pPr lvl="1"/>
            <a:r>
              <a:rPr lang="en-US" dirty="0" smtClean="0"/>
              <a:t>(Potentially) Recognize individual Founding Members</a:t>
            </a:r>
          </a:p>
          <a:p>
            <a:pPr lvl="1"/>
            <a:r>
              <a:rPr lang="en-US" dirty="0" smtClean="0"/>
              <a:t>(Potentially) Recognize corporate Founding Members on stage</a:t>
            </a:r>
          </a:p>
          <a:p>
            <a:r>
              <a:rPr lang="en-US" dirty="0" smtClean="0"/>
              <a:t>If you can, please attend the keynote and stand when asked to be recognized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D627-E5CC-604B-B563-1C580488017D}" type="datetime1">
              <a:rPr lang="en-US" smtClean="0"/>
              <a:t>5/30/17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©️IDPro 2017 | idpro.org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0215-6C2E-9B4A-B7E3-9A3F2745BBA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553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D627-E5CC-604B-B563-1C580488017D}" type="datetime1">
              <a:rPr lang="en-US" smtClean="0"/>
              <a:t>5/30/17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©️IDPro 2017 | idpro.org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0215-6C2E-9B4A-B7E3-9A3F2745BBA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80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Recruiting corporate Founding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think your org would be willing to become a founding member, please let Ian know in order to get a Letter of Intent</a:t>
            </a:r>
          </a:p>
          <a:p>
            <a:r>
              <a:rPr lang="en-US" dirty="0" smtClean="0"/>
              <a:t>LOI includes:</a:t>
            </a:r>
          </a:p>
          <a:p>
            <a:pPr lvl="1"/>
            <a:r>
              <a:rPr lang="en-US" dirty="0" smtClean="0"/>
              <a:t>Goals of </a:t>
            </a:r>
            <a:r>
              <a:rPr lang="en-US" dirty="0" err="1" smtClean="0"/>
              <a:t>IDPro</a:t>
            </a:r>
            <a:endParaRPr lang="en-US" dirty="0" smtClean="0"/>
          </a:p>
          <a:p>
            <a:pPr lvl="1"/>
            <a:r>
              <a:rPr lang="en-US" dirty="0" smtClean="0"/>
              <a:t>Summary of membership benefits</a:t>
            </a:r>
          </a:p>
          <a:p>
            <a:pPr lvl="1"/>
            <a:r>
              <a:rPr lang="en-US" dirty="0" smtClean="0"/>
              <a:t>Membership fees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D627-E5CC-604B-B563-1C580488017D}" type="datetime1">
              <a:rPr lang="en-US" smtClean="0"/>
              <a:t>5/30/17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©️IDPro 2017 | idpro.org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0215-6C2E-9B4A-B7E3-9A3F2745BBA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877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Corporate Membership Levels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4144129"/>
              </p:ext>
            </p:extLst>
          </p:nvPr>
        </p:nvGraphicFramePr>
        <p:xfrm>
          <a:off x="838200" y="1825625"/>
          <a:ext cx="10515600" cy="4530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5577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Affiliate Level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Advocate Level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Champion Level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63500" marB="63500"/>
                </a:tc>
              </a:tr>
              <a:tr h="3972980">
                <a:tc>
                  <a:txBody>
                    <a:bodyPr/>
                    <a:lstStyle/>
                    <a:p>
                      <a:pPr marL="342900" lvl="0" indent="-342900">
                        <a:buFont typeface="Arial" charset="0"/>
                        <a:buChar char="●"/>
                      </a:pPr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Brand recognition on website </a:t>
                      </a:r>
                    </a:p>
                    <a:p>
                      <a:pPr marL="342900" lvl="0" indent="-342900">
                        <a:buFont typeface="Arial" charset="0"/>
                        <a:buChar char="●"/>
                      </a:pPr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Individual membership for up to 5 people</a:t>
                      </a:r>
                    </a:p>
                    <a:p>
                      <a:pPr marL="342900" lvl="0" indent="-342900">
                        <a:buFont typeface="Arial" charset="0"/>
                        <a:buChar char="●"/>
                      </a:pPr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Access to all conference calls / WebEx meetings and presentations</a:t>
                      </a:r>
                    </a:p>
                    <a:p>
                      <a:pPr marL="342900" lvl="0" indent="-342900">
                        <a:buFont typeface="Arial" charset="0"/>
                        <a:buChar char="●"/>
                      </a:pPr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Access to curated content and tools</a:t>
                      </a:r>
                    </a:p>
                    <a:p>
                      <a:pPr marL="342900" lvl="0" indent="-342900">
                        <a:buFont typeface="Arial" charset="0"/>
                        <a:buChar char="●"/>
                      </a:pPr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Regular curated communications</a:t>
                      </a:r>
                    </a:p>
                    <a:p>
                      <a:pPr marL="342900" lvl="0" indent="-342900">
                        <a:buFont typeface="Arial" charset="0"/>
                        <a:buChar char="●"/>
                      </a:pPr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Job postings on the website for a per listing fee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charset="0"/>
                        <a:buChar char="●"/>
                      </a:pPr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Enhanced brand recognition on website, if desired</a:t>
                      </a:r>
                    </a:p>
                    <a:p>
                      <a:pPr marL="342900" lvl="0" indent="-342900">
                        <a:buFont typeface="Arial" charset="0"/>
                        <a:buChar char="●"/>
                      </a:pPr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Brand recognition at conference and seminars, if desired</a:t>
                      </a:r>
                    </a:p>
                    <a:p>
                      <a:pPr marL="342900" lvl="0" indent="-342900">
                        <a:buFont typeface="Arial" charset="0"/>
                        <a:buChar char="●"/>
                      </a:pPr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Brand placement in member communications, if desired</a:t>
                      </a:r>
                    </a:p>
                    <a:p>
                      <a:pPr marL="342900" lvl="0" indent="-342900">
                        <a:buFont typeface="Arial" charset="0"/>
                        <a:buChar char="●"/>
                      </a:pPr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Individual membership for 10 employees </a:t>
                      </a:r>
                    </a:p>
                    <a:p>
                      <a:pPr marL="342900" lvl="0" indent="-342900">
                        <a:buFont typeface="Arial" charset="0"/>
                        <a:buChar char="●"/>
                      </a:pPr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Access to all conference calls / WebEx meetings and presentations</a:t>
                      </a:r>
                    </a:p>
                    <a:p>
                      <a:pPr marL="342900" lvl="0" indent="-342900">
                        <a:buFont typeface="Arial" charset="0"/>
                        <a:buChar char="●"/>
                      </a:pPr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Opportunity to co-publish one, curated, article per annum to membership</a:t>
                      </a:r>
                    </a:p>
                    <a:p>
                      <a:pPr marL="342900" lvl="0" indent="-342900">
                        <a:buFont typeface="Arial" charset="0"/>
                        <a:buChar char="●"/>
                      </a:pPr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Access to curated content and tools</a:t>
                      </a:r>
                    </a:p>
                    <a:p>
                      <a:pPr marL="342900" lvl="0" indent="-342900">
                        <a:buFont typeface="Arial" charset="0"/>
                        <a:buChar char="●"/>
                      </a:pPr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Regular curated communications</a:t>
                      </a:r>
                    </a:p>
                    <a:p>
                      <a:pPr marL="342900" lvl="0" indent="-342900">
                        <a:buFont typeface="Arial" charset="0"/>
                        <a:buChar char="●"/>
                      </a:pPr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Unlimited job postings on the website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charset="0"/>
                        <a:buChar char="●"/>
                      </a:pPr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One Nomination Committee position</a:t>
                      </a:r>
                    </a:p>
                    <a:p>
                      <a:pPr marL="342900" lvl="0" indent="-342900">
                        <a:buFont typeface="Arial" charset="0"/>
                        <a:buChar char="●"/>
                      </a:pPr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Prominent Brand recognition on websites, if desired</a:t>
                      </a:r>
                    </a:p>
                    <a:p>
                      <a:pPr marL="342900" lvl="0" indent="-342900">
                        <a:buFont typeface="Arial" charset="0"/>
                        <a:buChar char="●"/>
                      </a:pPr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Prominent Brand recognition at conferences and seminars, if desired</a:t>
                      </a:r>
                    </a:p>
                    <a:p>
                      <a:pPr marL="342900" lvl="0" indent="-342900">
                        <a:buFont typeface="Arial" charset="0"/>
                        <a:buChar char="●"/>
                      </a:pPr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Brand placement in member communications, if desired</a:t>
                      </a:r>
                    </a:p>
                    <a:p>
                      <a:pPr marL="342900" lvl="0" indent="-342900">
                        <a:buFont typeface="Arial" charset="0"/>
                        <a:buChar char="●"/>
                      </a:pPr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Individual membership for up to 25 employees</a:t>
                      </a:r>
                    </a:p>
                    <a:p>
                      <a:pPr marL="342900" lvl="0" indent="-342900">
                        <a:buFont typeface="Arial" charset="0"/>
                        <a:buChar char="●"/>
                      </a:pPr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Access to all conference calls / WebEx meetings and presentations</a:t>
                      </a:r>
                    </a:p>
                    <a:p>
                      <a:pPr marL="342900" lvl="0" indent="-342900">
                        <a:buFont typeface="Arial" charset="0"/>
                        <a:buChar char="●"/>
                      </a:pPr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Opportunity to publish one, curated, article per annum to membership</a:t>
                      </a:r>
                    </a:p>
                    <a:p>
                      <a:pPr marL="342900" lvl="0" indent="-342900">
                        <a:buFont typeface="Arial" charset="0"/>
                        <a:buChar char="●"/>
                      </a:pPr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Access to curated content and tools</a:t>
                      </a:r>
                    </a:p>
                    <a:p>
                      <a:pPr marL="342900" lvl="0" indent="-342900">
                        <a:buFont typeface="Arial" charset="0"/>
                        <a:buChar char="●"/>
                      </a:pPr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Regular curated communications</a:t>
                      </a:r>
                    </a:p>
                    <a:p>
                      <a:pPr marL="342900" lvl="0" indent="-342900">
                        <a:buFont typeface="Arial" charset="0"/>
                        <a:buChar char="●"/>
                      </a:pPr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Unlimited job postings on the website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63500" marB="63500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D627-E5CC-604B-B563-1C580488017D}" type="datetime1">
              <a:rPr lang="en-US" smtClean="0"/>
              <a:pPr/>
              <a:t>5/30/17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©️IDPro 2017 | idpro.org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0215-6C2E-9B4A-B7E3-9A3F2745BBA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541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Founding Memberships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Stay tuned</a:t>
            </a:r>
          </a:p>
          <a:p>
            <a:r>
              <a:rPr lang="en-US" dirty="0" smtClean="0"/>
              <a:t>Will happen post-incorporation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D627-E5CC-604B-B563-1C580488017D}" type="datetime1">
              <a:rPr lang="en-US" smtClean="0"/>
              <a:t>5/30/17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©️IDPro 2017 | idpro.org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0215-6C2E-9B4A-B7E3-9A3F2745BBA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662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61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European Identity Conference recap</a:t>
            </a:r>
          </a:p>
          <a:p>
            <a:r>
              <a:rPr lang="en-US" dirty="0" err="1" smtClean="0"/>
              <a:t>IDPro</a:t>
            </a:r>
            <a:r>
              <a:rPr lang="en-US" dirty="0" smtClean="0"/>
              <a:t> organizational update</a:t>
            </a:r>
          </a:p>
          <a:p>
            <a:r>
              <a:rPr lang="en-US" dirty="0" smtClean="0"/>
              <a:t>Cloud Identity Summit look-ahead</a:t>
            </a:r>
          </a:p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D4C4A-5EBB-7C4A-8221-4254792CE1F3}" type="datetime1">
              <a:rPr lang="en-US" smtClean="0"/>
              <a:t>5/30/17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©️IDPro 2017 | idpro.org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0215-6C2E-9B4A-B7E3-9A3F2745BBA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81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EIC Recap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D627-E5CC-604B-B563-1C580488017D}" type="datetime1">
              <a:rPr lang="en-US" smtClean="0"/>
              <a:t>5/30/17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©️IDPro 2017 | idpro.org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0215-6C2E-9B4A-B7E3-9A3F2745BBA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23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was cake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No, really there was</a:t>
            </a:r>
          </a:p>
          <a:p>
            <a:r>
              <a:rPr lang="en-US" dirty="0" err="1" smtClean="0"/>
              <a:t>BoK</a:t>
            </a:r>
            <a:r>
              <a:rPr lang="en-US" dirty="0" smtClean="0"/>
              <a:t> presentation during the Kantara workshop</a:t>
            </a:r>
          </a:p>
          <a:p>
            <a:r>
              <a:rPr lang="en-US" dirty="0" smtClean="0"/>
              <a:t>Huge thanks to Thorsten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D627-E5CC-604B-B563-1C580488017D}" type="datetime1">
              <a:rPr lang="en-US" smtClean="0"/>
              <a:pPr/>
              <a:t>5/30/17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©️IDPro 2017 | idpro.org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0215-6C2E-9B4A-B7E3-9A3F2745BBA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9" name="Content Placeholder 1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2032" y="1825625"/>
            <a:ext cx="454193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332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Keynote promotion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D305-0BA6-1348-8342-909FDEB8473E}" type="datetime1">
              <a:rPr lang="en-US" smtClean="0"/>
              <a:t>5/30/17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©️IDPro 2017 | idpro.org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1BA9-EE6E-D543-896C-E5C2A27505BA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23" y="1704368"/>
            <a:ext cx="7034155" cy="515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51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 new Pledge signers</a:t>
            </a:r>
          </a:p>
          <a:p>
            <a:r>
              <a:rPr lang="en-US" dirty="0" smtClean="0"/>
              <a:t>7 new DG participants</a:t>
            </a:r>
          </a:p>
          <a:p>
            <a:r>
              <a:rPr lang="en-US" dirty="0" smtClean="0"/>
              <a:t>1 interested corporate Founding Member</a:t>
            </a:r>
          </a:p>
          <a:p>
            <a:r>
              <a:rPr lang="en-US" dirty="0" smtClean="0"/>
              <a:t>1 interested organizational ally (Women in Identity)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D305-0BA6-1348-8342-909FDEB8473E}" type="datetime1">
              <a:rPr lang="en-US" smtClean="0"/>
              <a:t>5/30/17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©️IDPro 2017 | idpro.org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1BA9-EE6E-D543-896C-E5C2A27505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82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IDPro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Organizational Update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D627-E5CC-604B-B563-1C580488017D}" type="datetime1">
              <a:rPr lang="en-US" smtClean="0"/>
              <a:t>5/30/17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©️IDPro 2017 | idpro.org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0215-6C2E-9B4A-B7E3-9A3F2745BBA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308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Kantara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Discussed separating </a:t>
            </a:r>
            <a:r>
              <a:rPr lang="en-US" dirty="0" err="1" smtClean="0"/>
              <a:t>IDPro</a:t>
            </a:r>
            <a:r>
              <a:rPr lang="en-US" dirty="0" smtClean="0"/>
              <a:t> from Kantara</a:t>
            </a:r>
          </a:p>
          <a:p>
            <a:r>
              <a:rPr lang="en-US" dirty="0" smtClean="0"/>
              <a:t>Discussed on-going relationships</a:t>
            </a:r>
          </a:p>
          <a:p>
            <a:pPr lvl="1"/>
            <a:r>
              <a:rPr lang="en-US" dirty="0" smtClean="0"/>
              <a:t>Organizational</a:t>
            </a:r>
          </a:p>
          <a:p>
            <a:pPr lvl="1"/>
            <a:r>
              <a:rPr lang="en-US" dirty="0" smtClean="0"/>
              <a:t>Legal</a:t>
            </a:r>
          </a:p>
          <a:p>
            <a:pPr lvl="1"/>
            <a:r>
              <a:rPr lang="en-US" dirty="0" smtClean="0"/>
              <a:t>Content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DBBBA-A17A-464E-8FEB-927772767C71}" type="datetime1">
              <a:rPr lang="en-US" smtClean="0"/>
              <a:t>5/30/17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©️</a:t>
            </a:r>
            <a:r>
              <a:rPr lang="en-US" dirty="0" err="1" smtClean="0"/>
              <a:t>IDPro</a:t>
            </a:r>
            <a:r>
              <a:rPr lang="en-US" dirty="0" smtClean="0"/>
              <a:t> 2017 | </a:t>
            </a:r>
            <a:r>
              <a:rPr lang="en-US" dirty="0" err="1" smtClean="0"/>
              <a:t>idpro.org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0215-6C2E-9B4A-B7E3-9A3F2745BBA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2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Incorporating </a:t>
            </a:r>
            <a:r>
              <a:rPr lang="en-US" dirty="0" err="1" smtClean="0"/>
              <a:t>IDPro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Wheels are just beginning to turn</a:t>
            </a:r>
          </a:p>
          <a:p>
            <a:r>
              <a:rPr lang="en-US" dirty="0" smtClean="0"/>
              <a:t>Goal is to form a 501(c)6 organization</a:t>
            </a:r>
          </a:p>
          <a:p>
            <a:r>
              <a:rPr lang="en-US" dirty="0" smtClean="0"/>
              <a:t>Targeting mid-June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D627-E5CC-604B-B563-1C580488017D}" type="datetime1">
              <a:rPr lang="en-US" smtClean="0"/>
              <a:t>5/30/17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©️IDPro 2017 | idpro.org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0215-6C2E-9B4A-B7E3-9A3F2745BBA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038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DPro">
      <a:dk1>
        <a:srgbClr val="312C2D"/>
      </a:dk1>
      <a:lt1>
        <a:srgbClr val="F6F4F5"/>
      </a:lt1>
      <a:dk2>
        <a:srgbClr val="554F39"/>
      </a:dk2>
      <a:lt2>
        <a:srgbClr val="8DC2C9"/>
      </a:lt2>
      <a:accent1>
        <a:srgbClr val="F3A972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674</Words>
  <Application>Microsoft Macintosh PowerPoint</Application>
  <PresentationFormat>Widescreen</PresentationFormat>
  <Paragraphs>171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Open Sans</vt:lpstr>
      <vt:lpstr>Open Sans Semibold</vt:lpstr>
      <vt:lpstr>Roboto</vt:lpstr>
      <vt:lpstr>Office Theme</vt:lpstr>
      <vt:lpstr>IDPro Discuss Group May 2017 Update</vt:lpstr>
      <vt:lpstr>Agenda</vt:lpstr>
      <vt:lpstr>EIC Recap</vt:lpstr>
      <vt:lpstr>There was cake</vt:lpstr>
      <vt:lpstr>Keynote promotion</vt:lpstr>
      <vt:lpstr>Results</vt:lpstr>
      <vt:lpstr>IDPro Organizational Update</vt:lpstr>
      <vt:lpstr>Updated Kantara Board</vt:lpstr>
      <vt:lpstr>Incorporating IDPro</vt:lpstr>
      <vt:lpstr>Post-incorporation steps</vt:lpstr>
      <vt:lpstr>CIS Look-Ahead</vt:lpstr>
      <vt:lpstr>CIS content for IDPros</vt:lpstr>
      <vt:lpstr>IDPro Happy Hour</vt:lpstr>
      <vt:lpstr>IDPro Keynote</vt:lpstr>
      <vt:lpstr>Next Steps</vt:lpstr>
      <vt:lpstr>Recruiting corporate Founding Members</vt:lpstr>
      <vt:lpstr>Corporate Membership Levels</vt:lpstr>
      <vt:lpstr>Individual Founding Memberships</vt:lpstr>
      <vt:lpstr>Thanks!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Glazer</dc:creator>
  <cp:lastModifiedBy>Ian Glazer</cp:lastModifiedBy>
  <cp:revision>25</cp:revision>
  <dcterms:created xsi:type="dcterms:W3CDTF">2017-04-17T17:03:31Z</dcterms:created>
  <dcterms:modified xsi:type="dcterms:W3CDTF">2017-05-30T15:44:04Z</dcterms:modified>
</cp:coreProperties>
</file>