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24"/>
  </p:notesMasterIdLst>
  <p:handoutMasterIdLst>
    <p:handoutMasterId r:id="rId25"/>
  </p:handoutMasterIdLst>
  <p:sldIdLst>
    <p:sldId id="256" r:id="rId2"/>
    <p:sldId id="257" r:id="rId3"/>
    <p:sldId id="258" r:id="rId4"/>
    <p:sldId id="274" r:id="rId5"/>
    <p:sldId id="261" r:id="rId6"/>
    <p:sldId id="260" r:id="rId7"/>
    <p:sldId id="262" r:id="rId8"/>
    <p:sldId id="263" r:id="rId9"/>
    <p:sldId id="264" r:id="rId10"/>
    <p:sldId id="265" r:id="rId11"/>
    <p:sldId id="266" r:id="rId12"/>
    <p:sldId id="275" r:id="rId13"/>
    <p:sldId id="268" r:id="rId14"/>
    <p:sldId id="270" r:id="rId15"/>
    <p:sldId id="269" r:id="rId16"/>
    <p:sldId id="271" r:id="rId17"/>
    <p:sldId id="272" r:id="rId18"/>
    <p:sldId id="267" r:id="rId19"/>
    <p:sldId id="273" r:id="rId20"/>
    <p:sldId id="276" r:id="rId21"/>
    <p:sldId id="277" r:id="rId22"/>
    <p:sldId id="278"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36F72"/>
    <a:srgbClr val="7EA8AD"/>
    <a:srgbClr val="BAD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05"/>
    <p:restoredTop sz="87019"/>
  </p:normalViewPr>
  <p:slideViewPr>
    <p:cSldViewPr showGuides="1">
      <p:cViewPr varScale="1">
        <p:scale>
          <a:sx n="109" d="100"/>
          <a:sy n="109" d="100"/>
        </p:scale>
        <p:origin x="560" y="192"/>
      </p:cViewPr>
      <p:guideLst>
        <p:guide orient="horz" pos="2160"/>
        <p:guide pos="384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96" d="100"/>
          <a:sy n="96" d="100"/>
        </p:scale>
        <p:origin x="3672"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iglazer/Documents/IDPro/ID%20Pro%20Survey%20Results_09222016%20ig.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localhost/Users/iglazer/Documents/IDPro/ID%20Pro%20Survey%20Results_09222016%20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anchor="ctr" anchorCtr="1"/>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32.0</c:v>
                </c:pt>
                <c:pt idx="1">
                  <c:v>45.0</c:v>
                </c:pt>
                <c:pt idx="2">
                  <c:v>48.0</c:v>
                </c:pt>
                <c:pt idx="3">
                  <c:v>66.0</c:v>
                </c:pt>
                <c:pt idx="4">
                  <c:v>103.0</c:v>
                </c:pt>
                <c:pt idx="5">
                  <c:v>107.0</c:v>
                </c:pt>
                <c:pt idx="6">
                  <c:v>108.0</c:v>
                </c:pt>
                <c:pt idx="7">
                  <c:v>110.0</c:v>
                </c:pt>
                <c:pt idx="8">
                  <c:v>118.0</c:v>
                </c:pt>
                <c:pt idx="9">
                  <c:v>124.0</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73.0</c:v>
                </c:pt>
                <c:pt idx="1">
                  <c:v>74.0</c:v>
                </c:pt>
                <c:pt idx="2">
                  <c:v>73.0</c:v>
                </c:pt>
                <c:pt idx="3">
                  <c:v>61.0</c:v>
                </c:pt>
                <c:pt idx="4">
                  <c:v>27.0</c:v>
                </c:pt>
                <c:pt idx="5">
                  <c:v>25.0</c:v>
                </c:pt>
                <c:pt idx="6">
                  <c:v>26.0</c:v>
                </c:pt>
                <c:pt idx="7">
                  <c:v>25.0</c:v>
                </c:pt>
                <c:pt idx="8">
                  <c:v>16.0</c:v>
                </c:pt>
                <c:pt idx="9">
                  <c:v>9.0</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30.0</c:v>
                </c:pt>
                <c:pt idx="1">
                  <c:v>16.0</c:v>
                </c:pt>
                <c:pt idx="2">
                  <c:v>14.0</c:v>
                </c:pt>
                <c:pt idx="3">
                  <c:v>9.0</c:v>
                </c:pt>
                <c:pt idx="4">
                  <c:v>6.0</c:v>
                </c:pt>
                <c:pt idx="5">
                  <c:v>3.0</c:v>
                </c:pt>
                <c:pt idx="6">
                  <c:v>2.0</c:v>
                </c:pt>
                <c:pt idx="7">
                  <c:v>1.0</c:v>
                </c:pt>
                <c:pt idx="8">
                  <c:v>2.0</c:v>
                </c:pt>
                <c:pt idx="9">
                  <c:v>2.0</c:v>
                </c:pt>
              </c:numCache>
            </c:numRef>
          </c:val>
        </c:ser>
        <c:dLbls>
          <c:showLegendKey val="0"/>
          <c:showVal val="0"/>
          <c:showCatName val="0"/>
          <c:showSerName val="0"/>
          <c:showPercent val="0"/>
          <c:showBubbleSize val="0"/>
        </c:dLbls>
        <c:gapWidth val="150"/>
        <c:overlap val="100"/>
        <c:axId val="-253512176"/>
        <c:axId val="-253507264"/>
      </c:barChart>
      <c:catAx>
        <c:axId val="-253512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3507264"/>
        <c:crosses val="autoZero"/>
        <c:auto val="1"/>
        <c:lblAlgn val="ctr"/>
        <c:lblOffset val="100"/>
        <c:noMultiLvlLbl val="0"/>
      </c:catAx>
      <c:valAx>
        <c:axId val="-253507264"/>
        <c:scaling>
          <c:orientation val="minMax"/>
          <c:max val="140.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3512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32.0</c:v>
                </c:pt>
                <c:pt idx="1">
                  <c:v>45.0</c:v>
                </c:pt>
                <c:pt idx="2">
                  <c:v>48.0</c:v>
                </c:pt>
                <c:pt idx="3">
                  <c:v>66.0</c:v>
                </c:pt>
                <c:pt idx="4">
                  <c:v>103.0</c:v>
                </c:pt>
                <c:pt idx="5">
                  <c:v>107.0</c:v>
                </c:pt>
                <c:pt idx="6">
                  <c:v>108.0</c:v>
                </c:pt>
                <c:pt idx="7">
                  <c:v>110.0</c:v>
                </c:pt>
                <c:pt idx="8">
                  <c:v>118.0</c:v>
                </c:pt>
                <c:pt idx="9">
                  <c:v>124.0</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73.0</c:v>
                </c:pt>
                <c:pt idx="1">
                  <c:v>74.0</c:v>
                </c:pt>
                <c:pt idx="2">
                  <c:v>73.0</c:v>
                </c:pt>
                <c:pt idx="3">
                  <c:v>61.0</c:v>
                </c:pt>
                <c:pt idx="4">
                  <c:v>27.0</c:v>
                </c:pt>
                <c:pt idx="5">
                  <c:v>25.0</c:v>
                </c:pt>
                <c:pt idx="6">
                  <c:v>26.0</c:v>
                </c:pt>
                <c:pt idx="7">
                  <c:v>25.0</c:v>
                </c:pt>
                <c:pt idx="8">
                  <c:v>16.0</c:v>
                </c:pt>
                <c:pt idx="9">
                  <c:v>9.0</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30.0</c:v>
                </c:pt>
                <c:pt idx="1">
                  <c:v>16.0</c:v>
                </c:pt>
                <c:pt idx="2">
                  <c:v>14.0</c:v>
                </c:pt>
                <c:pt idx="3">
                  <c:v>9.0</c:v>
                </c:pt>
                <c:pt idx="4">
                  <c:v>6.0</c:v>
                </c:pt>
                <c:pt idx="5">
                  <c:v>3.0</c:v>
                </c:pt>
                <c:pt idx="6">
                  <c:v>2.0</c:v>
                </c:pt>
                <c:pt idx="7">
                  <c:v>1.0</c:v>
                </c:pt>
                <c:pt idx="8">
                  <c:v>2.0</c:v>
                </c:pt>
                <c:pt idx="9">
                  <c:v>2.0</c:v>
                </c:pt>
              </c:numCache>
            </c:numRef>
          </c:val>
        </c:ser>
        <c:dLbls>
          <c:showLegendKey val="0"/>
          <c:showVal val="0"/>
          <c:showCatName val="0"/>
          <c:showSerName val="0"/>
          <c:showPercent val="0"/>
          <c:showBubbleSize val="0"/>
        </c:dLbls>
        <c:gapWidth val="150"/>
        <c:overlap val="100"/>
        <c:axId val="-221351792"/>
        <c:axId val="-183467488"/>
      </c:barChart>
      <c:catAx>
        <c:axId val="-221351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3467488"/>
        <c:crosses val="autoZero"/>
        <c:auto val="1"/>
        <c:lblAlgn val="ctr"/>
        <c:lblOffset val="100"/>
        <c:noMultiLvlLbl val="0"/>
      </c:catAx>
      <c:valAx>
        <c:axId val="-183467488"/>
        <c:scaling>
          <c:orientation val="minMax"/>
          <c:max val="14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351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543CBB-3F8D-412B-ACD6-97B53CD0DB5E}" type="datetimeFigureOut">
              <a:rPr lang="en-US" smtClean="0"/>
              <a:t>10/17/16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57F47A-7959-4072-B8E6-3642EA22561A}" type="slidenum">
              <a:rPr lang="en-US" smtClean="0"/>
              <a:t>‹#›</a:t>
            </a:fld>
            <a:endParaRPr lang="en-US"/>
          </a:p>
        </p:txBody>
      </p:sp>
    </p:spTree>
    <p:extLst>
      <p:ext uri="{BB962C8B-B14F-4D97-AF65-F5344CB8AC3E}">
        <p14:creationId xmlns:p14="http://schemas.microsoft.com/office/powerpoint/2010/main" val="25754811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10/17/16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ea typeface="MS PGothic" charset="-128"/>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C2523122-3117-AA45-9E30-4FDA6D036BDF}" type="slidenum">
              <a:rPr lang="en-US" altLang="en-US">
                <a:latin typeface="Arial" charset="0"/>
              </a:rPr>
              <a:pPr>
                <a:spcBef>
                  <a:spcPct val="0"/>
                </a:spcBef>
              </a:pPr>
              <a:t>1</a:t>
            </a:fld>
            <a:endParaRPr lang="en-US" altLang="en-US">
              <a:latin typeface="Arial" charset="0"/>
            </a:endParaRPr>
          </a:p>
        </p:txBody>
      </p:sp>
      <p:sp>
        <p:nvSpPr>
          <p:cNvPr id="2" name="Footer Placeholder 1"/>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6489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2</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28416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13</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91503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23622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5486400"/>
            <a:ext cx="9550400" cy="762000"/>
          </a:xfrm>
        </p:spPr>
        <p:txBody>
          <a:bodyPr/>
          <a:lstStyle>
            <a:lvl1pPr marL="0" indent="0" algn="r">
              <a:buFont typeface="Wingdings" pitchFamily="-105" charset="2"/>
              <a:buNone/>
              <a:defRPr sz="20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11" name="Footer Placeholder 10"/>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p>
            <a:r>
              <a:rPr lang="de-DE" smtClean="0"/>
              <a:t>© 2016 Kantara Initiative, Inc. </a:t>
            </a:r>
            <a:endParaRPr lang="en-US" dirty="0" smtClean="0"/>
          </a:p>
        </p:txBody>
      </p:sp>
      <p:sp>
        <p:nvSpPr>
          <p:cNvPr id="5" name="Slide Number Placeholder 4"/>
          <p:cNvSpPr>
            <a:spLocks noGrp="1"/>
          </p:cNvSpPr>
          <p:nvPr>
            <p:ph type="sldNum" sz="quarter" idx="11"/>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3" name="Rectangle 7"/>
          <p:cNvSpPr>
            <a:spLocks noGrp="1" noChangeArrowheads="1"/>
          </p:cNvSpPr>
          <p:nvPr>
            <p:ph type="sldNum" sz="quarter" idx="4"/>
          </p:nvPr>
        </p:nvSpPr>
        <p:spPr bwMode="auto">
          <a:xfrm>
            <a:off x="11582400" y="6396718"/>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pic>
        <p:nvPicPr>
          <p:cNvPr id="1033" name="Picture 39" descr="kantara_logo_final_rgb.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de-DE" smtClean="0"/>
              <a:t>© 2016 Kantara Initiative, Inc. </a:t>
            </a:r>
            <a:endParaRPr lang="en-US" dirty="0" smtClean="0"/>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3" r:id="rId5"/>
    <p:sldLayoutId id="2147483844" r:id="rId6"/>
    <p:sldLayoutId id="2147483845" r:id="rId7"/>
    <p:sldLayoutId id="2147483846" r:id="rId8"/>
    <p:sldLayoutId id="2147483847" r:id="rId9"/>
    <p:sldLayoutId id="2147483848" r:id="rId10"/>
  </p:sldLayoutIdLst>
  <p:hf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aff@kantarainitiativ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ID Pro Discussion Group</a:t>
            </a:r>
            <a:br>
              <a:rPr lang="en-US" smtClean="0"/>
            </a:br>
            <a:r>
              <a:rPr lang="en-US" smtClean="0"/>
              <a:t>October Meetings</a:t>
            </a:r>
            <a:endParaRPr lang="en-US" dirty="0"/>
          </a:p>
        </p:txBody>
      </p:sp>
      <p:sp>
        <p:nvSpPr>
          <p:cNvPr id="4099" name="Rectangle 3"/>
          <p:cNvSpPr>
            <a:spLocks noGrp="1" noChangeArrowheads="1"/>
          </p:cNvSpPr>
          <p:nvPr>
            <p:ph type="subTitle" idx="1"/>
          </p:nvPr>
        </p:nvSpPr>
        <p:spPr/>
        <p:txBody>
          <a:bodyPr/>
          <a:lstStyle/>
          <a:p>
            <a:r>
              <a:rPr lang="en-US" altLang="en-US" smtClean="0"/>
              <a:t>October 19, 2016</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10</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7523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Discussion</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11</a:t>
            </a:fld>
            <a:endParaRPr lang="en-US" altLang="en-US" dirty="0"/>
          </a:p>
        </p:txBody>
      </p:sp>
    </p:spTree>
    <p:extLst>
      <p:ext uri="{BB962C8B-B14F-4D97-AF65-F5344CB8AC3E}">
        <p14:creationId xmlns:p14="http://schemas.microsoft.com/office/powerpoint/2010/main" val="401840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Things to keep in mind</a:t>
            </a:r>
            <a:endParaRPr lang="en-US" dirty="0"/>
          </a:p>
        </p:txBody>
      </p:sp>
      <p:sp>
        <p:nvSpPr>
          <p:cNvPr id="5" name="Content Placeholder 4"/>
          <p:cNvSpPr>
            <a:spLocks noGrp="1"/>
          </p:cNvSpPr>
          <p:nvPr>
            <p:ph idx="1"/>
          </p:nvPr>
        </p:nvSpPr>
        <p:spPr/>
        <p:txBody>
          <a:bodyPr/>
          <a:lstStyle/>
          <a:p>
            <a:r>
              <a:rPr lang="en-US" smtClean="0"/>
              <a:t>The following statements concern the organization and how it conducts its business</a:t>
            </a:r>
          </a:p>
          <a:p>
            <a:r>
              <a:rPr lang="en-US" smtClean="0"/>
              <a:t>These statements are not a Code of Conduct or Ethics for practioners </a:t>
            </a:r>
            <a:r>
              <a:rPr lang="is-IS" smtClean="0"/>
              <a:t>… not industry</a:t>
            </a:r>
            <a:endParaRPr lang="en-US" dirty="0"/>
          </a:p>
        </p:txBody>
      </p:sp>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12</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3"/>
          </a:graphicData>
        </a:graphic>
      </p:graphicFrame>
      <p:sp>
        <p:nvSpPr>
          <p:cNvPr id="14" name="Slide Number Placeholder 13"/>
          <p:cNvSpPr>
            <a:spLocks noGrp="1"/>
          </p:cNvSpPr>
          <p:nvPr>
            <p:ph type="sldNum" sz="quarter" idx="10"/>
          </p:nvPr>
        </p:nvSpPr>
        <p:spPr/>
        <p:txBody>
          <a:bodyPr/>
          <a:lstStyle/>
          <a:p>
            <a:pPr>
              <a:defRPr/>
            </a:pPr>
            <a:fld id="{C47714E7-AEE0-2641-85CB-76CADE4D0850}" type="slidenum">
              <a:rPr lang="en-US" altLang="en-US" smtClean="0"/>
              <a:pPr>
                <a:defRPr/>
              </a:pPr>
              <a:t>13</a:t>
            </a:fld>
            <a:endParaRPr lang="en-US" altLang="en-US" dirty="0"/>
          </a:p>
        </p:txBody>
      </p:sp>
      <p:sp>
        <p:nvSpPr>
          <p:cNvPr id="15" name="Footer Placeholder 1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 2: Feedback</a:t>
            </a:r>
            <a:endParaRPr lang="en-US" dirty="0"/>
          </a:p>
        </p:txBody>
      </p:sp>
      <p:sp>
        <p:nvSpPr>
          <p:cNvPr id="6" name="Content Placeholder 5"/>
          <p:cNvSpPr>
            <a:spLocks noGrp="1"/>
          </p:cNvSpPr>
          <p:nvPr>
            <p:ph idx="1"/>
          </p:nvPr>
        </p:nvSpPr>
        <p:spPr/>
        <p:txBody>
          <a:bodyPr/>
          <a:lstStyle/>
          <a:p>
            <a:r>
              <a:rPr lang="en-US" smtClean="0"/>
              <a:t>Is this a statement about the vision for the organization or identity management?</a:t>
            </a:r>
          </a:p>
          <a:p>
            <a:r>
              <a:rPr lang="en-US" smtClean="0"/>
              <a:t>Words garnering comment:</a:t>
            </a:r>
          </a:p>
          <a:p>
            <a:pPr lvl="1"/>
            <a:r>
              <a:rPr lang="en-US" smtClean="0"/>
              <a:t>“High value”</a:t>
            </a:r>
          </a:p>
          <a:p>
            <a:pPr lvl="1"/>
            <a:r>
              <a:rPr lang="en-US" smtClean="0"/>
              <a:t>“Digital”</a:t>
            </a:r>
          </a:p>
          <a:p>
            <a:endParaRPr 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14</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15</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33782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 Feedback</a:t>
            </a:r>
            <a:endParaRPr lang="en-US" dirty="0"/>
          </a:p>
        </p:txBody>
      </p:sp>
      <p:sp>
        <p:nvSpPr>
          <p:cNvPr id="5" name="Content Placeholder 4"/>
          <p:cNvSpPr>
            <a:spLocks noGrp="1"/>
          </p:cNvSpPr>
          <p:nvPr>
            <p:ph idx="1"/>
          </p:nvPr>
        </p:nvSpPr>
        <p:spPr/>
        <p:txBody>
          <a:bodyPr/>
          <a:lstStyle/>
          <a:p>
            <a:r>
              <a:rPr lang="en-US" smtClean="0"/>
              <a:t>Statement:</a:t>
            </a:r>
          </a:p>
          <a:p>
            <a:pPr lvl="1"/>
            <a:r>
              <a:rPr lang="en-US" smtClean="0"/>
              <a:t>“To advance the practice and profession of digital identity, authentication and access control use and management to increase trust in digital services.”</a:t>
            </a:r>
          </a:p>
          <a:p>
            <a:r>
              <a:rPr lang="en-US" smtClean="0"/>
              <a:t>Words of garnering comment:</a:t>
            </a:r>
          </a:p>
          <a:p>
            <a:pPr lvl="1"/>
            <a:r>
              <a:rPr lang="en-US" smtClean="0"/>
              <a:t>“Trust”</a:t>
            </a:r>
          </a:p>
          <a:p>
            <a:pPr lvl="1"/>
            <a:r>
              <a:rPr lang="en-US" smtClean="0"/>
              <a:t>“Digital”</a:t>
            </a:r>
          </a:p>
          <a:p>
            <a:r>
              <a:rPr lang="en-US" smtClean="0"/>
              <a:t>Enumerated lists only get longer</a:t>
            </a:r>
            <a:r>
              <a:rPr lang="is-IS" smtClean="0"/>
              <a:t>…</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16</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Org Description Feedback</a:t>
            </a:r>
            <a:endParaRPr lang="en-US" dirty="0"/>
          </a:p>
        </p:txBody>
      </p:sp>
      <p:sp>
        <p:nvSpPr>
          <p:cNvPr id="3" name="Content Placeholder 2"/>
          <p:cNvSpPr>
            <a:spLocks noGrp="1"/>
          </p:cNvSpPr>
          <p:nvPr>
            <p:ph idx="1"/>
          </p:nvPr>
        </p:nvSpPr>
        <p:spPr/>
        <p:txBody>
          <a:bodyPr/>
          <a:lstStyle/>
          <a:p>
            <a:r>
              <a:rPr lang="en-US" smtClean="0"/>
              <a:t>Statement:</a:t>
            </a:r>
          </a:p>
          <a:p>
            <a:pPr lvl="1"/>
            <a:r>
              <a:rPr lang="en-US" smtClean="0"/>
              <a:t>"The organization defines, supports, promotes and improves the global profession of individuals involved in ensuring Digital Identities are professionally and ethically used and managed using secure, privacy-protecting and reliable practices.”</a:t>
            </a:r>
          </a:p>
          <a:p>
            <a:r>
              <a:rPr lang="en-US" smtClean="0"/>
              <a:t>Why multiple statements (including vision as well)?</a:t>
            </a:r>
            <a:endParaRPr lang="en-US" dirty="0" smtClean="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17</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849591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18</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Feedback</a:t>
            </a:r>
            <a:endParaRPr lang="en-US" dirty="0"/>
          </a:p>
        </p:txBody>
      </p:sp>
      <p:sp>
        <p:nvSpPr>
          <p:cNvPr id="5" name="Content Placeholder 4"/>
          <p:cNvSpPr>
            <a:spLocks noGrp="1"/>
          </p:cNvSpPr>
          <p:nvPr>
            <p:ph idx="1"/>
          </p:nvPr>
        </p:nvSpPr>
        <p:spPr/>
        <p:txBody>
          <a:bodyPr/>
          <a:lstStyle/>
          <a:p>
            <a:r>
              <a:rPr lang="en-US" smtClean="0"/>
              <a:t>Necessary but not sufficient</a:t>
            </a:r>
          </a:p>
          <a:p>
            <a:r>
              <a:rPr lang="en-US" smtClean="0"/>
              <a:t>Enumerated lists only get longer</a:t>
            </a:r>
            <a:r>
              <a:rPr lang="is-IS" smtClean="0"/>
              <a:t>…</a:t>
            </a:r>
          </a:p>
          <a:p>
            <a:r>
              <a:rPr lang="is-IS" smtClean="0"/>
              <a:t>Questions of need and use</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19</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October’s Agenda</a:t>
            </a:r>
            <a:endParaRPr lang="en-US" dirty="0"/>
          </a:p>
        </p:txBody>
      </p:sp>
      <p:sp>
        <p:nvSpPr>
          <p:cNvPr id="3" name="Content Placeholder 2"/>
          <p:cNvSpPr>
            <a:spLocks noGrp="1"/>
          </p:cNvSpPr>
          <p:nvPr>
            <p:ph idx="1"/>
          </p:nvPr>
        </p:nvSpPr>
        <p:spPr/>
        <p:txBody>
          <a:bodyPr/>
          <a:lstStyle/>
          <a:p>
            <a:r>
              <a:rPr lang="en-US" smtClean="0"/>
              <a:t>Administrative Business</a:t>
            </a:r>
          </a:p>
          <a:p>
            <a:r>
              <a:rPr lang="en-US" smtClean="0"/>
              <a:t>ID Pro Timeline reminder</a:t>
            </a:r>
          </a:p>
          <a:p>
            <a:r>
              <a:rPr lang="en-US" smtClean="0"/>
              <a:t>Survey Results Overview</a:t>
            </a:r>
          </a:p>
          <a:p>
            <a:r>
              <a:rPr lang="en-US" smtClean="0"/>
              <a:t>Open Discussion </a:t>
            </a:r>
            <a:r>
              <a:rPr lang="en-US" smtClean="0"/>
              <a:t>of Survey Results</a:t>
            </a:r>
            <a:endParaRPr lang="en-US" dirty="0"/>
          </a:p>
        </p:txBody>
      </p:sp>
      <p:sp>
        <p:nvSpPr>
          <p:cNvPr id="10" name="Slide Number Placeholder 9"/>
          <p:cNvSpPr>
            <a:spLocks noGrp="1"/>
          </p:cNvSpPr>
          <p:nvPr>
            <p:ph type="sldNum" sz="quarter" idx="10"/>
          </p:nvPr>
        </p:nvSpPr>
        <p:spPr/>
        <p:txBody>
          <a:bodyPr/>
          <a:lstStyle/>
          <a:p>
            <a:fld id="{C47714E7-AEE0-2641-85CB-76CADE4D0850}" type="slidenum">
              <a:rPr lang="en-US" altLang="en-US" smtClean="0"/>
              <a:pPr/>
              <a:t>2</a:t>
            </a:fld>
            <a:endParaRPr lang="en-US" altLang="en-US" dirty="0"/>
          </a:p>
        </p:txBody>
      </p:sp>
      <p:sp>
        <p:nvSpPr>
          <p:cNvPr id="23" name="Footer Placeholder 22"/>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9735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20</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3739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4: Feedback</a:t>
            </a:r>
            <a:endParaRPr lang="en-US" dirty="0"/>
          </a:p>
        </p:txBody>
      </p:sp>
      <p:sp>
        <p:nvSpPr>
          <p:cNvPr id="7" name="Content Placeholder 6"/>
          <p:cNvSpPr>
            <a:spLocks noGrp="1"/>
          </p:cNvSpPr>
          <p:nvPr>
            <p:ph idx="1"/>
          </p:nvPr>
        </p:nvSpPr>
        <p:spPr>
          <a:xfrm>
            <a:off x="609600" y="1447800"/>
            <a:ext cx="10972800" cy="4648200"/>
          </a:xfrm>
        </p:spPr>
        <p:txBody>
          <a:bodyPr/>
          <a:lstStyle/>
          <a:p>
            <a:r>
              <a:rPr lang="en-US" dirty="0" smtClean="0"/>
              <a:t>Surprises?</a:t>
            </a:r>
          </a:p>
          <a:p>
            <a:endParaRPr lang="en-US" dirty="0"/>
          </a:p>
        </p:txBody>
      </p:sp>
      <p:sp>
        <p:nvSpPr>
          <p:cNvPr id="4" name="Slide Number Placeholder 3"/>
          <p:cNvSpPr>
            <a:spLocks noGrp="1"/>
          </p:cNvSpPr>
          <p:nvPr>
            <p:ph type="sldNum" sz="quarter" idx="10"/>
          </p:nvPr>
        </p:nvSpPr>
        <p:spPr/>
        <p:txBody>
          <a:bodyPr/>
          <a:lstStyle/>
          <a:p>
            <a:fld id="{C47714E7-AEE0-2641-85CB-76CADE4D0850}" type="slidenum">
              <a:rPr lang="en-US" altLang="en-US" smtClean="0"/>
              <a:pPr/>
              <a:t>21</a:t>
            </a:fld>
            <a:endParaRPr lang="en-US" altLang="en-US" dirty="0"/>
          </a:p>
        </p:txBody>
      </p:sp>
      <p:sp>
        <p:nvSpPr>
          <p:cNvPr id="8" name="Footer Placeholder 7"/>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Next Steps</a:t>
            </a:r>
            <a:endParaRPr lang="en-US" dirty="0"/>
          </a:p>
        </p:txBody>
      </p:sp>
      <p:sp>
        <p:nvSpPr>
          <p:cNvPr id="7" name="Text Placeholder 6"/>
          <p:cNvSpPr>
            <a:spLocks noGrp="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de-DE" smtClean="0"/>
              <a:t>© 2016 Kantara Initiative, Inc. </a:t>
            </a:r>
            <a:endParaRPr lang="en-US" dirty="0" smtClean="0"/>
          </a:p>
        </p:txBody>
      </p:sp>
      <p:sp>
        <p:nvSpPr>
          <p:cNvPr id="4" name="Slide Number Placeholder 3"/>
          <p:cNvSpPr>
            <a:spLocks noGrp="1"/>
          </p:cNvSpPr>
          <p:nvPr>
            <p:ph type="sldNum" sz="quarter" idx="11"/>
          </p:nvPr>
        </p:nvSpPr>
        <p:spPr/>
        <p:txBody>
          <a:bodyPr/>
          <a:lstStyle/>
          <a:p>
            <a:pPr>
              <a:defRPr/>
            </a:pPr>
            <a:fld id="{C47714E7-AEE0-2641-85CB-76CADE4D0850}" type="slidenum">
              <a:rPr lang="en-US" altLang="en-US" smtClean="0"/>
              <a:pPr>
                <a:defRPr/>
              </a:pPr>
              <a:t>22</a:t>
            </a:fld>
            <a:endParaRPr lang="en-US" altLang="en-US" dirty="0"/>
          </a:p>
        </p:txBody>
      </p:sp>
    </p:spTree>
    <p:extLst>
      <p:ext uri="{BB962C8B-B14F-4D97-AF65-F5344CB8AC3E}">
        <p14:creationId xmlns:p14="http://schemas.microsoft.com/office/powerpoint/2010/main" val="94616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Leaders wanted!</a:t>
            </a:r>
            <a:endParaRPr lang="en-US" dirty="0"/>
          </a:p>
        </p:txBody>
      </p:sp>
      <p:sp>
        <p:nvSpPr>
          <p:cNvPr id="3" name="Content Placeholder 2"/>
          <p:cNvSpPr>
            <a:spLocks noGrp="1"/>
          </p:cNvSpPr>
          <p:nvPr>
            <p:ph idx="1"/>
          </p:nvPr>
        </p:nvSpPr>
        <p:spPr/>
        <p:txBody>
          <a:bodyPr/>
          <a:lstStyle/>
          <a:p>
            <a:r>
              <a:rPr lang="en-US" smtClean="0"/>
              <a:t>Call for nominations is still open for another 5 hours</a:t>
            </a:r>
          </a:p>
          <a:p>
            <a:r>
              <a:rPr lang="en-US" smtClean="0"/>
              <a:t>Position to be filled:</a:t>
            </a:r>
          </a:p>
          <a:p>
            <a:pPr lvl="1"/>
            <a:r>
              <a:rPr lang="en-US" smtClean="0"/>
              <a:t>Vice-chair</a:t>
            </a:r>
          </a:p>
          <a:p>
            <a:pPr lvl="1"/>
            <a:r>
              <a:rPr lang="en-US" smtClean="0"/>
              <a:t>Secretary</a:t>
            </a:r>
          </a:p>
          <a:p>
            <a:r>
              <a:rPr lang="en-US" smtClean="0"/>
              <a:t>Please send nominations to </a:t>
            </a:r>
            <a:r>
              <a:rPr lang="en-US" smtClean="0">
                <a:hlinkClick r:id="rId2"/>
              </a:rPr>
              <a:t>staff@kantarainitiative.org</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3</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3462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Timeline</a:t>
            </a:r>
            <a:endParaRPr lang="en-US" dirty="0"/>
          </a:p>
        </p:txBody>
      </p:sp>
      <p:sp>
        <p:nvSpPr>
          <p:cNvPr id="3" name="Content Placeholder 2"/>
          <p:cNvSpPr>
            <a:spLocks noGrp="1"/>
          </p:cNvSpPr>
          <p:nvPr>
            <p:ph idx="1"/>
          </p:nvPr>
        </p:nvSpPr>
        <p:spPr/>
        <p:txBody>
          <a:bodyPr/>
          <a:lstStyle/>
          <a:p>
            <a:r>
              <a:rPr lang="en-US" b="1" dirty="0" smtClean="0"/>
              <a:t>18 weeks until RSA</a:t>
            </a:r>
          </a:p>
          <a:p>
            <a:r>
              <a:rPr lang="en-US" dirty="0" smtClean="0"/>
              <a:t>October – Discuss Survey Results</a:t>
            </a:r>
          </a:p>
          <a:p>
            <a:r>
              <a:rPr lang="en-US" dirty="0" smtClean="0"/>
              <a:t>November/December – Project Work and Readouts</a:t>
            </a:r>
          </a:p>
          <a:p>
            <a:r>
              <a:rPr lang="en-US" dirty="0" smtClean="0"/>
              <a:t>December – Begin Organizational Design</a:t>
            </a:r>
          </a:p>
          <a:p>
            <a:r>
              <a:rPr lang="en-US" dirty="0" smtClean="0"/>
              <a:t>January – Synthesize Project Work Results into Org Design</a:t>
            </a:r>
          </a:p>
          <a:p>
            <a:r>
              <a:rPr lang="en-US" dirty="0" smtClean="0"/>
              <a:t>February - Launch</a:t>
            </a:r>
            <a:endParaRPr lang="en-US" dirty="0"/>
          </a:p>
        </p:txBody>
      </p:sp>
      <p:sp>
        <p:nvSpPr>
          <p:cNvPr id="4" name="Slide Number Placeholder 3"/>
          <p:cNvSpPr>
            <a:spLocks noGrp="1"/>
          </p:cNvSpPr>
          <p:nvPr>
            <p:ph type="sldNum" sz="quarter" idx="10"/>
          </p:nvPr>
        </p:nvSpPr>
        <p:spPr/>
        <p:txBody>
          <a:bodyPr/>
          <a:lstStyle/>
          <a:p>
            <a:fld id="{C47714E7-AEE0-2641-85CB-76CADE4D0850}" type="slidenum">
              <a:rPr lang="en-US" altLang="en-US" smtClean="0"/>
              <a:pPr/>
              <a:t>4</a:t>
            </a:fld>
            <a:endParaRPr lang="en-US" altLang="en-US" dirty="0"/>
          </a:p>
        </p:txBody>
      </p:sp>
      <p:sp>
        <p:nvSpPr>
          <p:cNvPr id="8" name="Footer Placeholder 7"/>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158218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Overview</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5</a:t>
            </a:fld>
            <a:endParaRPr lang="en-US" altLang="en-US" dirty="0"/>
          </a:p>
        </p:txBody>
      </p:sp>
    </p:spTree>
    <p:extLst>
      <p:ext uri="{BB962C8B-B14F-4D97-AF65-F5344CB8AC3E}">
        <p14:creationId xmlns:p14="http://schemas.microsoft.com/office/powerpoint/2010/main" val="277698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Methodology</a:t>
            </a:r>
            <a:endParaRPr lang="en-US" altLang="en-US"/>
          </a:p>
        </p:txBody>
      </p:sp>
      <p:sp>
        <p:nvSpPr>
          <p:cNvPr id="5123" name="Content Placeholder 2"/>
          <p:cNvSpPr>
            <a:spLocks noGrp="1"/>
          </p:cNvSpPr>
          <p:nvPr>
            <p:ph idx="1"/>
          </p:nvPr>
        </p:nvSpPr>
        <p:spPr/>
        <p:txBody>
          <a:bodyPr/>
          <a:lstStyle/>
          <a:p>
            <a:r>
              <a:rPr lang="en-US" altLang="en-US" smtClean="0"/>
              <a:t>Conducted via SurveyMonkey</a:t>
            </a:r>
          </a:p>
          <a:p>
            <a:r>
              <a:rPr lang="en-US" altLang="en-US" smtClean="0"/>
              <a:t>Survey was open from September 7-21, 2016</a:t>
            </a:r>
          </a:p>
          <a:p>
            <a:r>
              <a:rPr lang="en-US" altLang="en-US" smtClean="0"/>
              <a:t>Survey Responses</a:t>
            </a:r>
          </a:p>
          <a:p>
            <a:pPr lvl="1"/>
            <a:r>
              <a:rPr lang="en-US" altLang="en-US" smtClean="0"/>
              <a:t>355 Pledgees in total</a:t>
            </a:r>
          </a:p>
          <a:p>
            <a:pPr lvl="1"/>
            <a:r>
              <a:rPr lang="en-US" altLang="en-US" smtClean="0"/>
              <a:t>297 Pledgees gave permission to contact</a:t>
            </a:r>
          </a:p>
          <a:p>
            <a:pPr lvl="1"/>
            <a:r>
              <a:rPr lang="en-US" altLang="en-US" smtClean="0"/>
              <a:t>136 Survey responses | 45.7% Response Rate</a:t>
            </a:r>
          </a:p>
          <a:p>
            <a:endParaRPr lang="en-US" alt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6</a:t>
            </a:fld>
            <a:endParaRPr lang="en-US" altLang="en-US" dirty="0"/>
          </a:p>
        </p:txBody>
      </p:sp>
      <p:sp>
        <p:nvSpPr>
          <p:cNvPr id="5" name="Footer Placeholder 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679263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97305934"/>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7</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608725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61282548"/>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8</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73097905"/>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9</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64220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50477</TotalTime>
  <Words>1076</Words>
  <Application>Microsoft Macintosh PowerPoint</Application>
  <PresentationFormat>Widescreen</PresentationFormat>
  <Paragraphs>132</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Microsoft Sans Serif</vt:lpstr>
      <vt:lpstr>MS PGothic</vt:lpstr>
      <vt:lpstr>ＭＳ Ｐゴシック</vt:lpstr>
      <vt:lpstr>Wingdings</vt:lpstr>
      <vt:lpstr>Arial</vt:lpstr>
      <vt:lpstr>Network</vt:lpstr>
      <vt:lpstr>ID Pro Discussion Group October Meetings</vt:lpstr>
      <vt:lpstr>October’s Agenda</vt:lpstr>
      <vt:lpstr>Leaders wanted!</vt:lpstr>
      <vt:lpstr>Timeline</vt:lpstr>
      <vt:lpstr>Survey Overview</vt:lpstr>
      <vt:lpstr>Methodology</vt:lpstr>
      <vt:lpstr>Question 1: Principles</vt:lpstr>
      <vt:lpstr>Question 2 – Vision Statement</vt:lpstr>
      <vt:lpstr>Question 3: Mission Statement</vt:lpstr>
      <vt:lpstr>Question 4: How important are the following items and services?</vt:lpstr>
      <vt:lpstr>Survey Discussion</vt:lpstr>
      <vt:lpstr>Things to keep in mind</vt:lpstr>
      <vt:lpstr>Question 2: Vision Statement</vt:lpstr>
      <vt:lpstr>Question 2: Feedback</vt:lpstr>
      <vt:lpstr>Question 3: Mission Statement</vt:lpstr>
      <vt:lpstr>Question 3: Mission Statement Feedback</vt:lpstr>
      <vt:lpstr>Question 3: Org Description Feedback</vt:lpstr>
      <vt:lpstr>Question 1: Principles</vt:lpstr>
      <vt:lpstr>Question 1: Feedback</vt:lpstr>
      <vt:lpstr>Question 4: How important are the following items and services?</vt:lpstr>
      <vt:lpstr>Question 4: Feedback</vt:lpstr>
      <vt:lpstr>Next Steps</vt:lpstr>
    </vt:vector>
  </TitlesOfParts>
  <Company>RSA Security Inc.</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Ian Glazer</cp:lastModifiedBy>
  <cp:revision>238</cp:revision>
  <dcterms:created xsi:type="dcterms:W3CDTF">2009-05-06T16:55:56Z</dcterms:created>
  <dcterms:modified xsi:type="dcterms:W3CDTF">2016-10-17T18:07:57Z</dcterms:modified>
</cp:coreProperties>
</file>