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9"/>
  </p:notesMasterIdLst>
  <p:handoutMasterIdLst>
    <p:handoutMasterId r:id="rId20"/>
  </p:handoutMasterIdLst>
  <p:sldIdLst>
    <p:sldId id="256" r:id="rId2"/>
    <p:sldId id="257" r:id="rId3"/>
    <p:sldId id="258" r:id="rId4"/>
    <p:sldId id="261" r:id="rId5"/>
    <p:sldId id="260" r:id="rId6"/>
    <p:sldId id="262" r:id="rId7"/>
    <p:sldId id="263" r:id="rId8"/>
    <p:sldId id="264" r:id="rId9"/>
    <p:sldId id="265" r:id="rId10"/>
    <p:sldId id="266" r:id="rId11"/>
    <p:sldId id="268" r:id="rId12"/>
    <p:sldId id="270" r:id="rId13"/>
    <p:sldId id="269" r:id="rId14"/>
    <p:sldId id="271" r:id="rId15"/>
    <p:sldId id="272" r:id="rId16"/>
    <p:sldId id="267" r:id="rId17"/>
    <p:sldId id="273"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charset="-128"/>
        <a:cs typeface="+mn-cs"/>
      </a:defRPr>
    </a:lvl5pPr>
    <a:lvl6pPr marL="2286000" algn="l" defTabSz="914400" rtl="0" eaLnBrk="1" latinLnBrk="0" hangingPunct="1">
      <a:defRPr kern="1200">
        <a:solidFill>
          <a:schemeClr val="tx1"/>
        </a:solidFill>
        <a:latin typeface="Arial" charset="0"/>
        <a:ea typeface="MS PGothic" charset="-128"/>
        <a:cs typeface="+mn-cs"/>
      </a:defRPr>
    </a:lvl6pPr>
    <a:lvl7pPr marL="2743200" algn="l" defTabSz="914400" rtl="0" eaLnBrk="1" latinLnBrk="0" hangingPunct="1">
      <a:defRPr kern="1200">
        <a:solidFill>
          <a:schemeClr val="tx1"/>
        </a:solidFill>
        <a:latin typeface="Arial" charset="0"/>
        <a:ea typeface="MS PGothic" charset="-128"/>
        <a:cs typeface="+mn-cs"/>
      </a:defRPr>
    </a:lvl7pPr>
    <a:lvl8pPr marL="3200400" algn="l" defTabSz="914400" rtl="0" eaLnBrk="1" latinLnBrk="0" hangingPunct="1">
      <a:defRPr kern="1200">
        <a:solidFill>
          <a:schemeClr val="tx1"/>
        </a:solidFill>
        <a:latin typeface="Arial" charset="0"/>
        <a:ea typeface="MS PGothic" charset="-128"/>
        <a:cs typeface="+mn-cs"/>
      </a:defRPr>
    </a:lvl8pPr>
    <a:lvl9pPr marL="3657600" algn="l" defTabSz="914400" rtl="0" eaLnBrk="1" latinLnBrk="0" hangingPunct="1">
      <a:defRPr kern="1200">
        <a:solidFill>
          <a:schemeClr val="tx1"/>
        </a:solidFill>
        <a:latin typeface="Arial" charset="0"/>
        <a:ea typeface="MS P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36F72"/>
    <a:srgbClr val="7EA8AD"/>
    <a:srgbClr val="BAD9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518"/>
    <p:restoredTop sz="86987"/>
  </p:normalViewPr>
  <p:slideViewPr>
    <p:cSldViewPr showGuides="1">
      <p:cViewPr varScale="1">
        <p:scale>
          <a:sx n="105" d="100"/>
          <a:sy n="105" d="100"/>
        </p:scale>
        <p:origin x="200" y="2160"/>
      </p:cViewPr>
      <p:guideLst>
        <p:guide orient="horz" pos="2160"/>
        <p:guide pos="384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67" d="100"/>
          <a:sy n="67" d="100"/>
        </p:scale>
        <p:origin x="3042" y="7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localhost/Users/iglazer/Documents/IDPro/ID%20Pro%20Survey%20Results_09222016%20ig.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dLbl>
              <c:idx val="1"/>
              <c:layout>
                <c:manualLayout>
                  <c:x val="0.17725731726716"/>
                  <c:y val="0.0931221822865809"/>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1'!$A$4:$A$6</c:f>
              <c:strCache>
                <c:ptCount val="3"/>
                <c:pt idx="0">
                  <c:v>Strongly</c:v>
                </c:pt>
                <c:pt idx="1">
                  <c:v>Neutral</c:v>
                </c:pt>
                <c:pt idx="2">
                  <c:v>Disagree</c:v>
                </c:pt>
              </c:strCache>
            </c:strRef>
          </c:cat>
          <c:val>
            <c:numRef>
              <c:f>'[ID Pro Survey Results_09222016.xlsx]Question 1'!$C$4:$C$6</c:f>
              <c:numCache>
                <c:formatCode>0.0%</c:formatCode>
                <c:ptCount val="3"/>
                <c:pt idx="0">
                  <c:v>0.757</c:v>
                </c:pt>
                <c:pt idx="1">
                  <c:v>0.213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2'!$A$4:$A$6</c:f>
              <c:strCache>
                <c:ptCount val="3"/>
                <c:pt idx="0">
                  <c:v>Strongly</c:v>
                </c:pt>
                <c:pt idx="1">
                  <c:v>Neutral</c:v>
                </c:pt>
                <c:pt idx="2">
                  <c:v>Disagree</c:v>
                </c:pt>
              </c:strCache>
            </c:strRef>
          </c:cat>
          <c:val>
            <c:numRef>
              <c:f>'[ID Pro Survey Results_09222016.xlsx]Question 2'!$C$4:$C$6</c:f>
              <c:numCache>
                <c:formatCode>0.0%</c:formatCode>
                <c:ptCount val="3"/>
                <c:pt idx="0">
                  <c:v>0.794</c:v>
                </c:pt>
                <c:pt idx="1">
                  <c:v>0.14</c:v>
                </c:pt>
                <c:pt idx="2">
                  <c:v>0.066</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anchor="ctr" anchorCtr="1"/>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3'!$A$4:$A$6</c:f>
              <c:strCache>
                <c:ptCount val="3"/>
                <c:pt idx="0">
                  <c:v>Strongly</c:v>
                </c:pt>
                <c:pt idx="1">
                  <c:v>Neutral</c:v>
                </c:pt>
                <c:pt idx="2">
                  <c:v>Disagree</c:v>
                </c:pt>
              </c:strCache>
            </c:strRef>
          </c:cat>
          <c:val>
            <c:numRef>
              <c:f>'[ID Pro Survey Results_09222016.xlsx]Question 3'!$C$4:$C$6</c:f>
              <c:numCache>
                <c:formatCode>0.0%</c:formatCode>
                <c:ptCount val="3"/>
                <c:pt idx="0">
                  <c:v>0.868</c:v>
                </c:pt>
                <c:pt idx="1">
                  <c:v>0.103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400" b="1" i="0" u="none" strike="noStrike" baseline="0">
          <a:solidFill>
            <a:srgbClr val="333333"/>
          </a:solidFill>
          <a:latin typeface="+mj-lt"/>
          <a:ea typeface="Microsoft Sans Serif"/>
          <a:cs typeface="Microsoft Sans Serif"/>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Sheet3!$B$1</c:f>
              <c:strCache>
                <c:ptCount val="1"/>
                <c:pt idx="0">
                  <c:v>High Importance</c:v>
                </c:pt>
              </c:strCache>
            </c:strRef>
          </c:tx>
          <c:spPr>
            <a:solidFill>
              <a:schemeClr val="accent1"/>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Sheet3!$B$2:$B$11</c:f>
              <c:numCache>
                <c:formatCode>General</c:formatCode>
                <c:ptCount val="10"/>
                <c:pt idx="0">
                  <c:v>32.0</c:v>
                </c:pt>
                <c:pt idx="1">
                  <c:v>45.0</c:v>
                </c:pt>
                <c:pt idx="2">
                  <c:v>48.0</c:v>
                </c:pt>
                <c:pt idx="3">
                  <c:v>66.0</c:v>
                </c:pt>
                <c:pt idx="4">
                  <c:v>103.0</c:v>
                </c:pt>
                <c:pt idx="5">
                  <c:v>107.0</c:v>
                </c:pt>
                <c:pt idx="6">
                  <c:v>108.0</c:v>
                </c:pt>
                <c:pt idx="7">
                  <c:v>110.0</c:v>
                </c:pt>
                <c:pt idx="8">
                  <c:v>118.0</c:v>
                </c:pt>
                <c:pt idx="9">
                  <c:v>124.0</c:v>
                </c:pt>
              </c:numCache>
            </c:numRef>
          </c:val>
        </c:ser>
        <c:ser>
          <c:idx val="1"/>
          <c:order val="1"/>
          <c:tx>
            <c:strRef>
              <c:f>Sheet3!$C$1</c:f>
              <c:strCache>
                <c:ptCount val="1"/>
                <c:pt idx="0">
                  <c:v>Low Importance</c:v>
                </c:pt>
              </c:strCache>
            </c:strRef>
          </c:tx>
          <c:spPr>
            <a:solidFill>
              <a:schemeClr val="accent2"/>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Sheet3!$C$2:$C$11</c:f>
              <c:numCache>
                <c:formatCode>General</c:formatCode>
                <c:ptCount val="10"/>
                <c:pt idx="0">
                  <c:v>73.0</c:v>
                </c:pt>
                <c:pt idx="1">
                  <c:v>74.0</c:v>
                </c:pt>
                <c:pt idx="2">
                  <c:v>73.0</c:v>
                </c:pt>
                <c:pt idx="3">
                  <c:v>61.0</c:v>
                </c:pt>
                <c:pt idx="4">
                  <c:v>27.0</c:v>
                </c:pt>
                <c:pt idx="5">
                  <c:v>25.0</c:v>
                </c:pt>
                <c:pt idx="6">
                  <c:v>26.0</c:v>
                </c:pt>
                <c:pt idx="7">
                  <c:v>25.0</c:v>
                </c:pt>
                <c:pt idx="8">
                  <c:v>16.0</c:v>
                </c:pt>
                <c:pt idx="9">
                  <c:v>9.0</c:v>
                </c:pt>
              </c:numCache>
            </c:numRef>
          </c:val>
        </c:ser>
        <c:ser>
          <c:idx val="2"/>
          <c:order val="2"/>
          <c:tx>
            <c:strRef>
              <c:f>Sheet3!$D$1</c:f>
              <c:strCache>
                <c:ptCount val="1"/>
                <c:pt idx="0">
                  <c:v>Not Important</c:v>
                </c:pt>
              </c:strCache>
            </c:strRef>
          </c:tx>
          <c:spPr>
            <a:solidFill>
              <a:schemeClr val="accent3"/>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Sheet3!$D$2:$D$11</c:f>
              <c:numCache>
                <c:formatCode>General</c:formatCode>
                <c:ptCount val="10"/>
                <c:pt idx="0">
                  <c:v>30.0</c:v>
                </c:pt>
                <c:pt idx="1">
                  <c:v>16.0</c:v>
                </c:pt>
                <c:pt idx="2">
                  <c:v>14.0</c:v>
                </c:pt>
                <c:pt idx="3">
                  <c:v>9.0</c:v>
                </c:pt>
                <c:pt idx="4">
                  <c:v>6.0</c:v>
                </c:pt>
                <c:pt idx="5">
                  <c:v>3.0</c:v>
                </c:pt>
                <c:pt idx="6">
                  <c:v>2.0</c:v>
                </c:pt>
                <c:pt idx="7">
                  <c:v>1.0</c:v>
                </c:pt>
                <c:pt idx="8">
                  <c:v>2.0</c:v>
                </c:pt>
                <c:pt idx="9">
                  <c:v>2.0</c:v>
                </c:pt>
              </c:numCache>
            </c:numRef>
          </c:val>
        </c:ser>
        <c:dLbls>
          <c:showLegendKey val="0"/>
          <c:showVal val="0"/>
          <c:showCatName val="0"/>
          <c:showSerName val="0"/>
          <c:showPercent val="0"/>
          <c:showBubbleSize val="0"/>
        </c:dLbls>
        <c:gapWidth val="150"/>
        <c:overlap val="100"/>
        <c:axId val="1408295760"/>
        <c:axId val="1877138448"/>
      </c:barChart>
      <c:catAx>
        <c:axId val="1408295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77138448"/>
        <c:crosses val="autoZero"/>
        <c:auto val="1"/>
        <c:lblAlgn val="ctr"/>
        <c:lblOffset val="100"/>
        <c:noMultiLvlLbl val="0"/>
      </c:catAx>
      <c:valAx>
        <c:axId val="1877138448"/>
        <c:scaling>
          <c:orientation val="minMax"/>
          <c:max val="140.0"/>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82957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2'!$A$4:$A$6</c:f>
              <c:strCache>
                <c:ptCount val="3"/>
                <c:pt idx="0">
                  <c:v>Strongly</c:v>
                </c:pt>
                <c:pt idx="1">
                  <c:v>Neutral</c:v>
                </c:pt>
                <c:pt idx="2">
                  <c:v>Disagree</c:v>
                </c:pt>
              </c:strCache>
            </c:strRef>
          </c:cat>
          <c:val>
            <c:numRef>
              <c:f>'[ID Pro Survey Results_09222016.xlsx]Question 2'!$C$4:$C$6</c:f>
              <c:numCache>
                <c:formatCode>0.0%</c:formatCode>
                <c:ptCount val="3"/>
                <c:pt idx="0">
                  <c:v>0.794</c:v>
                </c:pt>
                <c:pt idx="1">
                  <c:v>0.14</c:v>
                </c:pt>
                <c:pt idx="2">
                  <c:v>0.066</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3'!$A$4:$A$6</c:f>
              <c:strCache>
                <c:ptCount val="3"/>
                <c:pt idx="0">
                  <c:v>Strongly</c:v>
                </c:pt>
                <c:pt idx="1">
                  <c:v>Neutral</c:v>
                </c:pt>
                <c:pt idx="2">
                  <c:v>Disagree</c:v>
                </c:pt>
              </c:strCache>
            </c:strRef>
          </c:cat>
          <c:val>
            <c:numRef>
              <c:f>'[ID Pro Survey Results_09222016.xlsx]Question 3'!$C$4:$C$6</c:f>
              <c:numCache>
                <c:formatCode>0.0%</c:formatCode>
                <c:ptCount val="3"/>
                <c:pt idx="0">
                  <c:v>0.868</c:v>
                </c:pt>
                <c:pt idx="1">
                  <c:v>0.103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400" b="1" i="0" u="none" strike="noStrike" baseline="0">
          <a:solidFill>
            <a:srgbClr val="333333"/>
          </a:solidFill>
          <a:latin typeface="+mj-lt"/>
          <a:ea typeface="Microsoft Sans Serif"/>
          <a:cs typeface="Microsoft Sans Serif"/>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dLbl>
              <c:idx val="1"/>
              <c:layout>
                <c:manualLayout>
                  <c:x val="0.17725731726716"/>
                  <c:y val="0.0931221822865809"/>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15:layout/>
              </c:ext>
            </c:extLst>
          </c:dLbls>
          <c:cat>
            <c:strRef>
              <c:f>'[ID Pro Survey Results_09222016.xlsx]Question 1'!$A$4:$A$6</c:f>
              <c:strCache>
                <c:ptCount val="3"/>
                <c:pt idx="0">
                  <c:v>Strongly</c:v>
                </c:pt>
                <c:pt idx="1">
                  <c:v>Neutral</c:v>
                </c:pt>
                <c:pt idx="2">
                  <c:v>Disagree</c:v>
                </c:pt>
              </c:strCache>
            </c:strRef>
          </c:cat>
          <c:val>
            <c:numRef>
              <c:f>'[ID Pro Survey Results_09222016.xlsx]Question 1'!$C$4:$C$6</c:f>
              <c:numCache>
                <c:formatCode>0.0%</c:formatCode>
                <c:ptCount val="3"/>
                <c:pt idx="0">
                  <c:v>0.757</c:v>
                </c:pt>
                <c:pt idx="1">
                  <c:v>0.213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543CBB-3F8D-412B-ACD6-97B53CD0DB5E}" type="datetimeFigureOut">
              <a:rPr lang="en-US" smtClean="0"/>
              <a:t>10/17/16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57F47A-7959-4072-B8E6-3642EA22561A}" type="slidenum">
              <a:rPr lang="en-US" smtClean="0"/>
              <a:t>‹#›</a:t>
            </a:fld>
            <a:endParaRPr lang="en-US"/>
          </a:p>
        </p:txBody>
      </p:sp>
    </p:spTree>
    <p:extLst>
      <p:ext uri="{BB962C8B-B14F-4D97-AF65-F5344CB8AC3E}">
        <p14:creationId xmlns:p14="http://schemas.microsoft.com/office/powerpoint/2010/main" val="2575481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C893CEF2-F90B-A849-BA9E-5AEB785905F1}" type="datetimeFigureOut">
              <a:rPr lang="en-US" altLang="en-US"/>
              <a:pPr>
                <a:defRPr/>
              </a:pPr>
              <a:t>10/17/16</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29A8873D-AF05-4D45-A824-839D415C9E0A}" type="slidenum">
              <a:rPr lang="en-US" altLang="en-US"/>
              <a:pPr>
                <a:defRPr/>
              </a:pPr>
              <a:t>‹#›</a:t>
            </a:fld>
            <a:endParaRPr lang="en-US" altLang="en-US"/>
          </a:p>
        </p:txBody>
      </p:sp>
    </p:spTree>
    <p:extLst>
      <p:ext uri="{BB962C8B-B14F-4D97-AF65-F5344CB8AC3E}">
        <p14:creationId xmlns:p14="http://schemas.microsoft.com/office/powerpoint/2010/main" val="91068200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ea typeface="MS PGothic" charset="-128"/>
            </a:endParaRP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MS PGothic" charset="-128"/>
              </a:defRPr>
            </a:lvl1pPr>
            <a:lvl2pPr marL="742950" indent="-285750">
              <a:spcBef>
                <a:spcPct val="30000"/>
              </a:spcBef>
              <a:defRPr sz="1200">
                <a:solidFill>
                  <a:schemeClr val="tx1"/>
                </a:solidFill>
                <a:latin typeface="Calibri" charset="0"/>
                <a:ea typeface="MS PGothic" charset="-128"/>
              </a:defRPr>
            </a:lvl2pPr>
            <a:lvl3pPr marL="1143000" indent="-228600">
              <a:spcBef>
                <a:spcPct val="30000"/>
              </a:spcBef>
              <a:defRPr sz="1200">
                <a:solidFill>
                  <a:schemeClr val="tx1"/>
                </a:solidFill>
                <a:latin typeface="Calibri" charset="0"/>
                <a:ea typeface="MS PGothic" charset="-128"/>
              </a:defRPr>
            </a:lvl3pPr>
            <a:lvl4pPr marL="1600200" indent="-228600">
              <a:spcBef>
                <a:spcPct val="30000"/>
              </a:spcBef>
              <a:defRPr sz="1200">
                <a:solidFill>
                  <a:schemeClr val="tx1"/>
                </a:solidFill>
                <a:latin typeface="Calibri" charset="0"/>
                <a:ea typeface="MS PGothic" charset="-128"/>
              </a:defRPr>
            </a:lvl4pPr>
            <a:lvl5pPr marL="2057400" indent="-228600">
              <a:spcBef>
                <a:spcPct val="30000"/>
              </a:spcBef>
              <a:defRPr sz="1200">
                <a:solidFill>
                  <a:schemeClr val="tx1"/>
                </a:solidFill>
                <a:latin typeface="Calibri" charset="0"/>
                <a:ea typeface="MS PGothic" charset="-128"/>
              </a:defRPr>
            </a:lvl5pPr>
            <a:lvl6pPr marL="2514600" indent="-228600" eaLnBrk="0" fontAlgn="base" hangingPunct="0">
              <a:spcBef>
                <a:spcPct val="30000"/>
              </a:spcBef>
              <a:spcAft>
                <a:spcPct val="0"/>
              </a:spcAft>
              <a:defRPr sz="1200">
                <a:solidFill>
                  <a:schemeClr val="tx1"/>
                </a:solidFill>
                <a:latin typeface="Calibri" charset="0"/>
                <a:ea typeface="MS PGothic" charset="-128"/>
              </a:defRPr>
            </a:lvl6pPr>
            <a:lvl7pPr marL="2971800" indent="-228600" eaLnBrk="0" fontAlgn="base" hangingPunct="0">
              <a:spcBef>
                <a:spcPct val="30000"/>
              </a:spcBef>
              <a:spcAft>
                <a:spcPct val="0"/>
              </a:spcAft>
              <a:defRPr sz="1200">
                <a:solidFill>
                  <a:schemeClr val="tx1"/>
                </a:solidFill>
                <a:latin typeface="Calibri" charset="0"/>
                <a:ea typeface="MS PGothic" charset="-128"/>
              </a:defRPr>
            </a:lvl7pPr>
            <a:lvl8pPr marL="3429000" indent="-228600" eaLnBrk="0" fontAlgn="base" hangingPunct="0">
              <a:spcBef>
                <a:spcPct val="30000"/>
              </a:spcBef>
              <a:spcAft>
                <a:spcPct val="0"/>
              </a:spcAft>
              <a:defRPr sz="1200">
                <a:solidFill>
                  <a:schemeClr val="tx1"/>
                </a:solidFill>
                <a:latin typeface="Calibri" charset="0"/>
                <a:ea typeface="MS PGothic" charset="-128"/>
              </a:defRPr>
            </a:lvl8pPr>
            <a:lvl9pPr marL="3886200" indent="-228600" eaLnBrk="0" fontAlgn="base" hangingPunct="0">
              <a:spcBef>
                <a:spcPct val="30000"/>
              </a:spcBef>
              <a:spcAft>
                <a:spcPct val="0"/>
              </a:spcAft>
              <a:defRPr sz="1200">
                <a:solidFill>
                  <a:schemeClr val="tx1"/>
                </a:solidFill>
                <a:latin typeface="Calibri" charset="0"/>
                <a:ea typeface="MS PGothic" charset="-128"/>
              </a:defRPr>
            </a:lvl9pPr>
          </a:lstStyle>
          <a:p>
            <a:pPr>
              <a:spcBef>
                <a:spcPct val="0"/>
              </a:spcBef>
            </a:pPr>
            <a:fld id="{C2523122-3117-AA45-9E30-4FDA6D036BDF}" type="slidenum">
              <a:rPr lang="en-US" altLang="en-US">
                <a:latin typeface="Arial" charset="0"/>
              </a:rPr>
              <a:pPr>
                <a:spcBef>
                  <a:spcPct val="0"/>
                </a:spcBef>
              </a:pPr>
              <a:t>1</a:t>
            </a:fld>
            <a:endParaRPr lang="en-US" altLang="en-US">
              <a:latin typeface="Arial" charset="0"/>
            </a:endParaRPr>
          </a:p>
        </p:txBody>
      </p:sp>
    </p:spTree>
    <p:extLst>
      <p:ext uri="{BB962C8B-B14F-4D97-AF65-F5344CB8AC3E}">
        <p14:creationId xmlns:p14="http://schemas.microsoft.com/office/powerpoint/2010/main" val="71648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123" name="Rectangle 3"/>
          <p:cNvSpPr>
            <a:spLocks noGrp="1" noChangeArrowheads="1"/>
          </p:cNvSpPr>
          <p:nvPr>
            <p:ph type="ctrTitle"/>
          </p:nvPr>
        </p:nvSpPr>
        <p:spPr>
          <a:xfrm>
            <a:off x="2032000" y="2971800"/>
            <a:ext cx="9572703" cy="2362200"/>
          </a:xfrm>
        </p:spPr>
        <p:txBody>
          <a:bodyPr/>
          <a:lstStyle>
            <a:lvl1pPr algn="r">
              <a:defRPr sz="4800">
                <a:solidFill>
                  <a:schemeClr val="bg1"/>
                </a:solidFill>
                <a:effectLst>
                  <a:outerShdw dist="50800" dir="2700000" algn="tl" rotWithShape="0">
                    <a:prstClr val="black">
                      <a:alpha val="40000"/>
                    </a:prstClr>
                  </a:outerShdw>
                </a:effectLst>
              </a:defRPr>
            </a:lvl1pPr>
          </a:lstStyle>
          <a:p>
            <a:r>
              <a:rPr lang="en-US" dirty="0"/>
              <a:t>Click to edit Master title style</a:t>
            </a:r>
          </a:p>
        </p:txBody>
      </p:sp>
      <p:sp>
        <p:nvSpPr>
          <p:cNvPr id="5124" name="Rectangle 4"/>
          <p:cNvSpPr>
            <a:spLocks noGrp="1" noChangeArrowheads="1"/>
          </p:cNvSpPr>
          <p:nvPr>
            <p:ph type="subTitle" idx="1"/>
          </p:nvPr>
        </p:nvSpPr>
        <p:spPr>
          <a:xfrm>
            <a:off x="2032000" y="5486400"/>
            <a:ext cx="9550400" cy="762000"/>
          </a:xfrm>
        </p:spPr>
        <p:txBody>
          <a:bodyPr/>
          <a:lstStyle>
            <a:lvl1pPr marL="0" indent="0" algn="r">
              <a:buFont typeface="Wingdings" pitchFamily="-105" charset="2"/>
              <a:buNone/>
              <a:defRPr sz="2000">
                <a:solidFill>
                  <a:schemeClr val="bg1"/>
                </a:solidFill>
              </a:defRPr>
            </a:lvl1pPr>
          </a:lstStyle>
          <a:p>
            <a:r>
              <a:rPr lang="en-US" dirty="0"/>
              <a:t>Click to edit Master subtitle style</a:t>
            </a:r>
          </a:p>
        </p:txBody>
      </p:sp>
      <p:sp>
        <p:nvSpPr>
          <p:cNvPr id="40" name="Rectangle 7"/>
          <p:cNvSpPr>
            <a:spLocks noGrp="1" noChangeArrowheads="1"/>
          </p:cNvSpPr>
          <p:nvPr>
            <p:ph type="sldNum" sz="quarter" idx="12"/>
          </p:nvPr>
        </p:nvSpPr>
        <p:spPr>
          <a:ln>
            <a:solidFill>
              <a:schemeClr val="bg1"/>
            </a:solidFill>
          </a:ln>
        </p:spPr>
        <p:txBody>
          <a:bodyPr/>
          <a:lstStyle>
            <a:lvl1pPr>
              <a:defRPr smtClean="0">
                <a:solidFill>
                  <a:schemeClr val="bg1"/>
                </a:solidFill>
              </a:defRPr>
            </a:lvl1pPr>
          </a:lstStyle>
          <a:p>
            <a:pPr>
              <a:defRPr/>
            </a:pPr>
            <a:endParaRPr lang="en-US" altLang="en-US" dirty="0"/>
          </a:p>
        </p:txBody>
      </p:sp>
      <p:sp>
        <p:nvSpPr>
          <p:cNvPr id="42" name="Rectangle 4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85800"/>
            <a:ext cx="4148667" cy="1291167"/>
          </a:xfrm>
          <a:prstGeom prst="rect">
            <a:avLst/>
          </a:prstGeom>
        </p:spPr>
      </p:pic>
    </p:spTree>
    <p:extLst>
      <p:ext uri="{BB962C8B-B14F-4D97-AF65-F5344CB8AC3E}">
        <p14:creationId xmlns:p14="http://schemas.microsoft.com/office/powerpoint/2010/main" val="178995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6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6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700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Click to edit Master title style</a:t>
            </a:r>
          </a:p>
        </p:txBody>
      </p:sp>
      <p:sp>
        <p:nvSpPr>
          <p:cNvPr id="3" name="Content Placeholder 2"/>
          <p:cNvSpPr>
            <a:spLocks noGrp="1"/>
          </p:cNvSpPr>
          <p:nvPr>
            <p:ph idx="1"/>
          </p:nvPr>
        </p:nvSpPr>
        <p:spPr>
          <a:xfrm>
            <a:off x="609600" y="1447801"/>
            <a:ext cx="10972800" cy="4648200"/>
          </a:xfrm>
        </p:spPr>
        <p:txBody>
          <a:bodyPr>
            <a:normAutofit/>
          </a:bodyPr>
          <a:lstStyle>
            <a:lvl1pPr>
              <a:defRPr sz="2600"/>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515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34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73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1"/>
            <a:ext cx="10972800" cy="1055687"/>
          </a:xfrm>
        </p:spPr>
        <p:txBody>
          <a:bodyPr/>
          <a:lstStyle/>
          <a:p>
            <a:r>
              <a:rPr lang="en-US" dirty="0"/>
              <a:t>Click to edit Master title style</a:t>
            </a:r>
          </a:p>
        </p:txBody>
      </p:sp>
    </p:spTree>
    <p:extLst>
      <p:ext uri="{BB962C8B-B14F-4D97-AF65-F5344CB8AC3E}">
        <p14:creationId xmlns:p14="http://schemas.microsoft.com/office/powerpoint/2010/main" val="157789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03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454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508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25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609600" y="152401"/>
            <a:ext cx="10972800" cy="10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normAutofit/>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609600" y="1295401"/>
            <a:ext cx="10972800" cy="483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3" name="Rectangle 7"/>
          <p:cNvSpPr>
            <a:spLocks noGrp="1" noChangeArrowheads="1"/>
          </p:cNvSpPr>
          <p:nvPr>
            <p:ph type="sldNum" sz="quarter" idx="4"/>
          </p:nvPr>
        </p:nvSpPr>
        <p:spPr bwMode="auto">
          <a:xfrm>
            <a:off x="11176000" y="6400800"/>
            <a:ext cx="406400" cy="292100"/>
          </a:xfrm>
          <a:prstGeom prst="rect">
            <a:avLst/>
          </a:prstGeom>
          <a:solidFill>
            <a:srgbClr val="7EA8AD"/>
          </a:solidFill>
          <a:ln w="9525">
            <a:noFill/>
            <a:miter lim="800000"/>
            <a:headEnd/>
            <a:tailEnd/>
          </a:ln>
          <a:effectLst/>
        </p:spPr>
        <p:txBody>
          <a:bodyPr vert="horz" wrap="square" lIns="36000" tIns="36000" rIns="36000" bIns="36000" numCol="1" anchor="ctr" anchorCtr="0" compatLnSpc="1">
            <a:prstTxWarp prst="textNoShape">
              <a:avLst/>
            </a:prstTxWarp>
          </a:bodyPr>
          <a:lstStyle>
            <a:lvl1pPr algn="ctr" eaLnBrk="1" hangingPunct="1">
              <a:defRPr sz="1000" smtClean="0">
                <a:solidFill>
                  <a:schemeClr val="bg1"/>
                </a:solidFill>
                <a:latin typeface="Arial" panose="020B0604020202020204" pitchFamily="34" charset="0"/>
                <a:ea typeface="MS PGothic" panose="020B0600070205080204" pitchFamily="34" charset="-128"/>
              </a:defRPr>
            </a:lvl1pPr>
          </a:lstStyle>
          <a:p>
            <a:pPr>
              <a:defRPr/>
            </a:pPr>
            <a:fld id="{C47714E7-AEE0-2641-85CB-76CADE4D0850}" type="slidenum">
              <a:rPr lang="en-US" altLang="en-US" smtClean="0"/>
              <a:pPr>
                <a:defRPr/>
              </a:pPr>
              <a:t>‹#›</a:t>
            </a:fld>
            <a:endParaRPr lang="en-US" altLang="en-US" dirty="0"/>
          </a:p>
        </p:txBody>
      </p:sp>
      <p:pic>
        <p:nvPicPr>
          <p:cNvPr id="1033" name="Picture 39" descr="kantara_logo_final_rgb.jp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09600" y="6324600"/>
            <a:ext cx="1296924" cy="49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 name="Straight Connector 3"/>
          <p:cNvCxnSpPr/>
          <p:nvPr userDrawn="1"/>
        </p:nvCxnSpPr>
        <p:spPr>
          <a:xfrm>
            <a:off x="0" y="6248400"/>
            <a:ext cx="12192000" cy="0"/>
          </a:xfrm>
          <a:prstGeom prst="line">
            <a:avLst/>
          </a:prstGeom>
          <a:ln w="6350">
            <a:solidFill>
              <a:srgbClr val="BAD94B"/>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49" r:id="rId1"/>
    <p:sldLayoutId id="2147483839" r:id="rId2"/>
    <p:sldLayoutId id="2147483840" r:id="rId3"/>
    <p:sldLayoutId id="2147483841" r:id="rId4"/>
    <p:sldLayoutId id="2147483843" r:id="rId5"/>
    <p:sldLayoutId id="2147483844" r:id="rId6"/>
    <p:sldLayoutId id="2147483845" r:id="rId7"/>
    <p:sldLayoutId id="2147483846" r:id="rId8"/>
    <p:sldLayoutId id="2147483847" r:id="rId9"/>
    <p:sldLayoutId id="2147483848" r:id="rId10"/>
  </p:sldLayoutIdLst>
  <p:hf hdr="0" ftr="0" dt="0"/>
  <p:txStyles>
    <p:title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p:titleStyle>
    <p:bodyStyle>
      <a:lvl1pPr marL="342900" indent="-342900" algn="l" rtl="0" eaLnBrk="0" fontAlgn="base" hangingPunct="0">
        <a:spcBef>
          <a:spcPct val="20000"/>
        </a:spcBef>
        <a:spcAft>
          <a:spcPct val="0"/>
        </a:spcAft>
        <a:buClrTx/>
        <a:buSzPct val="70000"/>
        <a:buFont typeface="Wingdings" charset="2"/>
        <a:buChar char="l"/>
        <a:defRPr sz="3000">
          <a:solidFill>
            <a:schemeClr val="tx1"/>
          </a:solidFill>
          <a:latin typeface="+mn-lt"/>
          <a:ea typeface="MS PGothic" panose="020B0600070205080204" pitchFamily="34" charset="-128"/>
          <a:cs typeface="ＭＳ Ｐゴシック" pitchFamily="-105" charset="-128"/>
        </a:defRPr>
      </a:lvl1pPr>
      <a:lvl2pPr marL="692150" indent="-347663" algn="l" rtl="0" eaLnBrk="0" fontAlgn="base" hangingPunct="0">
        <a:spcBef>
          <a:spcPct val="20000"/>
        </a:spcBef>
        <a:spcAft>
          <a:spcPct val="0"/>
        </a:spcAft>
        <a:buClrTx/>
        <a:buSzPct val="70000"/>
        <a:buFont typeface="Wingdings" charset="2"/>
        <a:buChar char="l"/>
        <a:defRPr sz="2600">
          <a:solidFill>
            <a:schemeClr val="tx1"/>
          </a:solidFill>
          <a:latin typeface="+mn-lt"/>
          <a:ea typeface="MS PGothic" panose="020B0600070205080204" pitchFamily="34" charset="-128"/>
        </a:defRPr>
      </a:lvl2pPr>
      <a:lvl3pPr marL="987425" indent="-293688" algn="l" rtl="0" eaLnBrk="0" fontAlgn="base" hangingPunct="0">
        <a:spcBef>
          <a:spcPct val="20000"/>
        </a:spcBef>
        <a:spcAft>
          <a:spcPct val="0"/>
        </a:spcAft>
        <a:buClrTx/>
        <a:buSzPct val="70000"/>
        <a:buFont typeface="Wingdings" charset="2"/>
        <a:buChar char="l"/>
        <a:defRPr sz="2300">
          <a:solidFill>
            <a:schemeClr val="tx1"/>
          </a:solidFill>
          <a:latin typeface="+mn-lt"/>
          <a:ea typeface="MS PGothic" panose="020B0600070205080204" pitchFamily="34" charset="-128"/>
        </a:defRPr>
      </a:lvl3pPr>
      <a:lvl4pPr marL="1281113" indent="-292100" algn="l" rtl="0" eaLnBrk="0" fontAlgn="base" hangingPunct="0">
        <a:spcBef>
          <a:spcPct val="20000"/>
        </a:spcBef>
        <a:spcAft>
          <a:spcPct val="0"/>
        </a:spcAft>
        <a:buClrTx/>
        <a:buSzPct val="75000"/>
        <a:buFont typeface="Wingdings" charset="2"/>
        <a:buChar char="§"/>
        <a:defRPr sz="2000">
          <a:solidFill>
            <a:schemeClr val="tx1"/>
          </a:solidFill>
          <a:latin typeface="+mn-lt"/>
          <a:ea typeface="MS PGothic" panose="020B0600070205080204" pitchFamily="34" charset="-128"/>
        </a:defRPr>
      </a:lvl4pPr>
      <a:lvl5pPr marL="1598613" indent="-315913" algn="l" rtl="0" eaLnBrk="0" fontAlgn="base" hangingPunct="0">
        <a:spcBef>
          <a:spcPct val="20000"/>
        </a:spcBef>
        <a:spcAft>
          <a:spcPct val="0"/>
        </a:spcAft>
        <a:buClrTx/>
        <a:buSzPct val="80000"/>
        <a:buFont typeface="Wingdings" charset="2"/>
        <a:buChar char="§"/>
        <a:defRPr sz="2000">
          <a:solidFill>
            <a:schemeClr val="tx1"/>
          </a:solidFill>
          <a:latin typeface="+mn-lt"/>
          <a:ea typeface="MS PGothic" panose="020B0600070205080204" pitchFamily="34" charset="-128"/>
        </a:defRPr>
      </a:lvl5pPr>
      <a:lvl6pPr marL="20558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6pPr>
      <a:lvl7pPr marL="25130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7pPr>
      <a:lvl8pPr marL="29702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8pPr>
      <a:lvl9pPr marL="34274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taff@kantarainitiativ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4343400" y="5105400"/>
            <a:ext cx="7162800" cy="1143000"/>
          </a:xfrm>
        </p:spPr>
        <p:txBody>
          <a:bodyPr/>
          <a:lstStyle/>
          <a:p>
            <a:endParaRPr lang="en-US" altLang="en-US" dirty="0"/>
          </a:p>
        </p:txBody>
      </p:sp>
      <p:sp>
        <p:nvSpPr>
          <p:cNvPr id="2" name="Title 1"/>
          <p:cNvSpPr>
            <a:spLocks noGrp="1"/>
          </p:cNvSpPr>
          <p:nvPr>
            <p:ph type="ctrTitle"/>
          </p:nvPr>
        </p:nvSpPr>
        <p:spPr/>
        <p:txBody>
          <a:bodyPr/>
          <a:lstStyle/>
          <a:p>
            <a:r>
              <a:rPr lang="en-US" dirty="0" smtClean="0"/>
              <a:t>ID Pro Discussion Group</a:t>
            </a:r>
            <a:br>
              <a:rPr lang="en-US" dirty="0" smtClean="0"/>
            </a:br>
            <a:r>
              <a:rPr lang="en-US" dirty="0" smtClean="0"/>
              <a:t>Meeting 2</a:t>
            </a:r>
            <a:br>
              <a:rPr lang="en-US" dirty="0" smtClean="0"/>
            </a:br>
            <a:r>
              <a:rPr lang="en-US" dirty="0" smtClean="0"/>
              <a:t>Survey Results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Survey Discussion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01840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Vision Statement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a:t>This is a draft vision statement of the digital identity professional association.</a:t>
            </a:r>
          </a:p>
          <a:p>
            <a:r>
              <a:rPr lang="en-US" dirty="0" smtClean="0"/>
              <a:t>"</a:t>
            </a:r>
            <a:r>
              <a:rPr lang="en-US" dirty="0"/>
              <a:t>Digital identities are used and managed professionally and ethically using secure, privacy-protecting and reliable practices to offer high value digital services.”</a:t>
            </a:r>
          </a:p>
          <a:p>
            <a:r>
              <a:rPr lang="en-US" dirty="0" smtClean="0"/>
              <a:t>How </a:t>
            </a:r>
            <a:r>
              <a:rPr lang="en-US" dirty="0"/>
              <a:t>strongly do you agree with this statement</a:t>
            </a:r>
            <a:r>
              <a:rPr lang="en-US" dirty="0" smtClean="0"/>
              <a:t>?</a:t>
            </a:r>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5039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 2: Feedback</a:t>
            </a:r>
            <a:endParaRPr lang="en-US" dirty="0"/>
          </a:p>
        </p:txBody>
      </p:sp>
      <p:sp>
        <p:nvSpPr>
          <p:cNvPr id="6" name="Content Placeholder 5"/>
          <p:cNvSpPr>
            <a:spLocks noGrp="1"/>
          </p:cNvSpPr>
          <p:nvPr>
            <p:ph idx="1"/>
          </p:nvPr>
        </p:nvSpPr>
        <p:spPr/>
        <p:txBody>
          <a:bodyPr/>
          <a:lstStyle/>
          <a:p>
            <a:r>
              <a:rPr lang="en-US" dirty="0" smtClean="0"/>
              <a:t>Is this a statement about the vision for the organization or identity management?</a:t>
            </a:r>
          </a:p>
          <a:p>
            <a:r>
              <a:rPr lang="en-US" dirty="0" smtClean="0"/>
              <a:t>Words garnering comment:</a:t>
            </a:r>
          </a:p>
          <a:p>
            <a:pPr lvl="1"/>
            <a:r>
              <a:rPr lang="en-US" dirty="0" smtClean="0"/>
              <a:t>“High value”</a:t>
            </a:r>
          </a:p>
          <a:p>
            <a:pPr lvl="1"/>
            <a:r>
              <a:rPr lang="en-US" dirty="0" smtClean="0"/>
              <a:t>“Digital”</a:t>
            </a:r>
          </a:p>
          <a:p>
            <a:endParaRPr lang="en-US" dirty="0"/>
          </a:p>
        </p:txBody>
      </p:sp>
    </p:spTree>
    <p:extLst>
      <p:ext uri="{BB962C8B-B14F-4D97-AF65-F5344CB8AC3E}">
        <p14:creationId xmlns:p14="http://schemas.microsoft.com/office/powerpoint/2010/main" val="946161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Mission Statement</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a:t>Below you will find first, a statement of how the organization might be described by all several years from now and second, a proposed draft mission statement</a:t>
            </a:r>
            <a:r>
              <a:rPr lang="en-US" dirty="0" smtClean="0"/>
              <a:t>.</a:t>
            </a:r>
            <a:endParaRPr lang="en-US" dirty="0"/>
          </a:p>
          <a:p>
            <a:r>
              <a:rPr lang="en-US" dirty="0"/>
              <a:t>"The organization defines, supports, promotes and improves the global profession of individuals involved in ensuring Digital Identities are professionally and ethically used and managed using secure, privacy-protecting and reliable practices</a:t>
            </a:r>
            <a:r>
              <a:rPr lang="en-US" dirty="0" smtClean="0"/>
              <a:t>.”</a:t>
            </a:r>
            <a:endParaRPr lang="en-US" dirty="0"/>
          </a:p>
          <a:p>
            <a:r>
              <a:rPr lang="en-US" dirty="0"/>
              <a:t>If you were to broadly agree with the ‘future-state’ statement above, what do you think about the following as a proposed Mission statement</a:t>
            </a:r>
            <a:r>
              <a:rPr lang="en-US" dirty="0" smtClean="0"/>
              <a:t>?</a:t>
            </a:r>
            <a:endParaRPr lang="en-US" dirty="0"/>
          </a:p>
          <a:p>
            <a:r>
              <a:rPr lang="en-US" dirty="0"/>
              <a:t>“To advance the practice and profession of digital identity, authentication and access control use and management to increase trust in digital services</a:t>
            </a:r>
            <a:r>
              <a:rPr lang="en-US" dirty="0" smtClean="0"/>
              <a:t>.”</a:t>
            </a:r>
            <a:endParaRPr lang="en-US" dirty="0"/>
          </a:p>
          <a:p>
            <a:r>
              <a:rPr lang="en-US" dirty="0"/>
              <a:t>How strongly do you agree with this statement?</a:t>
            </a:r>
          </a:p>
          <a:p>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3782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Mission Statement Feedback</a:t>
            </a:r>
            <a:endParaRPr lang="en-US" dirty="0"/>
          </a:p>
        </p:txBody>
      </p:sp>
      <p:sp>
        <p:nvSpPr>
          <p:cNvPr id="5" name="Content Placeholder 4"/>
          <p:cNvSpPr>
            <a:spLocks noGrp="1"/>
          </p:cNvSpPr>
          <p:nvPr>
            <p:ph idx="1"/>
          </p:nvPr>
        </p:nvSpPr>
        <p:spPr/>
        <p:txBody>
          <a:bodyPr/>
          <a:lstStyle/>
          <a:p>
            <a:r>
              <a:rPr lang="en-US" dirty="0" smtClean="0"/>
              <a:t>Statement:</a:t>
            </a:r>
          </a:p>
          <a:p>
            <a:pPr lvl="1"/>
            <a:r>
              <a:rPr lang="en-US" dirty="0" smtClean="0"/>
              <a:t>“To </a:t>
            </a:r>
            <a:r>
              <a:rPr lang="en-US" dirty="0"/>
              <a:t>advance the practice and profession of digital identity, authentication and access control use and management to increase trust in digital services.”</a:t>
            </a:r>
          </a:p>
          <a:p>
            <a:r>
              <a:rPr lang="en-US" dirty="0" smtClean="0"/>
              <a:t>Words of garnering comment:</a:t>
            </a:r>
          </a:p>
          <a:p>
            <a:pPr lvl="1"/>
            <a:r>
              <a:rPr lang="en-US" dirty="0" smtClean="0"/>
              <a:t>“Trust”</a:t>
            </a:r>
          </a:p>
          <a:p>
            <a:pPr lvl="1"/>
            <a:r>
              <a:rPr lang="en-US" dirty="0" smtClean="0"/>
              <a:t>“Digital”</a:t>
            </a:r>
          </a:p>
          <a:p>
            <a:r>
              <a:rPr lang="en-US" dirty="0" smtClean="0"/>
              <a:t>Enumerated lists only get longer</a:t>
            </a:r>
            <a:r>
              <a:rPr lang="is-IS" dirty="0" smtClean="0"/>
              <a:t>…</a:t>
            </a:r>
            <a:endParaRPr lang="en-US" dirty="0"/>
          </a:p>
        </p:txBody>
      </p:sp>
    </p:spTree>
    <p:extLst>
      <p:ext uri="{BB962C8B-B14F-4D97-AF65-F5344CB8AC3E}">
        <p14:creationId xmlns:p14="http://schemas.microsoft.com/office/powerpoint/2010/main" val="946161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Org Description Feedback</a:t>
            </a:r>
            <a:endParaRPr lang="en-US" dirty="0"/>
          </a:p>
        </p:txBody>
      </p:sp>
      <p:sp>
        <p:nvSpPr>
          <p:cNvPr id="3" name="Content Placeholder 2"/>
          <p:cNvSpPr>
            <a:spLocks noGrp="1"/>
          </p:cNvSpPr>
          <p:nvPr>
            <p:ph idx="1"/>
          </p:nvPr>
        </p:nvSpPr>
        <p:spPr/>
        <p:txBody>
          <a:bodyPr/>
          <a:lstStyle/>
          <a:p>
            <a:r>
              <a:rPr lang="en-US" dirty="0" smtClean="0"/>
              <a:t>Statement:</a:t>
            </a:r>
          </a:p>
          <a:p>
            <a:pPr lvl="1"/>
            <a:r>
              <a:rPr lang="en-US" dirty="0"/>
              <a:t>"The organization defines, supports, promotes and improves the global profession of individuals involved in ensuring Digital Identities are professionally and ethically used and managed using secure, privacy-protecting and reliable practices.”</a:t>
            </a:r>
          </a:p>
          <a:p>
            <a:r>
              <a:rPr lang="en-US" dirty="0" smtClean="0"/>
              <a:t>Why multiple statements (including vision as well)?</a:t>
            </a:r>
          </a:p>
        </p:txBody>
      </p:sp>
    </p:spTree>
    <p:extLst>
      <p:ext uri="{BB962C8B-B14F-4D97-AF65-F5344CB8AC3E}">
        <p14:creationId xmlns:p14="http://schemas.microsoft.com/office/powerpoint/2010/main" val="1849591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Principles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a:t>This is a draft statement to espouse the professional organization’s principles. </a:t>
            </a:r>
          </a:p>
          <a:p>
            <a:r>
              <a:rPr lang="en-US" dirty="0"/>
              <a:t>“The organization that represents the Identity and Access Management industry succeeds when everyone, regardless of gender, ethnicity, sexual and religious orientation, can participate easily and openly. We succeed when members have equal access to opportunities: to learn, to work, to teach, to share and to apply with integrity, best current practice to the body of knowledge appropriate to the relevant societal norms, regulations and industry contexts</a:t>
            </a:r>
            <a:r>
              <a:rPr lang="en-US" dirty="0" smtClean="0"/>
              <a:t>.”</a:t>
            </a:r>
            <a:endParaRPr lang="en-US" dirty="0"/>
          </a:p>
          <a:p>
            <a:r>
              <a:rPr lang="en-US" dirty="0"/>
              <a:t>How strongly do you agree with this statement</a:t>
            </a:r>
            <a:r>
              <a:rPr lang="en-US" dirty="0" smtClean="0"/>
              <a:t>?</a:t>
            </a:r>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5039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Feedback</a:t>
            </a:r>
            <a:endParaRPr lang="en-US" dirty="0"/>
          </a:p>
        </p:txBody>
      </p:sp>
      <p:sp>
        <p:nvSpPr>
          <p:cNvPr id="5" name="Content Placeholder 4"/>
          <p:cNvSpPr>
            <a:spLocks noGrp="1"/>
          </p:cNvSpPr>
          <p:nvPr>
            <p:ph idx="1"/>
          </p:nvPr>
        </p:nvSpPr>
        <p:spPr/>
        <p:txBody>
          <a:bodyPr/>
          <a:lstStyle/>
          <a:p>
            <a:r>
              <a:rPr lang="en-US" dirty="0" smtClean="0"/>
              <a:t>Necessary but not sufficient</a:t>
            </a:r>
          </a:p>
          <a:p>
            <a:r>
              <a:rPr lang="en-US" dirty="0" smtClean="0"/>
              <a:t>Enumerated lists only get longer</a:t>
            </a:r>
            <a:r>
              <a:rPr lang="is-IS" dirty="0" smtClean="0"/>
              <a:t>…</a:t>
            </a:r>
          </a:p>
          <a:p>
            <a:r>
              <a:rPr lang="is-IS" dirty="0" smtClean="0"/>
              <a:t>Questions of need and use</a:t>
            </a:r>
            <a:endParaRPr lang="en-US" dirty="0"/>
          </a:p>
        </p:txBody>
      </p:sp>
    </p:spTree>
    <p:extLst>
      <p:ext uri="{BB962C8B-B14F-4D97-AF65-F5344CB8AC3E}">
        <p14:creationId xmlns:p14="http://schemas.microsoft.com/office/powerpoint/2010/main" val="946161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Roll</a:t>
            </a:r>
          </a:p>
          <a:p>
            <a:r>
              <a:rPr lang="en-US" dirty="0" smtClean="0"/>
              <a:t>Call for nominations reminds</a:t>
            </a:r>
          </a:p>
          <a:p>
            <a:r>
              <a:rPr lang="en-US" dirty="0" smtClean="0"/>
              <a:t>Survey Results Overview</a:t>
            </a:r>
          </a:p>
          <a:p>
            <a:r>
              <a:rPr lang="en-US" dirty="0" smtClean="0"/>
              <a:t>Open Discussion on Questions 1 - 3</a:t>
            </a:r>
            <a:endParaRPr lang="en-US" dirty="0"/>
          </a:p>
        </p:txBody>
      </p:sp>
    </p:spTree>
    <p:extLst>
      <p:ext uri="{BB962C8B-B14F-4D97-AF65-F5344CB8AC3E}">
        <p14:creationId xmlns:p14="http://schemas.microsoft.com/office/powerpoint/2010/main" val="919735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 wanted!</a:t>
            </a:r>
            <a:endParaRPr lang="en-US" dirty="0"/>
          </a:p>
        </p:txBody>
      </p:sp>
      <p:sp>
        <p:nvSpPr>
          <p:cNvPr id="3" name="Content Placeholder 2"/>
          <p:cNvSpPr>
            <a:spLocks noGrp="1"/>
          </p:cNvSpPr>
          <p:nvPr>
            <p:ph idx="1"/>
          </p:nvPr>
        </p:nvSpPr>
        <p:spPr/>
        <p:txBody>
          <a:bodyPr/>
          <a:lstStyle/>
          <a:p>
            <a:r>
              <a:rPr lang="en-US" dirty="0" smtClean="0"/>
              <a:t>Call for nominations is still open for another 5 hours</a:t>
            </a:r>
          </a:p>
          <a:p>
            <a:r>
              <a:rPr lang="en-US" dirty="0" smtClean="0"/>
              <a:t>Position to be filled:</a:t>
            </a:r>
          </a:p>
          <a:p>
            <a:pPr lvl="1"/>
            <a:r>
              <a:rPr lang="en-US" dirty="0" smtClean="0"/>
              <a:t>Vice-chair</a:t>
            </a:r>
          </a:p>
          <a:p>
            <a:pPr lvl="1"/>
            <a:r>
              <a:rPr lang="en-US" dirty="0" smtClean="0"/>
              <a:t>Secretary</a:t>
            </a:r>
          </a:p>
          <a:p>
            <a:r>
              <a:rPr lang="en-US" dirty="0"/>
              <a:t>Please send nominations to </a:t>
            </a:r>
            <a:r>
              <a:rPr lang="en-US" dirty="0" smtClean="0">
                <a:hlinkClick r:id="rId2"/>
              </a:rPr>
              <a:t>staff@kantarainitiative.org</a:t>
            </a:r>
            <a:endParaRPr lang="en-US" dirty="0"/>
          </a:p>
        </p:txBody>
      </p:sp>
    </p:spTree>
    <p:extLst>
      <p:ext uri="{BB962C8B-B14F-4D97-AF65-F5344CB8AC3E}">
        <p14:creationId xmlns:p14="http://schemas.microsoft.com/office/powerpoint/2010/main" val="934624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Survey Overview</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698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a:ea typeface="ＭＳ Ｐゴシック" charset="-128"/>
              </a:rPr>
              <a:t>Methodology</a:t>
            </a:r>
          </a:p>
        </p:txBody>
      </p:sp>
      <p:sp>
        <p:nvSpPr>
          <p:cNvPr id="5123" name="Content Placeholder 2"/>
          <p:cNvSpPr>
            <a:spLocks noGrp="1"/>
          </p:cNvSpPr>
          <p:nvPr>
            <p:ph idx="1"/>
          </p:nvPr>
        </p:nvSpPr>
        <p:spPr/>
        <p:txBody>
          <a:bodyPr/>
          <a:lstStyle/>
          <a:p>
            <a:r>
              <a:rPr lang="en-US" altLang="en-US" sz="2400" dirty="0">
                <a:ea typeface="ＭＳ Ｐゴシック" charset="-128"/>
              </a:rPr>
              <a:t>Conducted via </a:t>
            </a:r>
            <a:r>
              <a:rPr lang="en-US" altLang="en-US" sz="2400" dirty="0" err="1">
                <a:ea typeface="ＭＳ Ｐゴシック" charset="-128"/>
              </a:rPr>
              <a:t>SurveyMonkey</a:t>
            </a:r>
            <a:endParaRPr lang="en-US" altLang="en-US" sz="2400" dirty="0">
              <a:ea typeface="ＭＳ Ｐゴシック" charset="-128"/>
            </a:endParaRPr>
          </a:p>
          <a:p>
            <a:r>
              <a:rPr lang="en-US" altLang="en-US" sz="2400" dirty="0">
                <a:ea typeface="ＭＳ Ｐゴシック" charset="-128"/>
              </a:rPr>
              <a:t>Survey was open from September 7-21, 2016</a:t>
            </a:r>
          </a:p>
          <a:p>
            <a:r>
              <a:rPr lang="en-US" altLang="en-US" sz="2400" dirty="0" smtClean="0">
                <a:ea typeface="ＭＳ Ｐゴシック" charset="-128"/>
              </a:rPr>
              <a:t>Survey </a:t>
            </a:r>
            <a:r>
              <a:rPr lang="en-US" altLang="en-US" sz="2400" dirty="0">
                <a:ea typeface="ＭＳ Ｐゴシック" charset="-128"/>
              </a:rPr>
              <a:t>Responses</a:t>
            </a:r>
          </a:p>
          <a:p>
            <a:pPr lvl="1"/>
            <a:r>
              <a:rPr lang="en-US" altLang="en-US" sz="2000" dirty="0">
                <a:ea typeface="ＭＳ Ｐゴシック" charset="-128"/>
              </a:rPr>
              <a:t>355 Pledgees in total</a:t>
            </a:r>
          </a:p>
          <a:p>
            <a:pPr lvl="1"/>
            <a:r>
              <a:rPr lang="en-US" altLang="en-US" sz="2000" dirty="0">
                <a:ea typeface="ＭＳ Ｐゴシック" charset="-128"/>
              </a:rPr>
              <a:t>297 Pledgees gave permission to contact</a:t>
            </a:r>
          </a:p>
          <a:p>
            <a:pPr lvl="1"/>
            <a:r>
              <a:rPr lang="en-US" altLang="en-US" sz="2000" dirty="0">
                <a:ea typeface="ＭＳ Ｐゴシック" charset="-128"/>
              </a:rPr>
              <a:t>136 Survey responses | 45.7% Response Rate</a:t>
            </a:r>
          </a:p>
          <a:p>
            <a:endParaRPr lang="en-US" altLang="en-US" dirty="0">
              <a:ea typeface="ＭＳ Ｐゴシック" charset="-128"/>
            </a:endParaRPr>
          </a:p>
        </p:txBody>
      </p:sp>
    </p:spTree>
    <p:extLst>
      <p:ext uri="{BB962C8B-B14F-4D97-AF65-F5344CB8AC3E}">
        <p14:creationId xmlns:p14="http://schemas.microsoft.com/office/powerpoint/2010/main" val="1679263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Principles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a:t>This is a draft statement to espouse the professional organization’s principles. </a:t>
            </a:r>
          </a:p>
          <a:p>
            <a:r>
              <a:rPr lang="en-US" dirty="0"/>
              <a:t>“The organization that represents the Identity and Access Management industry succeeds when everyone, regardless of gender, ethnicity, sexual and religious orientation, can participate easily and openly. We succeed when members have equal access to opportunities: to learn, to work, to teach, to share and to apply with integrity, best current practice to the body of knowledge appropriate to the relevant societal norms, regulations and industry contexts</a:t>
            </a:r>
            <a:r>
              <a:rPr lang="en-US" dirty="0" smtClean="0"/>
              <a:t>.”</a:t>
            </a:r>
            <a:endParaRPr lang="en-US" dirty="0"/>
          </a:p>
          <a:p>
            <a:r>
              <a:rPr lang="en-US" dirty="0"/>
              <a:t>How strongly do you agree with this statement</a:t>
            </a:r>
            <a:r>
              <a:rPr lang="en-US" dirty="0" smtClean="0"/>
              <a: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997305934"/>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872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 Vision Statement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a:t>This is a draft vision statement of the digital identity professional association.</a:t>
            </a:r>
          </a:p>
          <a:p>
            <a:r>
              <a:rPr lang="en-US" dirty="0" smtClean="0"/>
              <a:t>"</a:t>
            </a:r>
            <a:r>
              <a:rPr lang="en-US" dirty="0"/>
              <a:t>Digital identities are used and managed professionally and ethically using secure, privacy-protecting and reliable practices to offer high value digital services.”</a:t>
            </a:r>
          </a:p>
          <a:p>
            <a:r>
              <a:rPr lang="en-US" dirty="0" smtClean="0"/>
              <a:t>How </a:t>
            </a:r>
            <a:r>
              <a:rPr lang="en-US" dirty="0"/>
              <a:t>strongly do you agree with this statement</a:t>
            </a:r>
            <a:r>
              <a:rPr lang="en-US" dirty="0" smtClean="0"/>
              <a: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661282548"/>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6161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Mission Statement</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a:t>Below you will find first, a statement of how the organization might be described by all several years from now and second, a proposed draft mission statement</a:t>
            </a:r>
            <a:r>
              <a:rPr lang="en-US" dirty="0" smtClean="0"/>
              <a:t>.</a:t>
            </a:r>
            <a:endParaRPr lang="en-US" dirty="0"/>
          </a:p>
          <a:p>
            <a:r>
              <a:rPr lang="en-US" dirty="0"/>
              <a:t>"The organization defines, supports, promotes and improves the global profession of individuals involved in ensuring Digital Identities are professionally and ethically used and managed using secure, privacy-protecting and reliable practices</a:t>
            </a:r>
            <a:r>
              <a:rPr lang="en-US" dirty="0" smtClean="0"/>
              <a:t>.”</a:t>
            </a:r>
            <a:endParaRPr lang="en-US" dirty="0"/>
          </a:p>
          <a:p>
            <a:r>
              <a:rPr lang="en-US" dirty="0"/>
              <a:t>If you were to broadly agree with the ‘future-state’ statement above, what do you think about the following as a proposed Mission statement</a:t>
            </a:r>
            <a:r>
              <a:rPr lang="en-US" dirty="0" smtClean="0"/>
              <a:t>?</a:t>
            </a:r>
            <a:endParaRPr lang="en-US" dirty="0"/>
          </a:p>
          <a:p>
            <a:r>
              <a:rPr lang="en-US" dirty="0"/>
              <a:t>“To advance the practice and profession of digital identity, authentication and access control use and management to increase trust in digital services</a:t>
            </a:r>
            <a:r>
              <a:rPr lang="en-US" dirty="0" smtClean="0"/>
              <a:t>.”</a:t>
            </a:r>
            <a:endParaRPr lang="en-US" dirty="0"/>
          </a:p>
          <a:p>
            <a:r>
              <a:rPr lang="en-US" dirty="0"/>
              <a:t>How strongly do you agree with this statement?</a:t>
            </a:r>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473097905"/>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220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4: How important are the following items and services?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0886938"/>
              </p:ext>
            </p:extLst>
          </p:nvPr>
        </p:nvGraphicFramePr>
        <p:xfrm>
          <a:off x="609600" y="1447800"/>
          <a:ext cx="109728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23072"/>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50413</TotalTime>
  <Words>817</Words>
  <Application>Microsoft Macintosh PowerPoint</Application>
  <PresentationFormat>Widescreen</PresentationFormat>
  <Paragraphs>73</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MS PGothic</vt:lpstr>
      <vt:lpstr>ＭＳ Ｐゴシック</vt:lpstr>
      <vt:lpstr>Arial</vt:lpstr>
      <vt:lpstr>Calibri</vt:lpstr>
      <vt:lpstr>Microsoft Sans Serif</vt:lpstr>
      <vt:lpstr>Wingdings</vt:lpstr>
      <vt:lpstr>Network</vt:lpstr>
      <vt:lpstr>ID Pro Discussion Group Meeting 2 Survey Results</vt:lpstr>
      <vt:lpstr>Agenda</vt:lpstr>
      <vt:lpstr>Leaders wanted!</vt:lpstr>
      <vt:lpstr>Survey Overview</vt:lpstr>
      <vt:lpstr>Methodology</vt:lpstr>
      <vt:lpstr>Question 1: Principles</vt:lpstr>
      <vt:lpstr>Question 2 – Vision Statement</vt:lpstr>
      <vt:lpstr>Question 3: Mission Statement</vt:lpstr>
      <vt:lpstr>Question 4: How important are the following items and services?</vt:lpstr>
      <vt:lpstr>Survey Discussion</vt:lpstr>
      <vt:lpstr>Question 2: Vision Statement</vt:lpstr>
      <vt:lpstr>Question 2: Feedback</vt:lpstr>
      <vt:lpstr>Question 3: Mission Statement</vt:lpstr>
      <vt:lpstr>Question 3: Mission Statement Feedback</vt:lpstr>
      <vt:lpstr>Question 3: Org Description Feedback</vt:lpstr>
      <vt:lpstr>Question 1: Principles</vt:lpstr>
      <vt:lpstr>Question 1: Feedback</vt:lpstr>
    </vt:vector>
  </TitlesOfParts>
  <Company>RSA Security Inc.</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RSA Security Inc.</dc:creator>
  <cp:lastModifiedBy>Ian Glazer</cp:lastModifiedBy>
  <cp:revision>224</cp:revision>
  <dcterms:created xsi:type="dcterms:W3CDTF">2009-05-06T16:55:56Z</dcterms:created>
  <dcterms:modified xsi:type="dcterms:W3CDTF">2016-10-17T15:37:49Z</dcterms:modified>
</cp:coreProperties>
</file>