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xlsm" ContentType="application/vnd.ms-excel.sheet.macroEnabled.12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9" r:id="rId4"/>
    <p:sldId id="272" r:id="rId5"/>
    <p:sldId id="274" r:id="rId6"/>
    <p:sldId id="273" r:id="rId7"/>
    <p:sldId id="258" r:id="rId8"/>
    <p:sldId id="260" r:id="rId9"/>
    <p:sldId id="261" r:id="rId10"/>
    <p:sldId id="262" r:id="rId11"/>
    <p:sldId id="263" r:id="rId12"/>
    <p:sldId id="275" r:id="rId13"/>
    <p:sldId id="276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6F72"/>
    <a:srgbClr val="7EA8AD"/>
    <a:srgbClr val="BA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2895"/>
    <p:restoredTop sz="86987"/>
  </p:normalViewPr>
  <p:slideViewPr>
    <p:cSldViewPr showGuides="1">
      <p:cViewPr varScale="1">
        <p:scale>
          <a:sx n="74" d="100"/>
          <a:sy n="74" d="100"/>
        </p:scale>
        <p:origin x="176" y="281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04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4" Type="http://schemas.openxmlformats.org/officeDocument/2006/relationships/oleObject" Target="https://virtualinc.sharepoint.com/sites/kantara/Client%20Documents/Special%20Programs/Digital%20Identity%20Profession/Kantara%20Digital%20Identity%20Industry%20Pledges.xlsx" TargetMode="External"/><Relationship Id="rId1" Type="http://schemas.microsoft.com/office/2011/relationships/chartStyle" Target="style1.xml"/><Relationship Id="rId2" Type="http://schemas.microsoft.com/office/2011/relationships/chartColorStyle" Target="colors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Macro-Enabled_Worksheet1.xlsm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4" Type="http://schemas.openxmlformats.org/officeDocument/2006/relationships/oleObject" Target="https://virtualinc.sharepoint.com/sites/kantara/Client%20Documents/Special%20Programs/Digital%20Identity%20Profession/ID%20Pro%20Survey%20Results_09222016.xlsx" TargetMode="External"/><Relationship Id="rId1" Type="http://schemas.microsoft.com/office/2011/relationships/chartStyle" Target="style2.xml"/><Relationship Id="rId2" Type="http://schemas.microsoft.com/office/2011/relationships/chartColorStyle" Target="colors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[Kantara Digital Identity Industry Pledges.xlsx]Country Data!PivotTable1</c:name>
    <c:fmtId val="-1"/>
  </c:pivotSource>
  <c:chart>
    <c:autoTitleDeleted val="1"/>
    <c:pivotFmts>
      <c:pivotFmt>
        <c:idx val="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1"/>
          <c:showCatName val="0"/>
          <c:showSerName val="0"/>
          <c:showPercent val="0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2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3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4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5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6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dLblPos val="bestFit"/>
          <c:showLegendKey val="0"/>
          <c:showVal val="0"/>
          <c:showCatName val="1"/>
          <c:showSerName val="0"/>
          <c:showPercent val="1"/>
          <c:showBubbleSize val="0"/>
          <c:extLst xmlns:c16r2="http://schemas.microsoft.com/office/drawing/2015/06/chart"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7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8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8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99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0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1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2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3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4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5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6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  <c:pivotFmt>
        <c:idx val="107"/>
        <c:spPr>
          <a:solidFill>
            <a:schemeClr val="accent1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/>
      <c:pieChart>
        <c:varyColors val="1"/>
        <c:ser>
          <c:idx val="0"/>
          <c:order val="0"/>
          <c:tx>
            <c:strRef>
              <c:f>'Country Data'!$B$3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0D8-4353-9C01-1E27B2C914D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0D8-4353-9C01-1E27B2C914D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0D8-4353-9C01-1E27B2C914D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0D8-4353-9C01-1E27B2C914D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0D8-4353-9C01-1E27B2C914D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0D8-4353-9C01-1E27B2C914D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0D8-4353-9C01-1E27B2C914D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C0D8-4353-9C01-1E27B2C914D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C0D8-4353-9C01-1E27B2C914D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C0D8-4353-9C01-1E27B2C914D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C0D8-4353-9C01-1E27B2C914D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C0D8-4353-9C01-1E27B2C914D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C0D8-4353-9C01-1E27B2C914D7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C0D8-4353-9C01-1E27B2C914D7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C0D8-4353-9C01-1E27B2C914D7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F-C0D8-4353-9C01-1E27B2C914D7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1-C0D8-4353-9C01-1E27B2C914D7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3-C0D8-4353-9C01-1E27B2C914D7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5-C0D8-4353-9C01-1E27B2C914D7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7-C0D8-4353-9C01-1E27B2C914D7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C0D8-4353-9C01-1E27B2C914D7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B-C0D8-4353-9C01-1E27B2C914D7}"/>
              </c:ext>
            </c:extLst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D-C0D8-4353-9C01-1E27B2C914D7}"/>
              </c:ext>
            </c:extLst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C0D8-4353-9C01-1E27B2C914D7}"/>
              </c:ext>
            </c:extLst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1-C0D8-4353-9C01-1E27B2C914D7}"/>
              </c:ext>
            </c:extLst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C0D8-4353-9C01-1E27B2C914D7}"/>
              </c:ext>
            </c:extLst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5-C0D8-4353-9C01-1E27B2C914D7}"/>
              </c:ext>
            </c:extLst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7-C0D8-4353-9C01-1E27B2C914D7}"/>
              </c:ext>
            </c:extLst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C0D8-4353-9C01-1E27B2C914D7}"/>
              </c:ext>
            </c:extLst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B-C0D8-4353-9C01-1E27B2C914D7}"/>
              </c:ext>
            </c:extLst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D-C0D8-4353-9C01-1E27B2C914D7}"/>
              </c:ext>
            </c:extLst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F-C0D8-4353-9C01-1E27B2C914D7}"/>
              </c:ext>
            </c:extLst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1-C0D8-4353-9C01-1E27B2C914D7}"/>
              </c:ext>
            </c:extLst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3-C0D8-4353-9C01-1E27B2C914D7}"/>
              </c:ext>
            </c:extLst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45-C0D8-4353-9C01-1E27B2C914D7}"/>
              </c:ext>
            </c:extLst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8"/>
            <c:bubble3D val="0"/>
            <c:spPr>
              <a:solidFill>
                <a:schemeClr val="accent3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9"/>
            <c:bubble3D val="0"/>
            <c:spPr>
              <a:solidFill>
                <a:schemeClr val="accent4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0"/>
            <c:bubble3D val="0"/>
            <c:spPr>
              <a:solidFill>
                <a:schemeClr val="accent5">
                  <a:lumMod val="70000"/>
                  <a:lumOff val="3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'Country Data'!$A$4:$A$45</c:f>
              <c:strCache>
                <c:ptCount val="41"/>
                <c:pt idx="0">
                  <c:v>Argentina</c:v>
                </c:pt>
                <c:pt idx="1">
                  <c:v>Australia</c:v>
                </c:pt>
                <c:pt idx="2">
                  <c:v>Austria</c:v>
                </c:pt>
                <c:pt idx="3">
                  <c:v>Belgium</c:v>
                </c:pt>
                <c:pt idx="4">
                  <c:v>Canada</c:v>
                </c:pt>
                <c:pt idx="5">
                  <c:v>Canada and USA</c:v>
                </c:pt>
                <c:pt idx="6">
                  <c:v>Colombia</c:v>
                </c:pt>
                <c:pt idx="7">
                  <c:v>Denmark</c:v>
                </c:pt>
                <c:pt idx="8">
                  <c:v>Deutschland</c:v>
                </c:pt>
                <c:pt idx="9">
                  <c:v>Finland</c:v>
                </c:pt>
                <c:pt idx="10">
                  <c:v>France</c:v>
                </c:pt>
                <c:pt idx="11">
                  <c:v>Germany</c:v>
                </c:pt>
                <c:pt idx="12">
                  <c:v>India</c:v>
                </c:pt>
                <c:pt idx="13">
                  <c:v>Ireland</c:v>
                </c:pt>
                <c:pt idx="14">
                  <c:v>Italy</c:v>
                </c:pt>
                <c:pt idx="15">
                  <c:v>Japan</c:v>
                </c:pt>
                <c:pt idx="16">
                  <c:v>Nepal</c:v>
                </c:pt>
                <c:pt idx="17">
                  <c:v>Netherlands</c:v>
                </c:pt>
                <c:pt idx="18">
                  <c:v>New Zealand</c:v>
                </c:pt>
                <c:pt idx="19">
                  <c:v>Poland</c:v>
                </c:pt>
                <c:pt idx="20">
                  <c:v>Slovakia</c:v>
                </c:pt>
                <c:pt idx="21">
                  <c:v>Sweden</c:v>
                </c:pt>
                <c:pt idx="22">
                  <c:v>Switzerland</c:v>
                </c:pt>
                <c:pt idx="23">
                  <c:v>United Kingdom</c:v>
                </c:pt>
                <c:pt idx="24">
                  <c:v>United States</c:v>
                </c:pt>
                <c:pt idx="25">
                  <c:v>Hong Kong</c:v>
                </c:pt>
                <c:pt idx="26">
                  <c:v>Spain</c:v>
                </c:pt>
                <c:pt idx="27">
                  <c:v>Trinidad &amp; Tobago</c:v>
                </c:pt>
                <c:pt idx="28">
                  <c:v>Various</c:v>
                </c:pt>
                <c:pt idx="29">
                  <c:v>Perú</c:v>
                </c:pt>
                <c:pt idx="30">
                  <c:v>NL</c:v>
                </c:pt>
                <c:pt idx="31">
                  <c:v>Kenya</c:v>
                </c:pt>
                <c:pt idx="32">
                  <c:v>Bosnia &amp; Herzegovina</c:v>
                </c:pt>
                <c:pt idx="33">
                  <c:v>England</c:v>
                </c:pt>
                <c:pt idx="34">
                  <c:v>Korea(Rep. of)</c:v>
                </c:pt>
                <c:pt idx="35">
                  <c:v>Nigeria</c:v>
                </c:pt>
                <c:pt idx="36">
                  <c:v>NL </c:v>
                </c:pt>
                <c:pt idx="37">
                  <c:v>Belgium </c:v>
                </c:pt>
                <c:pt idx="38">
                  <c:v>Portugal</c:v>
                </c:pt>
                <c:pt idx="39">
                  <c:v>Castel Maggiore (BO)</c:v>
                </c:pt>
                <c:pt idx="40">
                  <c:v>Italia</c:v>
                </c:pt>
              </c:strCache>
            </c:strRef>
          </c:cat>
          <c:val>
            <c:numRef>
              <c:f>'Country Data'!$B$4:$B$45</c:f>
              <c:numCache>
                <c:formatCode>General</c:formatCode>
                <c:ptCount val="41"/>
                <c:pt idx="0">
                  <c:v>1.0</c:v>
                </c:pt>
                <c:pt idx="1">
                  <c:v>16.0</c:v>
                </c:pt>
                <c:pt idx="2">
                  <c:v>2.0</c:v>
                </c:pt>
                <c:pt idx="3">
                  <c:v>7.0</c:v>
                </c:pt>
                <c:pt idx="4">
                  <c:v>32.0</c:v>
                </c:pt>
                <c:pt idx="5">
                  <c:v>2.0</c:v>
                </c:pt>
                <c:pt idx="6">
                  <c:v>1.0</c:v>
                </c:pt>
                <c:pt idx="7">
                  <c:v>3.0</c:v>
                </c:pt>
                <c:pt idx="8">
                  <c:v>1.0</c:v>
                </c:pt>
                <c:pt idx="9">
                  <c:v>5.0</c:v>
                </c:pt>
                <c:pt idx="10">
                  <c:v>8.0</c:v>
                </c:pt>
                <c:pt idx="11">
                  <c:v>10.0</c:v>
                </c:pt>
                <c:pt idx="12">
                  <c:v>3.0</c:v>
                </c:pt>
                <c:pt idx="13">
                  <c:v>1.0</c:v>
                </c:pt>
                <c:pt idx="14">
                  <c:v>5.0</c:v>
                </c:pt>
                <c:pt idx="15">
                  <c:v>9.0</c:v>
                </c:pt>
                <c:pt idx="16">
                  <c:v>1.0</c:v>
                </c:pt>
                <c:pt idx="17">
                  <c:v>20.0</c:v>
                </c:pt>
                <c:pt idx="18">
                  <c:v>7.0</c:v>
                </c:pt>
                <c:pt idx="19">
                  <c:v>2.0</c:v>
                </c:pt>
                <c:pt idx="20">
                  <c:v>1.0</c:v>
                </c:pt>
                <c:pt idx="21">
                  <c:v>6.0</c:v>
                </c:pt>
                <c:pt idx="22">
                  <c:v>3.0</c:v>
                </c:pt>
                <c:pt idx="23">
                  <c:v>26.0</c:v>
                </c:pt>
                <c:pt idx="24">
                  <c:v>145.0</c:v>
                </c:pt>
                <c:pt idx="25">
                  <c:v>1.0</c:v>
                </c:pt>
                <c:pt idx="26">
                  <c:v>4.0</c:v>
                </c:pt>
                <c:pt idx="27">
                  <c:v>1.0</c:v>
                </c:pt>
                <c:pt idx="28">
                  <c:v>1.0</c:v>
                </c:pt>
                <c:pt idx="29">
                  <c:v>1.0</c:v>
                </c:pt>
                <c:pt idx="30">
                  <c:v>1.0</c:v>
                </c:pt>
                <c:pt idx="31">
                  <c:v>1.0</c:v>
                </c:pt>
                <c:pt idx="32">
                  <c:v>1.0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1.0</c:v>
                </c:pt>
                <c:pt idx="39">
                  <c:v>1.0</c:v>
                </c:pt>
                <c:pt idx="40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6-C0D8-4353-9C01-1E27B2C914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 xmlns:c16r2="http://schemas.microsoft.com/office/drawing/2015/06/chart">
    <c:ext xmlns:c16="http://schemas.microsoft.com/office/drawing/2014/chart" uri="{E28EC0CA-F0BB-4C9C-879D-F8772B89E7AC}">
      <c16:pivotOptions16>
        <c16:showExpandCollapseFieldButtons val="1"/>
      </c16:pivotOptions16>
    </c:ex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Represents</c:v>
                </c:pt>
              </c:strCache>
            </c:strRef>
          </c:tx>
          <c:spPr>
            <a:solidFill>
              <a:srgbClr val="CCCC00"/>
            </a:solidFill>
            <a:ln w="25402">
              <a:noFill/>
            </a:ln>
          </c:spPr>
          <c:dPt>
            <c:idx val="0"/>
            <c:bubble3D val="0"/>
            <c:spPr>
              <a:solidFill>
                <a:srgbClr val="CCCC00"/>
              </a:solidFill>
              <a:ln w="3175">
                <a:solidFill>
                  <a:srgbClr val="FFFFFF"/>
                </a:solidFill>
                <a:prstDash val="solid"/>
              </a:ln>
            </c:spPr>
          </c:dPt>
          <c:dPt>
            <c:idx val="1"/>
            <c:bubble3D val="0"/>
            <c:spPr>
              <a:solidFill>
                <a:srgbClr val="669999"/>
              </a:solidFill>
              <a:ln w="3175">
                <a:solidFill>
                  <a:srgbClr val="FFFFFF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FF"/>
              </a:solidFill>
              <a:ln w="3175">
                <a:solidFill>
                  <a:srgbClr val="FFFFFF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000000"/>
              </a:solidFill>
              <a:ln w="3175">
                <a:solidFill>
                  <a:srgbClr val="FFFFFF"/>
                </a:solidFill>
                <a:prstDash val="solid"/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A695896-7D14-8043-BB39-7D3BC5A1645D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</a:t>
                    </a:r>
                    <a:fld id="{9F0761FE-602D-0449-A8AF-496E8B858AE6}" type="PERCENTAGE">
                      <a:rPr lang="en-US" baseline="0" smtClean="0"/>
                      <a:pPr/>
                      <a:t>[PERCENTAGE]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smtClean="0"/>
                      <a:t>My Org </a:t>
                    </a:r>
                    <a:fld id="{1A4998E6-0415-1B4D-96C4-D53F8B328ACC}" type="PERCENTAGE">
                      <a:rPr lang="en-US" baseline="0"/>
                      <a:pPr/>
                      <a:t>[PERCENTAGE]</a:t>
                    </a:fld>
                    <a:endParaRPr lang="en-US" baseline="0" smtClean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2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3175">
                  <a:solidFill>
                    <a:srgbClr val="969696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2"/>
                <c:pt idx="0">
                  <c:v>Myself</c:v>
                </c:pt>
                <c:pt idx="1">
                  <c:v>My Organization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237.0</c:v>
                </c:pt>
                <c:pt idx="1">
                  <c:v>118.0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4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333333"/>
                    </a:solidFill>
                    <a:latin typeface="Microsoft Sans Serif"/>
                    <a:ea typeface="Microsoft Sans Serif"/>
                    <a:cs typeface="Microsoft Sans Serif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'[ID Pro Survey Results_09222016.xlsx]Question 8'!$A$4:$A$8</c:f>
              <c:strCache>
                <c:ptCount val="5"/>
                <c:pt idx="0">
                  <c:v>IT Security</c:v>
                </c:pt>
                <c:pt idx="1">
                  <c:v>Access management</c:v>
                </c:pt>
                <c:pt idx="2">
                  <c:v>Standards development</c:v>
                </c:pt>
                <c:pt idx="3">
                  <c:v>Developer</c:v>
                </c:pt>
                <c:pt idx="4">
                  <c:v>Information Privacy and Data Protection</c:v>
                </c:pt>
              </c:strCache>
            </c:strRef>
          </c:cat>
          <c:val>
            <c:numRef>
              <c:f>'[ID Pro Survey Results_09222016.xlsx]Question 8'!$C$4:$C$8</c:f>
              <c:numCache>
                <c:formatCode>0.0%</c:formatCode>
                <c:ptCount val="5"/>
                <c:pt idx="0">
                  <c:v>0.74</c:v>
                </c:pt>
                <c:pt idx="1">
                  <c:v>0.787</c:v>
                </c:pt>
                <c:pt idx="2">
                  <c:v>0.488</c:v>
                </c:pt>
                <c:pt idx="3">
                  <c:v>0.543</c:v>
                </c:pt>
                <c:pt idx="4">
                  <c:v>0.583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3695168"/>
        <c:axId val="1407635664"/>
      </c:barChart>
      <c:catAx>
        <c:axId val="1343695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3175" cap="flat" cmpd="sng" algn="ctr">
            <a:solidFill>
              <a:srgbClr val="333333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rgbClr val="333333"/>
                </a:solidFill>
                <a:latin typeface="Microsoft Sans Serif"/>
                <a:ea typeface="Microsoft Sans Serif"/>
                <a:cs typeface="Microsoft Sans Serif"/>
              </a:defRPr>
            </a:pPr>
            <a:endParaRPr lang="en-US"/>
          </a:p>
        </c:txPr>
        <c:crossAx val="1407635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07635664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343695168"/>
        <c:crossesAt val="1.0"/>
        <c:crossBetween val="between"/>
      </c:valAx>
      <c:spPr>
        <a:solidFill>
          <a:srgbClr val="EEEEEE"/>
        </a:solidFill>
        <a:ln w="25400">
          <a:noFill/>
        </a:ln>
        <a:effectLst/>
      </c:spPr>
    </c:plotArea>
    <c:plotVisOnly val="1"/>
    <c:dispBlanksAs val="gap"/>
    <c:showDLblsOverMax val="0"/>
  </c:chart>
  <c:spPr>
    <a:solidFill>
      <a:srgbClr val="EEEEEE"/>
    </a:solidFill>
    <a:ln w="3175" cap="flat" cmpd="sng" algn="ctr">
      <a:solidFill>
        <a:srgbClr val="333333"/>
      </a:solidFill>
      <a:prstDash val="solid"/>
      <a:round/>
    </a:ln>
    <a:effectLst/>
  </c:spPr>
  <c:txPr>
    <a:bodyPr/>
    <a:lstStyle/>
    <a:p>
      <a:pPr>
        <a:defRPr sz="1800" b="0" i="0" u="none" strike="noStrike" baseline="0">
          <a:solidFill>
            <a:srgbClr val="333333"/>
          </a:solidFill>
          <a:latin typeface="Microsoft Sans Serif"/>
          <a:ea typeface="Microsoft Sans Serif"/>
          <a:cs typeface="Microsoft Sans Serif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FB5DF9-FE95-4B19-9307-9EA47F6692B8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50611B7D-8252-4AC2-B24D-90265A3A4230}">
      <dgm:prSet phldrT="[Text]" custT="1"/>
      <dgm:spPr/>
      <dgm:t>
        <a:bodyPr/>
        <a:lstStyle/>
        <a:p>
          <a:pPr algn="ctr"/>
          <a:r>
            <a:rPr lang="en-US" sz="2800" dirty="0"/>
            <a:t>166</a:t>
          </a:r>
          <a:br>
            <a:rPr lang="en-US" sz="2800" dirty="0"/>
          </a:br>
          <a:r>
            <a:rPr lang="en-US" sz="2800" dirty="0"/>
            <a:t>May 24</a:t>
          </a:r>
        </a:p>
        <a:p>
          <a:pPr algn="ctr"/>
          <a:r>
            <a:rPr lang="en-US" sz="1600" dirty="0"/>
            <a:t>(launched on </a:t>
          </a:r>
          <a:br>
            <a:rPr lang="en-US" sz="1600" dirty="0"/>
          </a:br>
          <a:r>
            <a:rPr lang="en-US" sz="1600" dirty="0"/>
            <a:t>May 11, 2016)</a:t>
          </a:r>
        </a:p>
      </dgm:t>
    </dgm:pt>
    <dgm:pt modelId="{9E130C9A-53BD-4DB2-80EA-BA720C60EDAC}" type="parTrans" cxnId="{62269AB7-2170-423C-B31B-51CFD337CBBA}">
      <dgm:prSet/>
      <dgm:spPr/>
      <dgm:t>
        <a:bodyPr/>
        <a:lstStyle/>
        <a:p>
          <a:endParaRPr lang="en-US"/>
        </a:p>
      </dgm:t>
    </dgm:pt>
    <dgm:pt modelId="{5F14FDC3-0710-4DE7-8D48-7F72CBD18872}" type="sibTrans" cxnId="{62269AB7-2170-423C-B31B-51CFD337CBBA}">
      <dgm:prSet/>
      <dgm:spPr/>
      <dgm:t>
        <a:bodyPr/>
        <a:lstStyle/>
        <a:p>
          <a:endParaRPr lang="en-US"/>
        </a:p>
      </dgm:t>
    </dgm:pt>
    <dgm:pt modelId="{8DFDA3C5-8E53-4126-BF75-0BC950CCD9A1}">
      <dgm:prSet phldrT="[Text]" custT="1"/>
      <dgm:spPr/>
      <dgm:t>
        <a:bodyPr/>
        <a:lstStyle/>
        <a:p>
          <a:pPr algn="ctr"/>
          <a:r>
            <a:rPr lang="en-US" sz="2800" dirty="0" smtClean="0"/>
            <a:t>355</a:t>
          </a:r>
          <a:endParaRPr lang="en-US" sz="2800" dirty="0"/>
        </a:p>
        <a:p>
          <a:pPr algn="ctr"/>
          <a:r>
            <a:rPr lang="en-US" sz="2800" dirty="0"/>
            <a:t>August </a:t>
          </a:r>
          <a:r>
            <a:rPr lang="en-US" sz="2800" dirty="0" smtClean="0"/>
            <a:t>31</a:t>
          </a:r>
          <a:endParaRPr lang="en-US" sz="2800" dirty="0"/>
        </a:p>
      </dgm:t>
    </dgm:pt>
    <dgm:pt modelId="{9E510FC3-DE32-496A-98FD-7D4A93149C58}" type="parTrans" cxnId="{FD49809D-C78D-4A17-848E-B82CC2968333}">
      <dgm:prSet/>
      <dgm:spPr/>
      <dgm:t>
        <a:bodyPr/>
        <a:lstStyle/>
        <a:p>
          <a:endParaRPr lang="en-US"/>
        </a:p>
      </dgm:t>
    </dgm:pt>
    <dgm:pt modelId="{028E8DEF-F26E-437E-BC8D-CE7C399D7558}" type="sibTrans" cxnId="{FD49809D-C78D-4A17-848E-B82CC2968333}">
      <dgm:prSet/>
      <dgm:spPr/>
      <dgm:t>
        <a:bodyPr/>
        <a:lstStyle/>
        <a:p>
          <a:endParaRPr lang="en-US"/>
        </a:p>
      </dgm:t>
    </dgm:pt>
    <dgm:pt modelId="{00DDF5CC-2F03-4864-A314-5CAA9230B49B}">
      <dgm:prSet phldrT="[Text]" custT="1"/>
      <dgm:spPr/>
      <dgm:t>
        <a:bodyPr/>
        <a:lstStyle/>
        <a:p>
          <a:pPr algn="ctr"/>
          <a:r>
            <a:rPr lang="en-US" sz="2800" dirty="0"/>
            <a:t>243</a:t>
          </a:r>
          <a:br>
            <a:rPr lang="en-US" sz="2800" dirty="0"/>
          </a:br>
          <a:r>
            <a:rPr lang="en-US" sz="2800" dirty="0"/>
            <a:t>June 14</a:t>
          </a:r>
        </a:p>
      </dgm:t>
    </dgm:pt>
    <dgm:pt modelId="{2F9D47CF-B7B8-4BB0-A012-C8245F736B2E}" type="parTrans" cxnId="{D1839E52-D1AF-4987-A000-7609AC20A98F}">
      <dgm:prSet/>
      <dgm:spPr/>
      <dgm:t>
        <a:bodyPr/>
        <a:lstStyle/>
        <a:p>
          <a:endParaRPr lang="en-US"/>
        </a:p>
      </dgm:t>
    </dgm:pt>
    <dgm:pt modelId="{63B279B8-0139-41EA-8C83-F759BB44AE8F}" type="sibTrans" cxnId="{D1839E52-D1AF-4987-A000-7609AC20A98F}">
      <dgm:prSet/>
      <dgm:spPr/>
      <dgm:t>
        <a:bodyPr/>
        <a:lstStyle/>
        <a:p>
          <a:endParaRPr lang="en-US"/>
        </a:p>
      </dgm:t>
    </dgm:pt>
    <dgm:pt modelId="{CFDA13B8-85A7-469B-8CB5-F2B31D744D06}" type="pres">
      <dgm:prSet presAssocID="{8BFB5DF9-FE95-4B19-9307-9EA47F6692B8}" presName="arrowDiagram" presStyleCnt="0">
        <dgm:presLayoutVars>
          <dgm:chMax val="5"/>
          <dgm:dir/>
          <dgm:resizeHandles val="exact"/>
        </dgm:presLayoutVars>
      </dgm:prSet>
      <dgm:spPr/>
    </dgm:pt>
    <dgm:pt modelId="{0D778175-2BB7-4288-B84B-D9062E7EE5B9}" type="pres">
      <dgm:prSet presAssocID="{8BFB5DF9-FE95-4B19-9307-9EA47F6692B8}" presName="arrow" presStyleLbl="bgShp" presStyleIdx="0" presStyleCnt="1" custLinFactNeighborY="-465"/>
      <dgm:spPr/>
    </dgm:pt>
    <dgm:pt modelId="{77CAE4A1-40B2-44CC-AFCA-CA1A9451F4EB}" type="pres">
      <dgm:prSet presAssocID="{8BFB5DF9-FE95-4B19-9307-9EA47F6692B8}" presName="arrowDiagram3" presStyleCnt="0"/>
      <dgm:spPr/>
    </dgm:pt>
    <dgm:pt modelId="{C92BE762-A856-48D6-9DF1-BC786FEF9139}" type="pres">
      <dgm:prSet presAssocID="{50611B7D-8252-4AC2-B24D-90265A3A4230}" presName="bullet3a" presStyleLbl="node1" presStyleIdx="0" presStyleCnt="3"/>
      <dgm:spPr/>
    </dgm:pt>
    <dgm:pt modelId="{F0D10B0C-7A41-450E-9CED-73524E1E7835}" type="pres">
      <dgm:prSet presAssocID="{50611B7D-8252-4AC2-B24D-90265A3A4230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CB4FD6-3074-42B0-8D4A-B2682DF5DA70}" type="pres">
      <dgm:prSet presAssocID="{00DDF5CC-2F03-4864-A314-5CAA9230B49B}" presName="bullet3b" presStyleLbl="node1" presStyleIdx="1" presStyleCnt="3"/>
      <dgm:spPr/>
    </dgm:pt>
    <dgm:pt modelId="{A8558EA3-DF92-4E44-B5B7-7CB6CC83152D}" type="pres">
      <dgm:prSet presAssocID="{00DDF5CC-2F03-4864-A314-5CAA9230B49B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C0AFD-9778-46A6-93C6-7B4931F54C8D}" type="pres">
      <dgm:prSet presAssocID="{8DFDA3C5-8E53-4126-BF75-0BC950CCD9A1}" presName="bullet3c" presStyleLbl="node1" presStyleIdx="2" presStyleCnt="3"/>
      <dgm:spPr/>
    </dgm:pt>
    <dgm:pt modelId="{B6E267FE-832F-4E84-8536-3933F461BA66}" type="pres">
      <dgm:prSet presAssocID="{8DFDA3C5-8E53-4126-BF75-0BC950CCD9A1}" presName="textBox3c" presStyleLbl="revTx" presStyleIdx="2" presStyleCnt="3" custScaleX="1270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09D19A-C5A1-FE43-9882-0934C5D54967}" type="presOf" srcId="{50611B7D-8252-4AC2-B24D-90265A3A4230}" destId="{F0D10B0C-7A41-450E-9CED-73524E1E7835}" srcOrd="0" destOrd="0" presId="urn:microsoft.com/office/officeart/2005/8/layout/arrow2"/>
    <dgm:cxn modelId="{6D3E263C-D3FE-B349-836B-500041DA7BBF}" type="presOf" srcId="{00DDF5CC-2F03-4864-A314-5CAA9230B49B}" destId="{A8558EA3-DF92-4E44-B5B7-7CB6CC83152D}" srcOrd="0" destOrd="0" presId="urn:microsoft.com/office/officeart/2005/8/layout/arrow2"/>
    <dgm:cxn modelId="{62269AB7-2170-423C-B31B-51CFD337CBBA}" srcId="{8BFB5DF9-FE95-4B19-9307-9EA47F6692B8}" destId="{50611B7D-8252-4AC2-B24D-90265A3A4230}" srcOrd="0" destOrd="0" parTransId="{9E130C9A-53BD-4DB2-80EA-BA720C60EDAC}" sibTransId="{5F14FDC3-0710-4DE7-8D48-7F72CBD18872}"/>
    <dgm:cxn modelId="{FD49809D-C78D-4A17-848E-B82CC2968333}" srcId="{8BFB5DF9-FE95-4B19-9307-9EA47F6692B8}" destId="{8DFDA3C5-8E53-4126-BF75-0BC950CCD9A1}" srcOrd="2" destOrd="0" parTransId="{9E510FC3-DE32-496A-98FD-7D4A93149C58}" sibTransId="{028E8DEF-F26E-437E-BC8D-CE7C399D7558}"/>
    <dgm:cxn modelId="{39D89863-BBC2-E042-92AB-570C814673E1}" type="presOf" srcId="{8DFDA3C5-8E53-4126-BF75-0BC950CCD9A1}" destId="{B6E267FE-832F-4E84-8536-3933F461BA66}" srcOrd="0" destOrd="0" presId="urn:microsoft.com/office/officeart/2005/8/layout/arrow2"/>
    <dgm:cxn modelId="{6727A4A8-C8FA-A342-8AA6-92709182F8ED}" type="presOf" srcId="{8BFB5DF9-FE95-4B19-9307-9EA47F6692B8}" destId="{CFDA13B8-85A7-469B-8CB5-F2B31D744D06}" srcOrd="0" destOrd="0" presId="urn:microsoft.com/office/officeart/2005/8/layout/arrow2"/>
    <dgm:cxn modelId="{D1839E52-D1AF-4987-A000-7609AC20A98F}" srcId="{8BFB5DF9-FE95-4B19-9307-9EA47F6692B8}" destId="{00DDF5CC-2F03-4864-A314-5CAA9230B49B}" srcOrd="1" destOrd="0" parTransId="{2F9D47CF-B7B8-4BB0-A012-C8245F736B2E}" sibTransId="{63B279B8-0139-41EA-8C83-F759BB44AE8F}"/>
    <dgm:cxn modelId="{EF0CDA08-9DB0-7E4B-AD0C-71954F3BA4F5}" type="presParOf" srcId="{CFDA13B8-85A7-469B-8CB5-F2B31D744D06}" destId="{0D778175-2BB7-4288-B84B-D9062E7EE5B9}" srcOrd="0" destOrd="0" presId="urn:microsoft.com/office/officeart/2005/8/layout/arrow2"/>
    <dgm:cxn modelId="{3A759F71-7AC2-DC4B-8360-ADB25963CA7E}" type="presParOf" srcId="{CFDA13B8-85A7-469B-8CB5-F2B31D744D06}" destId="{77CAE4A1-40B2-44CC-AFCA-CA1A9451F4EB}" srcOrd="1" destOrd="0" presId="urn:microsoft.com/office/officeart/2005/8/layout/arrow2"/>
    <dgm:cxn modelId="{CB96E552-F01B-7041-B42F-EA31ED4E78FD}" type="presParOf" srcId="{77CAE4A1-40B2-44CC-AFCA-CA1A9451F4EB}" destId="{C92BE762-A856-48D6-9DF1-BC786FEF9139}" srcOrd="0" destOrd="0" presId="urn:microsoft.com/office/officeart/2005/8/layout/arrow2"/>
    <dgm:cxn modelId="{B34962B2-A9BD-7C43-97FA-78FFEBA9470F}" type="presParOf" srcId="{77CAE4A1-40B2-44CC-AFCA-CA1A9451F4EB}" destId="{F0D10B0C-7A41-450E-9CED-73524E1E7835}" srcOrd="1" destOrd="0" presId="urn:microsoft.com/office/officeart/2005/8/layout/arrow2"/>
    <dgm:cxn modelId="{8055DF83-B5AE-B842-9EEF-2BD2FE44EDEF}" type="presParOf" srcId="{77CAE4A1-40B2-44CC-AFCA-CA1A9451F4EB}" destId="{32CB4FD6-3074-42B0-8D4A-B2682DF5DA70}" srcOrd="2" destOrd="0" presId="urn:microsoft.com/office/officeart/2005/8/layout/arrow2"/>
    <dgm:cxn modelId="{BA2A05EB-D7FC-8E47-8610-6DFAF8FEDA1A}" type="presParOf" srcId="{77CAE4A1-40B2-44CC-AFCA-CA1A9451F4EB}" destId="{A8558EA3-DF92-4E44-B5B7-7CB6CC83152D}" srcOrd="3" destOrd="0" presId="urn:microsoft.com/office/officeart/2005/8/layout/arrow2"/>
    <dgm:cxn modelId="{73BA8EAB-5B6E-F046-BA13-2575B6743633}" type="presParOf" srcId="{77CAE4A1-40B2-44CC-AFCA-CA1A9451F4EB}" destId="{138C0AFD-9778-46A6-93C6-7B4931F54C8D}" srcOrd="4" destOrd="0" presId="urn:microsoft.com/office/officeart/2005/8/layout/arrow2"/>
    <dgm:cxn modelId="{AE35E677-EF74-284A-9749-7E97BAB9300E}" type="presParOf" srcId="{77CAE4A1-40B2-44CC-AFCA-CA1A9451F4EB}" destId="{B6E267FE-832F-4E84-8536-3933F461BA6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778175-2BB7-4288-B84B-D9062E7EE5B9}">
      <dsp:nvSpPr>
        <dsp:cNvPr id="0" name=""/>
        <dsp:cNvSpPr/>
      </dsp:nvSpPr>
      <dsp:spPr>
        <a:xfrm>
          <a:off x="469899" y="0"/>
          <a:ext cx="8737600" cy="5461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BE762-A856-48D6-9DF1-BC786FEF9139}">
      <dsp:nvSpPr>
        <dsp:cNvPr id="0" name=""/>
        <dsp:cNvSpPr/>
      </dsp:nvSpPr>
      <dsp:spPr>
        <a:xfrm>
          <a:off x="1579575" y="3769182"/>
          <a:ext cx="227177" cy="2271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D10B0C-7A41-450E-9CED-73524E1E7835}">
      <dsp:nvSpPr>
        <dsp:cNvPr id="0" name=""/>
        <dsp:cNvSpPr/>
      </dsp:nvSpPr>
      <dsp:spPr>
        <a:xfrm>
          <a:off x="1693163" y="3882771"/>
          <a:ext cx="2035860" cy="1578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377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166</a:t>
          </a:r>
          <a:br>
            <a:rPr lang="en-US" sz="2800" kern="1200" dirty="0"/>
          </a:br>
          <a:r>
            <a:rPr lang="en-US" sz="2800" kern="1200" dirty="0"/>
            <a:t>May 24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(launched on </a:t>
          </a:r>
          <a:br>
            <a:rPr lang="en-US" sz="1600" kern="1200" dirty="0"/>
          </a:br>
          <a:r>
            <a:rPr lang="en-US" sz="1600" kern="1200" dirty="0"/>
            <a:t>May 11, 2016)</a:t>
          </a:r>
        </a:p>
      </dsp:txBody>
      <dsp:txXfrm>
        <a:off x="1693163" y="3882771"/>
        <a:ext cx="2035860" cy="1578229"/>
      </dsp:txXfrm>
    </dsp:sp>
    <dsp:sp modelId="{32CB4FD6-3074-42B0-8D4A-B2682DF5DA70}">
      <dsp:nvSpPr>
        <dsp:cNvPr id="0" name=""/>
        <dsp:cNvSpPr/>
      </dsp:nvSpPr>
      <dsp:spPr>
        <a:xfrm>
          <a:off x="3584854" y="2284882"/>
          <a:ext cx="410667" cy="4106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58EA3-DF92-4E44-B5B7-7CB6CC83152D}">
      <dsp:nvSpPr>
        <dsp:cNvPr id="0" name=""/>
        <dsp:cNvSpPr/>
      </dsp:nvSpPr>
      <dsp:spPr>
        <a:xfrm>
          <a:off x="3790188" y="2490215"/>
          <a:ext cx="2097024" cy="2970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604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243</a:t>
          </a:r>
          <a:br>
            <a:rPr lang="en-US" sz="2800" kern="1200" dirty="0"/>
          </a:br>
          <a:r>
            <a:rPr lang="en-US" sz="2800" kern="1200" dirty="0"/>
            <a:t>June 14</a:t>
          </a:r>
        </a:p>
      </dsp:txBody>
      <dsp:txXfrm>
        <a:off x="3790188" y="2490215"/>
        <a:ext cx="2097024" cy="2970784"/>
      </dsp:txXfrm>
    </dsp:sp>
    <dsp:sp modelId="{138C0AFD-9778-46A6-93C6-7B4931F54C8D}">
      <dsp:nvSpPr>
        <dsp:cNvPr id="0" name=""/>
        <dsp:cNvSpPr/>
      </dsp:nvSpPr>
      <dsp:spPr>
        <a:xfrm>
          <a:off x="5996432" y="1381632"/>
          <a:ext cx="567944" cy="5679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267FE-832F-4E84-8536-3933F461BA66}">
      <dsp:nvSpPr>
        <dsp:cNvPr id="0" name=""/>
        <dsp:cNvSpPr/>
      </dsp:nvSpPr>
      <dsp:spPr>
        <a:xfrm>
          <a:off x="5996435" y="1665604"/>
          <a:ext cx="2664961" cy="37953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0942" tIns="0" rIns="0" bIns="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355</a:t>
          </a:r>
          <a:endParaRPr lang="en-US" sz="2800" kern="1200" dirty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August </a:t>
          </a:r>
          <a:r>
            <a:rPr lang="en-US" sz="2800" kern="1200" dirty="0" smtClean="0"/>
            <a:t>31</a:t>
          </a:r>
          <a:endParaRPr lang="en-US" sz="2800" kern="1200" dirty="0"/>
        </a:p>
      </dsp:txBody>
      <dsp:txXfrm>
        <a:off x="5996435" y="1665604"/>
        <a:ext cx="2664961" cy="37953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43CBB-3F8D-412B-ACD6-97B53CD0DB5E}" type="datetimeFigureOut">
              <a:rPr lang="en-US" smtClean="0"/>
              <a:t>9/28/16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7F47A-7959-4072-B8E6-3642EA225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481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893CEF2-F90B-A849-BA9E-5AEB785905F1}" type="datetimeFigureOut">
              <a:rPr lang="en-US" altLang="en-US"/>
              <a:pPr>
                <a:defRPr/>
              </a:pPr>
              <a:t>9/28/16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29A8873D-AF05-4D45-A824-839D415C9E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0682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MS PGothic" charset="-128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charset="0"/>
                <a:ea typeface="MS PGothic" charset="-128"/>
              </a:defRPr>
            </a:lvl9pPr>
          </a:lstStyle>
          <a:p>
            <a:pPr>
              <a:spcBef>
                <a:spcPct val="0"/>
              </a:spcBef>
            </a:pPr>
            <a:fld id="{C2523122-3117-AA45-9E30-4FDA6D036BDF}" type="slidenum">
              <a:rPr lang="en-US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489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A8873D-AF05-4D45-A824-839D415C9E0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37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2971800"/>
            <a:ext cx="9572703" cy="2362200"/>
          </a:xfrm>
        </p:spPr>
        <p:txBody>
          <a:bodyPr/>
          <a:lstStyle>
            <a:lvl1pPr algn="r">
              <a:defRPr sz="4800">
                <a:solidFill>
                  <a:schemeClr val="bg1"/>
                </a:solidFill>
                <a:effectLst>
                  <a:outerShdw dist="508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5486400"/>
            <a:ext cx="9550400" cy="762000"/>
          </a:xfrm>
        </p:spPr>
        <p:txBody>
          <a:bodyPr/>
          <a:lstStyle>
            <a:lvl1pPr marL="0" indent="0" algn="r">
              <a:buFont typeface="Wingdings" pitchFamily="-105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>
          <a:ln>
            <a:solidFill>
              <a:schemeClr val="bg1"/>
            </a:solidFill>
          </a:ln>
        </p:spPr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2" name="Rectangle 4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85800"/>
            <a:ext cx="4148667" cy="129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95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61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6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7008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648200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15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4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263"/>
            <a:ext cx="53848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73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10972800" cy="105568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7789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3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4544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508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25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52401"/>
            <a:ext cx="10972800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295401"/>
            <a:ext cx="10972800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76000" y="6400800"/>
            <a:ext cx="406400" cy="292100"/>
          </a:xfrm>
          <a:prstGeom prst="rect">
            <a:avLst/>
          </a:prstGeom>
          <a:solidFill>
            <a:srgbClr val="7EA8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C47714E7-AEE0-2641-85CB-76CADE4D08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3" name="Picture 39" descr="kantara_logo_final_rgb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324600"/>
            <a:ext cx="1296924" cy="49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12192000" cy="122238"/>
          </a:xfrm>
          <a:prstGeom prst="rect">
            <a:avLst/>
          </a:prstGeom>
          <a:solidFill>
            <a:srgbClr val="BAD94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0" y="6248400"/>
            <a:ext cx="12192000" cy="0"/>
          </a:xfrm>
          <a:prstGeom prst="line">
            <a:avLst/>
          </a:prstGeom>
          <a:ln w="6350">
            <a:solidFill>
              <a:srgbClr val="BAD94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39" r:id="rId2"/>
    <p:sldLayoutId id="2147483840" r:id="rId3"/>
    <p:sldLayoutId id="2147483841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900" b="1">
          <a:solidFill>
            <a:srgbClr val="7EA8AD"/>
          </a:solidFill>
          <a:latin typeface="+mj-lt"/>
          <a:ea typeface="MS PGothic" panose="020B0600070205080204" pitchFamily="34" charset="-128"/>
          <a:cs typeface="ＭＳ Ｐゴシック" pitchFamily="-105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  <a:ea typeface="MS PGothic" panose="020B0600070205080204" pitchFamily="34" charset="-128"/>
          <a:cs typeface="ＭＳ Ｐゴシック" pitchFamily="-105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-10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30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105" charset="-128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6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Tx/>
        <a:buSzPct val="70000"/>
        <a:buFont typeface="Wingdings" charset="2"/>
        <a:buChar char="l"/>
        <a:defRPr sz="2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Tx/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Tx/>
        <a:buSzPct val="80000"/>
        <a:buFont typeface="Wingdings" charset="2"/>
        <a:buChar char="§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-105" charset="2"/>
        <a:buChar char="§"/>
        <a:defRPr sz="2000">
          <a:solidFill>
            <a:schemeClr val="tx1"/>
          </a:solidFill>
          <a:latin typeface="+mn-lt"/>
          <a:ea typeface="ＭＳ Ｐゴシック" pitchFamily="-10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105400"/>
            <a:ext cx="7162800" cy="1143000"/>
          </a:xfrm>
        </p:spPr>
        <p:txBody>
          <a:bodyPr/>
          <a:lstStyle/>
          <a:p>
            <a:r>
              <a:rPr lang="en-US" altLang="en-US" dirty="0" smtClean="0"/>
              <a:t>Ian Glazer</a:t>
            </a:r>
          </a:p>
          <a:p>
            <a:r>
              <a:rPr lang="en-US" altLang="en-US" dirty="0" smtClean="0"/>
              <a:t>@</a:t>
            </a:r>
            <a:r>
              <a:rPr lang="en-US" altLang="en-US" dirty="0" err="1" smtClean="0"/>
              <a:t>iglazer</a:t>
            </a:r>
            <a:endParaRPr lang="en-US" altLang="en-US" dirty="0" smtClean="0"/>
          </a:p>
          <a:p>
            <a:r>
              <a:rPr lang="en-US" altLang="en-US" smtClean="0"/>
              <a:t>iglazer@salesforce.com</a:t>
            </a:r>
          </a:p>
          <a:p>
            <a:endParaRPr lang="en-US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IDPro</a:t>
            </a:r>
            <a:r>
              <a:rPr lang="en-US" dirty="0" smtClean="0"/>
              <a:t> </a:t>
            </a:r>
            <a:r>
              <a:rPr lang="en-US" dirty="0" err="1" smtClean="0"/>
              <a:t>Disccusion</a:t>
            </a:r>
            <a:r>
              <a:rPr lang="en-US" dirty="0" smtClean="0"/>
              <a:t> Group</a:t>
            </a:r>
            <a:br>
              <a:rPr lang="en-US" dirty="0" smtClean="0"/>
            </a:br>
            <a:r>
              <a:rPr lang="en-US" dirty="0" smtClean="0"/>
              <a:t>Meeting 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IDPro</a:t>
            </a:r>
            <a:r>
              <a:rPr lang="en-US" dirty="0" smtClean="0"/>
              <a:t> Special Committee - COLIN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Colin, can you add a bit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26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Response 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355 </a:t>
            </a:r>
            <a:r>
              <a:rPr lang="en-US" dirty="0"/>
              <a:t>Pledgees in total</a:t>
            </a:r>
          </a:p>
          <a:p>
            <a:r>
              <a:rPr lang="en-US" dirty="0"/>
              <a:t>297 Pledgees gave permission to contact</a:t>
            </a:r>
          </a:p>
          <a:p>
            <a:r>
              <a:rPr lang="en-US" dirty="0"/>
              <a:t>136 Survey responses | 45.7% Response </a:t>
            </a:r>
            <a:r>
              <a:rPr lang="en-US" dirty="0" smtClean="0"/>
              <a:t>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4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dirty="0">
                <a:ea typeface="ＭＳ Ｐゴシック" charset="-128"/>
              </a:rPr>
              <a:t>What primary job function best describes your work?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8948" y="1228216"/>
            <a:ext cx="8514104" cy="6114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4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types of roles &amp; experience have you had?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664965"/>
              </p:ext>
            </p:extLst>
          </p:nvPr>
        </p:nvGraphicFramePr>
        <p:xfrm>
          <a:off x="609600" y="1447800"/>
          <a:ext cx="109728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98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Discussion Group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and Tasks of the DG - ANDREW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Andrew – can you add a bit here?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0094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Needed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Positions we need to fill quickly:</a:t>
            </a:r>
          </a:p>
          <a:p>
            <a:pPr lvl="1"/>
            <a:r>
              <a:rPr lang="en-US" dirty="0" smtClean="0"/>
              <a:t>Vice-chair</a:t>
            </a:r>
          </a:p>
          <a:p>
            <a:pPr lvl="1"/>
            <a:r>
              <a:rPr lang="en-US" dirty="0" smtClean="0"/>
              <a:t>Secretary</a:t>
            </a:r>
          </a:p>
          <a:p>
            <a:r>
              <a:rPr lang="en-US" dirty="0" smtClean="0"/>
              <a:t>Nominations</a:t>
            </a:r>
          </a:p>
          <a:p>
            <a:pPr lvl="1"/>
            <a:r>
              <a:rPr lang="en-US" dirty="0" smtClean="0"/>
              <a:t>COLIN / ANDREW please help here on how they nomination</a:t>
            </a:r>
          </a:p>
          <a:p>
            <a:r>
              <a:rPr lang="en-US" dirty="0" smtClean="0"/>
              <a:t>Elections</a:t>
            </a:r>
          </a:p>
          <a:p>
            <a:pPr lvl="1"/>
            <a:r>
              <a:rPr lang="en-US" dirty="0" smtClean="0"/>
              <a:t>COLIN / ANDREW how will elections be held</a:t>
            </a:r>
          </a:p>
        </p:txBody>
      </p:sp>
    </p:spTree>
    <p:extLst>
      <p:ext uri="{BB962C8B-B14F-4D97-AF65-F5344CB8AC3E}">
        <p14:creationId xmlns:p14="http://schemas.microsoft.com/office/powerpoint/2010/main" val="15799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likely need project leaders</a:t>
            </a:r>
          </a:p>
          <a:p>
            <a:r>
              <a:rPr lang="en-US" dirty="0" smtClean="0"/>
              <a:t>These will be focused on areas of </a:t>
            </a:r>
            <a:r>
              <a:rPr lang="en-US" dirty="0" err="1" smtClean="0"/>
              <a:t>IDPro</a:t>
            </a:r>
            <a:r>
              <a:rPr lang="en-US" dirty="0" smtClean="0"/>
              <a:t> such as</a:t>
            </a:r>
          </a:p>
          <a:p>
            <a:pPr lvl="1"/>
            <a:r>
              <a:rPr lang="en-US" dirty="0" smtClean="0"/>
              <a:t>Membership</a:t>
            </a:r>
          </a:p>
          <a:p>
            <a:pPr lvl="1"/>
            <a:r>
              <a:rPr lang="en-US" dirty="0" smtClean="0"/>
              <a:t>Services</a:t>
            </a:r>
          </a:p>
          <a:p>
            <a:pPr lvl="1"/>
            <a:r>
              <a:rPr lang="en-US" dirty="0" smtClean="0"/>
              <a:t>Body of Knowledge</a:t>
            </a:r>
          </a:p>
          <a:p>
            <a:pPr lvl="1"/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They will coordinate and report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89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Road Ahead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319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Medium Term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</a:t>
            </a:r>
          </a:p>
          <a:p>
            <a:pPr lvl="1"/>
            <a:r>
              <a:rPr lang="en-US" dirty="0" smtClean="0"/>
              <a:t>Public launch of the Professional Organization in February at RSA</a:t>
            </a:r>
          </a:p>
          <a:p>
            <a:r>
              <a:rPr lang="en-US" dirty="0" smtClean="0"/>
              <a:t>How:</a:t>
            </a:r>
          </a:p>
          <a:p>
            <a:pPr lvl="1"/>
            <a:r>
              <a:rPr lang="en-US" dirty="0" smtClean="0"/>
              <a:t>SC will work with this group frame-out the org</a:t>
            </a:r>
          </a:p>
          <a:p>
            <a:pPr lvl="2"/>
            <a:r>
              <a:rPr lang="en-US" dirty="0" smtClean="0"/>
              <a:t>What should the org aim to become?</a:t>
            </a:r>
          </a:p>
          <a:p>
            <a:pPr lvl="2"/>
            <a:r>
              <a:rPr lang="en-US" dirty="0" smtClean="0"/>
              <a:t>What services should it offer?</a:t>
            </a:r>
          </a:p>
          <a:p>
            <a:pPr lvl="2"/>
            <a:r>
              <a:rPr lang="en-US" dirty="0" smtClean="0"/>
              <a:t>What are its values?</a:t>
            </a:r>
          </a:p>
          <a:p>
            <a:pPr lvl="2"/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961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87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Leadership positions need to be filled</a:t>
            </a:r>
          </a:p>
          <a:p>
            <a:r>
              <a:rPr lang="en-US" dirty="0" smtClean="0"/>
              <a:t>DG will meet every week to begin</a:t>
            </a:r>
          </a:p>
          <a:p>
            <a:r>
              <a:rPr lang="en-US" dirty="0" smtClean="0"/>
              <a:t>Our first areas of conversation will be the Survey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30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4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got here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Stats from Pledge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7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Pledge Response</a:t>
            </a:r>
            <a:endParaRPr lang="en-US" altLang="en-US" dirty="0">
              <a:ea typeface="ＭＳ Ｐゴシック" charset="-12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1099868"/>
              </p:ext>
            </p:extLst>
          </p:nvPr>
        </p:nvGraphicFramePr>
        <p:xfrm>
          <a:off x="1524000" y="838200"/>
          <a:ext cx="96774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84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you from?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8459478"/>
              </p:ext>
            </p:extLst>
          </p:nvPr>
        </p:nvGraphicFramePr>
        <p:xfrm>
          <a:off x="-109928" y="1447800"/>
          <a:ext cx="12411856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72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7082595"/>
              </p:ext>
            </p:extLst>
          </p:nvPr>
        </p:nvGraphicFramePr>
        <p:xfrm>
          <a:off x="1140618" y="1066800"/>
          <a:ext cx="9910763" cy="5320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96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Cover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has been happening since the Pledge?</a:t>
            </a:r>
          </a:p>
          <a:p>
            <a:r>
              <a:rPr lang="en-US" dirty="0" smtClean="0"/>
              <a:t>What is this Discussion Group?</a:t>
            </a:r>
          </a:p>
          <a:p>
            <a:r>
              <a:rPr lang="en-US" dirty="0" smtClean="0"/>
              <a:t>The Road Ahead</a:t>
            </a:r>
          </a:p>
        </p:txBody>
      </p:sp>
    </p:spTree>
    <p:extLst>
      <p:ext uri="{BB962C8B-B14F-4D97-AF65-F5344CB8AC3E}">
        <p14:creationId xmlns:p14="http://schemas.microsoft.com/office/powerpoint/2010/main" val="2157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Meanwhile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642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Kantara stepped 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Kantara Initiative is providing resources to help incubate </a:t>
            </a:r>
            <a:r>
              <a:rPr lang="en-US" dirty="0" err="1" smtClean="0"/>
              <a:t>IDPro</a:t>
            </a:r>
            <a:endParaRPr lang="en-US" dirty="0" smtClean="0"/>
          </a:p>
          <a:p>
            <a:r>
              <a:rPr lang="en-US" dirty="0" smtClean="0"/>
              <a:t>KI formed a Special Committee to help oversee the process</a:t>
            </a:r>
          </a:p>
          <a:p>
            <a:r>
              <a:rPr lang="en-US" dirty="0" smtClean="0"/>
              <a:t>Survey was released to those who signed the Pledge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203771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50404</TotalTime>
  <Words>302</Words>
  <Application>Microsoft Macintosh PowerPoint</Application>
  <PresentationFormat>Widescreen</PresentationFormat>
  <Paragraphs>70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MS PGothic</vt:lpstr>
      <vt:lpstr>ＭＳ Ｐゴシック</vt:lpstr>
      <vt:lpstr>Arial</vt:lpstr>
      <vt:lpstr>Calibri</vt:lpstr>
      <vt:lpstr>Wingdings</vt:lpstr>
      <vt:lpstr>Network</vt:lpstr>
      <vt:lpstr>IDPro Disccusion Group Meeting 1</vt:lpstr>
      <vt:lpstr>WELCOME!</vt:lpstr>
      <vt:lpstr>How we got here</vt:lpstr>
      <vt:lpstr>Pledge Response</vt:lpstr>
      <vt:lpstr>Where are you from?</vt:lpstr>
      <vt:lpstr>Representation</vt:lpstr>
      <vt:lpstr>Topics to Cover</vt:lpstr>
      <vt:lpstr>Meanwhile…</vt:lpstr>
      <vt:lpstr>Kantara stepped up</vt:lpstr>
      <vt:lpstr>IDPro Special Committee - COLIN</vt:lpstr>
      <vt:lpstr>Survey Response Synopsis</vt:lpstr>
      <vt:lpstr>What primary job function best describes your work?</vt:lpstr>
      <vt:lpstr>What types of roles &amp; experience have you had?</vt:lpstr>
      <vt:lpstr>What is the Discussion Group</vt:lpstr>
      <vt:lpstr>Purpose and Tasks of the DG - ANDREW</vt:lpstr>
      <vt:lpstr>Leadership Needed</vt:lpstr>
      <vt:lpstr>Project Leaders</vt:lpstr>
      <vt:lpstr>The Road Ahead</vt:lpstr>
      <vt:lpstr>Medium Term</vt:lpstr>
      <vt:lpstr>Short Term</vt:lpstr>
      <vt:lpstr>Thanks</vt:lpstr>
    </vt:vector>
  </TitlesOfParts>
  <Company>RSA Security Inc.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RSA Security Inc.</dc:creator>
  <cp:lastModifiedBy>Ian Glazer</cp:lastModifiedBy>
  <cp:revision>224</cp:revision>
  <dcterms:created xsi:type="dcterms:W3CDTF">2009-05-06T16:55:56Z</dcterms:created>
  <dcterms:modified xsi:type="dcterms:W3CDTF">2016-09-28T15:39:27Z</dcterms:modified>
</cp:coreProperties>
</file>