
<file path=[Content_Types].xml><?xml version="1.0" encoding="utf-8"?>
<Types xmlns="http://schemas.openxmlformats.org/package/2006/content-types">
  <Default Extension="png" ContentType="image/png"/>
  <Default Extension="xlsm" ContentType="application/vnd.ms-excel.sheet.macroEnabled.12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4"/>
  </p:sldMasterIdLst>
  <p:notesMasterIdLst>
    <p:notesMasterId r:id="rId29"/>
  </p:notesMasterIdLst>
  <p:handoutMasterIdLst>
    <p:handoutMasterId r:id="rId30"/>
  </p:handoutMasterIdLst>
  <p:sldIdLst>
    <p:sldId id="277" r:id="rId5"/>
    <p:sldId id="256" r:id="rId6"/>
    <p:sldId id="257" r:id="rId7"/>
    <p:sldId id="258" r:id="rId8"/>
    <p:sldId id="280" r:id="rId9"/>
    <p:sldId id="272" r:id="rId10"/>
    <p:sldId id="281" r:id="rId11"/>
    <p:sldId id="273" r:id="rId12"/>
    <p:sldId id="260" r:id="rId13"/>
    <p:sldId id="261" r:id="rId14"/>
    <p:sldId id="262" r:id="rId15"/>
    <p:sldId id="263" r:id="rId16"/>
    <p:sldId id="275" r:id="rId17"/>
    <p:sldId id="276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82" r:id="rId26"/>
    <p:sldId id="283" r:id="rId27"/>
    <p:sldId id="271" r:id="rId2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A8AD"/>
    <a:srgbClr val="536F72"/>
    <a:srgbClr val="BAD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21" autoAdjust="0"/>
    <p:restoredTop sz="86951" autoAdjust="0"/>
  </p:normalViewPr>
  <p:slideViewPr>
    <p:cSldViewPr showGuides="1">
      <p:cViewPr varScale="1">
        <p:scale>
          <a:sx n="101" d="100"/>
          <a:sy n="101" d="100"/>
        </p:scale>
        <p:origin x="53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4288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.xlsm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https://virtualinc.sharepoint.com/sites/kantara/Client%20Documents/Special%20Programs/Digital%20Identity%20Profession/ID%20Pro%20Survey%20Results_0922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Represents</c:v>
                </c:pt>
              </c:strCache>
            </c:strRef>
          </c:tx>
          <c:spPr>
            <a:solidFill>
              <a:srgbClr val="CCCC00"/>
            </a:solidFill>
            <a:ln w="25402">
              <a:noFill/>
            </a:ln>
          </c:spPr>
          <c:dPt>
            <c:idx val="0"/>
            <c:bubble3D val="0"/>
            <c:spPr>
              <a:solidFill>
                <a:srgbClr val="CCCC00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6D5-43CB-BD33-4C84436963C8}"/>
              </c:ext>
            </c:extLst>
          </c:dPt>
          <c:dPt>
            <c:idx val="1"/>
            <c:bubble3D val="0"/>
            <c:spPr>
              <a:solidFill>
                <a:srgbClr val="669999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6D5-43CB-BD33-4C84436963C8}"/>
              </c:ext>
            </c:extLst>
          </c:dPt>
          <c:dPt>
            <c:idx val="2"/>
            <c:bubble3D val="0"/>
            <c:spPr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6D5-43CB-BD33-4C84436963C8}"/>
              </c:ext>
            </c:extLst>
          </c:dPt>
          <c:dPt>
            <c:idx val="3"/>
            <c:bubble3D val="0"/>
            <c:spPr>
              <a:solidFill>
                <a:srgbClr val="000000"/>
              </a:solidFill>
              <a:ln w="3175">
                <a:solidFill>
                  <a:srgbClr val="FFFFFF"/>
                </a:solidFill>
                <a:prstDash val="solid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6D5-43CB-BD33-4C84436963C8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FA695896-7D14-8043-BB39-7D3BC5A1645D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, </a:t>
                    </a:r>
                    <a:fld id="{9F0761FE-602D-0449-A8AF-496E8B858AE6}" type="PERCENTAGE">
                      <a:rPr lang="en-US" baseline="0" smtClean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6D5-43CB-BD33-4C84436963C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/>
                      <a:t>My Org </a:t>
                    </a:r>
                    <a:fld id="{1A4998E6-0415-1B4D-96C4-D53F8B328ACC}" type="PERCENTAGE">
                      <a:rPr lang="en-US" baseline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6D5-43CB-BD33-4C84436963C8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 w="25402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3175">
                  <a:solidFill>
                    <a:srgbClr val="969696"/>
                  </a:solidFill>
                  <a:prstDash val="solid"/>
                </a:ln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Myself</c:v>
                </c:pt>
                <c:pt idx="1">
                  <c:v>My Organization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237</c:v>
                </c:pt>
                <c:pt idx="1">
                  <c:v>118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6D5-43CB-BD33-4C84436963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333333"/>
                    </a:solidFill>
                    <a:latin typeface="Microsoft Sans Serif"/>
                    <a:ea typeface="Microsoft Sans Serif"/>
                    <a:cs typeface="Microsoft Sans Serif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'[ID Pro Survey Results_09222016.xlsx]Question 8'!$A$4:$A$8</c:f>
              <c:strCache>
                <c:ptCount val="5"/>
                <c:pt idx="0">
                  <c:v>IT Security</c:v>
                </c:pt>
                <c:pt idx="1">
                  <c:v>Access management</c:v>
                </c:pt>
                <c:pt idx="2">
                  <c:v>Standards development</c:v>
                </c:pt>
                <c:pt idx="3">
                  <c:v>Developer</c:v>
                </c:pt>
                <c:pt idx="4">
                  <c:v>Information Privacy and Data Protection</c:v>
                </c:pt>
              </c:strCache>
            </c:strRef>
          </c:cat>
          <c:val>
            <c:numRef>
              <c:f>'[ID Pro Survey Results_09222016.xlsx]Question 8'!$C$4:$C$8</c:f>
              <c:numCache>
                <c:formatCode>0.0%</c:formatCode>
                <c:ptCount val="5"/>
                <c:pt idx="0">
                  <c:v>0.74</c:v>
                </c:pt>
                <c:pt idx="1">
                  <c:v>0.78700000000000003</c:v>
                </c:pt>
                <c:pt idx="2">
                  <c:v>0.48799999999999999</c:v>
                </c:pt>
                <c:pt idx="3">
                  <c:v>0.54300000000000004</c:v>
                </c:pt>
                <c:pt idx="4">
                  <c:v>0.58299999999999996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390-4BBC-BFB9-05A1051AE75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52875744"/>
        <c:axId val="252874064"/>
      </c:barChart>
      <c:catAx>
        <c:axId val="25287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rgbClr val="333333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rgbClr val="333333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252874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528740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52875744"/>
        <c:crossesAt val="1"/>
        <c:crossBetween val="between"/>
      </c:valAx>
      <c:spPr>
        <a:solidFill>
          <a:srgbClr val="EEEEEE"/>
        </a:solidFill>
        <a:ln w="25400">
          <a:noFill/>
        </a:ln>
        <a:effectLst/>
      </c:spPr>
    </c:plotArea>
    <c:plotVisOnly val="1"/>
    <c:dispBlanksAs val="gap"/>
    <c:showDLblsOverMax val="0"/>
  </c:chart>
  <c:spPr>
    <a:solidFill>
      <a:srgbClr val="EEEEEE"/>
    </a:solidFill>
    <a:ln w="3175" cap="flat" cmpd="sng" algn="ctr">
      <a:solidFill>
        <a:srgbClr val="333333"/>
      </a:solidFill>
      <a:prstDash val="solid"/>
      <a:round/>
    </a:ln>
    <a:effectLst/>
  </c:spPr>
  <c:txPr>
    <a:bodyPr/>
    <a:lstStyle/>
    <a:p>
      <a:pPr>
        <a:defRPr sz="1800" b="0" i="0" u="none" strike="noStrike" baseline="0">
          <a:solidFill>
            <a:srgbClr val="333333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B5DF9-FE95-4B19-9307-9EA47F6692B8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50611B7D-8252-4AC2-B24D-90265A3A4230}">
      <dgm:prSet phldrT="[Text]" custT="1"/>
      <dgm:spPr/>
      <dgm:t>
        <a:bodyPr/>
        <a:lstStyle/>
        <a:p>
          <a:pPr algn="ctr"/>
          <a:r>
            <a:rPr lang="en-US" sz="2800" dirty="0"/>
            <a:t>166</a:t>
          </a:r>
          <a:br>
            <a:rPr lang="en-US" sz="2800" dirty="0"/>
          </a:br>
          <a:r>
            <a:rPr lang="en-US" sz="2800" dirty="0"/>
            <a:t>May 24</a:t>
          </a:r>
        </a:p>
        <a:p>
          <a:pPr algn="ctr"/>
          <a:r>
            <a:rPr lang="en-US" sz="1600" dirty="0"/>
            <a:t>(launched on </a:t>
          </a:r>
          <a:br>
            <a:rPr lang="en-US" sz="1600" dirty="0"/>
          </a:br>
          <a:r>
            <a:rPr lang="en-US" sz="1600" dirty="0"/>
            <a:t>May 11, 2016)</a:t>
          </a:r>
        </a:p>
      </dgm:t>
    </dgm:pt>
    <dgm:pt modelId="{9E130C9A-53BD-4DB2-80EA-BA720C60EDAC}" type="parTrans" cxnId="{62269AB7-2170-423C-B31B-51CFD337CBBA}">
      <dgm:prSet/>
      <dgm:spPr/>
      <dgm:t>
        <a:bodyPr/>
        <a:lstStyle/>
        <a:p>
          <a:endParaRPr lang="en-US"/>
        </a:p>
      </dgm:t>
    </dgm:pt>
    <dgm:pt modelId="{5F14FDC3-0710-4DE7-8D48-7F72CBD18872}" type="sibTrans" cxnId="{62269AB7-2170-423C-B31B-51CFD337CBBA}">
      <dgm:prSet/>
      <dgm:spPr/>
      <dgm:t>
        <a:bodyPr/>
        <a:lstStyle/>
        <a:p>
          <a:endParaRPr lang="en-US"/>
        </a:p>
      </dgm:t>
    </dgm:pt>
    <dgm:pt modelId="{8DFDA3C5-8E53-4126-BF75-0BC950CCD9A1}">
      <dgm:prSet phldrT="[Text]" custT="1"/>
      <dgm:spPr/>
      <dgm:t>
        <a:bodyPr/>
        <a:lstStyle/>
        <a:p>
          <a:pPr algn="ctr"/>
          <a:r>
            <a:rPr lang="en-US" sz="2800" dirty="0"/>
            <a:t>355</a:t>
          </a:r>
        </a:p>
        <a:p>
          <a:pPr algn="ctr"/>
          <a:r>
            <a:rPr lang="en-US" sz="2800" dirty="0"/>
            <a:t>August 31</a:t>
          </a:r>
        </a:p>
      </dgm:t>
    </dgm:pt>
    <dgm:pt modelId="{9E510FC3-DE32-496A-98FD-7D4A93149C58}" type="parTrans" cxnId="{FD49809D-C78D-4A17-848E-B82CC2968333}">
      <dgm:prSet/>
      <dgm:spPr/>
      <dgm:t>
        <a:bodyPr/>
        <a:lstStyle/>
        <a:p>
          <a:endParaRPr lang="en-US"/>
        </a:p>
      </dgm:t>
    </dgm:pt>
    <dgm:pt modelId="{028E8DEF-F26E-437E-BC8D-CE7C399D7558}" type="sibTrans" cxnId="{FD49809D-C78D-4A17-848E-B82CC2968333}">
      <dgm:prSet/>
      <dgm:spPr/>
      <dgm:t>
        <a:bodyPr/>
        <a:lstStyle/>
        <a:p>
          <a:endParaRPr lang="en-US"/>
        </a:p>
      </dgm:t>
    </dgm:pt>
    <dgm:pt modelId="{00DDF5CC-2F03-4864-A314-5CAA9230B49B}">
      <dgm:prSet phldrT="[Text]" custT="1"/>
      <dgm:spPr/>
      <dgm:t>
        <a:bodyPr/>
        <a:lstStyle/>
        <a:p>
          <a:pPr algn="ctr"/>
          <a:r>
            <a:rPr lang="en-US" sz="2800" dirty="0"/>
            <a:t>243</a:t>
          </a:r>
          <a:br>
            <a:rPr lang="en-US" sz="2800" dirty="0"/>
          </a:br>
          <a:r>
            <a:rPr lang="en-US" sz="2800" dirty="0"/>
            <a:t>June 14</a:t>
          </a:r>
        </a:p>
      </dgm:t>
    </dgm:pt>
    <dgm:pt modelId="{2F9D47CF-B7B8-4BB0-A012-C8245F736B2E}" type="parTrans" cxnId="{D1839E52-D1AF-4987-A000-7609AC20A98F}">
      <dgm:prSet/>
      <dgm:spPr/>
      <dgm:t>
        <a:bodyPr/>
        <a:lstStyle/>
        <a:p>
          <a:endParaRPr lang="en-US"/>
        </a:p>
      </dgm:t>
    </dgm:pt>
    <dgm:pt modelId="{63B279B8-0139-41EA-8C83-F759BB44AE8F}" type="sibTrans" cxnId="{D1839E52-D1AF-4987-A000-7609AC20A98F}">
      <dgm:prSet/>
      <dgm:spPr/>
      <dgm:t>
        <a:bodyPr/>
        <a:lstStyle/>
        <a:p>
          <a:endParaRPr lang="en-US"/>
        </a:p>
      </dgm:t>
    </dgm:pt>
    <dgm:pt modelId="{CFDA13B8-85A7-469B-8CB5-F2B31D744D06}" type="pres">
      <dgm:prSet presAssocID="{8BFB5DF9-FE95-4B19-9307-9EA47F6692B8}" presName="arrowDiagram" presStyleCnt="0">
        <dgm:presLayoutVars>
          <dgm:chMax val="5"/>
          <dgm:dir/>
          <dgm:resizeHandles val="exact"/>
        </dgm:presLayoutVars>
      </dgm:prSet>
      <dgm:spPr/>
    </dgm:pt>
    <dgm:pt modelId="{0D778175-2BB7-4288-B84B-D9062E7EE5B9}" type="pres">
      <dgm:prSet presAssocID="{8BFB5DF9-FE95-4B19-9307-9EA47F6692B8}" presName="arrow" presStyleLbl="bgShp" presStyleIdx="0" presStyleCnt="1" custLinFactNeighborY="-465"/>
      <dgm:spPr/>
    </dgm:pt>
    <dgm:pt modelId="{77CAE4A1-40B2-44CC-AFCA-CA1A9451F4EB}" type="pres">
      <dgm:prSet presAssocID="{8BFB5DF9-FE95-4B19-9307-9EA47F6692B8}" presName="arrowDiagram3" presStyleCnt="0"/>
      <dgm:spPr/>
    </dgm:pt>
    <dgm:pt modelId="{C92BE762-A856-48D6-9DF1-BC786FEF9139}" type="pres">
      <dgm:prSet presAssocID="{50611B7D-8252-4AC2-B24D-90265A3A4230}" presName="bullet3a" presStyleLbl="node1" presStyleIdx="0" presStyleCnt="3"/>
      <dgm:spPr/>
    </dgm:pt>
    <dgm:pt modelId="{F0D10B0C-7A41-450E-9CED-73524E1E7835}" type="pres">
      <dgm:prSet presAssocID="{50611B7D-8252-4AC2-B24D-90265A3A4230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CB4FD6-3074-42B0-8D4A-B2682DF5DA70}" type="pres">
      <dgm:prSet presAssocID="{00DDF5CC-2F03-4864-A314-5CAA9230B49B}" presName="bullet3b" presStyleLbl="node1" presStyleIdx="1" presStyleCnt="3"/>
      <dgm:spPr/>
    </dgm:pt>
    <dgm:pt modelId="{A8558EA3-DF92-4E44-B5B7-7CB6CC83152D}" type="pres">
      <dgm:prSet presAssocID="{00DDF5CC-2F03-4864-A314-5CAA9230B49B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C0AFD-9778-46A6-93C6-7B4931F54C8D}" type="pres">
      <dgm:prSet presAssocID="{8DFDA3C5-8E53-4126-BF75-0BC950CCD9A1}" presName="bullet3c" presStyleLbl="node1" presStyleIdx="2" presStyleCnt="3"/>
      <dgm:spPr/>
    </dgm:pt>
    <dgm:pt modelId="{B6E267FE-832F-4E84-8536-3933F461BA66}" type="pres">
      <dgm:prSet presAssocID="{8DFDA3C5-8E53-4126-BF75-0BC950CCD9A1}" presName="textBox3c" presStyleLbl="revTx" presStyleIdx="2" presStyleCnt="3" custScaleX="1270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09D19A-C5A1-FE43-9882-0934C5D54967}" type="presOf" srcId="{50611B7D-8252-4AC2-B24D-90265A3A4230}" destId="{F0D10B0C-7A41-450E-9CED-73524E1E7835}" srcOrd="0" destOrd="0" presId="urn:microsoft.com/office/officeart/2005/8/layout/arrow2"/>
    <dgm:cxn modelId="{6D3E263C-D3FE-B349-836B-500041DA7BBF}" type="presOf" srcId="{00DDF5CC-2F03-4864-A314-5CAA9230B49B}" destId="{A8558EA3-DF92-4E44-B5B7-7CB6CC83152D}" srcOrd="0" destOrd="0" presId="urn:microsoft.com/office/officeart/2005/8/layout/arrow2"/>
    <dgm:cxn modelId="{62269AB7-2170-423C-B31B-51CFD337CBBA}" srcId="{8BFB5DF9-FE95-4B19-9307-9EA47F6692B8}" destId="{50611B7D-8252-4AC2-B24D-90265A3A4230}" srcOrd="0" destOrd="0" parTransId="{9E130C9A-53BD-4DB2-80EA-BA720C60EDAC}" sibTransId="{5F14FDC3-0710-4DE7-8D48-7F72CBD18872}"/>
    <dgm:cxn modelId="{FD49809D-C78D-4A17-848E-B82CC2968333}" srcId="{8BFB5DF9-FE95-4B19-9307-9EA47F6692B8}" destId="{8DFDA3C5-8E53-4126-BF75-0BC950CCD9A1}" srcOrd="2" destOrd="0" parTransId="{9E510FC3-DE32-496A-98FD-7D4A93149C58}" sibTransId="{028E8DEF-F26E-437E-BC8D-CE7C399D7558}"/>
    <dgm:cxn modelId="{39D89863-BBC2-E042-92AB-570C814673E1}" type="presOf" srcId="{8DFDA3C5-8E53-4126-BF75-0BC950CCD9A1}" destId="{B6E267FE-832F-4E84-8536-3933F461BA66}" srcOrd="0" destOrd="0" presId="urn:microsoft.com/office/officeart/2005/8/layout/arrow2"/>
    <dgm:cxn modelId="{6727A4A8-C8FA-A342-8AA6-92709182F8ED}" type="presOf" srcId="{8BFB5DF9-FE95-4B19-9307-9EA47F6692B8}" destId="{CFDA13B8-85A7-469B-8CB5-F2B31D744D06}" srcOrd="0" destOrd="0" presId="urn:microsoft.com/office/officeart/2005/8/layout/arrow2"/>
    <dgm:cxn modelId="{D1839E52-D1AF-4987-A000-7609AC20A98F}" srcId="{8BFB5DF9-FE95-4B19-9307-9EA47F6692B8}" destId="{00DDF5CC-2F03-4864-A314-5CAA9230B49B}" srcOrd="1" destOrd="0" parTransId="{2F9D47CF-B7B8-4BB0-A012-C8245F736B2E}" sibTransId="{63B279B8-0139-41EA-8C83-F759BB44AE8F}"/>
    <dgm:cxn modelId="{EF0CDA08-9DB0-7E4B-AD0C-71954F3BA4F5}" type="presParOf" srcId="{CFDA13B8-85A7-469B-8CB5-F2B31D744D06}" destId="{0D778175-2BB7-4288-B84B-D9062E7EE5B9}" srcOrd="0" destOrd="0" presId="urn:microsoft.com/office/officeart/2005/8/layout/arrow2"/>
    <dgm:cxn modelId="{3A759F71-7AC2-DC4B-8360-ADB25963CA7E}" type="presParOf" srcId="{CFDA13B8-85A7-469B-8CB5-F2B31D744D06}" destId="{77CAE4A1-40B2-44CC-AFCA-CA1A9451F4EB}" srcOrd="1" destOrd="0" presId="urn:microsoft.com/office/officeart/2005/8/layout/arrow2"/>
    <dgm:cxn modelId="{CB96E552-F01B-7041-B42F-EA31ED4E78FD}" type="presParOf" srcId="{77CAE4A1-40B2-44CC-AFCA-CA1A9451F4EB}" destId="{C92BE762-A856-48D6-9DF1-BC786FEF9139}" srcOrd="0" destOrd="0" presId="urn:microsoft.com/office/officeart/2005/8/layout/arrow2"/>
    <dgm:cxn modelId="{B34962B2-A9BD-7C43-97FA-78FFEBA9470F}" type="presParOf" srcId="{77CAE4A1-40B2-44CC-AFCA-CA1A9451F4EB}" destId="{F0D10B0C-7A41-450E-9CED-73524E1E7835}" srcOrd="1" destOrd="0" presId="urn:microsoft.com/office/officeart/2005/8/layout/arrow2"/>
    <dgm:cxn modelId="{8055DF83-B5AE-B842-9EEF-2BD2FE44EDEF}" type="presParOf" srcId="{77CAE4A1-40B2-44CC-AFCA-CA1A9451F4EB}" destId="{32CB4FD6-3074-42B0-8D4A-B2682DF5DA70}" srcOrd="2" destOrd="0" presId="urn:microsoft.com/office/officeart/2005/8/layout/arrow2"/>
    <dgm:cxn modelId="{BA2A05EB-D7FC-8E47-8610-6DFAF8FEDA1A}" type="presParOf" srcId="{77CAE4A1-40B2-44CC-AFCA-CA1A9451F4EB}" destId="{A8558EA3-DF92-4E44-B5B7-7CB6CC83152D}" srcOrd="3" destOrd="0" presId="urn:microsoft.com/office/officeart/2005/8/layout/arrow2"/>
    <dgm:cxn modelId="{73BA8EAB-5B6E-F046-BA13-2575B6743633}" type="presParOf" srcId="{77CAE4A1-40B2-44CC-AFCA-CA1A9451F4EB}" destId="{138C0AFD-9778-46A6-93C6-7B4931F54C8D}" srcOrd="4" destOrd="0" presId="urn:microsoft.com/office/officeart/2005/8/layout/arrow2"/>
    <dgm:cxn modelId="{AE35E677-EF74-284A-9749-7E97BAB9300E}" type="presParOf" srcId="{77CAE4A1-40B2-44CC-AFCA-CA1A9451F4EB}" destId="{B6E267FE-832F-4E84-8536-3933F461BA66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78175-2BB7-4288-B84B-D9062E7EE5B9}">
      <dsp:nvSpPr>
        <dsp:cNvPr id="0" name=""/>
        <dsp:cNvSpPr/>
      </dsp:nvSpPr>
      <dsp:spPr>
        <a:xfrm>
          <a:off x="469899" y="0"/>
          <a:ext cx="8737600" cy="5461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BE762-A856-48D6-9DF1-BC786FEF9139}">
      <dsp:nvSpPr>
        <dsp:cNvPr id="0" name=""/>
        <dsp:cNvSpPr/>
      </dsp:nvSpPr>
      <dsp:spPr>
        <a:xfrm>
          <a:off x="1579575" y="3769182"/>
          <a:ext cx="227177" cy="227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10B0C-7A41-450E-9CED-73524E1E7835}">
      <dsp:nvSpPr>
        <dsp:cNvPr id="0" name=""/>
        <dsp:cNvSpPr/>
      </dsp:nvSpPr>
      <dsp:spPr>
        <a:xfrm>
          <a:off x="1693163" y="3882771"/>
          <a:ext cx="2035860" cy="1578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377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166</a:t>
          </a:r>
          <a:br>
            <a:rPr lang="en-US" sz="2800" kern="1200" dirty="0"/>
          </a:br>
          <a:r>
            <a:rPr lang="en-US" sz="2800" kern="1200" dirty="0"/>
            <a:t>May 24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(launched on </a:t>
          </a:r>
          <a:br>
            <a:rPr lang="en-US" sz="1600" kern="1200" dirty="0"/>
          </a:br>
          <a:r>
            <a:rPr lang="en-US" sz="1600" kern="1200" dirty="0"/>
            <a:t>May 11, 2016)</a:t>
          </a:r>
        </a:p>
      </dsp:txBody>
      <dsp:txXfrm>
        <a:off x="1693163" y="3882771"/>
        <a:ext cx="2035860" cy="1578229"/>
      </dsp:txXfrm>
    </dsp:sp>
    <dsp:sp modelId="{32CB4FD6-3074-42B0-8D4A-B2682DF5DA70}">
      <dsp:nvSpPr>
        <dsp:cNvPr id="0" name=""/>
        <dsp:cNvSpPr/>
      </dsp:nvSpPr>
      <dsp:spPr>
        <a:xfrm>
          <a:off x="3584854" y="2284882"/>
          <a:ext cx="410667" cy="4106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558EA3-DF92-4E44-B5B7-7CB6CC83152D}">
      <dsp:nvSpPr>
        <dsp:cNvPr id="0" name=""/>
        <dsp:cNvSpPr/>
      </dsp:nvSpPr>
      <dsp:spPr>
        <a:xfrm>
          <a:off x="3790188" y="2490215"/>
          <a:ext cx="2097024" cy="2970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604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243</a:t>
          </a:r>
          <a:br>
            <a:rPr lang="en-US" sz="2800" kern="1200" dirty="0"/>
          </a:br>
          <a:r>
            <a:rPr lang="en-US" sz="2800" kern="1200" dirty="0"/>
            <a:t>June 14</a:t>
          </a:r>
        </a:p>
      </dsp:txBody>
      <dsp:txXfrm>
        <a:off x="3790188" y="2490215"/>
        <a:ext cx="2097024" cy="2970784"/>
      </dsp:txXfrm>
    </dsp:sp>
    <dsp:sp modelId="{138C0AFD-9778-46A6-93C6-7B4931F54C8D}">
      <dsp:nvSpPr>
        <dsp:cNvPr id="0" name=""/>
        <dsp:cNvSpPr/>
      </dsp:nvSpPr>
      <dsp:spPr>
        <a:xfrm>
          <a:off x="5996432" y="1381632"/>
          <a:ext cx="567944" cy="5679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267FE-832F-4E84-8536-3933F461BA66}">
      <dsp:nvSpPr>
        <dsp:cNvPr id="0" name=""/>
        <dsp:cNvSpPr/>
      </dsp:nvSpPr>
      <dsp:spPr>
        <a:xfrm>
          <a:off x="5996435" y="1665604"/>
          <a:ext cx="2664961" cy="3795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0942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355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August 31</a:t>
          </a:r>
        </a:p>
      </dsp:txBody>
      <dsp:txXfrm>
        <a:off x="5996435" y="1665604"/>
        <a:ext cx="2664961" cy="3795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43CBB-3F8D-412B-ACD6-97B53CD0DB5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 2016 Kantara Initiative,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7F47A-7959-4072-B8E6-3642EA225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811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893CEF2-F90B-A849-BA9E-5AEB785905F1}" type="datetimeFigureOut">
              <a:rPr lang="en-US" altLang="en-US"/>
              <a:pPr>
                <a:defRPr/>
              </a:pPr>
              <a:t>10/10/2016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© 2016 Kantara Initiative,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9A8873D-AF05-4D45-A824-839D415C9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68200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53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MS P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6489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96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379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606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23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212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881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2971800"/>
            <a:ext cx="9572703" cy="2057400"/>
          </a:xfrm>
        </p:spPr>
        <p:txBody>
          <a:bodyPr/>
          <a:lstStyle>
            <a:lvl1pPr algn="r">
              <a:defRPr sz="4800">
                <a:solidFill>
                  <a:schemeClr val="bg1"/>
                </a:solidFill>
                <a:effectLst>
                  <a:outerShdw dist="508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5029200"/>
            <a:ext cx="9550400" cy="1219200"/>
          </a:xfrm>
        </p:spPr>
        <p:txBody>
          <a:bodyPr anchor="ctr" anchorCtr="0"/>
          <a:lstStyle>
            <a:lvl1pPr marL="0" indent="0" algn="r">
              <a:buFont typeface="Wingdings" pitchFamily="-105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2" name="Rectangle 4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5800"/>
            <a:ext cx="4148667" cy="1291167"/>
          </a:xfrm>
          <a:prstGeom prst="rect">
            <a:avLst/>
          </a:prstGeom>
        </p:spPr>
      </p:pic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86150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95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01"/>
            <a:ext cx="2743200" cy="5826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26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00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2800" cy="46482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5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3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1"/>
            <a:ext cx="10972800" cy="10556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89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3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54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08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51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1"/>
            <a:ext cx="10972800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95401"/>
            <a:ext cx="10972800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3" name="Picture 39" descr="kantara_logo_final_rgb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324600"/>
            <a:ext cx="1296924" cy="49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248400"/>
            <a:ext cx="12192000" cy="0"/>
          </a:xfrm>
          <a:prstGeom prst="line">
            <a:avLst/>
          </a:prstGeom>
          <a:ln w="6350">
            <a:solidFill>
              <a:srgbClr val="BAD94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5143500" y="6450536"/>
            <a:ext cx="1905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 © 2016 Kantara Initiative, Inc.</a:t>
            </a:r>
            <a:endParaRPr lang="en-US" sz="1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7EA8AD"/>
                </a:solidFill>
              </a:defRPr>
            </a:lvl1pPr>
          </a:lstStyle>
          <a:p>
            <a:fld id="{C2E314A7-40AC-1C40-ADB9-EE3788D8D9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9" r:id="rId2"/>
    <p:sldLayoutId id="2147483840" r:id="rId3"/>
    <p:sldLayoutId id="2147483841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7EA8AD"/>
          </a:solidFill>
          <a:latin typeface="+mj-lt"/>
          <a:ea typeface="MS PGothic" panose="020B0600070205080204" pitchFamily="34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3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05" charset="-128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6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3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global.gotomeeting.com/join/747903453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We Get Started – Note the Following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This Meeting </a:t>
            </a:r>
            <a:r>
              <a:rPr lang="en-US" b="1" dirty="0"/>
              <a:t>is Being Recorded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This meeting is being recorded to accommodate those who could not attend the live call.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dirty="0" smtClean="0"/>
              <a:t>The recording will be posted in the Kantara ID Pro DG Wiki for a period of seven days and then deleted.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Indicate Your Attendance</a:t>
            </a:r>
          </a:p>
          <a:p>
            <a:pPr marL="0" indent="0">
              <a:buNone/>
            </a:pPr>
            <a:r>
              <a:rPr lang="en-US" dirty="0" smtClean="0"/>
              <a:t>Please indicate your attendance via the following google doc: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68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Kantara </a:t>
            </a:r>
            <a:r>
              <a:rPr lang="en-US" dirty="0" smtClean="0"/>
              <a:t>Stepped </a:t>
            </a:r>
            <a:r>
              <a:rPr lang="en-US" dirty="0"/>
              <a:t>U</a:t>
            </a:r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Kantara Initiative is providing resources to help incubate </a:t>
            </a:r>
            <a:r>
              <a:rPr lang="en-US" dirty="0" smtClean="0"/>
              <a:t>ID Pro</a:t>
            </a:r>
            <a:endParaRPr lang="en-US" dirty="0"/>
          </a:p>
          <a:p>
            <a:r>
              <a:rPr lang="en-US" dirty="0"/>
              <a:t>KI formed a Special Committee to help oversee the process</a:t>
            </a:r>
          </a:p>
          <a:p>
            <a:r>
              <a:rPr lang="en-US" dirty="0"/>
              <a:t>Survey was released to those who signed the Pledge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20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 Pro </a:t>
            </a:r>
            <a:r>
              <a:rPr lang="en-US" dirty="0"/>
              <a:t>Special </a:t>
            </a:r>
            <a:r>
              <a:rPr lang="en-US" dirty="0" smtClean="0"/>
              <a:t>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Kantara’s</a:t>
            </a:r>
            <a:r>
              <a:rPr lang="en-US" dirty="0"/>
              <a:t> Board operates several sub committees – some are long term, like the Assurance Review Board to govern the ID Assurance Program, and the International Standards liaisons with ISO, ITU-T etc. This one is shorter term, to help incubate </a:t>
            </a:r>
            <a:r>
              <a:rPr lang="en-US" dirty="0" smtClean="0"/>
              <a:t>ID Pro </a:t>
            </a:r>
            <a:r>
              <a:rPr lang="en-US" dirty="0"/>
              <a:t>through its pre-formative phases.</a:t>
            </a:r>
          </a:p>
          <a:p>
            <a:r>
              <a:rPr lang="en-US" dirty="0"/>
              <a:t>It comprises Board Officers, the ED, Leadership Council reps and staff: Allan Foster, Robin Wilton, Colin Wallis, Andrew Hughes, Ian Glazer, Ken Dagg and </a:t>
            </a:r>
            <a:r>
              <a:rPr lang="en-US" dirty="0" smtClean="0"/>
              <a:t>Virtual, Inc </a:t>
            </a:r>
            <a:r>
              <a:rPr lang="en-US" dirty="0"/>
              <a:t>staff, Shannon and Alysia.</a:t>
            </a:r>
          </a:p>
          <a:p>
            <a:r>
              <a:rPr lang="en-US" dirty="0"/>
              <a:t>Its job is to ’make it happen’ and report to the Board on progress, plans and outcomes </a:t>
            </a:r>
          </a:p>
          <a:p>
            <a:r>
              <a:rPr lang="en-US" dirty="0"/>
              <a:t>Ian has nominally assumed the role of Chair of the ID Pro Discussion Group. It is his vision that has brought us this far.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6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Response Synopsis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355 Pledgees in </a:t>
            </a:r>
            <a:r>
              <a:rPr lang="en-US" dirty="0" smtClean="0"/>
              <a:t>total</a:t>
            </a:r>
          </a:p>
          <a:p>
            <a:r>
              <a:rPr lang="en-US" dirty="0" smtClean="0"/>
              <a:t>45.7</a:t>
            </a:r>
            <a:r>
              <a:rPr lang="en-US" dirty="0"/>
              <a:t>% Response Rate</a:t>
            </a:r>
          </a:p>
          <a:p>
            <a:endParaRPr lang="en-US" dirty="0" smtClean="0"/>
          </a:p>
          <a:p>
            <a:r>
              <a:rPr lang="en-US" dirty="0" smtClean="0"/>
              <a:t>136 survey responses out of 297 sent</a:t>
            </a:r>
            <a:br>
              <a:rPr lang="en-US" dirty="0" smtClean="0"/>
            </a:br>
            <a:r>
              <a:rPr lang="en-US" dirty="0" smtClean="0"/>
              <a:t>(Some pledgees opted out)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49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1"/>
            <a:ext cx="12344400" cy="1055687"/>
          </a:xfrm>
        </p:spPr>
        <p:txBody>
          <a:bodyPr>
            <a:normAutofit fontScale="90000"/>
          </a:bodyPr>
          <a:lstStyle/>
          <a:p>
            <a:r>
              <a:rPr lang="en-US" altLang="en-US" sz="4000" dirty="0">
                <a:ea typeface="ＭＳ Ｐゴシック" charset="-128"/>
              </a:rPr>
              <a:t>What </a:t>
            </a:r>
            <a:r>
              <a:rPr lang="en-US" altLang="en-US" sz="4000" dirty="0" smtClean="0">
                <a:ea typeface="ＭＳ Ｐゴシック" charset="-128"/>
              </a:rPr>
              <a:t>Primary Job Function </a:t>
            </a:r>
            <a:r>
              <a:rPr lang="en-US" altLang="en-US" sz="4000" dirty="0">
                <a:ea typeface="ＭＳ Ｐゴシック" charset="-128"/>
              </a:rPr>
              <a:t>B</a:t>
            </a:r>
            <a:r>
              <a:rPr lang="en-US" altLang="en-US" sz="4000" dirty="0" smtClean="0">
                <a:ea typeface="ＭＳ Ｐゴシック" charset="-128"/>
              </a:rPr>
              <a:t>est Describes Your </a:t>
            </a:r>
            <a:r>
              <a:rPr lang="en-US" altLang="en-US" sz="4000" dirty="0">
                <a:ea typeface="ＭＳ Ｐゴシック" charset="-128"/>
              </a:rPr>
              <a:t>W</a:t>
            </a:r>
            <a:r>
              <a:rPr lang="en-US" altLang="en-US" sz="4000" dirty="0" smtClean="0">
                <a:ea typeface="ＭＳ Ｐゴシック" charset="-128"/>
              </a:rPr>
              <a:t>ork</a:t>
            </a:r>
            <a:r>
              <a:rPr lang="en-US" altLang="en-US" sz="4000" dirty="0">
                <a:ea typeface="ＭＳ Ｐゴシック" charset="-128"/>
              </a:rPr>
              <a:t>?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914400"/>
            <a:ext cx="9057652" cy="650520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5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</a:t>
            </a:r>
            <a:r>
              <a:rPr lang="en-US" dirty="0" smtClean="0"/>
              <a:t>Types </a:t>
            </a:r>
            <a:r>
              <a:rPr lang="en-US" dirty="0"/>
              <a:t>of </a:t>
            </a:r>
            <a:r>
              <a:rPr lang="en-US" dirty="0" smtClean="0"/>
              <a:t>Roles </a:t>
            </a:r>
            <a:r>
              <a:rPr lang="en-US" dirty="0"/>
              <a:t>&amp; </a:t>
            </a:r>
            <a:r>
              <a:rPr lang="en-US" dirty="0" smtClean="0"/>
              <a:t>Experience Have You Had</a:t>
            </a:r>
            <a:r>
              <a:rPr lang="en-US" dirty="0"/>
              <a:t>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664965"/>
              </p:ext>
            </p:extLst>
          </p:nvPr>
        </p:nvGraphicFramePr>
        <p:xfrm>
          <a:off x="609600" y="1447800"/>
          <a:ext cx="10972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Discussion Group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5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and Tasks of the </a:t>
            </a:r>
            <a:r>
              <a:rPr lang="en-US" dirty="0" smtClean="0"/>
              <a:t>DG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40000"/>
              </a:lnSpc>
              <a:spcBef>
                <a:spcPts val="0"/>
              </a:spcBef>
              <a:buNone/>
            </a:pPr>
            <a:r>
              <a:rPr lang="en-US" dirty="0" smtClean="0"/>
              <a:t>The </a:t>
            </a:r>
            <a:r>
              <a:rPr lang="en-US" dirty="0"/>
              <a:t>purpose of this DG is to act in the capacity of a “Birds of a Feather” group and is three-fold: </a:t>
            </a:r>
          </a:p>
          <a:p>
            <a:pPr marL="349250" lvl="1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dirty="0" smtClean="0"/>
              <a:t>A</a:t>
            </a:r>
            <a:r>
              <a:rPr lang="en-US" dirty="0"/>
              <a:t>) to bring to consensus the items identified in the Survey published in September 2016 regarding pledgees’ views on the </a:t>
            </a:r>
            <a:r>
              <a:rPr lang="en-US" b="1" dirty="0"/>
              <a:t>founding principles, vision, mission, scope of activities</a:t>
            </a:r>
            <a:r>
              <a:rPr lang="en-US" dirty="0"/>
              <a:t>, and </a:t>
            </a:r>
          </a:p>
          <a:p>
            <a:pPr marL="349250" lvl="1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dirty="0"/>
              <a:t>B) to provide consensus-based responses to questions posed by the Kantara Board ID Pro sub-committee on </a:t>
            </a:r>
            <a:r>
              <a:rPr lang="en-US" b="1" dirty="0"/>
              <a:t>operational feasibility, services offered, structure, membership and codes of conduct, business model, branding</a:t>
            </a:r>
            <a:r>
              <a:rPr lang="en-US" dirty="0"/>
              <a:t>, etc., and </a:t>
            </a:r>
          </a:p>
          <a:p>
            <a:pPr marL="349250" lvl="1" indent="0">
              <a:lnSpc>
                <a:spcPct val="140000"/>
              </a:lnSpc>
              <a:spcBef>
                <a:spcPts val="600"/>
              </a:spcBef>
              <a:buNone/>
            </a:pPr>
            <a:r>
              <a:rPr lang="en-US" dirty="0"/>
              <a:t>C) to define the scope of content including the </a:t>
            </a:r>
            <a:r>
              <a:rPr lang="en-US" b="1" dirty="0"/>
              <a:t>initial body of knowledge </a:t>
            </a:r>
            <a:r>
              <a:rPr lang="en-US" dirty="0"/>
              <a:t>necessary to underpin the organization, starting with a taxonomy of professional disciplines for Identity Professionals.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0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Discussion Group Leadership Team Roles to be Elected</a:t>
            </a:r>
            <a:endParaRPr lang="en-US" dirty="0"/>
          </a:p>
          <a:p>
            <a:pPr lvl="1"/>
            <a:r>
              <a:rPr lang="en-US" dirty="0" smtClean="0"/>
              <a:t>Vice-chair</a:t>
            </a:r>
            <a:endParaRPr lang="en-US" dirty="0"/>
          </a:p>
          <a:p>
            <a:pPr lvl="1"/>
            <a:r>
              <a:rPr lang="en-US" dirty="0"/>
              <a:t>Secretary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Nomination Process</a:t>
            </a:r>
            <a:endParaRPr lang="en-US" dirty="0"/>
          </a:p>
          <a:p>
            <a:pPr lvl="1"/>
            <a:r>
              <a:rPr lang="en-US" dirty="0"/>
              <a:t>Listserv to call for nominations – open 1 </a:t>
            </a:r>
            <a:r>
              <a:rPr lang="en-US" dirty="0" smtClean="0"/>
              <a:t>week beginning Oct 12 and ending on Oct 19 at 5:00pm Eastern. </a:t>
            </a:r>
          </a:p>
          <a:p>
            <a:pPr lvl="2"/>
            <a:r>
              <a:rPr lang="en-US" dirty="0" smtClean="0"/>
              <a:t>Self </a:t>
            </a:r>
            <a:r>
              <a:rPr lang="en-US" dirty="0"/>
              <a:t>nominate or nominate others. </a:t>
            </a:r>
            <a:endParaRPr lang="en-US" dirty="0" smtClean="0"/>
          </a:p>
          <a:p>
            <a:pPr lvl="2"/>
            <a:r>
              <a:rPr lang="en-US" dirty="0" smtClean="0"/>
              <a:t>Candidates </a:t>
            </a:r>
            <a:r>
              <a:rPr lang="en-US" dirty="0"/>
              <a:t>confirmed, with candidate statements optional – 1 week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Listserv </a:t>
            </a:r>
            <a:r>
              <a:rPr lang="en-US" dirty="0"/>
              <a:t>with link to Survey Monkey to elect candidates.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Election Process</a:t>
            </a:r>
            <a:endParaRPr lang="en-US" dirty="0"/>
          </a:p>
          <a:p>
            <a:pPr lvl="1"/>
            <a:r>
              <a:rPr lang="en-US" dirty="0"/>
              <a:t>Candidates on slate in Survey Monkey – ballot open 1 week. </a:t>
            </a:r>
            <a:endParaRPr lang="en-US" dirty="0" smtClean="0"/>
          </a:p>
          <a:p>
            <a:pPr lvl="1"/>
            <a:r>
              <a:rPr lang="en-US" dirty="0" smtClean="0"/>
              <a:t>Simple majority of ballots cast. </a:t>
            </a:r>
          </a:p>
          <a:p>
            <a:pPr lvl="1"/>
            <a:r>
              <a:rPr lang="en-US" dirty="0" smtClean="0"/>
              <a:t>Listserv </a:t>
            </a:r>
            <a:r>
              <a:rPr lang="en-US" dirty="0"/>
              <a:t>announces successful candidates within 3 days of close.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9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Leaders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 </a:t>
            </a:r>
            <a:r>
              <a:rPr lang="en-US" dirty="0" smtClean="0"/>
              <a:t>will </a:t>
            </a:r>
            <a:r>
              <a:rPr lang="en-US" dirty="0"/>
              <a:t>need project </a:t>
            </a:r>
            <a:r>
              <a:rPr lang="en-US" dirty="0" smtClean="0"/>
              <a:t>leaders</a:t>
            </a:r>
          </a:p>
          <a:p>
            <a:pPr lvl="1"/>
            <a:r>
              <a:rPr lang="en-US" dirty="0" smtClean="0"/>
              <a:t>Volunteers will be assigned projects by the DG leadership team.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These </a:t>
            </a:r>
            <a:r>
              <a:rPr lang="en-US" dirty="0"/>
              <a:t>will be focused on areas of </a:t>
            </a:r>
            <a:r>
              <a:rPr lang="en-US" dirty="0" smtClean="0"/>
              <a:t>ID Pro </a:t>
            </a:r>
            <a:r>
              <a:rPr lang="en-US" dirty="0"/>
              <a:t>such </a:t>
            </a:r>
            <a:r>
              <a:rPr lang="en-US" dirty="0" smtClean="0"/>
              <a:t>as:</a:t>
            </a:r>
            <a:endParaRPr lang="en-US" dirty="0"/>
          </a:p>
          <a:p>
            <a:pPr lvl="1"/>
            <a:r>
              <a:rPr lang="en-US" dirty="0" smtClean="0"/>
              <a:t>Networking and Information Sharing</a:t>
            </a:r>
            <a:endParaRPr lang="en-US" dirty="0"/>
          </a:p>
          <a:p>
            <a:pPr lvl="1"/>
            <a:r>
              <a:rPr lang="en-US" dirty="0" smtClean="0"/>
              <a:t>Advocacy</a:t>
            </a:r>
          </a:p>
          <a:p>
            <a:pPr lvl="1"/>
            <a:r>
              <a:rPr lang="en-US" dirty="0" smtClean="0"/>
              <a:t>Content Library</a:t>
            </a:r>
            <a:endParaRPr lang="en-US" dirty="0"/>
          </a:p>
          <a:p>
            <a:pPr lvl="1"/>
            <a:r>
              <a:rPr lang="en-US" dirty="0"/>
              <a:t>Body of </a:t>
            </a:r>
            <a:r>
              <a:rPr lang="en-US" dirty="0" smtClean="0"/>
              <a:t>Knowledge</a:t>
            </a:r>
          </a:p>
          <a:p>
            <a:pPr lvl="1"/>
            <a:r>
              <a:rPr lang="en-US" dirty="0" smtClean="0"/>
              <a:t>Code of Practice</a:t>
            </a:r>
          </a:p>
          <a:p>
            <a:pPr lvl="1"/>
            <a:r>
              <a:rPr lang="en-US" dirty="0" smtClean="0"/>
              <a:t>Interaction with Standards Development Organizations</a:t>
            </a:r>
            <a:endParaRPr lang="en-US" dirty="0"/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89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Road Ahead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19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5105400"/>
            <a:ext cx="7162800" cy="1143000"/>
          </a:xfrm>
        </p:spPr>
        <p:txBody>
          <a:bodyPr/>
          <a:lstStyle/>
          <a:p>
            <a:r>
              <a:rPr lang="en-US" altLang="en-US" smtClean="0"/>
              <a:t>Ian Glazer</a:t>
            </a:r>
          </a:p>
          <a:p>
            <a:r>
              <a:rPr lang="en-US" altLang="en-US" smtClean="0"/>
              <a:t>@iglazer</a:t>
            </a:r>
          </a:p>
          <a:p>
            <a:r>
              <a:rPr lang="en-US" altLang="en-US" smtClean="0"/>
              <a:t>iglazer@salesforce.com</a:t>
            </a:r>
          </a:p>
          <a:p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ID Pro Discussion Group</a:t>
            </a:r>
            <a:br>
              <a:rPr lang="en-US" smtClean="0"/>
            </a:br>
            <a:r>
              <a:rPr lang="en-US" smtClean="0"/>
              <a:t>Meeting 1 – October 12,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Medium </a:t>
            </a:r>
            <a:r>
              <a:rPr lang="en-US" dirty="0" smtClean="0"/>
              <a:t>Term Goal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Goal:</a:t>
            </a:r>
          </a:p>
          <a:p>
            <a:pPr lvl="1"/>
            <a:r>
              <a:rPr lang="en-US" dirty="0"/>
              <a:t>Public launch of the Professional Organization in February at RSA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SC will work with this group frame-out the org</a:t>
            </a:r>
          </a:p>
          <a:p>
            <a:pPr lvl="2"/>
            <a:r>
              <a:rPr lang="en-US" dirty="0"/>
              <a:t>What should the org aim to become?</a:t>
            </a:r>
          </a:p>
          <a:p>
            <a:pPr lvl="2"/>
            <a:r>
              <a:rPr lang="en-US" dirty="0"/>
              <a:t>What services should it offer?</a:t>
            </a:r>
          </a:p>
          <a:p>
            <a:pPr lvl="2"/>
            <a:r>
              <a:rPr lang="en-US" dirty="0"/>
              <a:t>What are its values?</a:t>
            </a:r>
          </a:p>
          <a:p>
            <a:pPr lvl="2"/>
            <a:r>
              <a:rPr lang="en-US" dirty="0" err="1"/>
              <a:t>Etc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15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</a:t>
            </a:r>
            <a:r>
              <a:rPr lang="en-US" dirty="0" smtClean="0"/>
              <a:t>Term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Leadership positions need to be filled</a:t>
            </a:r>
          </a:p>
          <a:p>
            <a:r>
              <a:rPr lang="en-US" dirty="0"/>
              <a:t>DG will meet every week to begin</a:t>
            </a:r>
          </a:p>
          <a:p>
            <a:r>
              <a:rPr lang="en-US" dirty="0"/>
              <a:t>Our first areas of conversation will be the Survey responses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304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6179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en-US" sz="4000" b="1" dirty="0" smtClean="0"/>
              <a:t>Weekly on </a:t>
            </a:r>
            <a:r>
              <a:rPr lang="en-US" sz="4000" b="1" dirty="0"/>
              <a:t>Wednesday’s at 12:00pm </a:t>
            </a:r>
            <a:r>
              <a:rPr lang="en-US" sz="4000" b="1" dirty="0" smtClean="0"/>
              <a:t>Eastern via GoToMeeting.</a:t>
            </a:r>
            <a:endParaRPr lang="en-US" sz="4000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b="1" dirty="0"/>
              <a:t>Please join my meeting from your computer, tablet or smartphone. 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://global.gotomeeting.com/join/747903453</a:t>
            </a:r>
            <a:r>
              <a:rPr lang="en-US" sz="2800" dirty="0"/>
              <a:t> </a:t>
            </a:r>
            <a:br>
              <a:rPr lang="en-US" sz="2800" dirty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/>
              <a:t>You can also dial in using your phone. 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dirty="0" smtClean="0"/>
              <a:t>United </a:t>
            </a:r>
            <a:r>
              <a:rPr lang="en-US" sz="2800" dirty="0"/>
              <a:t>States +1 (646) 749-3117 </a:t>
            </a:r>
            <a:endParaRPr lang="en-US" sz="2800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 smtClean="0"/>
              <a:t>Access </a:t>
            </a:r>
            <a:r>
              <a:rPr lang="en-US" sz="2800" b="1" dirty="0"/>
              <a:t>Code: 747-903-453</a:t>
            </a:r>
            <a:r>
              <a:rPr lang="en-US" sz="2800" dirty="0"/>
              <a:t> </a:t>
            </a:r>
            <a:endParaRPr lang="en-US" sz="2800" dirty="0"/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sz="2800" b="1" dirty="0" smtClean="0"/>
              <a:t>More </a:t>
            </a:r>
            <a:r>
              <a:rPr lang="en-US" sz="2800" b="1" dirty="0"/>
              <a:t>phone numbers 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dirty="0" smtClean="0"/>
              <a:t>Australia</a:t>
            </a:r>
            <a:r>
              <a:rPr lang="en-US" sz="2800" dirty="0"/>
              <a:t> +61 2 8355 1039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Austria</a:t>
            </a:r>
            <a:r>
              <a:rPr lang="en-US" sz="2800" dirty="0"/>
              <a:t> +43 7 2088 1033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Belgium</a:t>
            </a:r>
            <a:r>
              <a:rPr lang="en-US" sz="2800" dirty="0"/>
              <a:t> +32 (0) 28 93 7001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Canada</a:t>
            </a:r>
            <a:r>
              <a:rPr lang="en-US" sz="2800" dirty="0"/>
              <a:t> +1 (647) 497-9379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Denmark</a:t>
            </a:r>
            <a:r>
              <a:rPr lang="en-US" sz="2800" dirty="0"/>
              <a:t> +45 69 91 89 33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Finland</a:t>
            </a:r>
            <a:r>
              <a:rPr lang="en-US" sz="2800" dirty="0"/>
              <a:t> +358 (0) 923 17 0555 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France</a:t>
            </a:r>
            <a:r>
              <a:rPr lang="en-US" sz="2800" dirty="0"/>
              <a:t> +33 (0) 170 950 </a:t>
            </a:r>
            <a:r>
              <a:rPr lang="en-US" sz="2800" dirty="0" smtClean="0"/>
              <a:t>585</a:t>
            </a:r>
          </a:p>
          <a:p>
            <a:pPr marL="0" indent="0">
              <a:buNone/>
            </a:pPr>
            <a:r>
              <a:rPr lang="en-US" sz="2800" dirty="0" smtClean="0"/>
              <a:t>Germany</a:t>
            </a:r>
            <a:r>
              <a:rPr lang="en-US" sz="2800" dirty="0"/>
              <a:t> +49 (0) 692 5736 7301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Ireland</a:t>
            </a:r>
            <a:r>
              <a:rPr lang="en-US" sz="2800" dirty="0"/>
              <a:t> +353 (0) 19 030 050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Italy</a:t>
            </a:r>
            <a:r>
              <a:rPr lang="en-US" sz="2800" dirty="0"/>
              <a:t> +39 0 693 38 75 50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Netherlands</a:t>
            </a:r>
            <a:r>
              <a:rPr lang="en-US" sz="2800" dirty="0"/>
              <a:t> +31 (0) 208 080 208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New </a:t>
            </a:r>
            <a:r>
              <a:rPr lang="en-US" sz="2800" dirty="0"/>
              <a:t>Zealand +64 9 925 0481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Norway</a:t>
            </a:r>
            <a:r>
              <a:rPr lang="en-US" sz="2800" dirty="0"/>
              <a:t> +47 21 54 82 21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Spain</a:t>
            </a:r>
            <a:r>
              <a:rPr lang="en-US" sz="2800" dirty="0"/>
              <a:t> +34 911 82 9890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Sweden</a:t>
            </a:r>
            <a:r>
              <a:rPr lang="en-US" sz="2800" dirty="0"/>
              <a:t> +46 (0) 853 527 817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Switzerland</a:t>
            </a:r>
            <a:r>
              <a:rPr lang="en-US" sz="2800" dirty="0"/>
              <a:t> +41 (0) 435 0167 65 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United </a:t>
            </a:r>
            <a:r>
              <a:rPr lang="en-US" sz="2800" dirty="0"/>
              <a:t>Kingdom +44 (0) 330 221 </a:t>
            </a:r>
            <a:r>
              <a:rPr lang="en-US" sz="2800" dirty="0"/>
              <a:t>0099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055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4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8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Cover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did we get here?</a:t>
            </a:r>
          </a:p>
          <a:p>
            <a:r>
              <a:rPr lang="en-US" dirty="0" smtClean="0"/>
              <a:t>What </a:t>
            </a:r>
            <a:r>
              <a:rPr lang="en-US" dirty="0"/>
              <a:t>has been happening since the Pledge?</a:t>
            </a:r>
          </a:p>
          <a:p>
            <a:r>
              <a:rPr lang="en-US" dirty="0"/>
              <a:t>What is this Discussion Group?</a:t>
            </a:r>
          </a:p>
          <a:p>
            <a:r>
              <a:rPr lang="en-US" dirty="0"/>
              <a:t>The Road </a:t>
            </a:r>
            <a:r>
              <a:rPr lang="en-US" dirty="0" smtClean="0"/>
              <a:t>Ahead</a:t>
            </a:r>
          </a:p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9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got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Pre-2016</a:t>
            </a:r>
          </a:p>
          <a:p>
            <a:pPr lvl="1"/>
            <a:r>
              <a:rPr lang="en-US" dirty="0"/>
              <a:t>Lots of people talking about how to help our industry</a:t>
            </a:r>
          </a:p>
          <a:p>
            <a:r>
              <a:rPr lang="en-US" dirty="0"/>
              <a:t>April - May 2016</a:t>
            </a:r>
          </a:p>
          <a:p>
            <a:pPr lvl="1"/>
            <a:r>
              <a:rPr lang="en-US" dirty="0"/>
              <a:t>“Identity: The Missing Leg of the Stool”</a:t>
            </a:r>
          </a:p>
          <a:p>
            <a:pPr lvl="1"/>
            <a:r>
              <a:rPr lang="en-US" dirty="0"/>
              <a:t>Ian approaches Kantara</a:t>
            </a:r>
          </a:p>
          <a:p>
            <a:r>
              <a:rPr lang="en-US" dirty="0"/>
              <a:t>May 2016</a:t>
            </a:r>
          </a:p>
          <a:p>
            <a:pPr lvl="1"/>
            <a:r>
              <a:rPr lang="en-US" dirty="0"/>
              <a:t>EIC “The Movement Ahead for Identity”</a:t>
            </a:r>
          </a:p>
          <a:p>
            <a:pPr lvl="1"/>
            <a:r>
              <a:rPr lang="en-US" dirty="0"/>
              <a:t>Professionalization Pledge </a:t>
            </a:r>
            <a:r>
              <a:rPr lang="en-US" dirty="0" smtClean="0"/>
              <a:t>announced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034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</a:rPr>
              <a:t>Pledge Response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21099868"/>
              </p:ext>
            </p:extLst>
          </p:nvPr>
        </p:nvGraphicFramePr>
        <p:xfrm>
          <a:off x="1524000" y="838200"/>
          <a:ext cx="96774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4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you from?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Content Placeholder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506389" y="1002323"/>
            <a:ext cx="9179221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pic>
    </p:spTree>
    <p:extLst>
      <p:ext uri="{BB962C8B-B14F-4D97-AF65-F5344CB8AC3E}">
        <p14:creationId xmlns:p14="http://schemas.microsoft.com/office/powerpoint/2010/main" val="3579242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082595"/>
              </p:ext>
            </p:extLst>
          </p:nvPr>
        </p:nvGraphicFramePr>
        <p:xfrm>
          <a:off x="1140618" y="1066800"/>
          <a:ext cx="9910763" cy="532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Meanwhile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2E314A7-40AC-1C40-ADB9-EE3788D8D9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BCA25F1A2B0946B6B9EE75478D767E" ma:contentTypeVersion="" ma:contentTypeDescription="Create a new document." ma:contentTypeScope="" ma:versionID="e74e215032360b4ab0fac2ca5dea6362">
  <xsd:schema xmlns:xsd="http://www.w3.org/2001/XMLSchema" xmlns:xs="http://www.w3.org/2001/XMLSchema" xmlns:p="http://schemas.microsoft.com/office/2006/metadata/properties" xmlns:ns2="cb527aab-1648-4be8-9847-a085c9e05b54" targetNamespace="http://schemas.microsoft.com/office/2006/metadata/properties" ma:root="true" ma:fieldsID="d495a14449ffba46ccb35cacbe7dcfbc" ns2:_="">
    <xsd:import namespace="cb527aab-1648-4be8-9847-a085c9e05b5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527aab-1648-4be8-9847-a085c9e05b5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C5F26F-7AEB-484D-B887-20A1D67C4226}">
  <ds:schemaRefs>
    <ds:schemaRef ds:uri="http://www.w3.org/XML/1998/namespace"/>
    <ds:schemaRef ds:uri="http://purl.org/dc/dcmitype/"/>
    <ds:schemaRef ds:uri="http://schemas.microsoft.com/office/infopath/2007/PartnerControls"/>
    <ds:schemaRef ds:uri="cb527aab-1648-4be8-9847-a085c9e05b54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69BFDCD-27FA-49B9-B8D9-F7A07C1F3D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7F3699-1ECA-431D-B3F2-94B2D4DE3E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527aab-1648-4be8-9847-a085c9e05b5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50604</TotalTime>
  <Words>703</Words>
  <Application>Microsoft Office PowerPoint</Application>
  <PresentationFormat>Widescreen</PresentationFormat>
  <Paragraphs>145</Paragraphs>
  <Slides>24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MS PGothic</vt:lpstr>
      <vt:lpstr>MS PGothic</vt:lpstr>
      <vt:lpstr>Arial</vt:lpstr>
      <vt:lpstr>Calibri</vt:lpstr>
      <vt:lpstr>Wingdings</vt:lpstr>
      <vt:lpstr>Network</vt:lpstr>
      <vt:lpstr>While We Get Started – Note the Following</vt:lpstr>
      <vt:lpstr>ID Pro Discussion Group Meeting 1 – October 12, 2016</vt:lpstr>
      <vt:lpstr>WELCOME!</vt:lpstr>
      <vt:lpstr>Topics to Cover</vt:lpstr>
      <vt:lpstr>How we got here</vt:lpstr>
      <vt:lpstr>Pledge Response</vt:lpstr>
      <vt:lpstr>Where are you from?</vt:lpstr>
      <vt:lpstr>Representation</vt:lpstr>
      <vt:lpstr>Meanwhile…</vt:lpstr>
      <vt:lpstr>Kantara Stepped Up</vt:lpstr>
      <vt:lpstr>ID Pro Special Committee</vt:lpstr>
      <vt:lpstr>Survey Response Synopsis</vt:lpstr>
      <vt:lpstr>What Primary Job Function Best Describes Your Work?</vt:lpstr>
      <vt:lpstr>What Types of Roles &amp; Experience Have You Had?</vt:lpstr>
      <vt:lpstr>What is the Discussion Group</vt:lpstr>
      <vt:lpstr>Purpose and Tasks of the DG</vt:lpstr>
      <vt:lpstr>Leadership Needed</vt:lpstr>
      <vt:lpstr>Project Leaders</vt:lpstr>
      <vt:lpstr>The Road Ahead</vt:lpstr>
      <vt:lpstr>Medium Term Goal</vt:lpstr>
      <vt:lpstr>Short Term Goals</vt:lpstr>
      <vt:lpstr>Q&amp;A</vt:lpstr>
      <vt:lpstr>Meeting Schedule</vt:lpstr>
      <vt:lpstr>Thanks</vt:lpstr>
    </vt:vector>
  </TitlesOfParts>
  <Company>RSA Security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RSA Security Inc.</dc:creator>
  <cp:lastModifiedBy>Shannon Taylor</cp:lastModifiedBy>
  <cp:revision>252</cp:revision>
  <dcterms:created xsi:type="dcterms:W3CDTF">2009-05-06T16:55:56Z</dcterms:created>
  <dcterms:modified xsi:type="dcterms:W3CDTF">2016-10-10T18:13:45Z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0x010100A5BCA25F1A2B0946B6B9EE75478D767E</vt:lpwstr>
  </property>
</Properties>
</file>