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92" r:id="rId6"/>
    <p:sldId id="293" r:id="rId7"/>
    <p:sldId id="294" r:id="rId8"/>
    <p:sldId id="287" r:id="rId9"/>
    <p:sldId id="288" r:id="rId10"/>
    <p:sldId id="283" r:id="rId11"/>
    <p:sldId id="285" r:id="rId12"/>
    <p:sldId id="257" r:id="rId13"/>
    <p:sldId id="259" r:id="rId14"/>
    <p:sldId id="291" r:id="rId15"/>
    <p:sldId id="29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ysia Johnson" initials="AJ" lastIdx="15" clrIdx="0">
    <p:extLst>
      <p:ext uri="{19B8F6BF-5375-455C-9EA6-DF929625EA0E}">
        <p15:presenceInfo xmlns:p15="http://schemas.microsoft.com/office/powerpoint/2012/main" userId="S-1-5-21-2067419026-868821678-821170639-6404" providerId="AD"/>
      </p:ext>
    </p:extLst>
  </p:cmAuthor>
  <p:cmAuthor id="2" name="Shannon Taylor" initials="ST" lastIdx="6" clrIdx="1">
    <p:extLst>
      <p:ext uri="{19B8F6BF-5375-455C-9EA6-DF929625EA0E}">
        <p15:presenceInfo xmlns:p15="http://schemas.microsoft.com/office/powerpoint/2012/main" userId="S-1-5-21-2067419026-868821678-821170639-13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82" y="259"/>
      </p:cViewPr>
      <p:guideLst/>
    </p:cSldViewPr>
  </p:slideViewPr>
  <p:notesTextViewPr>
    <p:cViewPr>
      <p:scale>
        <a:sx n="1" d="1"/>
        <a:sy n="1" d="1"/>
      </p:scale>
      <p:origin x="0" y="0"/>
    </p:cViewPr>
  </p:notesTextViewPr>
  <p:sorterViewPr>
    <p:cViewPr>
      <p:scale>
        <a:sx n="100" d="100"/>
        <a:sy n="100" d="100"/>
      </p:scale>
      <p:origin x="0" y="-1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Rectangle 13"/>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900"/>
          </a:p>
        </p:txBody>
      </p:sp>
      <p:sp>
        <p:nvSpPr>
          <p:cNvPr id="8" name="Rectangle 7"/>
          <p:cNvSpPr/>
          <p:nvPr/>
        </p:nvSpPr>
        <p:spPr>
          <a:xfrm>
            <a:off x="0" y="1752600"/>
            <a:ext cx="12192000" cy="533400"/>
          </a:xfrm>
          <a:prstGeom prst="rect">
            <a:avLst/>
          </a:pr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900"/>
          </a:p>
        </p:txBody>
      </p:sp>
      <p:sp>
        <p:nvSpPr>
          <p:cNvPr id="9" name="Rectangle 8"/>
          <p:cNvSpPr/>
          <p:nvPr/>
        </p:nvSpPr>
        <p:spPr>
          <a:xfrm>
            <a:off x="0" y="0"/>
            <a:ext cx="12192000" cy="609600"/>
          </a:xfrm>
          <a:prstGeom prst="rect">
            <a:avLst/>
          </a:pr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900"/>
          </a:p>
        </p:txBody>
      </p:sp>
      <p:sp>
        <p:nvSpPr>
          <p:cNvPr id="10" name="Oval 9"/>
          <p:cNvSpPr/>
          <p:nvPr/>
        </p:nvSpPr>
        <p:spPr>
          <a:xfrm>
            <a:off x="296196" y="152401"/>
            <a:ext cx="2582608" cy="19369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900"/>
          </a:p>
        </p:txBody>
      </p:sp>
      <p:sp>
        <p:nvSpPr>
          <p:cNvPr id="13" name="Rectangle 12"/>
          <p:cNvSpPr/>
          <p:nvPr/>
        </p:nvSpPr>
        <p:spPr>
          <a:xfrm>
            <a:off x="0" y="4550485"/>
            <a:ext cx="12192000" cy="2307515"/>
          </a:xfrm>
          <a:prstGeom prst="rect">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900"/>
          </a:p>
        </p:txBody>
      </p:sp>
      <p:sp>
        <p:nvSpPr>
          <p:cNvPr id="2" name="Title 1"/>
          <p:cNvSpPr>
            <a:spLocks noGrp="1"/>
          </p:cNvSpPr>
          <p:nvPr>
            <p:ph type="ctrTitle"/>
          </p:nvPr>
        </p:nvSpPr>
        <p:spPr>
          <a:xfrm>
            <a:off x="711200" y="4819728"/>
            <a:ext cx="11277600" cy="884515"/>
          </a:xfrm>
        </p:spPr>
        <p:txBody>
          <a:bodyPr/>
          <a:lstStyle>
            <a:lvl1pPr>
              <a:defRPr baseline="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711201" y="5991265"/>
            <a:ext cx="9723719" cy="579713"/>
          </a:xfrm>
          <a:prstGeom prst="rect">
            <a:avLst/>
          </a:prstGeom>
        </p:spPr>
        <p:txBody>
          <a:bodyPr>
            <a:noAutofit/>
          </a:bodyPr>
          <a:lstStyle>
            <a:lvl1pPr marL="0" indent="0" algn="r">
              <a:buNone/>
              <a:defRPr i="1" baseline="0">
                <a:solidFill>
                  <a:schemeClr val="bg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17" name="Rectangle 16"/>
          <p:cNvSpPr/>
          <p:nvPr/>
        </p:nvSpPr>
        <p:spPr>
          <a:xfrm>
            <a:off x="0" y="1752600"/>
            <a:ext cx="9144000" cy="533400"/>
          </a:xfrm>
          <a:prstGeom prst="rect">
            <a:avLst/>
          </a:pr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endParaRPr lang="en-US" sz="1425"/>
          </a:p>
        </p:txBody>
      </p:sp>
      <p:sp>
        <p:nvSpPr>
          <p:cNvPr id="18" name="Rectangle 17"/>
          <p:cNvSpPr/>
          <p:nvPr/>
        </p:nvSpPr>
        <p:spPr>
          <a:xfrm>
            <a:off x="0" y="0"/>
            <a:ext cx="9144000" cy="609600"/>
          </a:xfrm>
          <a:prstGeom prst="rect">
            <a:avLst/>
          </a:pr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endParaRPr lang="en-US" sz="1425"/>
          </a:p>
        </p:txBody>
      </p:sp>
      <p:sp>
        <p:nvSpPr>
          <p:cNvPr id="19" name="Oval 18"/>
          <p:cNvSpPr/>
          <p:nvPr/>
        </p:nvSpPr>
        <p:spPr>
          <a:xfrm>
            <a:off x="222147" y="152401"/>
            <a:ext cx="1936956" cy="19369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endParaRPr lang="en-US" sz="1425"/>
          </a:p>
        </p:txBody>
      </p:sp>
      <p:pic>
        <p:nvPicPr>
          <p:cNvPr id="20" name="Picture 5" descr="S:\000 OPEN JOBS\11166 - Bre McGahey - Virtual Inc ppt template\Virtual Logo_2012\virtual_logo_medium.jp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3400" y="440226"/>
            <a:ext cx="4114800" cy="136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9193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500"/>
            </a:lvl1pPr>
            <a:lvl2pPr marL="457189" indent="0">
              <a:buNone/>
              <a:defRPr sz="1200"/>
            </a:lvl2pPr>
            <a:lvl3pPr marL="914377" indent="0">
              <a:buNone/>
              <a:defRPr sz="11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2"/>
            <a:ext cx="2844800" cy="365125"/>
          </a:xfrm>
          <a:prstGeom prst="rect">
            <a:avLst/>
          </a:prstGeom>
        </p:spPr>
        <p:txBody>
          <a:bodyPr/>
          <a:lstStyle/>
          <a:p>
            <a:fld id="{9990B5DF-7B13-4507-AC3A-4636AA25F8F2}" type="datetimeFigureOut">
              <a:rPr lang="en-US" smtClean="0"/>
              <a:t>12/22/2016</a:t>
            </a:fld>
            <a:endParaRPr lang="en-US"/>
          </a:p>
        </p:txBody>
      </p:sp>
      <p:sp>
        <p:nvSpPr>
          <p:cNvPr id="6" name="Footer Placeholder 5"/>
          <p:cNvSpPr>
            <a:spLocks noGrp="1"/>
          </p:cNvSpPr>
          <p:nvPr>
            <p:ph type="ftr" sz="quarter" idx="11"/>
          </p:nvPr>
        </p:nvSpPr>
        <p:spPr>
          <a:xfrm>
            <a:off x="4165600" y="6356352"/>
            <a:ext cx="3860800" cy="365125"/>
          </a:xfrm>
          <a:prstGeom prst="rect">
            <a:avLst/>
          </a:prstGeom>
        </p:spPr>
        <p:txBody>
          <a:bodyPr lIns="91438" tIns="45719" rIns="91438" bIns="45719"/>
          <a:lstStyle/>
          <a:p>
            <a:endParaRPr lang="en-US"/>
          </a:p>
        </p:txBody>
      </p:sp>
      <p:sp>
        <p:nvSpPr>
          <p:cNvPr id="7" name="Slide Number Placeholder 6"/>
          <p:cNvSpPr>
            <a:spLocks noGrp="1"/>
          </p:cNvSpPr>
          <p:nvPr>
            <p:ph type="sldNum" sz="quarter" idx="12"/>
          </p:nvPr>
        </p:nvSpPr>
        <p:spPr/>
        <p:txBody>
          <a:bodyPr/>
          <a:lstStyle/>
          <a:p>
            <a:fld id="{F7628156-437B-4033-8C56-EEF3A3A308BB}" type="slidenum">
              <a:rPr lang="en-US" smtClean="0"/>
              <a:t>‹#›</a:t>
            </a:fld>
            <a:endParaRPr lang="en-US"/>
          </a:p>
        </p:txBody>
      </p:sp>
    </p:spTree>
    <p:extLst>
      <p:ext uri="{BB962C8B-B14F-4D97-AF65-F5344CB8AC3E}">
        <p14:creationId xmlns:p14="http://schemas.microsoft.com/office/powerpoint/2010/main" val="974682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09600" y="1322389"/>
            <a:ext cx="109728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2"/>
            <a:ext cx="2844800" cy="365125"/>
          </a:xfrm>
          <a:prstGeom prst="rect">
            <a:avLst/>
          </a:prstGeom>
        </p:spPr>
        <p:txBody>
          <a:bodyPr/>
          <a:lstStyle/>
          <a:p>
            <a:fld id="{9990B5DF-7B13-4507-AC3A-4636AA25F8F2}" type="datetimeFigureOut">
              <a:rPr lang="en-US" smtClean="0"/>
              <a:t>12/22/2016</a:t>
            </a:fld>
            <a:endParaRPr lang="en-US"/>
          </a:p>
        </p:txBody>
      </p:sp>
      <p:sp>
        <p:nvSpPr>
          <p:cNvPr id="5" name="Footer Placeholder 4"/>
          <p:cNvSpPr>
            <a:spLocks noGrp="1"/>
          </p:cNvSpPr>
          <p:nvPr>
            <p:ph type="ftr" sz="quarter" idx="11"/>
          </p:nvPr>
        </p:nvSpPr>
        <p:spPr>
          <a:xfrm>
            <a:off x="4165600" y="6356352"/>
            <a:ext cx="3860800" cy="365125"/>
          </a:xfrm>
          <a:prstGeom prst="rect">
            <a:avLst/>
          </a:prstGeom>
        </p:spPr>
        <p:txBody>
          <a:bodyPr lIns="91438" tIns="45719" rIns="91438" bIns="45719"/>
          <a:lstStyle/>
          <a:p>
            <a:endParaRPr lang="en-US"/>
          </a:p>
        </p:txBody>
      </p:sp>
      <p:sp>
        <p:nvSpPr>
          <p:cNvPr id="6" name="Slide Number Placeholder 5"/>
          <p:cNvSpPr>
            <a:spLocks noGrp="1"/>
          </p:cNvSpPr>
          <p:nvPr>
            <p:ph type="sldNum" sz="quarter" idx="12"/>
          </p:nvPr>
        </p:nvSpPr>
        <p:spPr/>
        <p:txBody>
          <a:bodyPr/>
          <a:lstStyle/>
          <a:p>
            <a:fld id="{F7628156-437B-4033-8C56-EEF3A3A308BB}" type="slidenum">
              <a:rPr lang="en-US" smtClean="0"/>
              <a:t>‹#›</a:t>
            </a:fld>
            <a:endParaRPr lang="en-US"/>
          </a:p>
        </p:txBody>
      </p:sp>
    </p:spTree>
    <p:extLst>
      <p:ext uri="{BB962C8B-B14F-4D97-AF65-F5344CB8AC3E}">
        <p14:creationId xmlns:p14="http://schemas.microsoft.com/office/powerpoint/2010/main" val="1581899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2"/>
            <a:ext cx="2844800" cy="365125"/>
          </a:xfrm>
          <a:prstGeom prst="rect">
            <a:avLst/>
          </a:prstGeom>
        </p:spPr>
        <p:txBody>
          <a:bodyPr/>
          <a:lstStyle/>
          <a:p>
            <a:fld id="{9990B5DF-7B13-4507-AC3A-4636AA25F8F2}" type="datetimeFigureOut">
              <a:rPr lang="en-US" smtClean="0"/>
              <a:t>12/22/2016</a:t>
            </a:fld>
            <a:endParaRPr lang="en-US"/>
          </a:p>
        </p:txBody>
      </p:sp>
      <p:sp>
        <p:nvSpPr>
          <p:cNvPr id="5" name="Footer Placeholder 4"/>
          <p:cNvSpPr>
            <a:spLocks noGrp="1"/>
          </p:cNvSpPr>
          <p:nvPr>
            <p:ph type="ftr" sz="quarter" idx="11"/>
          </p:nvPr>
        </p:nvSpPr>
        <p:spPr>
          <a:xfrm>
            <a:off x="4165600" y="6356352"/>
            <a:ext cx="3860800" cy="365125"/>
          </a:xfrm>
          <a:prstGeom prst="rect">
            <a:avLst/>
          </a:prstGeom>
        </p:spPr>
        <p:txBody>
          <a:bodyPr lIns="91438" tIns="45719" rIns="91438" bIns="45719"/>
          <a:lstStyle/>
          <a:p>
            <a:endParaRPr lang="en-US"/>
          </a:p>
        </p:txBody>
      </p:sp>
      <p:sp>
        <p:nvSpPr>
          <p:cNvPr id="6" name="Slide Number Placeholder 5"/>
          <p:cNvSpPr>
            <a:spLocks noGrp="1"/>
          </p:cNvSpPr>
          <p:nvPr>
            <p:ph type="sldNum" sz="quarter" idx="12"/>
          </p:nvPr>
        </p:nvSpPr>
        <p:spPr/>
        <p:txBody>
          <a:bodyPr/>
          <a:lstStyle/>
          <a:p>
            <a:fld id="{F7628156-437B-4033-8C56-EEF3A3A308BB}" type="slidenum">
              <a:rPr lang="en-US" smtClean="0"/>
              <a:t>‹#›</a:t>
            </a:fld>
            <a:endParaRPr lang="en-US"/>
          </a:p>
        </p:txBody>
      </p:sp>
    </p:spTree>
    <p:extLst>
      <p:ext uri="{BB962C8B-B14F-4D97-AF65-F5344CB8AC3E}">
        <p14:creationId xmlns:p14="http://schemas.microsoft.com/office/powerpoint/2010/main" val="3173227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14" name="Rectangle 13"/>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900"/>
          </a:p>
        </p:txBody>
      </p:sp>
      <p:sp>
        <p:nvSpPr>
          <p:cNvPr id="8" name="Rectangle 7"/>
          <p:cNvSpPr/>
          <p:nvPr/>
        </p:nvSpPr>
        <p:spPr>
          <a:xfrm>
            <a:off x="0" y="1752600"/>
            <a:ext cx="12192000" cy="533400"/>
          </a:xfrm>
          <a:prstGeom prst="rect">
            <a:avLst/>
          </a:pr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900"/>
          </a:p>
        </p:txBody>
      </p:sp>
      <p:sp>
        <p:nvSpPr>
          <p:cNvPr id="9" name="Rectangle 8"/>
          <p:cNvSpPr/>
          <p:nvPr/>
        </p:nvSpPr>
        <p:spPr>
          <a:xfrm>
            <a:off x="0" y="0"/>
            <a:ext cx="12192000" cy="609600"/>
          </a:xfrm>
          <a:prstGeom prst="rect">
            <a:avLst/>
          </a:pr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900"/>
          </a:p>
        </p:txBody>
      </p:sp>
      <p:sp>
        <p:nvSpPr>
          <p:cNvPr id="10" name="Oval 9"/>
          <p:cNvSpPr/>
          <p:nvPr/>
        </p:nvSpPr>
        <p:spPr>
          <a:xfrm>
            <a:off x="296196" y="152401"/>
            <a:ext cx="2582608" cy="19369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900"/>
          </a:p>
        </p:txBody>
      </p:sp>
      <p:sp>
        <p:nvSpPr>
          <p:cNvPr id="2" name="Title 1"/>
          <p:cNvSpPr>
            <a:spLocks noGrp="1"/>
          </p:cNvSpPr>
          <p:nvPr>
            <p:ph type="ctrTitle"/>
          </p:nvPr>
        </p:nvSpPr>
        <p:spPr>
          <a:xfrm>
            <a:off x="711200" y="4819728"/>
            <a:ext cx="11277600" cy="884515"/>
          </a:xfrm>
        </p:spPr>
        <p:txBody>
          <a:bodyPr/>
          <a:lstStyle>
            <a:lvl1pPr>
              <a:defRPr baseline="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711201" y="5991265"/>
            <a:ext cx="9723719" cy="579713"/>
          </a:xfrm>
          <a:prstGeom prst="rect">
            <a:avLst/>
          </a:prstGeom>
        </p:spPr>
        <p:txBody>
          <a:bodyPr>
            <a:noAutofit/>
          </a:bodyPr>
          <a:lstStyle>
            <a:lvl1pPr marL="0" indent="0" algn="r">
              <a:buNone/>
              <a:defRPr i="1" baseline="0">
                <a:solidFill>
                  <a:schemeClr val="bg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17" name="Rectangle 16"/>
          <p:cNvSpPr/>
          <p:nvPr/>
        </p:nvSpPr>
        <p:spPr>
          <a:xfrm>
            <a:off x="0" y="1752600"/>
            <a:ext cx="9144000" cy="533400"/>
          </a:xfrm>
          <a:prstGeom prst="rect">
            <a:avLst/>
          </a:pr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endParaRPr lang="en-US" sz="1425"/>
          </a:p>
        </p:txBody>
      </p:sp>
      <p:sp>
        <p:nvSpPr>
          <p:cNvPr id="18" name="Rectangle 17"/>
          <p:cNvSpPr/>
          <p:nvPr/>
        </p:nvSpPr>
        <p:spPr>
          <a:xfrm>
            <a:off x="0" y="0"/>
            <a:ext cx="9144000" cy="609600"/>
          </a:xfrm>
          <a:prstGeom prst="rect">
            <a:avLst/>
          </a:pr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endParaRPr lang="en-US" sz="1425"/>
          </a:p>
        </p:txBody>
      </p:sp>
      <p:sp>
        <p:nvSpPr>
          <p:cNvPr id="19" name="Oval 18"/>
          <p:cNvSpPr/>
          <p:nvPr/>
        </p:nvSpPr>
        <p:spPr>
          <a:xfrm>
            <a:off x="222147" y="152401"/>
            <a:ext cx="1936956" cy="19369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a:endParaRPr lang="en-US" sz="1425"/>
          </a:p>
        </p:txBody>
      </p:sp>
      <p:pic>
        <p:nvPicPr>
          <p:cNvPr id="20" name="Picture 5" descr="S:\000 OPEN JOBS\11166 - Bre McGahey - Virtual Inc ppt template\Virtual Logo_2012\virtual_logo_medium.jp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3400" y="440226"/>
            <a:ext cx="4114800" cy="136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5836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322389"/>
            <a:ext cx="10972800" cy="4525963"/>
          </a:xfrm>
          <a:prstGeom prst="rect">
            <a:avLst/>
          </a:prstGeom>
        </p:spPr>
        <p:txBody>
          <a:bodyPr/>
          <a:lstStyle>
            <a:lvl1pPr marL="0" indent="0">
              <a:spcBef>
                <a:spcPts val="1200"/>
              </a:spcBef>
              <a:buNone/>
              <a:defRPr/>
            </a:lvl1pPr>
            <a:lvl2pPr marL="400041" indent="-171446">
              <a:buClr>
                <a:schemeClr val="accent3"/>
              </a:buClr>
              <a:buFont typeface="Arial" pitchFamily="34" charset="0"/>
              <a:buChar char="•"/>
              <a:defRPr sz="1600"/>
            </a:lvl2pPr>
            <a:lvl3pPr marL="685783" indent="-228594">
              <a:buClr>
                <a:schemeClr val="accent3"/>
              </a:buClr>
              <a:buFont typeface="segoe ui" pitchFamily="34" charset="0"/>
              <a:buChar char="−"/>
              <a:tabLst/>
              <a:defRPr sz="1500"/>
            </a:lvl3pPr>
            <a:lvl4pPr marL="1028674" indent="-114297">
              <a:buClr>
                <a:schemeClr val="accent1"/>
              </a:buClr>
              <a:buFont typeface="Arial" pitchFamily="34" charset="0"/>
              <a:buChar char="•"/>
              <a:tabLst/>
              <a:defRPr sz="1200"/>
            </a:lvl4pPr>
            <a:lvl5pPr marL="1314418" indent="-171446">
              <a:buClr>
                <a:schemeClr val="accent1"/>
              </a:buClr>
              <a:buFont typeface="segoe ui" pitchFamily="34" charset="0"/>
              <a:buChar char="−"/>
              <a:tabLst/>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609600" y="6524625"/>
            <a:ext cx="2844800" cy="196851"/>
          </a:xfrm>
          <a:prstGeom prst="rect">
            <a:avLst/>
          </a:prstGeom>
        </p:spPr>
        <p:txBody>
          <a:bodyPr vert="horz" lIns="91438" tIns="45719" rIns="91438" bIns="45719" rtlCol="0" anchor="ctr"/>
          <a:lstStyle>
            <a:lvl1pPr algn="l">
              <a:defRPr sz="800">
                <a:solidFill>
                  <a:schemeClr val="tx2">
                    <a:lumMod val="60000"/>
                    <a:lumOff val="40000"/>
                  </a:schemeClr>
                </a:solidFill>
              </a:defRPr>
            </a:lvl1pPr>
          </a:lstStyle>
          <a:p>
            <a:fld id="{F7628156-437B-4033-8C56-EEF3A3A308BB}" type="slidenum">
              <a:rPr lang="en-US" smtClean="0"/>
              <a:t>‹#›</a:t>
            </a:fld>
            <a:endParaRPr lang="en-US"/>
          </a:p>
        </p:txBody>
      </p:sp>
      <p:sp>
        <p:nvSpPr>
          <p:cNvPr id="8" name="Date Placeholder 10"/>
          <p:cNvSpPr>
            <a:spLocks noGrp="1"/>
          </p:cNvSpPr>
          <p:nvPr>
            <p:ph type="dt" sz="half" idx="2"/>
          </p:nvPr>
        </p:nvSpPr>
        <p:spPr>
          <a:xfrm>
            <a:off x="1016000" y="6524625"/>
            <a:ext cx="2844800" cy="196851"/>
          </a:xfrm>
          <a:prstGeom prst="rect">
            <a:avLst/>
          </a:prstGeom>
        </p:spPr>
        <p:txBody>
          <a:bodyPr vert="horz" lIns="91438" tIns="45719" rIns="91438" bIns="45719" rtlCol="0" anchor="ctr"/>
          <a:lstStyle>
            <a:lvl1pPr algn="l">
              <a:defRPr sz="800">
                <a:solidFill>
                  <a:schemeClr val="tx2">
                    <a:lumMod val="60000"/>
                    <a:lumOff val="40000"/>
                  </a:schemeClr>
                </a:solidFill>
              </a:defRPr>
            </a:lvl1pPr>
          </a:lstStyle>
          <a:p>
            <a:fld id="{9990B5DF-7B13-4507-AC3A-4636AA25F8F2}" type="datetimeFigureOut">
              <a:rPr lang="en-US" smtClean="0"/>
              <a:t>12/22/2016</a:t>
            </a:fld>
            <a:endParaRPr lang="en-US"/>
          </a:p>
        </p:txBody>
      </p:sp>
    </p:spTree>
    <p:extLst>
      <p:ext uri="{BB962C8B-B14F-4D97-AF65-F5344CB8AC3E}">
        <p14:creationId xmlns:p14="http://schemas.microsoft.com/office/powerpoint/2010/main" val="2235730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189" indent="0">
              <a:buNone/>
              <a:defRPr sz="1900">
                <a:solidFill>
                  <a:schemeClr val="tx1">
                    <a:tint val="75000"/>
                  </a:schemeClr>
                </a:solidFill>
              </a:defRPr>
            </a:lvl2pPr>
            <a:lvl3pPr marL="914377" indent="0">
              <a:buNone/>
              <a:defRPr sz="1600">
                <a:solidFill>
                  <a:schemeClr val="tx1">
                    <a:tint val="75000"/>
                  </a:schemeClr>
                </a:solidFill>
              </a:defRPr>
            </a:lvl3pPr>
            <a:lvl4pPr marL="1371566" indent="0">
              <a:buNone/>
              <a:defRPr sz="1500">
                <a:solidFill>
                  <a:schemeClr val="tx1">
                    <a:tint val="75000"/>
                  </a:schemeClr>
                </a:solidFill>
              </a:defRPr>
            </a:lvl4pPr>
            <a:lvl5pPr marL="1828754" indent="0">
              <a:buNone/>
              <a:defRPr sz="1500">
                <a:solidFill>
                  <a:schemeClr val="tx1">
                    <a:tint val="75000"/>
                  </a:schemeClr>
                </a:solidFill>
              </a:defRPr>
            </a:lvl5pPr>
            <a:lvl6pPr marL="2285943" indent="0">
              <a:buNone/>
              <a:defRPr sz="1500">
                <a:solidFill>
                  <a:schemeClr val="tx1">
                    <a:tint val="75000"/>
                  </a:schemeClr>
                </a:solidFill>
              </a:defRPr>
            </a:lvl6pPr>
            <a:lvl7pPr marL="2743131" indent="0">
              <a:buNone/>
              <a:defRPr sz="1500">
                <a:solidFill>
                  <a:schemeClr val="tx1">
                    <a:tint val="75000"/>
                  </a:schemeClr>
                </a:solidFill>
              </a:defRPr>
            </a:lvl7pPr>
            <a:lvl8pPr marL="3200320" indent="0">
              <a:buNone/>
              <a:defRPr sz="1500">
                <a:solidFill>
                  <a:schemeClr val="tx1">
                    <a:tint val="75000"/>
                  </a:schemeClr>
                </a:solidFill>
              </a:defRPr>
            </a:lvl8pPr>
            <a:lvl9pPr marL="3657509" indent="0">
              <a:buNone/>
              <a:defRPr sz="1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2"/>
            <a:ext cx="2844800" cy="365125"/>
          </a:xfrm>
          <a:prstGeom prst="rect">
            <a:avLst/>
          </a:prstGeom>
        </p:spPr>
        <p:txBody>
          <a:bodyPr/>
          <a:lstStyle/>
          <a:p>
            <a:fld id="{9990B5DF-7B13-4507-AC3A-4636AA25F8F2}" type="datetimeFigureOut">
              <a:rPr lang="en-US" smtClean="0"/>
              <a:t>12/22/2016</a:t>
            </a:fld>
            <a:endParaRPr lang="en-US"/>
          </a:p>
        </p:txBody>
      </p:sp>
      <p:sp>
        <p:nvSpPr>
          <p:cNvPr id="5" name="Footer Placeholder 4"/>
          <p:cNvSpPr>
            <a:spLocks noGrp="1"/>
          </p:cNvSpPr>
          <p:nvPr>
            <p:ph type="ftr" sz="quarter" idx="11"/>
          </p:nvPr>
        </p:nvSpPr>
        <p:spPr>
          <a:xfrm>
            <a:off x="4165600" y="6356352"/>
            <a:ext cx="3860800" cy="365125"/>
          </a:xfrm>
          <a:prstGeom prst="rect">
            <a:avLst/>
          </a:prstGeom>
        </p:spPr>
        <p:txBody>
          <a:bodyPr lIns="91438" tIns="45719" rIns="91438" bIns="45719"/>
          <a:lstStyle/>
          <a:p>
            <a:endParaRPr lang="en-US"/>
          </a:p>
        </p:txBody>
      </p:sp>
      <p:sp>
        <p:nvSpPr>
          <p:cNvPr id="6" name="Slide Number Placeholder 5"/>
          <p:cNvSpPr>
            <a:spLocks noGrp="1"/>
          </p:cNvSpPr>
          <p:nvPr>
            <p:ph type="sldNum" sz="quarter" idx="12"/>
          </p:nvPr>
        </p:nvSpPr>
        <p:spPr/>
        <p:txBody>
          <a:bodyPr/>
          <a:lstStyle/>
          <a:p>
            <a:fld id="{F7628156-437B-4033-8C56-EEF3A3A308BB}" type="slidenum">
              <a:rPr lang="en-US" smtClean="0"/>
              <a:t>‹#›</a:t>
            </a:fld>
            <a:endParaRPr lang="en-US"/>
          </a:p>
        </p:txBody>
      </p:sp>
    </p:spTree>
    <p:extLst>
      <p:ext uri="{BB962C8B-B14F-4D97-AF65-F5344CB8AC3E}">
        <p14:creationId xmlns:p14="http://schemas.microsoft.com/office/powerpoint/2010/main" val="2423803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2"/>
            <a:ext cx="2844800" cy="365125"/>
          </a:xfrm>
          <a:prstGeom prst="rect">
            <a:avLst/>
          </a:prstGeom>
        </p:spPr>
        <p:txBody>
          <a:bodyPr/>
          <a:lstStyle/>
          <a:p>
            <a:fld id="{9990B5DF-7B13-4507-AC3A-4636AA25F8F2}" type="datetimeFigureOut">
              <a:rPr lang="en-US" smtClean="0"/>
              <a:t>12/22/2016</a:t>
            </a:fld>
            <a:endParaRPr lang="en-US"/>
          </a:p>
        </p:txBody>
      </p:sp>
      <p:sp>
        <p:nvSpPr>
          <p:cNvPr id="6" name="Footer Placeholder 5"/>
          <p:cNvSpPr>
            <a:spLocks noGrp="1"/>
          </p:cNvSpPr>
          <p:nvPr>
            <p:ph type="ftr" sz="quarter" idx="11"/>
          </p:nvPr>
        </p:nvSpPr>
        <p:spPr>
          <a:xfrm>
            <a:off x="4165600" y="6356352"/>
            <a:ext cx="3860800" cy="365125"/>
          </a:xfrm>
          <a:prstGeom prst="rect">
            <a:avLst/>
          </a:prstGeom>
        </p:spPr>
        <p:txBody>
          <a:bodyPr lIns="91438" tIns="45719" rIns="91438" bIns="45719"/>
          <a:lstStyle/>
          <a:p>
            <a:endParaRPr lang="en-US"/>
          </a:p>
        </p:txBody>
      </p:sp>
      <p:sp>
        <p:nvSpPr>
          <p:cNvPr id="7" name="Slide Number Placeholder 6"/>
          <p:cNvSpPr>
            <a:spLocks noGrp="1"/>
          </p:cNvSpPr>
          <p:nvPr>
            <p:ph type="sldNum" sz="quarter" idx="12"/>
          </p:nvPr>
        </p:nvSpPr>
        <p:spPr/>
        <p:txBody>
          <a:bodyPr/>
          <a:lstStyle/>
          <a:p>
            <a:fld id="{F7628156-437B-4033-8C56-EEF3A3A308BB}" type="slidenum">
              <a:rPr lang="en-US" smtClean="0"/>
              <a:t>‹#›</a:t>
            </a:fld>
            <a:endParaRPr lang="en-US"/>
          </a:p>
        </p:txBody>
      </p:sp>
    </p:spTree>
    <p:extLst>
      <p:ext uri="{BB962C8B-B14F-4D97-AF65-F5344CB8AC3E}">
        <p14:creationId xmlns:p14="http://schemas.microsoft.com/office/powerpoint/2010/main" val="2725350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2400" b="1"/>
            </a:lvl1pPr>
            <a:lvl2pPr marL="457189" indent="0">
              <a:buNone/>
              <a:defRPr sz="2000" b="1"/>
            </a:lvl2pPr>
            <a:lvl3pPr marL="914377" indent="0">
              <a:buNone/>
              <a:defRPr sz="19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2400" b="1"/>
            </a:lvl1pPr>
            <a:lvl2pPr marL="457189" indent="0">
              <a:buNone/>
              <a:defRPr sz="2000" b="1"/>
            </a:lvl2pPr>
            <a:lvl3pPr marL="914377" indent="0">
              <a:buNone/>
              <a:defRPr sz="19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2"/>
            <a:ext cx="2844800" cy="365125"/>
          </a:xfrm>
          <a:prstGeom prst="rect">
            <a:avLst/>
          </a:prstGeom>
        </p:spPr>
        <p:txBody>
          <a:bodyPr/>
          <a:lstStyle/>
          <a:p>
            <a:fld id="{9990B5DF-7B13-4507-AC3A-4636AA25F8F2}" type="datetimeFigureOut">
              <a:rPr lang="en-US" smtClean="0"/>
              <a:t>12/22/2016</a:t>
            </a:fld>
            <a:endParaRPr lang="en-US"/>
          </a:p>
        </p:txBody>
      </p:sp>
      <p:sp>
        <p:nvSpPr>
          <p:cNvPr id="8" name="Footer Placeholder 7"/>
          <p:cNvSpPr>
            <a:spLocks noGrp="1"/>
          </p:cNvSpPr>
          <p:nvPr>
            <p:ph type="ftr" sz="quarter" idx="11"/>
          </p:nvPr>
        </p:nvSpPr>
        <p:spPr>
          <a:xfrm>
            <a:off x="4165600" y="6356352"/>
            <a:ext cx="3860800" cy="365125"/>
          </a:xfrm>
          <a:prstGeom prst="rect">
            <a:avLst/>
          </a:prstGeom>
        </p:spPr>
        <p:txBody>
          <a:bodyPr lIns="91438" tIns="45719" rIns="91438" bIns="45719"/>
          <a:lstStyle/>
          <a:p>
            <a:endParaRPr lang="en-US"/>
          </a:p>
        </p:txBody>
      </p:sp>
      <p:sp>
        <p:nvSpPr>
          <p:cNvPr id="9" name="Slide Number Placeholder 8"/>
          <p:cNvSpPr>
            <a:spLocks noGrp="1"/>
          </p:cNvSpPr>
          <p:nvPr>
            <p:ph type="sldNum" sz="quarter" idx="12"/>
          </p:nvPr>
        </p:nvSpPr>
        <p:spPr/>
        <p:txBody>
          <a:bodyPr/>
          <a:lstStyle/>
          <a:p>
            <a:fld id="{F7628156-437B-4033-8C56-EEF3A3A308BB}" type="slidenum">
              <a:rPr lang="en-US" smtClean="0"/>
              <a:t>‹#›</a:t>
            </a:fld>
            <a:endParaRPr lang="en-US"/>
          </a:p>
        </p:txBody>
      </p:sp>
    </p:spTree>
    <p:extLst>
      <p:ext uri="{BB962C8B-B14F-4D97-AF65-F5344CB8AC3E}">
        <p14:creationId xmlns:p14="http://schemas.microsoft.com/office/powerpoint/2010/main" val="42827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2"/>
            <a:ext cx="2844800" cy="365125"/>
          </a:xfrm>
          <a:prstGeom prst="rect">
            <a:avLst/>
          </a:prstGeom>
        </p:spPr>
        <p:txBody>
          <a:bodyPr/>
          <a:lstStyle/>
          <a:p>
            <a:fld id="{9990B5DF-7B13-4507-AC3A-4636AA25F8F2}" type="datetimeFigureOut">
              <a:rPr lang="en-US" smtClean="0"/>
              <a:t>12/22/2016</a:t>
            </a:fld>
            <a:endParaRPr lang="en-US"/>
          </a:p>
        </p:txBody>
      </p:sp>
      <p:sp>
        <p:nvSpPr>
          <p:cNvPr id="4" name="Footer Placeholder 3"/>
          <p:cNvSpPr>
            <a:spLocks noGrp="1"/>
          </p:cNvSpPr>
          <p:nvPr>
            <p:ph type="ftr" sz="quarter" idx="11"/>
          </p:nvPr>
        </p:nvSpPr>
        <p:spPr>
          <a:xfrm>
            <a:off x="4165600" y="6356352"/>
            <a:ext cx="3860800" cy="365125"/>
          </a:xfrm>
          <a:prstGeom prst="rect">
            <a:avLst/>
          </a:prstGeom>
        </p:spPr>
        <p:txBody>
          <a:bodyPr lIns="91438" tIns="45719" rIns="91438" bIns="45719"/>
          <a:lstStyle/>
          <a:p>
            <a:endParaRPr lang="en-US"/>
          </a:p>
        </p:txBody>
      </p:sp>
      <p:sp>
        <p:nvSpPr>
          <p:cNvPr id="5" name="Slide Number Placeholder 4"/>
          <p:cNvSpPr>
            <a:spLocks noGrp="1"/>
          </p:cNvSpPr>
          <p:nvPr>
            <p:ph type="sldNum" sz="quarter" idx="12"/>
          </p:nvPr>
        </p:nvSpPr>
        <p:spPr/>
        <p:txBody>
          <a:bodyPr/>
          <a:lstStyle/>
          <a:p>
            <a:fld id="{F7628156-437B-4033-8C56-EEF3A3A308BB}" type="slidenum">
              <a:rPr lang="en-US" smtClean="0"/>
              <a:t>‹#›</a:t>
            </a:fld>
            <a:endParaRPr lang="en-US"/>
          </a:p>
        </p:txBody>
      </p:sp>
    </p:spTree>
    <p:extLst>
      <p:ext uri="{BB962C8B-B14F-4D97-AF65-F5344CB8AC3E}">
        <p14:creationId xmlns:p14="http://schemas.microsoft.com/office/powerpoint/2010/main" val="657898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2"/>
            <a:ext cx="2844800" cy="365125"/>
          </a:xfrm>
          <a:prstGeom prst="rect">
            <a:avLst/>
          </a:prstGeom>
        </p:spPr>
        <p:txBody>
          <a:bodyPr/>
          <a:lstStyle/>
          <a:p>
            <a:fld id="{9990B5DF-7B13-4507-AC3A-4636AA25F8F2}" type="datetimeFigureOut">
              <a:rPr lang="en-US" smtClean="0"/>
              <a:t>12/22/2016</a:t>
            </a:fld>
            <a:endParaRPr lang="en-US"/>
          </a:p>
        </p:txBody>
      </p:sp>
      <p:sp>
        <p:nvSpPr>
          <p:cNvPr id="3" name="Footer Placeholder 2"/>
          <p:cNvSpPr>
            <a:spLocks noGrp="1"/>
          </p:cNvSpPr>
          <p:nvPr>
            <p:ph type="ftr" sz="quarter" idx="11"/>
          </p:nvPr>
        </p:nvSpPr>
        <p:spPr>
          <a:xfrm>
            <a:off x="4165600" y="6356352"/>
            <a:ext cx="3860800" cy="365125"/>
          </a:xfrm>
          <a:prstGeom prst="rect">
            <a:avLst/>
          </a:prstGeom>
        </p:spPr>
        <p:txBody>
          <a:bodyPr lIns="91438" tIns="45719" rIns="91438" bIns="45719"/>
          <a:lstStyle/>
          <a:p>
            <a:endParaRPr lang="en-US"/>
          </a:p>
        </p:txBody>
      </p:sp>
      <p:sp>
        <p:nvSpPr>
          <p:cNvPr id="4" name="Slide Number Placeholder 3"/>
          <p:cNvSpPr>
            <a:spLocks noGrp="1"/>
          </p:cNvSpPr>
          <p:nvPr>
            <p:ph type="sldNum" sz="quarter" idx="12"/>
          </p:nvPr>
        </p:nvSpPr>
        <p:spPr/>
        <p:txBody>
          <a:bodyPr/>
          <a:lstStyle/>
          <a:p>
            <a:fld id="{F7628156-437B-4033-8C56-EEF3A3A308BB}" type="slidenum">
              <a:rPr lang="en-US" smtClean="0"/>
              <a:t>‹#›</a:t>
            </a:fld>
            <a:endParaRPr lang="en-US"/>
          </a:p>
        </p:txBody>
      </p:sp>
    </p:spTree>
    <p:extLst>
      <p:ext uri="{BB962C8B-B14F-4D97-AF65-F5344CB8AC3E}">
        <p14:creationId xmlns:p14="http://schemas.microsoft.com/office/powerpoint/2010/main" val="333398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500"/>
            </a:lvl1pPr>
            <a:lvl2pPr marL="457189" indent="0">
              <a:buNone/>
              <a:defRPr sz="1200"/>
            </a:lvl2pPr>
            <a:lvl3pPr marL="914377" indent="0">
              <a:buNone/>
              <a:defRPr sz="11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2"/>
            <a:ext cx="2844800" cy="365125"/>
          </a:xfrm>
          <a:prstGeom prst="rect">
            <a:avLst/>
          </a:prstGeom>
        </p:spPr>
        <p:txBody>
          <a:bodyPr/>
          <a:lstStyle/>
          <a:p>
            <a:fld id="{9990B5DF-7B13-4507-AC3A-4636AA25F8F2}" type="datetimeFigureOut">
              <a:rPr lang="en-US" smtClean="0"/>
              <a:t>12/22/2016</a:t>
            </a:fld>
            <a:endParaRPr lang="en-US"/>
          </a:p>
        </p:txBody>
      </p:sp>
      <p:sp>
        <p:nvSpPr>
          <p:cNvPr id="6" name="Footer Placeholder 5"/>
          <p:cNvSpPr>
            <a:spLocks noGrp="1"/>
          </p:cNvSpPr>
          <p:nvPr>
            <p:ph type="ftr" sz="quarter" idx="11"/>
          </p:nvPr>
        </p:nvSpPr>
        <p:spPr>
          <a:xfrm>
            <a:off x="4165600" y="6356352"/>
            <a:ext cx="3860800" cy="365125"/>
          </a:xfrm>
          <a:prstGeom prst="rect">
            <a:avLst/>
          </a:prstGeom>
        </p:spPr>
        <p:txBody>
          <a:bodyPr lIns="91438" tIns="45719" rIns="91438" bIns="45719"/>
          <a:lstStyle/>
          <a:p>
            <a:endParaRPr lang="en-US"/>
          </a:p>
        </p:txBody>
      </p:sp>
      <p:sp>
        <p:nvSpPr>
          <p:cNvPr id="7" name="Slide Number Placeholder 6"/>
          <p:cNvSpPr>
            <a:spLocks noGrp="1"/>
          </p:cNvSpPr>
          <p:nvPr>
            <p:ph type="sldNum" sz="quarter" idx="12"/>
          </p:nvPr>
        </p:nvSpPr>
        <p:spPr/>
        <p:txBody>
          <a:bodyPr/>
          <a:lstStyle/>
          <a:p>
            <a:fld id="{F7628156-437B-4033-8C56-EEF3A3A308BB}" type="slidenum">
              <a:rPr lang="en-US" smtClean="0"/>
              <a:t>‹#›</a:t>
            </a:fld>
            <a:endParaRPr lang="en-US"/>
          </a:p>
        </p:txBody>
      </p:sp>
    </p:spTree>
    <p:extLst>
      <p:ext uri="{BB962C8B-B14F-4D97-AF65-F5344CB8AC3E}">
        <p14:creationId xmlns:p14="http://schemas.microsoft.com/office/powerpoint/2010/main" val="2720543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6400800"/>
            <a:ext cx="12192000" cy="457200"/>
          </a:xfrm>
          <a:prstGeom prst="rect">
            <a:avLst/>
          </a:pr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900"/>
          </a:p>
        </p:txBody>
      </p:sp>
      <p:sp>
        <p:nvSpPr>
          <p:cNvPr id="10" name="Rectangle 9"/>
          <p:cNvSpPr/>
          <p:nvPr/>
        </p:nvSpPr>
        <p:spPr>
          <a:xfrm>
            <a:off x="0" y="1"/>
            <a:ext cx="12192000" cy="114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900"/>
          </a:p>
        </p:txBody>
      </p:sp>
      <p:sp>
        <p:nvSpPr>
          <p:cNvPr id="2" name="Title Placeholder 1"/>
          <p:cNvSpPr>
            <a:spLocks noGrp="1"/>
          </p:cNvSpPr>
          <p:nvPr>
            <p:ph type="title"/>
          </p:nvPr>
        </p:nvSpPr>
        <p:spPr>
          <a:xfrm>
            <a:off x="609600" y="274637"/>
            <a:ext cx="10972800" cy="944563"/>
          </a:xfrm>
          <a:prstGeom prst="rect">
            <a:avLst/>
          </a:prstGeom>
        </p:spPr>
        <p:txBody>
          <a:bodyPr vert="horz" lIns="91438" tIns="45719" rIns="91438" bIns="45719" rtlCol="0" anchor="ctr">
            <a:normAutofit/>
          </a:bodyPr>
          <a:lstStyle/>
          <a:p>
            <a:r>
              <a:rPr lang="en-US"/>
              <a:t>Click to edit Master title style</a:t>
            </a:r>
            <a:endParaRPr lang="en-US" dirty="0"/>
          </a:p>
        </p:txBody>
      </p:sp>
      <p:sp>
        <p:nvSpPr>
          <p:cNvPr id="6" name="Slide Number Placeholder 5"/>
          <p:cNvSpPr>
            <a:spLocks noGrp="1"/>
          </p:cNvSpPr>
          <p:nvPr>
            <p:ph type="sldNum" sz="quarter" idx="4"/>
          </p:nvPr>
        </p:nvSpPr>
        <p:spPr>
          <a:xfrm>
            <a:off x="609600" y="6543675"/>
            <a:ext cx="2844800" cy="196851"/>
          </a:xfrm>
          <a:prstGeom prst="rect">
            <a:avLst/>
          </a:prstGeom>
        </p:spPr>
        <p:txBody>
          <a:bodyPr vert="horz" lIns="91438" tIns="45719" rIns="91438" bIns="45719" rtlCol="0" anchor="ctr"/>
          <a:lstStyle>
            <a:lvl1pPr algn="l">
              <a:defRPr sz="800">
                <a:solidFill>
                  <a:schemeClr val="tx1">
                    <a:lumMod val="60000"/>
                    <a:lumOff val="40000"/>
                  </a:schemeClr>
                </a:solidFill>
              </a:defRPr>
            </a:lvl1pPr>
          </a:lstStyle>
          <a:p>
            <a:fld id="{F7628156-437B-4033-8C56-EEF3A3A308BB}" type="slidenum">
              <a:rPr lang="en-US" smtClean="0"/>
              <a:t>‹#›</a:t>
            </a:fld>
            <a:endParaRPr lang="en-US"/>
          </a:p>
        </p:txBody>
      </p:sp>
      <p:sp>
        <p:nvSpPr>
          <p:cNvPr id="11" name="Date Placeholder 10"/>
          <p:cNvSpPr>
            <a:spLocks noGrp="1"/>
          </p:cNvSpPr>
          <p:nvPr>
            <p:ph type="dt" sz="half" idx="2"/>
          </p:nvPr>
        </p:nvSpPr>
        <p:spPr>
          <a:xfrm>
            <a:off x="1016000" y="6543675"/>
            <a:ext cx="2844800" cy="196851"/>
          </a:xfrm>
          <a:prstGeom prst="rect">
            <a:avLst/>
          </a:prstGeom>
        </p:spPr>
        <p:txBody>
          <a:bodyPr vert="horz" lIns="91438" tIns="45719" rIns="91438" bIns="45719" rtlCol="0" anchor="ctr"/>
          <a:lstStyle>
            <a:lvl1pPr algn="l">
              <a:defRPr sz="800">
                <a:solidFill>
                  <a:schemeClr val="tx1">
                    <a:lumMod val="60000"/>
                    <a:lumOff val="40000"/>
                  </a:schemeClr>
                </a:solidFill>
              </a:defRPr>
            </a:lvl1pPr>
          </a:lstStyle>
          <a:p>
            <a:fld id="{9990B5DF-7B13-4507-AC3A-4636AA25F8F2}" type="datetimeFigureOut">
              <a:rPr lang="en-US" smtClean="0"/>
              <a:t>12/22/2016</a:t>
            </a:fld>
            <a:endParaRPr lang="en-US"/>
          </a:p>
        </p:txBody>
      </p:sp>
      <p:sp>
        <p:nvSpPr>
          <p:cNvPr id="13" name="Text Placeholder 12"/>
          <p:cNvSpPr>
            <a:spLocks noGrp="1"/>
          </p:cNvSpPr>
          <p:nvPr>
            <p:ph type="body" idx="1"/>
          </p:nvPr>
        </p:nvSpPr>
        <p:spPr>
          <a:xfrm>
            <a:off x="609600" y="1322389"/>
            <a:ext cx="10972800" cy="4525963"/>
          </a:xfrm>
          <a:prstGeom prst="rect">
            <a:avLst/>
          </a:prstGeom>
        </p:spPr>
        <p:txBody>
          <a:bodyPr lIns="91438" tIns="45719" rIns="91438" bIns="45719"/>
          <a:lstStyle/>
          <a:p>
            <a:pPr marL="0" lvl="0" indent="0">
              <a:spcBef>
                <a:spcPts val="1200"/>
              </a:spcBef>
              <a:buNone/>
            </a:pPr>
            <a:r>
              <a:rPr lang="en-US"/>
              <a:t>Click to edit Master text styles</a:t>
            </a:r>
          </a:p>
          <a:p>
            <a:pPr marL="0" lvl="1" indent="0">
              <a:spcBef>
                <a:spcPts val="1200"/>
              </a:spcBef>
              <a:buNone/>
            </a:pPr>
            <a:r>
              <a:rPr lang="en-US"/>
              <a:t>Second level</a:t>
            </a:r>
          </a:p>
          <a:p>
            <a:pPr marL="0" lvl="2" indent="0">
              <a:spcBef>
                <a:spcPts val="1200"/>
              </a:spcBef>
              <a:buNone/>
            </a:pPr>
            <a:r>
              <a:rPr lang="en-US"/>
              <a:t>Third level</a:t>
            </a:r>
          </a:p>
          <a:p>
            <a:pPr marL="0" lvl="3" indent="0">
              <a:spcBef>
                <a:spcPts val="1200"/>
              </a:spcBef>
              <a:buNone/>
            </a:pPr>
            <a:r>
              <a:rPr lang="en-US"/>
              <a:t>Fourth level</a:t>
            </a:r>
          </a:p>
          <a:p>
            <a:pPr marL="0" lvl="4" indent="0">
              <a:spcBef>
                <a:spcPts val="1200"/>
              </a:spcBef>
              <a:buNone/>
            </a:pPr>
            <a:r>
              <a:rPr lang="en-US"/>
              <a:t>Fifth level</a:t>
            </a:r>
          </a:p>
        </p:txBody>
      </p:sp>
      <p:sp>
        <p:nvSpPr>
          <p:cNvPr id="14" name="Oval 13"/>
          <p:cNvSpPr/>
          <p:nvPr/>
        </p:nvSpPr>
        <p:spPr>
          <a:xfrm>
            <a:off x="11110912" y="6076951"/>
            <a:ext cx="666748" cy="6667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37156" tIns="34289" rIns="137156" bIns="34289" rtlCol="0" anchor="ctr"/>
          <a:lstStyle/>
          <a:p>
            <a:pPr algn="ctr"/>
            <a:endParaRPr lang="en-US" sz="1125" dirty="0"/>
          </a:p>
        </p:txBody>
      </p:sp>
      <p:pic>
        <p:nvPicPr>
          <p:cNvPr id="15" name="Picture 5" descr="S:\000 OPEN JOBS\11166 - Bre McGahey - Virtual Inc ppt template\Virtual Logo_2012\virtual_logo_medium.jpg"/>
          <p:cNvPicPr>
            <a:picLocks noChangeAspect="1" noChangeArrowheads="1"/>
          </p:cNvPicPr>
          <p:nvPr/>
        </p:nvPicPr>
        <p:blipFill rotWithShape="1">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rcRect r="67361"/>
          <a:stretch/>
        </p:blipFill>
        <p:spPr bwMode="auto">
          <a:xfrm>
            <a:off x="11201400" y="6144953"/>
            <a:ext cx="504825" cy="511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178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377" rtl="0" eaLnBrk="1" latinLnBrk="0" hangingPunct="1">
        <a:spcBef>
          <a:spcPct val="0"/>
        </a:spcBef>
        <a:buNone/>
        <a:defRPr sz="4000" kern="1200">
          <a:solidFill>
            <a:schemeClr val="tx1"/>
          </a:solidFill>
          <a:latin typeface="+mj-lt"/>
          <a:ea typeface="Segoe UI" pitchFamily="34" charset="0"/>
          <a:cs typeface="Segoe UI" pitchFamily="34" charset="0"/>
        </a:defRPr>
      </a:lvl1pPr>
    </p:titleStyle>
    <p:bodyStyle>
      <a:lvl1pPr marL="342891" indent="-342891" algn="l" defTabSz="914377"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lang="en-US" sz="1600" kern="1200" smtClean="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lang="en-US" sz="1500" kern="1200" smtClean="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lang="en-US" sz="1200" kern="1200" smtClean="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lang="en-US" sz="1200" kern="1200" smtClean="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ID Pro </a:t>
            </a:r>
            <a:r>
              <a:rPr lang="en-US" dirty="0" smtClean="0"/>
              <a:t>Path Forward</a:t>
            </a:r>
            <a:endParaRPr lang="en-US" dirty="0"/>
          </a:p>
        </p:txBody>
      </p:sp>
      <p:sp>
        <p:nvSpPr>
          <p:cNvPr id="3" name="Subtitle 2"/>
          <p:cNvSpPr>
            <a:spLocks noGrp="1"/>
          </p:cNvSpPr>
          <p:nvPr>
            <p:ph type="subTitle" idx="1"/>
          </p:nvPr>
        </p:nvSpPr>
        <p:spPr/>
        <p:txBody>
          <a:bodyPr/>
          <a:lstStyle/>
          <a:p>
            <a:r>
              <a:rPr lang="en-US" dirty="0" smtClean="0"/>
              <a:t>December 2016</a:t>
            </a:r>
            <a:endParaRPr lang="en-US" dirty="0"/>
          </a:p>
        </p:txBody>
      </p:sp>
    </p:spTree>
    <p:extLst>
      <p:ext uri="{BB962C8B-B14F-4D97-AF65-F5344CB8AC3E}">
        <p14:creationId xmlns:p14="http://schemas.microsoft.com/office/powerpoint/2010/main" val="3463876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Launch Decisions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Membership Structure: Levels, Value, Benefits, and Dues, process and working documents developed</a:t>
            </a:r>
          </a:p>
          <a:p>
            <a:pPr marL="342900" indent="-342900">
              <a:buFont typeface="Arial" panose="020B0604020202020204" pitchFamily="34" charset="0"/>
              <a:buChar char="•"/>
            </a:pPr>
            <a:r>
              <a:rPr lang="en-US" sz="2000" dirty="0"/>
              <a:t>Financial forecast and funding sources, budget</a:t>
            </a:r>
          </a:p>
          <a:p>
            <a:pPr marL="342900" indent="-342900">
              <a:buFont typeface="Arial" panose="020B0604020202020204" pitchFamily="34" charset="0"/>
              <a:buChar char="•"/>
            </a:pPr>
            <a:r>
              <a:rPr lang="en-US" sz="2000" dirty="0"/>
              <a:t>Operational Start-up: Incorporation, Non-profit status, Bank Accounts, Membership Portal System, Merchant Account </a:t>
            </a:r>
          </a:p>
          <a:p>
            <a:pPr marL="342900" indent="-342900">
              <a:buFont typeface="Arial" panose="020B0604020202020204" pitchFamily="34" charset="0"/>
              <a:buChar char="•"/>
            </a:pPr>
            <a:r>
              <a:rPr lang="en-US" sz="2000" dirty="0"/>
              <a:t>Governance Structure: Board and organizational construct, Bylaws, IPR Policy, Antitrust Policy, other procedures</a:t>
            </a:r>
          </a:p>
          <a:p>
            <a:pPr marL="342900" indent="-342900">
              <a:buFont typeface="Arial" panose="020B0604020202020204" pitchFamily="34" charset="0"/>
              <a:buChar char="•"/>
            </a:pPr>
            <a:r>
              <a:rPr lang="en-US" sz="2000" dirty="0"/>
              <a:t>Committee Operating Procedures, structure for committees</a:t>
            </a:r>
          </a:p>
          <a:p>
            <a:pPr marL="342900" indent="-342900">
              <a:buFont typeface="Arial" panose="020B0604020202020204" pitchFamily="34" charset="0"/>
              <a:buChar char="•"/>
            </a:pPr>
            <a:r>
              <a:rPr lang="en-US" sz="2000" dirty="0"/>
              <a:t>Resourcing (financial and people) to replicate the operational components  </a:t>
            </a:r>
          </a:p>
          <a:p>
            <a:pPr marL="342900" indent="-342900">
              <a:buFont typeface="Arial" panose="020B0604020202020204" pitchFamily="34" charset="0"/>
              <a:buChar char="•"/>
            </a:pPr>
            <a:r>
              <a:rPr lang="en-US" sz="2000" dirty="0"/>
              <a:t>Website and Wiki needs, purpose</a:t>
            </a:r>
          </a:p>
          <a:p>
            <a:pPr marL="342900" indent="-342900">
              <a:buFont typeface="Arial" panose="020B0604020202020204" pitchFamily="34" charset="0"/>
              <a:buChar char="•"/>
            </a:pPr>
            <a:r>
              <a:rPr lang="en-US" sz="2000" dirty="0"/>
              <a:t>Branding plan, Marketing and PR plans</a:t>
            </a:r>
          </a:p>
        </p:txBody>
      </p:sp>
    </p:spTree>
    <p:extLst>
      <p:ext uri="{BB962C8B-B14F-4D97-AF65-F5344CB8AC3E}">
        <p14:creationId xmlns:p14="http://schemas.microsoft.com/office/powerpoint/2010/main" val="582942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 Pro Resource Investment to date</a:t>
            </a:r>
          </a:p>
        </p:txBody>
      </p:sp>
      <p:sp>
        <p:nvSpPr>
          <p:cNvPr id="3" name="TextBox 2"/>
          <p:cNvSpPr txBox="1"/>
          <p:nvPr/>
        </p:nvSpPr>
        <p:spPr>
          <a:xfrm>
            <a:off x="829995" y="5106573"/>
            <a:ext cx="8201464" cy="646331"/>
          </a:xfrm>
          <a:prstGeom prst="rect">
            <a:avLst/>
          </a:prstGeom>
          <a:noFill/>
        </p:spPr>
        <p:txBody>
          <a:bodyPr wrap="square" rtlCol="0">
            <a:spAutoFit/>
          </a:bodyPr>
          <a:lstStyle/>
          <a:p>
            <a:r>
              <a:rPr lang="en-US" dirty="0">
                <a:solidFill>
                  <a:schemeClr val="accent6"/>
                </a:solidFill>
              </a:rPr>
              <a:t>Virtual average monthly spend May – November: $5,211</a:t>
            </a:r>
          </a:p>
          <a:p>
            <a:r>
              <a:rPr lang="en-US" dirty="0">
                <a:solidFill>
                  <a:schemeClr val="accent6"/>
                </a:solidFill>
              </a:rPr>
              <a:t>Kantara ED/IT average monthly spend May – November: </a:t>
            </a:r>
            <a:r>
              <a:rPr lang="en-US" dirty="0" smtClean="0">
                <a:solidFill>
                  <a:schemeClr val="accent6"/>
                </a:solidFill>
              </a:rPr>
              <a:t>$</a:t>
            </a:r>
            <a:r>
              <a:rPr lang="en-US" dirty="0">
                <a:solidFill>
                  <a:schemeClr val="accent6"/>
                </a:solidFill>
              </a:rPr>
              <a:t>2,778</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6087808"/>
              </p:ext>
            </p:extLst>
          </p:nvPr>
        </p:nvGraphicFramePr>
        <p:xfrm>
          <a:off x="609598" y="1322388"/>
          <a:ext cx="9478299" cy="3707765"/>
        </p:xfrm>
        <a:graphic>
          <a:graphicData uri="http://schemas.openxmlformats.org/drawingml/2006/table">
            <a:tbl>
              <a:tblPr firstRow="1" bandRow="1">
                <a:tableStyleId>{F5AB1C69-6EDB-4FF4-983F-18BD219EF322}</a:tableStyleId>
              </a:tblPr>
              <a:tblGrid>
                <a:gridCol w="1615086">
                  <a:extLst>
                    <a:ext uri="{9D8B030D-6E8A-4147-A177-3AD203B41FA5}">
                      <a16:colId xmlns="" xmlns:a16="http://schemas.microsoft.com/office/drawing/2014/main" val="20000"/>
                    </a:ext>
                  </a:extLst>
                </a:gridCol>
                <a:gridCol w="1615086">
                  <a:extLst>
                    <a:ext uri="{9D8B030D-6E8A-4147-A177-3AD203B41FA5}">
                      <a16:colId xmlns="" xmlns:a16="http://schemas.microsoft.com/office/drawing/2014/main" val="20001"/>
                    </a:ext>
                  </a:extLst>
                </a:gridCol>
                <a:gridCol w="1615086">
                  <a:extLst>
                    <a:ext uri="{9D8B030D-6E8A-4147-A177-3AD203B41FA5}">
                      <a16:colId xmlns="" xmlns:a16="http://schemas.microsoft.com/office/drawing/2014/main" val="20002"/>
                    </a:ext>
                  </a:extLst>
                </a:gridCol>
                <a:gridCol w="1550628">
                  <a:extLst>
                    <a:ext uri="{9D8B030D-6E8A-4147-A177-3AD203B41FA5}">
                      <a16:colId xmlns="" xmlns:a16="http://schemas.microsoft.com/office/drawing/2014/main" val="20003"/>
                    </a:ext>
                  </a:extLst>
                </a:gridCol>
                <a:gridCol w="1504335">
                  <a:extLst>
                    <a:ext uri="{9D8B030D-6E8A-4147-A177-3AD203B41FA5}">
                      <a16:colId xmlns="" xmlns:a16="http://schemas.microsoft.com/office/drawing/2014/main" val="20004"/>
                    </a:ext>
                  </a:extLst>
                </a:gridCol>
                <a:gridCol w="1578078"/>
              </a:tblGrid>
              <a:tr h="497205">
                <a:tc>
                  <a:txBody>
                    <a:bodyPr/>
                    <a:lstStyle/>
                    <a:p>
                      <a:pPr algn="l" fontAlgn="ctr"/>
                      <a:r>
                        <a:rPr lang="en-US" sz="1600" b="1" i="0" u="none" strike="noStrike" dirty="0">
                          <a:solidFill>
                            <a:schemeClr val="bg1"/>
                          </a:solidFill>
                          <a:effectLst/>
                          <a:latin typeface="+mn-lt"/>
                        </a:rPr>
                        <a:t>Month</a:t>
                      </a:r>
                    </a:p>
                  </a:txBody>
                  <a:tcPr marL="9525" marR="9525" marT="9525" marB="0" anchor="ctr"/>
                </a:tc>
                <a:tc>
                  <a:txBody>
                    <a:bodyPr/>
                    <a:lstStyle/>
                    <a:p>
                      <a:pPr algn="l" fontAlgn="ctr"/>
                      <a:r>
                        <a:rPr lang="en-US" sz="1600" b="1" i="0" u="none" strike="noStrike" dirty="0">
                          <a:solidFill>
                            <a:schemeClr val="bg1"/>
                          </a:solidFill>
                          <a:effectLst/>
                          <a:latin typeface="+mn-lt"/>
                        </a:rPr>
                        <a:t>Virtual Resource Hours </a:t>
                      </a:r>
                    </a:p>
                  </a:txBody>
                  <a:tcPr marL="9525" marR="9525" marT="9525" marB="0" anchor="ctr"/>
                </a:tc>
                <a:tc>
                  <a:txBody>
                    <a:bodyPr/>
                    <a:lstStyle/>
                    <a:p>
                      <a:pPr algn="l" fontAlgn="ctr"/>
                      <a:r>
                        <a:rPr lang="en-US" sz="1600" b="1" i="0" u="none" strike="noStrike" dirty="0">
                          <a:solidFill>
                            <a:schemeClr val="bg1"/>
                          </a:solidFill>
                          <a:effectLst/>
                          <a:latin typeface="+mn-lt"/>
                        </a:rPr>
                        <a:t>Virtual</a:t>
                      </a:r>
                      <a:r>
                        <a:rPr lang="en-US" sz="1600" b="1" i="0" u="none" strike="noStrike" baseline="0" dirty="0">
                          <a:solidFill>
                            <a:schemeClr val="bg1"/>
                          </a:solidFill>
                          <a:effectLst/>
                          <a:latin typeface="+mn-lt"/>
                        </a:rPr>
                        <a:t> Resourcing in</a:t>
                      </a:r>
                      <a:r>
                        <a:rPr lang="en-US" sz="1600" b="1" i="0" u="none" strike="noStrike" dirty="0">
                          <a:solidFill>
                            <a:schemeClr val="bg1"/>
                          </a:solidFill>
                          <a:effectLst/>
                          <a:latin typeface="+mn-lt"/>
                        </a:rPr>
                        <a:t> $</a:t>
                      </a:r>
                    </a:p>
                  </a:txBody>
                  <a:tcPr marL="9525" marR="9525" marT="9525" marB="0" anchor="ctr"/>
                </a:tc>
                <a:tc>
                  <a:txBody>
                    <a:bodyPr/>
                    <a:lstStyle/>
                    <a:p>
                      <a:pPr algn="l" fontAlgn="ctr"/>
                      <a:r>
                        <a:rPr lang="en-US" sz="1600" b="1" i="0" u="none" strike="noStrike" dirty="0">
                          <a:solidFill>
                            <a:schemeClr val="bg1"/>
                          </a:solidFill>
                          <a:effectLst/>
                          <a:latin typeface="+mn-lt"/>
                        </a:rPr>
                        <a:t>Kantara</a:t>
                      </a:r>
                      <a:r>
                        <a:rPr lang="en-US" sz="1600" b="1" i="0" u="none" strike="noStrike" baseline="0" dirty="0">
                          <a:solidFill>
                            <a:schemeClr val="bg1"/>
                          </a:solidFill>
                          <a:effectLst/>
                          <a:latin typeface="+mn-lt"/>
                        </a:rPr>
                        <a:t> ED/IT Resource Hours</a:t>
                      </a:r>
                      <a:endParaRPr lang="en-US" sz="1600" b="1" i="0" u="none" strike="noStrike" dirty="0">
                        <a:solidFill>
                          <a:schemeClr val="bg1"/>
                        </a:solidFill>
                        <a:effectLst/>
                        <a:latin typeface="+mn-lt"/>
                      </a:endParaRPr>
                    </a:p>
                  </a:txBody>
                  <a:tcPr marL="9525" marR="9525" marT="9525" marB="0" anchor="ctr"/>
                </a:tc>
                <a:tc>
                  <a:txBody>
                    <a:bodyPr/>
                    <a:lstStyle/>
                    <a:p>
                      <a:pPr marL="0" marR="0" lvl="0" indent="0" algn="l" defTabSz="914377" rtl="0" eaLnBrk="1" fontAlgn="ctr" latinLnBrk="0" hangingPunct="1">
                        <a:lnSpc>
                          <a:spcPct val="100000"/>
                        </a:lnSpc>
                        <a:spcBef>
                          <a:spcPts val="0"/>
                        </a:spcBef>
                        <a:spcAft>
                          <a:spcPts val="0"/>
                        </a:spcAft>
                        <a:buClrTx/>
                        <a:buSzTx/>
                        <a:buFontTx/>
                        <a:buNone/>
                        <a:tabLst/>
                        <a:defRPr/>
                      </a:pPr>
                      <a:r>
                        <a:rPr lang="en-US" sz="1600" b="1" i="0" u="none" strike="noStrike" dirty="0">
                          <a:solidFill>
                            <a:schemeClr val="bg1"/>
                          </a:solidFill>
                          <a:effectLst/>
                          <a:latin typeface="+mn-lt"/>
                        </a:rPr>
                        <a:t>Kantara </a:t>
                      </a:r>
                      <a:r>
                        <a:rPr lang="en-US" sz="1600" b="1" i="0" u="none" strike="noStrike" baseline="0" dirty="0">
                          <a:solidFill>
                            <a:schemeClr val="bg1"/>
                          </a:solidFill>
                          <a:effectLst/>
                          <a:latin typeface="+mn-lt"/>
                        </a:rPr>
                        <a:t>ED/IT Resourcing in</a:t>
                      </a:r>
                      <a:r>
                        <a:rPr lang="en-US" sz="1600" b="1" i="0" u="none" strike="noStrike" dirty="0">
                          <a:solidFill>
                            <a:schemeClr val="bg1"/>
                          </a:solidFill>
                          <a:effectLst/>
                          <a:latin typeface="+mn-lt"/>
                        </a:rPr>
                        <a:t> $</a:t>
                      </a:r>
                    </a:p>
                  </a:txBody>
                  <a:tcPr marL="9525" marR="9525" marT="9525" marB="0" anchor="ctr"/>
                </a:tc>
                <a:tc>
                  <a:txBody>
                    <a:bodyPr/>
                    <a:lstStyle/>
                    <a:p>
                      <a:pPr marL="0" marR="0" lvl="0" indent="0" algn="l" defTabSz="914377" rtl="0" eaLnBrk="1" fontAlgn="ctr" latinLnBrk="0" hangingPunct="1">
                        <a:lnSpc>
                          <a:spcPct val="100000"/>
                        </a:lnSpc>
                        <a:spcBef>
                          <a:spcPts val="0"/>
                        </a:spcBef>
                        <a:spcAft>
                          <a:spcPts val="0"/>
                        </a:spcAft>
                        <a:buClrTx/>
                        <a:buSzTx/>
                        <a:buFontTx/>
                        <a:buNone/>
                        <a:tabLst/>
                        <a:defRPr/>
                      </a:pPr>
                      <a:r>
                        <a:rPr lang="en-US" sz="1600" b="1" i="0" u="none" strike="noStrike" dirty="0" smtClean="0">
                          <a:solidFill>
                            <a:schemeClr val="bg1"/>
                          </a:solidFill>
                          <a:effectLst/>
                          <a:latin typeface="+mn-lt"/>
                        </a:rPr>
                        <a:t>Total Investment to Date</a:t>
                      </a:r>
                      <a:endParaRPr lang="en-US" sz="1600" b="1" i="0" u="none" strike="noStrike" dirty="0">
                        <a:solidFill>
                          <a:schemeClr val="bg1"/>
                        </a:solidFill>
                        <a:effectLst/>
                        <a:latin typeface="+mn-lt"/>
                      </a:endParaRPr>
                    </a:p>
                  </a:txBody>
                  <a:tcPr marL="9525" marR="9525" marT="9525" marB="0" anchor="ctr"/>
                </a:tc>
                <a:extLst>
                  <a:ext uri="{0D108BD9-81ED-4DB2-BD59-A6C34878D82A}">
                    <a16:rowId xmlns="" xmlns:a16="http://schemas.microsoft.com/office/drawing/2014/main" val="10000"/>
                  </a:ext>
                </a:extLst>
              </a:tr>
              <a:tr h="370840">
                <a:tc>
                  <a:txBody>
                    <a:bodyPr/>
                    <a:lstStyle/>
                    <a:p>
                      <a:pPr algn="l" fontAlgn="ctr"/>
                      <a:r>
                        <a:rPr lang="en-US" sz="1600" b="0" i="0" u="none" strike="noStrike" dirty="0">
                          <a:solidFill>
                            <a:srgbClr val="000000"/>
                          </a:solidFill>
                          <a:effectLst/>
                          <a:latin typeface="+mn-lt"/>
                        </a:rPr>
                        <a:t>May</a:t>
                      </a:r>
                    </a:p>
                  </a:txBody>
                  <a:tcPr marL="9525" marR="9525" marT="9525" marB="0" anchor="ctr"/>
                </a:tc>
                <a:tc>
                  <a:txBody>
                    <a:bodyPr/>
                    <a:lstStyle/>
                    <a:p>
                      <a:pPr algn="l" fontAlgn="ctr"/>
                      <a:r>
                        <a:rPr lang="en-US" sz="1600" b="0" i="0" u="none" strike="noStrike">
                          <a:solidFill>
                            <a:srgbClr val="000000"/>
                          </a:solidFill>
                          <a:effectLst/>
                          <a:latin typeface="+mn-lt"/>
                        </a:rPr>
                        <a:t>19.50</a:t>
                      </a:r>
                    </a:p>
                  </a:txBody>
                  <a:tcPr marL="9525" marR="9525" marT="9525" marB="0" anchor="ctr"/>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2,484</a:t>
                      </a:r>
                      <a:endParaRPr lang="en-US" sz="1600" b="0" i="0" u="none" strike="noStrike" dirty="0">
                        <a:solidFill>
                          <a:srgbClr val="000000"/>
                        </a:solidFill>
                        <a:effectLst/>
                        <a:latin typeface="+mn-lt"/>
                      </a:endParaRPr>
                    </a:p>
                  </a:txBody>
                  <a:tcPr marL="9525" marR="9525" marT="9525" marB="0" anchor="b"/>
                </a:tc>
                <a:tc>
                  <a:txBody>
                    <a:bodyPr/>
                    <a:lstStyle/>
                    <a:p>
                      <a:pPr algn="l" fontAlgn="b"/>
                      <a:r>
                        <a:rPr lang="en-US" sz="1600" b="0" i="0" u="none" strike="noStrike" dirty="0">
                          <a:solidFill>
                            <a:srgbClr val="000000"/>
                          </a:solidFill>
                          <a:effectLst/>
                          <a:latin typeface="+mn-lt"/>
                        </a:rPr>
                        <a:t>37.92</a:t>
                      </a:r>
                    </a:p>
                  </a:txBody>
                  <a:tcPr marL="9525" marR="9525" marT="9525" marB="0" anchor="b"/>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3,296</a:t>
                      </a:r>
                      <a:endParaRPr lang="en-US" sz="1600" b="0" i="0" u="none" strike="noStrike" dirty="0">
                        <a:solidFill>
                          <a:srgbClr val="000000"/>
                        </a:solidFill>
                        <a:effectLst/>
                        <a:latin typeface="+mn-lt"/>
                      </a:endParaRPr>
                    </a:p>
                  </a:txBody>
                  <a:tcPr marL="9525" marR="9525" marT="9525" marB="0" anchor="b"/>
                </a:tc>
                <a:tc>
                  <a:txBody>
                    <a:bodyPr/>
                    <a:lstStyle/>
                    <a:p>
                      <a:pPr algn="l" fontAlgn="b"/>
                      <a:endParaRPr lang="en-US" sz="1600" b="0"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1"/>
                  </a:ext>
                </a:extLst>
              </a:tr>
              <a:tr h="370840">
                <a:tc>
                  <a:txBody>
                    <a:bodyPr/>
                    <a:lstStyle/>
                    <a:p>
                      <a:pPr algn="l" fontAlgn="ctr"/>
                      <a:r>
                        <a:rPr lang="en-US" sz="1600" b="0" i="0" u="none" strike="noStrike">
                          <a:solidFill>
                            <a:srgbClr val="000000"/>
                          </a:solidFill>
                          <a:effectLst/>
                          <a:latin typeface="+mn-lt"/>
                        </a:rPr>
                        <a:t>June</a:t>
                      </a:r>
                    </a:p>
                  </a:txBody>
                  <a:tcPr marL="9525" marR="9525" marT="9525" marB="0" anchor="ctr"/>
                </a:tc>
                <a:tc>
                  <a:txBody>
                    <a:bodyPr/>
                    <a:lstStyle/>
                    <a:p>
                      <a:pPr algn="l" fontAlgn="ctr"/>
                      <a:r>
                        <a:rPr lang="en-US" sz="1600" b="0" i="0" u="none" strike="noStrike">
                          <a:solidFill>
                            <a:srgbClr val="000000"/>
                          </a:solidFill>
                          <a:effectLst/>
                          <a:latin typeface="+mn-lt"/>
                        </a:rPr>
                        <a:t>31.75</a:t>
                      </a:r>
                    </a:p>
                  </a:txBody>
                  <a:tcPr marL="9525" marR="9525" marT="9525" marB="0" anchor="ctr"/>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2,846</a:t>
                      </a:r>
                      <a:endParaRPr lang="en-US" sz="1600" b="0" i="0" u="none" strike="noStrike" dirty="0">
                        <a:solidFill>
                          <a:srgbClr val="000000"/>
                        </a:solidFill>
                        <a:effectLst/>
                        <a:latin typeface="+mn-lt"/>
                      </a:endParaRPr>
                    </a:p>
                  </a:txBody>
                  <a:tcPr marL="9525" marR="9525" marT="9525" marB="0" anchor="b"/>
                </a:tc>
                <a:tc>
                  <a:txBody>
                    <a:bodyPr/>
                    <a:lstStyle/>
                    <a:p>
                      <a:pPr algn="l" fontAlgn="b"/>
                      <a:r>
                        <a:rPr lang="en-US" sz="1600" b="0" i="0" u="none" strike="noStrike" dirty="0">
                          <a:solidFill>
                            <a:srgbClr val="000000"/>
                          </a:solidFill>
                          <a:effectLst/>
                          <a:latin typeface="+mn-lt"/>
                        </a:rPr>
                        <a:t>12.50</a:t>
                      </a:r>
                    </a:p>
                  </a:txBody>
                  <a:tcPr marL="9525" marR="9525" marT="9525" marB="0" anchor="b"/>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1,250</a:t>
                      </a:r>
                      <a:endParaRPr lang="en-US" sz="1600" b="0" i="0" u="none" strike="noStrike" dirty="0">
                        <a:solidFill>
                          <a:srgbClr val="000000"/>
                        </a:solidFill>
                        <a:effectLst/>
                        <a:latin typeface="+mn-lt"/>
                      </a:endParaRPr>
                    </a:p>
                  </a:txBody>
                  <a:tcPr marL="9525" marR="9525" marT="9525" marB="0" anchor="b"/>
                </a:tc>
                <a:tc>
                  <a:txBody>
                    <a:bodyPr/>
                    <a:lstStyle/>
                    <a:p>
                      <a:pPr algn="l" fontAlgn="b"/>
                      <a:endParaRPr lang="en-US" sz="1600" b="0"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2"/>
                  </a:ext>
                </a:extLst>
              </a:tr>
              <a:tr h="370840">
                <a:tc>
                  <a:txBody>
                    <a:bodyPr/>
                    <a:lstStyle/>
                    <a:p>
                      <a:pPr algn="l" fontAlgn="ctr"/>
                      <a:r>
                        <a:rPr lang="en-US" sz="1600" b="0" i="0" u="none" strike="noStrike">
                          <a:solidFill>
                            <a:srgbClr val="000000"/>
                          </a:solidFill>
                          <a:effectLst/>
                          <a:latin typeface="+mn-lt"/>
                        </a:rPr>
                        <a:t>July</a:t>
                      </a:r>
                    </a:p>
                  </a:txBody>
                  <a:tcPr marL="9525" marR="9525" marT="9525" marB="0" anchor="ctr"/>
                </a:tc>
                <a:tc>
                  <a:txBody>
                    <a:bodyPr/>
                    <a:lstStyle/>
                    <a:p>
                      <a:pPr algn="l" fontAlgn="ctr"/>
                      <a:r>
                        <a:rPr lang="en-US" sz="1600" b="0" i="0" u="none" strike="noStrike" dirty="0">
                          <a:solidFill>
                            <a:srgbClr val="000000"/>
                          </a:solidFill>
                          <a:effectLst/>
                          <a:latin typeface="+mn-lt"/>
                        </a:rPr>
                        <a:t>34.75</a:t>
                      </a:r>
                    </a:p>
                  </a:txBody>
                  <a:tcPr marL="9525" marR="9525" marT="9525" marB="0" anchor="ctr"/>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3,656</a:t>
                      </a:r>
                      <a:endParaRPr lang="en-US" sz="1600" b="0" i="0" u="none" strike="noStrike" dirty="0">
                        <a:solidFill>
                          <a:srgbClr val="000000"/>
                        </a:solidFill>
                        <a:effectLst/>
                        <a:latin typeface="+mn-lt"/>
                      </a:endParaRPr>
                    </a:p>
                  </a:txBody>
                  <a:tcPr marL="9525" marR="9525" marT="9525" marB="0" anchor="b"/>
                </a:tc>
                <a:tc>
                  <a:txBody>
                    <a:bodyPr/>
                    <a:lstStyle/>
                    <a:p>
                      <a:pPr algn="l" fontAlgn="b"/>
                      <a:r>
                        <a:rPr lang="en-US" sz="1600" b="0" i="0" u="none" strike="noStrike" dirty="0">
                          <a:solidFill>
                            <a:srgbClr val="000000"/>
                          </a:solidFill>
                          <a:effectLst/>
                          <a:latin typeface="+mn-lt"/>
                        </a:rPr>
                        <a:t>12.50</a:t>
                      </a:r>
                    </a:p>
                  </a:txBody>
                  <a:tcPr marL="9525" marR="9525" marT="9525" marB="0" anchor="b"/>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1,250</a:t>
                      </a:r>
                      <a:endParaRPr lang="en-US" sz="1600" b="0" i="0" u="none" strike="noStrike" dirty="0">
                        <a:solidFill>
                          <a:srgbClr val="000000"/>
                        </a:solidFill>
                        <a:effectLst/>
                        <a:latin typeface="+mn-lt"/>
                      </a:endParaRPr>
                    </a:p>
                  </a:txBody>
                  <a:tcPr marL="9525" marR="9525" marT="9525" marB="0" anchor="b"/>
                </a:tc>
                <a:tc>
                  <a:txBody>
                    <a:bodyPr/>
                    <a:lstStyle/>
                    <a:p>
                      <a:pPr algn="l" fontAlgn="b"/>
                      <a:endParaRPr lang="en-US" sz="1600" b="0"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3"/>
                  </a:ext>
                </a:extLst>
              </a:tr>
              <a:tr h="370840">
                <a:tc>
                  <a:txBody>
                    <a:bodyPr/>
                    <a:lstStyle/>
                    <a:p>
                      <a:pPr algn="l" fontAlgn="ctr"/>
                      <a:r>
                        <a:rPr lang="en-US" sz="1600" b="0" i="0" u="none" strike="noStrike">
                          <a:solidFill>
                            <a:srgbClr val="000000"/>
                          </a:solidFill>
                          <a:effectLst/>
                          <a:latin typeface="+mn-lt"/>
                        </a:rPr>
                        <a:t>August</a:t>
                      </a:r>
                    </a:p>
                  </a:txBody>
                  <a:tcPr marL="9525" marR="9525" marT="9525" marB="0" anchor="ctr"/>
                </a:tc>
                <a:tc>
                  <a:txBody>
                    <a:bodyPr/>
                    <a:lstStyle/>
                    <a:p>
                      <a:pPr algn="l" fontAlgn="ctr"/>
                      <a:r>
                        <a:rPr lang="en-US" sz="1600" b="0" i="0" u="none" strike="noStrike">
                          <a:solidFill>
                            <a:srgbClr val="000000"/>
                          </a:solidFill>
                          <a:effectLst/>
                          <a:latin typeface="+mn-lt"/>
                        </a:rPr>
                        <a:t>63.25</a:t>
                      </a:r>
                    </a:p>
                  </a:txBody>
                  <a:tcPr marL="9525" marR="9525" marT="9525" marB="0" anchor="ctr"/>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6,949</a:t>
                      </a:r>
                      <a:endParaRPr lang="en-US" sz="1600" b="0" i="0" u="none" strike="noStrike" dirty="0">
                        <a:solidFill>
                          <a:srgbClr val="000000"/>
                        </a:solidFill>
                        <a:effectLst/>
                        <a:latin typeface="+mn-lt"/>
                      </a:endParaRPr>
                    </a:p>
                  </a:txBody>
                  <a:tcPr marL="9525" marR="9525" marT="9525" marB="0" anchor="b"/>
                </a:tc>
                <a:tc>
                  <a:txBody>
                    <a:bodyPr/>
                    <a:lstStyle/>
                    <a:p>
                      <a:pPr algn="l" fontAlgn="b"/>
                      <a:r>
                        <a:rPr lang="en-US" sz="1600" b="0" i="0" u="none" strike="noStrike" dirty="0">
                          <a:solidFill>
                            <a:srgbClr val="000000"/>
                          </a:solidFill>
                          <a:effectLst/>
                          <a:latin typeface="+mn-lt"/>
                        </a:rPr>
                        <a:t>37.00</a:t>
                      </a:r>
                    </a:p>
                  </a:txBody>
                  <a:tcPr marL="9525" marR="9525" marT="9525" marB="0" anchor="b"/>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3,460</a:t>
                      </a:r>
                      <a:endParaRPr lang="en-US" sz="1600" b="0" i="0" u="none" strike="noStrike" dirty="0">
                        <a:solidFill>
                          <a:srgbClr val="000000"/>
                        </a:solidFill>
                        <a:effectLst/>
                        <a:latin typeface="+mn-lt"/>
                      </a:endParaRPr>
                    </a:p>
                  </a:txBody>
                  <a:tcPr marL="9525" marR="9525" marT="9525" marB="0" anchor="b"/>
                </a:tc>
                <a:tc>
                  <a:txBody>
                    <a:bodyPr/>
                    <a:lstStyle/>
                    <a:p>
                      <a:pPr algn="l" fontAlgn="b"/>
                      <a:endParaRPr lang="en-US" sz="1600" b="0"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4"/>
                  </a:ext>
                </a:extLst>
              </a:tr>
              <a:tr h="370840">
                <a:tc>
                  <a:txBody>
                    <a:bodyPr/>
                    <a:lstStyle/>
                    <a:p>
                      <a:pPr algn="l" fontAlgn="ctr"/>
                      <a:r>
                        <a:rPr lang="en-US" sz="1600" b="0" i="0" u="none" strike="noStrike">
                          <a:solidFill>
                            <a:srgbClr val="000000"/>
                          </a:solidFill>
                          <a:effectLst/>
                          <a:latin typeface="+mn-lt"/>
                        </a:rPr>
                        <a:t>September</a:t>
                      </a:r>
                    </a:p>
                  </a:txBody>
                  <a:tcPr marL="9525" marR="9525" marT="9525" marB="0" anchor="ctr"/>
                </a:tc>
                <a:tc>
                  <a:txBody>
                    <a:bodyPr/>
                    <a:lstStyle/>
                    <a:p>
                      <a:pPr algn="l" fontAlgn="ctr"/>
                      <a:r>
                        <a:rPr lang="en-US" sz="1600" b="0" i="0" u="none" strike="noStrike">
                          <a:solidFill>
                            <a:srgbClr val="000000"/>
                          </a:solidFill>
                          <a:effectLst/>
                          <a:latin typeface="+mn-lt"/>
                        </a:rPr>
                        <a:t>51.00</a:t>
                      </a:r>
                    </a:p>
                  </a:txBody>
                  <a:tcPr marL="9525" marR="9525" marT="9525" marB="0" anchor="ctr"/>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5,090</a:t>
                      </a:r>
                      <a:endParaRPr lang="en-US" sz="1600" b="0" i="0" u="none" strike="noStrike" dirty="0">
                        <a:solidFill>
                          <a:srgbClr val="000000"/>
                        </a:solidFill>
                        <a:effectLst/>
                        <a:latin typeface="+mn-lt"/>
                      </a:endParaRPr>
                    </a:p>
                  </a:txBody>
                  <a:tcPr marL="9525" marR="9525" marT="9525" marB="0" anchor="b"/>
                </a:tc>
                <a:tc>
                  <a:txBody>
                    <a:bodyPr/>
                    <a:lstStyle/>
                    <a:p>
                      <a:pPr algn="l" fontAlgn="b"/>
                      <a:r>
                        <a:rPr lang="en-US" sz="1600" b="0" i="0" u="none" strike="noStrike" dirty="0">
                          <a:solidFill>
                            <a:srgbClr val="000000"/>
                          </a:solidFill>
                          <a:effectLst/>
                          <a:latin typeface="+mn-lt"/>
                        </a:rPr>
                        <a:t>54.75</a:t>
                      </a:r>
                    </a:p>
                  </a:txBody>
                  <a:tcPr marL="9525" marR="9525" marT="9525" marB="0" anchor="b"/>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4,625</a:t>
                      </a:r>
                      <a:endParaRPr lang="en-US" sz="1600" b="0" i="0" u="none" strike="noStrike" dirty="0">
                        <a:solidFill>
                          <a:srgbClr val="000000"/>
                        </a:solidFill>
                        <a:effectLst/>
                        <a:latin typeface="+mn-lt"/>
                      </a:endParaRPr>
                    </a:p>
                  </a:txBody>
                  <a:tcPr marL="9525" marR="9525" marT="9525" marB="0" anchor="b"/>
                </a:tc>
                <a:tc>
                  <a:txBody>
                    <a:bodyPr/>
                    <a:lstStyle/>
                    <a:p>
                      <a:pPr algn="l" fontAlgn="b"/>
                      <a:endParaRPr lang="en-US" sz="1600" b="0"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5"/>
                  </a:ext>
                </a:extLst>
              </a:tr>
              <a:tr h="370840">
                <a:tc>
                  <a:txBody>
                    <a:bodyPr/>
                    <a:lstStyle/>
                    <a:p>
                      <a:pPr algn="l" fontAlgn="ctr"/>
                      <a:r>
                        <a:rPr lang="en-US" sz="1600" b="0" i="0" u="none" strike="noStrike">
                          <a:solidFill>
                            <a:srgbClr val="000000"/>
                          </a:solidFill>
                          <a:effectLst/>
                          <a:latin typeface="+mn-lt"/>
                        </a:rPr>
                        <a:t>October</a:t>
                      </a:r>
                    </a:p>
                  </a:txBody>
                  <a:tcPr marL="9525" marR="9525" marT="9525" marB="0" anchor="ctr"/>
                </a:tc>
                <a:tc>
                  <a:txBody>
                    <a:bodyPr/>
                    <a:lstStyle/>
                    <a:p>
                      <a:pPr algn="l" fontAlgn="ctr"/>
                      <a:r>
                        <a:rPr lang="en-US" sz="1600" b="0" i="0" u="none" strike="noStrike" dirty="0">
                          <a:solidFill>
                            <a:srgbClr val="000000"/>
                          </a:solidFill>
                          <a:effectLst/>
                          <a:latin typeface="+mn-lt"/>
                        </a:rPr>
                        <a:t>81.25</a:t>
                      </a:r>
                    </a:p>
                  </a:txBody>
                  <a:tcPr marL="9525" marR="9525" marT="9525" marB="0" anchor="ctr"/>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8,188</a:t>
                      </a:r>
                      <a:endParaRPr lang="en-US" sz="1600" b="0" i="0" u="none" strike="noStrike" dirty="0">
                        <a:solidFill>
                          <a:srgbClr val="000000"/>
                        </a:solidFill>
                        <a:effectLst/>
                        <a:latin typeface="+mn-lt"/>
                      </a:endParaRPr>
                    </a:p>
                  </a:txBody>
                  <a:tcPr marL="9525" marR="9525" marT="9525" marB="0" anchor="b"/>
                </a:tc>
                <a:tc>
                  <a:txBody>
                    <a:bodyPr/>
                    <a:lstStyle/>
                    <a:p>
                      <a:pPr algn="l" fontAlgn="b"/>
                      <a:r>
                        <a:rPr lang="en-US" sz="1600" b="0" i="0" u="none" strike="noStrike" dirty="0">
                          <a:solidFill>
                            <a:srgbClr val="000000"/>
                          </a:solidFill>
                          <a:effectLst/>
                          <a:latin typeface="+mn-lt"/>
                        </a:rPr>
                        <a:t>32.00</a:t>
                      </a:r>
                    </a:p>
                  </a:txBody>
                  <a:tcPr marL="9525" marR="9525" marT="9525" marB="0" anchor="b"/>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2,895</a:t>
                      </a:r>
                      <a:endParaRPr lang="en-US" sz="1600" b="0" i="0" u="none" strike="noStrike" dirty="0">
                        <a:solidFill>
                          <a:srgbClr val="000000"/>
                        </a:solidFill>
                        <a:effectLst/>
                        <a:latin typeface="+mn-lt"/>
                      </a:endParaRPr>
                    </a:p>
                  </a:txBody>
                  <a:tcPr marL="9525" marR="9525" marT="9525" marB="0" anchor="b"/>
                </a:tc>
                <a:tc>
                  <a:txBody>
                    <a:bodyPr/>
                    <a:lstStyle/>
                    <a:p>
                      <a:pPr algn="l" fontAlgn="b"/>
                      <a:endParaRPr lang="en-US" sz="1600" b="0"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6"/>
                  </a:ext>
                </a:extLst>
              </a:tr>
              <a:tr h="370840">
                <a:tc>
                  <a:txBody>
                    <a:bodyPr/>
                    <a:lstStyle/>
                    <a:p>
                      <a:pPr algn="l" fontAlgn="ctr"/>
                      <a:r>
                        <a:rPr lang="en-US" sz="1600" b="0" i="0" u="none" strike="noStrike">
                          <a:solidFill>
                            <a:srgbClr val="000000"/>
                          </a:solidFill>
                          <a:effectLst/>
                          <a:latin typeface="+mn-lt"/>
                        </a:rPr>
                        <a:t>November</a:t>
                      </a:r>
                    </a:p>
                  </a:txBody>
                  <a:tcPr marL="9525" marR="9525" marT="9525" marB="0" anchor="ctr"/>
                </a:tc>
                <a:tc>
                  <a:txBody>
                    <a:bodyPr/>
                    <a:lstStyle/>
                    <a:p>
                      <a:pPr algn="l" fontAlgn="ctr"/>
                      <a:r>
                        <a:rPr lang="en-US" sz="1600" b="0" i="0" u="none" strike="noStrike" dirty="0">
                          <a:solidFill>
                            <a:srgbClr val="000000"/>
                          </a:solidFill>
                          <a:effectLst/>
                          <a:latin typeface="+mn-lt"/>
                        </a:rPr>
                        <a:t>62.00</a:t>
                      </a:r>
                    </a:p>
                  </a:txBody>
                  <a:tcPr marL="9525" marR="9525" marT="9525" marB="0" anchor="ctr"/>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7,266</a:t>
                      </a:r>
                      <a:endParaRPr lang="en-US" sz="1600" b="0" i="0" u="none" strike="noStrike" dirty="0">
                        <a:solidFill>
                          <a:srgbClr val="000000"/>
                        </a:solidFill>
                        <a:effectLst/>
                        <a:latin typeface="+mn-lt"/>
                      </a:endParaRPr>
                    </a:p>
                  </a:txBody>
                  <a:tcPr marL="9525" marR="9525" marT="9525" marB="0" anchor="b"/>
                </a:tc>
                <a:tc>
                  <a:txBody>
                    <a:bodyPr/>
                    <a:lstStyle/>
                    <a:p>
                      <a:pPr algn="l" fontAlgn="b"/>
                      <a:r>
                        <a:rPr lang="en-US" sz="1600" b="0" i="0" u="none" strike="noStrike" dirty="0">
                          <a:solidFill>
                            <a:srgbClr val="000000"/>
                          </a:solidFill>
                          <a:effectLst/>
                          <a:latin typeface="+mn-lt"/>
                        </a:rPr>
                        <a:t>27.25</a:t>
                      </a:r>
                    </a:p>
                  </a:txBody>
                  <a:tcPr marL="9525" marR="9525" marT="9525" marB="0" anchor="b"/>
                </a:tc>
                <a:tc>
                  <a:txBody>
                    <a:bodyPr/>
                    <a:lstStyle/>
                    <a:p>
                      <a:pPr algn="l" fontAlgn="b"/>
                      <a:r>
                        <a:rPr lang="en-US" sz="1600" b="0" i="0" u="none" strike="noStrike" dirty="0">
                          <a:solidFill>
                            <a:srgbClr val="000000"/>
                          </a:solidFill>
                          <a:effectLst/>
                          <a:latin typeface="+mn-lt"/>
                        </a:rPr>
                        <a:t>$</a:t>
                      </a:r>
                      <a:r>
                        <a:rPr lang="en-US" sz="1600" b="0" i="0" u="none" strike="noStrike" dirty="0" smtClean="0">
                          <a:solidFill>
                            <a:srgbClr val="000000"/>
                          </a:solidFill>
                          <a:effectLst/>
                          <a:latin typeface="+mn-lt"/>
                        </a:rPr>
                        <a:t>2,672</a:t>
                      </a:r>
                      <a:endParaRPr lang="en-US" sz="1600" b="0" i="0" u="none" strike="noStrike" dirty="0">
                        <a:solidFill>
                          <a:srgbClr val="000000"/>
                        </a:solidFill>
                        <a:effectLst/>
                        <a:latin typeface="+mn-lt"/>
                      </a:endParaRPr>
                    </a:p>
                  </a:txBody>
                  <a:tcPr marL="9525" marR="9525" marT="9525" marB="0" anchor="b"/>
                </a:tc>
                <a:tc>
                  <a:txBody>
                    <a:bodyPr/>
                    <a:lstStyle/>
                    <a:p>
                      <a:pPr algn="l" fontAlgn="b"/>
                      <a:endParaRPr lang="en-US" sz="1600" b="0"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7"/>
                  </a:ext>
                </a:extLst>
              </a:tr>
              <a:tr h="370840">
                <a:tc>
                  <a:txBody>
                    <a:bodyPr/>
                    <a:lstStyle/>
                    <a:p>
                      <a:pPr algn="l" fontAlgn="ctr"/>
                      <a:r>
                        <a:rPr lang="en-US" sz="1600" b="1" i="0" u="none" strike="noStrike" dirty="0">
                          <a:solidFill>
                            <a:schemeClr val="tx1"/>
                          </a:solidFill>
                          <a:effectLst/>
                          <a:latin typeface="+mn-lt"/>
                        </a:rPr>
                        <a:t>TOTALS</a:t>
                      </a:r>
                    </a:p>
                  </a:txBody>
                  <a:tcPr marL="9525" marR="9525" marT="9525" marB="0" anchor="ctr"/>
                </a:tc>
                <a:tc>
                  <a:txBody>
                    <a:bodyPr/>
                    <a:lstStyle/>
                    <a:p>
                      <a:pPr algn="l" fontAlgn="ctr"/>
                      <a:r>
                        <a:rPr lang="en-US" sz="1600" b="1" i="0" u="none" strike="noStrike" dirty="0">
                          <a:solidFill>
                            <a:schemeClr val="tx1"/>
                          </a:solidFill>
                          <a:effectLst/>
                          <a:latin typeface="+mn-lt"/>
                        </a:rPr>
                        <a:t>343.50</a:t>
                      </a:r>
                    </a:p>
                  </a:txBody>
                  <a:tcPr marL="9525" marR="9525" marT="9525" marB="0" anchor="ctr"/>
                </a:tc>
                <a:tc>
                  <a:txBody>
                    <a:bodyPr/>
                    <a:lstStyle/>
                    <a:p>
                      <a:pPr algn="l" fontAlgn="b"/>
                      <a:r>
                        <a:rPr lang="en-US" sz="1600" b="1" i="0" u="none" strike="noStrike" dirty="0">
                          <a:solidFill>
                            <a:schemeClr val="tx1"/>
                          </a:solidFill>
                          <a:effectLst/>
                          <a:latin typeface="+mn-lt"/>
                        </a:rPr>
                        <a:t>$36,478</a:t>
                      </a:r>
                    </a:p>
                  </a:txBody>
                  <a:tcPr marL="9525" marR="9525" marT="9525" marB="0" anchor="b"/>
                </a:tc>
                <a:tc>
                  <a:txBody>
                    <a:bodyPr/>
                    <a:lstStyle/>
                    <a:p>
                      <a:pPr algn="l" fontAlgn="b"/>
                      <a:r>
                        <a:rPr lang="en-US" sz="1600" b="1" i="0" u="none" strike="noStrike" dirty="0">
                          <a:solidFill>
                            <a:schemeClr val="tx1"/>
                          </a:solidFill>
                          <a:effectLst/>
                          <a:latin typeface="+mn-lt"/>
                        </a:rPr>
                        <a:t>213.92</a:t>
                      </a:r>
                    </a:p>
                  </a:txBody>
                  <a:tcPr marL="9525" marR="9525" marT="9525" marB="0" anchor="b"/>
                </a:tc>
                <a:tc>
                  <a:txBody>
                    <a:bodyPr/>
                    <a:lstStyle/>
                    <a:p>
                      <a:pPr algn="l" fontAlgn="b"/>
                      <a:r>
                        <a:rPr lang="en-US" sz="1600" b="1" i="0" u="none" strike="noStrike" dirty="0">
                          <a:solidFill>
                            <a:schemeClr val="tx1"/>
                          </a:solidFill>
                          <a:effectLst/>
                          <a:latin typeface="+mn-lt"/>
                        </a:rPr>
                        <a:t>$</a:t>
                      </a:r>
                      <a:r>
                        <a:rPr lang="en-US" sz="1600" b="1" i="0" u="none" strike="noStrike" dirty="0" smtClean="0">
                          <a:solidFill>
                            <a:schemeClr val="tx1"/>
                          </a:solidFill>
                          <a:effectLst/>
                          <a:latin typeface="+mn-lt"/>
                        </a:rPr>
                        <a:t>19,448</a:t>
                      </a:r>
                      <a:endParaRPr lang="en-US" sz="1600" b="1" i="0" u="none" strike="noStrike" dirty="0">
                        <a:solidFill>
                          <a:schemeClr val="tx1"/>
                        </a:solidFill>
                        <a:effectLst/>
                        <a:latin typeface="+mn-lt"/>
                      </a:endParaRPr>
                    </a:p>
                  </a:txBody>
                  <a:tcPr marL="9525" marR="9525" marT="9525" marB="0" anchor="b"/>
                </a:tc>
                <a:tc>
                  <a:txBody>
                    <a:bodyPr/>
                    <a:lstStyle/>
                    <a:p>
                      <a:pPr algn="l" fontAlgn="b"/>
                      <a:r>
                        <a:rPr lang="en-US" sz="1600" b="1" i="0" u="none" strike="noStrike" dirty="0" smtClean="0">
                          <a:solidFill>
                            <a:schemeClr val="tx1"/>
                          </a:solidFill>
                          <a:effectLst/>
                          <a:latin typeface="+mn-lt"/>
                        </a:rPr>
                        <a:t>$55,926</a:t>
                      </a:r>
                      <a:endParaRPr lang="en-US" sz="1600" b="1" i="0" u="none" strike="noStrike" dirty="0">
                        <a:solidFill>
                          <a:schemeClr val="tx1"/>
                        </a:solidFill>
                        <a:effectLst/>
                        <a:latin typeface="+mn-lt"/>
                      </a:endParaRPr>
                    </a:p>
                  </a:txBody>
                  <a:tcPr marL="9525" marR="9525" marT="9525" marB="0" anchor="b"/>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1544961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and timing</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January 2017</a:t>
            </a:r>
          </a:p>
          <a:p>
            <a:pPr marL="742941" lvl="1" indent="-342900"/>
            <a:r>
              <a:rPr lang="en-US" dirty="0" smtClean="0"/>
              <a:t>Confirmation/agreement of Kantara role and ID Pro role</a:t>
            </a:r>
            <a:endParaRPr lang="en-US" dirty="0"/>
          </a:p>
          <a:p>
            <a:pPr marL="742941" lvl="1" indent="-342900"/>
            <a:r>
              <a:rPr lang="en-US" dirty="0"/>
              <a:t>Timeline of goals and milestones </a:t>
            </a:r>
          </a:p>
          <a:p>
            <a:pPr marL="742941" lvl="1" indent="-342900"/>
            <a:r>
              <a:rPr lang="en-US" dirty="0"/>
              <a:t>Funding model </a:t>
            </a:r>
            <a:r>
              <a:rPr lang="en-US" dirty="0" smtClean="0"/>
              <a:t>agreed/secured</a:t>
            </a:r>
            <a:endParaRPr lang="en-US" dirty="0"/>
          </a:p>
          <a:p>
            <a:pPr marL="742941" lvl="1" indent="-342900"/>
            <a:r>
              <a:rPr lang="en-US" dirty="0"/>
              <a:t>Virtual </a:t>
            </a:r>
            <a:r>
              <a:rPr lang="en-US" dirty="0" smtClean="0"/>
              <a:t>ID Pro services </a:t>
            </a:r>
            <a:r>
              <a:rPr lang="en-US" dirty="0"/>
              <a:t>of engagement and </a:t>
            </a:r>
            <a:r>
              <a:rPr lang="en-US" dirty="0" smtClean="0"/>
              <a:t>fees agreement signed</a:t>
            </a:r>
            <a:endParaRPr lang="en-US" dirty="0"/>
          </a:p>
          <a:p>
            <a:pPr marL="342900" indent="-342900">
              <a:buFont typeface="Arial" panose="020B0604020202020204" pitchFamily="34" charset="0"/>
              <a:buChar char="•"/>
            </a:pPr>
            <a:r>
              <a:rPr lang="en-US" dirty="0" smtClean="0"/>
              <a:t>Q1 2017 </a:t>
            </a:r>
          </a:p>
          <a:p>
            <a:pPr marL="742941" lvl="1" indent="-342900" fontAlgn="t"/>
            <a:r>
              <a:rPr lang="en-US" dirty="0"/>
              <a:t>Strategic </a:t>
            </a:r>
            <a:r>
              <a:rPr lang="en-US" dirty="0" smtClean="0"/>
              <a:t>Counsel provided for construct </a:t>
            </a:r>
            <a:endParaRPr lang="en-US" dirty="0"/>
          </a:p>
          <a:p>
            <a:pPr marL="742941" lvl="1" indent="-342900" fontAlgn="t"/>
            <a:r>
              <a:rPr lang="en-US" dirty="0"/>
              <a:t>Governance Set Up (Policies, Procedures etc.)</a:t>
            </a:r>
          </a:p>
          <a:p>
            <a:pPr marL="742941" lvl="1" indent="-342900" fontAlgn="t"/>
            <a:r>
              <a:rPr lang="en-US" dirty="0"/>
              <a:t>Website, Brand and AMS </a:t>
            </a:r>
          </a:p>
          <a:p>
            <a:pPr marL="742941" lvl="1" indent="-342900" fontAlgn="t"/>
            <a:r>
              <a:rPr lang="en-US" dirty="0"/>
              <a:t>Operational Start-Up </a:t>
            </a:r>
            <a:r>
              <a:rPr lang="en-US" dirty="0" smtClean="0"/>
              <a:t>(Bank account, Merchant account, etc.)</a:t>
            </a:r>
            <a:endParaRPr lang="en-US" dirty="0"/>
          </a:p>
          <a:p>
            <a:pPr marL="742941" lvl="1" indent="-342900" fontAlgn="t"/>
            <a:r>
              <a:rPr lang="en-US" dirty="0"/>
              <a:t>Launch PR and Marketing Support </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782312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Assumptions</a:t>
            </a:r>
            <a:endParaRPr lang="en-US" dirty="0"/>
          </a:p>
        </p:txBody>
      </p:sp>
      <p:sp>
        <p:nvSpPr>
          <p:cNvPr id="5" name="Content Placeholder 4"/>
          <p:cNvSpPr>
            <a:spLocks noGrp="1"/>
          </p:cNvSpPr>
          <p:nvPr>
            <p:ph idx="1"/>
          </p:nvPr>
        </p:nvSpPr>
        <p:spPr/>
        <p:txBody>
          <a:bodyPr/>
          <a:lstStyle/>
          <a:p>
            <a:pPr marL="342900" indent="-342900">
              <a:buFont typeface="Arial" panose="020B0604020202020204" pitchFamily="34" charset="0"/>
              <a:buChar char="•"/>
            </a:pPr>
            <a:r>
              <a:rPr lang="en-US" dirty="0" smtClean="0"/>
              <a:t>ID Pro will remain within Kantara for the next 12-18 months. If all goes as planned ID Pro will be a stand alone organization in Q4 2017 or Q1 2018.</a:t>
            </a:r>
          </a:p>
          <a:p>
            <a:pPr marL="342900" indent="-342900">
              <a:buFont typeface="Arial" panose="020B0604020202020204" pitchFamily="34" charset="0"/>
              <a:buChar char="•"/>
            </a:pPr>
            <a:r>
              <a:rPr lang="en-US" dirty="0" smtClean="0"/>
              <a:t>Kantara will act as an incubator to ID Pro providing:</a:t>
            </a:r>
          </a:p>
          <a:p>
            <a:pPr marL="742941" lvl="1" indent="-342900"/>
            <a:r>
              <a:rPr lang="en-US" dirty="0" smtClean="0"/>
              <a:t>Financial and people resources;</a:t>
            </a:r>
          </a:p>
          <a:p>
            <a:pPr marL="742941" lvl="1" indent="-342900"/>
            <a:r>
              <a:rPr lang="en-US" dirty="0" smtClean="0"/>
              <a:t>Launch and governance support through Virtual; and</a:t>
            </a:r>
          </a:p>
          <a:p>
            <a:pPr marL="742941" lvl="1" indent="-342900"/>
            <a:r>
              <a:rPr lang="en-US" dirty="0" smtClean="0"/>
              <a:t>Executive Director support by Colin Wallis through Kantara.</a:t>
            </a:r>
          </a:p>
          <a:p>
            <a:pPr marL="342900" indent="-342900">
              <a:buFont typeface="Arial" panose="020B0604020202020204" pitchFamily="34" charset="0"/>
              <a:buChar char="•"/>
            </a:pPr>
            <a:r>
              <a:rPr lang="en-US" dirty="0" smtClean="0"/>
              <a:t>Prior to ID Pro standing on its own, an evaluation will be done on ID Pro’s readiness for launching, to assess critical factors such as financial security, governance policies and procedures, and structure.</a:t>
            </a:r>
            <a:endParaRPr lang="en-US" dirty="0"/>
          </a:p>
        </p:txBody>
      </p:sp>
    </p:spTree>
    <p:extLst>
      <p:ext uri="{BB962C8B-B14F-4D97-AF65-F5344CB8AC3E}">
        <p14:creationId xmlns:p14="http://schemas.microsoft.com/office/powerpoint/2010/main" val="127601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Areas of Focus Near-Term</a:t>
            </a:r>
            <a:endParaRPr lang="en-US" dirty="0"/>
          </a:p>
        </p:txBody>
      </p:sp>
      <p:sp>
        <p:nvSpPr>
          <p:cNvPr id="3" name="Content Placeholder 2"/>
          <p:cNvSpPr>
            <a:spLocks noGrp="1"/>
          </p:cNvSpPr>
          <p:nvPr>
            <p:ph idx="1"/>
          </p:nvPr>
        </p:nvSpPr>
        <p:spPr/>
        <p:txBody>
          <a:bodyPr/>
          <a:lstStyle/>
          <a:p>
            <a:r>
              <a:rPr lang="en-US" b="1" dirty="0" smtClean="0"/>
              <a:t>Agreement</a:t>
            </a:r>
          </a:p>
          <a:p>
            <a:r>
              <a:rPr lang="en-US" dirty="0" smtClean="0"/>
              <a:t>Virtual recommends that both Kantara and ID Pro develop agreement paving the path forward. </a:t>
            </a:r>
            <a:br>
              <a:rPr lang="en-US" dirty="0" smtClean="0"/>
            </a:br>
            <a:r>
              <a:rPr lang="en-US" dirty="0" smtClean="0"/>
              <a:t> </a:t>
            </a:r>
            <a:endParaRPr lang="en-US" sz="1600" dirty="0"/>
          </a:p>
          <a:p>
            <a:r>
              <a:rPr lang="en-US" b="1" dirty="0" smtClean="0"/>
              <a:t>Financial</a:t>
            </a:r>
          </a:p>
          <a:p>
            <a:r>
              <a:rPr lang="en-US" dirty="0" smtClean="0"/>
              <a:t>Agreement on services provided, from whom, and fees.</a:t>
            </a:r>
          </a:p>
          <a:p>
            <a:endParaRPr lang="en-US" sz="1600" dirty="0"/>
          </a:p>
          <a:p>
            <a:r>
              <a:rPr lang="en-US" b="1" dirty="0"/>
              <a:t>Timing</a:t>
            </a:r>
            <a:endParaRPr lang="en-US" dirty="0"/>
          </a:p>
          <a:p>
            <a:r>
              <a:rPr lang="en-US" dirty="0"/>
              <a:t>There are various activities that require immediate attention in order for ID Pro to </a:t>
            </a:r>
            <a:r>
              <a:rPr lang="en-US" dirty="0" smtClean="0"/>
              <a:t>process membership, conduct financial transactions and progress work plans.</a:t>
            </a:r>
            <a:endParaRPr lang="en-US" dirty="0"/>
          </a:p>
        </p:txBody>
      </p:sp>
    </p:spTree>
    <p:extLst>
      <p:ext uri="{BB962C8B-B14F-4D97-AF65-F5344CB8AC3E}">
        <p14:creationId xmlns:p14="http://schemas.microsoft.com/office/powerpoint/2010/main" val="4157865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Lastly</a:t>
            </a:r>
            <a:endParaRPr lang="en-US" dirty="0"/>
          </a:p>
        </p:txBody>
      </p:sp>
      <p:sp>
        <p:nvSpPr>
          <p:cNvPr id="3" name="Content Placeholder 2"/>
          <p:cNvSpPr>
            <a:spLocks noGrp="1"/>
          </p:cNvSpPr>
          <p:nvPr>
            <p:ph idx="1"/>
          </p:nvPr>
        </p:nvSpPr>
        <p:spPr/>
        <p:txBody>
          <a:bodyPr/>
          <a:lstStyle/>
          <a:p>
            <a:r>
              <a:rPr lang="en-US" dirty="0" smtClean="0"/>
              <a:t>ID Pro may want to consider operating as an activity within Kantara indefinitely. This deck was initially created to show the differences between launching a stand alone organization and operating within Kantara for the long term.  This information (gray column in the following) to provide you with that consideration.</a:t>
            </a:r>
            <a:endParaRPr lang="en-US" dirty="0"/>
          </a:p>
        </p:txBody>
      </p:sp>
    </p:spTree>
    <p:extLst>
      <p:ext uri="{BB962C8B-B14F-4D97-AF65-F5344CB8AC3E}">
        <p14:creationId xmlns:p14="http://schemas.microsoft.com/office/powerpoint/2010/main" val="547198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 Path </a:t>
            </a:r>
            <a:r>
              <a:rPr lang="en-US" dirty="0"/>
              <a:t>for ID Pro</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5958958"/>
              </p:ext>
            </p:extLst>
          </p:nvPr>
        </p:nvGraphicFramePr>
        <p:xfrm>
          <a:off x="609600" y="1163053"/>
          <a:ext cx="11239500" cy="4966636"/>
        </p:xfrm>
        <a:graphic>
          <a:graphicData uri="http://schemas.openxmlformats.org/drawingml/2006/table">
            <a:tbl>
              <a:tblPr firstRow="1" bandRow="1">
                <a:tableStyleId>{F5AB1C69-6EDB-4FF4-983F-18BD219EF322}</a:tableStyleId>
              </a:tblPr>
              <a:tblGrid>
                <a:gridCol w="3434964">
                  <a:extLst>
                    <a:ext uri="{9D8B030D-6E8A-4147-A177-3AD203B41FA5}">
                      <a16:colId xmlns="" xmlns:a16="http://schemas.microsoft.com/office/drawing/2014/main" val="20000"/>
                    </a:ext>
                  </a:extLst>
                </a:gridCol>
                <a:gridCol w="3896796">
                  <a:extLst>
                    <a:ext uri="{9D8B030D-6E8A-4147-A177-3AD203B41FA5}">
                      <a16:colId xmlns="" xmlns:a16="http://schemas.microsoft.com/office/drawing/2014/main" val="20001"/>
                    </a:ext>
                  </a:extLst>
                </a:gridCol>
                <a:gridCol w="3907740">
                  <a:extLst>
                    <a:ext uri="{9D8B030D-6E8A-4147-A177-3AD203B41FA5}">
                      <a16:colId xmlns="" xmlns:a16="http://schemas.microsoft.com/office/drawing/2014/main" val="20002"/>
                    </a:ext>
                  </a:extLst>
                </a:gridCol>
              </a:tblGrid>
              <a:tr h="722897">
                <a:tc>
                  <a:txBody>
                    <a:bodyPr/>
                    <a:lstStyle/>
                    <a:p>
                      <a:endParaRPr lang="en-US" sz="1400" dirty="0"/>
                    </a:p>
                  </a:txBody>
                  <a:tcPr/>
                </a:tc>
                <a:tc>
                  <a:txBody>
                    <a:bodyPr/>
                    <a:lstStyle/>
                    <a:p>
                      <a:r>
                        <a:rPr lang="en-US" sz="1400" dirty="0"/>
                        <a:t>Kantara</a:t>
                      </a:r>
                      <a:r>
                        <a:rPr lang="en-US" sz="1400" baseline="0" dirty="0"/>
                        <a:t> Incubator </a:t>
                      </a:r>
                      <a:r>
                        <a:rPr lang="en-US" sz="1400" baseline="0" dirty="0" smtClean="0"/>
                        <a:t/>
                      </a:r>
                      <a:br>
                        <a:rPr lang="en-US" sz="1400" baseline="0" dirty="0" smtClean="0"/>
                      </a:br>
                      <a:r>
                        <a:rPr lang="en-US" sz="1400" baseline="0" dirty="0" smtClean="0"/>
                        <a:t>(ID </a:t>
                      </a:r>
                      <a:r>
                        <a:rPr lang="en-US" sz="1400" baseline="0" dirty="0"/>
                        <a:t>Pro </a:t>
                      </a:r>
                      <a:r>
                        <a:rPr lang="en-US" sz="1400" baseline="0" dirty="0" smtClean="0"/>
                        <a:t>will be a </a:t>
                      </a:r>
                      <a:r>
                        <a:rPr lang="en-US" sz="1400" baseline="0" dirty="0"/>
                        <a:t>stand-alone </a:t>
                      </a:r>
                      <a:r>
                        <a:rPr lang="en-US" sz="1400" baseline="0" dirty="0" smtClean="0"/>
                        <a:t>organization)</a:t>
                      </a:r>
                      <a:endParaRPr lang="en-US" sz="1400" dirty="0"/>
                    </a:p>
                  </a:txBody>
                  <a:tcPr/>
                </a:tc>
                <a:tc>
                  <a:txBody>
                    <a:bodyPr/>
                    <a:lstStyle/>
                    <a:p>
                      <a:r>
                        <a:rPr lang="en-US" sz="1400" baseline="0" dirty="0" smtClean="0"/>
                        <a:t>Kantara Program</a:t>
                      </a:r>
                    </a:p>
                    <a:p>
                      <a:r>
                        <a:rPr lang="en-US" sz="1400" baseline="0" dirty="0" smtClean="0"/>
                        <a:t>(operating </a:t>
                      </a:r>
                      <a:r>
                        <a:rPr lang="en-US" sz="1400" baseline="0" dirty="0"/>
                        <a:t>as a distinct Program within </a:t>
                      </a:r>
                      <a:r>
                        <a:rPr lang="en-US" sz="1400" baseline="0" dirty="0" smtClean="0"/>
                        <a:t>Kantara)</a:t>
                      </a:r>
                      <a:endParaRPr lang="en-US" sz="1400" dirty="0"/>
                    </a:p>
                  </a:txBody>
                  <a:tcPr>
                    <a:solidFill>
                      <a:schemeClr val="bg1">
                        <a:lumMod val="65000"/>
                      </a:schemeClr>
                    </a:solidFill>
                  </a:tcPr>
                </a:tc>
                <a:extLst>
                  <a:ext uri="{0D108BD9-81ED-4DB2-BD59-A6C34878D82A}">
                    <a16:rowId xmlns="" xmlns:a16="http://schemas.microsoft.com/office/drawing/2014/main" val="10000"/>
                  </a:ext>
                </a:extLst>
              </a:tr>
              <a:tr h="91440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400" b="0" baseline="0" dirty="0"/>
                        <a:t>Program/Org Launch</a:t>
                      </a:r>
                      <a:endParaRPr lang="en-US" sz="1400" b="0" dirty="0"/>
                    </a:p>
                  </a:txBody>
                  <a:tcPr/>
                </a:tc>
                <a:tc>
                  <a:txBody>
                    <a:bodyPr/>
                    <a:lstStyle/>
                    <a:p>
                      <a:r>
                        <a:rPr lang="en-US" sz="1200" dirty="0" smtClean="0"/>
                        <a:t>Create Bylaws</a:t>
                      </a:r>
                      <a:r>
                        <a:rPr lang="en-US" sz="1200" dirty="0"/>
                        <a:t>, IPR </a:t>
                      </a:r>
                      <a:r>
                        <a:rPr lang="en-US" sz="1200" dirty="0" smtClean="0"/>
                        <a:t>Policy (if needed), Membership</a:t>
                      </a:r>
                      <a:r>
                        <a:rPr lang="en-US" sz="1200" baseline="0" dirty="0" smtClean="0"/>
                        <a:t> Agreement, Articles of Incorporation, and </a:t>
                      </a:r>
                      <a:r>
                        <a:rPr lang="en-US" sz="1200" dirty="0" smtClean="0"/>
                        <a:t>governance structure</a:t>
                      </a:r>
                      <a:r>
                        <a:rPr lang="en-US" sz="1200" baseline="0" dirty="0" smtClean="0"/>
                        <a:t>.  Non-profit status to be applied for within </a:t>
                      </a:r>
                      <a:r>
                        <a:rPr lang="en-US" sz="1200" baseline="0" dirty="0" smtClean="0"/>
                        <a:t>27 </a:t>
                      </a:r>
                      <a:r>
                        <a:rPr lang="en-US" sz="1200" baseline="0" dirty="0" smtClean="0"/>
                        <a:t>month </a:t>
                      </a:r>
                      <a:r>
                        <a:rPr lang="en-US" sz="1200" baseline="0" dirty="0" smtClean="0"/>
                        <a:t>period of the org being formed.</a:t>
                      </a:r>
                      <a:endParaRPr lang="en-US" sz="1200" baseline="0" dirty="0" smtClean="0"/>
                    </a:p>
                    <a:p>
                      <a:endParaRPr lang="en-US" sz="1200" baseline="0" dirty="0" smtClean="0"/>
                    </a:p>
                    <a:p>
                      <a:r>
                        <a:rPr lang="en-US" sz="1200" b="0" baseline="0" dirty="0" smtClean="0"/>
                        <a:t>Timing</a:t>
                      </a:r>
                      <a:r>
                        <a:rPr lang="en-US" sz="1200" baseline="0" dirty="0" smtClean="0"/>
                        <a:t>:  Prior to members joining.</a:t>
                      </a:r>
                      <a:endParaRPr lang="en-US" sz="1200" dirty="0"/>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200" dirty="0"/>
                        <a:t>Would fit within Kantara construct</a:t>
                      </a:r>
                    </a:p>
                    <a:p>
                      <a:endParaRPr lang="en-US" sz="1200" dirty="0"/>
                    </a:p>
                  </a:txBody>
                  <a:tcPr>
                    <a:solidFill>
                      <a:schemeClr val="bg1">
                        <a:lumMod val="65000"/>
                      </a:schemeClr>
                    </a:solidFill>
                  </a:tcPr>
                </a:tc>
                <a:extLst>
                  <a:ext uri="{0D108BD9-81ED-4DB2-BD59-A6C34878D82A}">
                    <a16:rowId xmlns="" xmlns:a16="http://schemas.microsoft.com/office/drawing/2014/main" val="10001"/>
                  </a:ext>
                </a:extLst>
              </a:tr>
              <a:tr h="1136386">
                <a:tc>
                  <a:txBody>
                    <a:bodyPr/>
                    <a:lstStyle/>
                    <a:p>
                      <a:r>
                        <a:rPr lang="en-US" sz="1400" dirty="0"/>
                        <a:t>Membership/Participation</a:t>
                      </a:r>
                    </a:p>
                  </a:txBody>
                  <a:tcPr/>
                </a:tc>
                <a:tc>
                  <a:txBody>
                    <a:bodyPr/>
                    <a:lstStyle/>
                    <a:p>
                      <a:pPr marL="0" indent="0">
                        <a:buFont typeface="Arial" panose="020B0604020202020204" pitchFamily="34" charset="0"/>
                        <a:buNone/>
                      </a:pPr>
                      <a:r>
                        <a:rPr lang="en-US" sz="1200" dirty="0" smtClean="0"/>
                        <a:t>Define</a:t>
                      </a:r>
                      <a:r>
                        <a:rPr lang="en-US" sz="1200" baseline="0" dirty="0" smtClean="0"/>
                        <a:t> classes of membership, pricing, and benefits.</a:t>
                      </a:r>
                    </a:p>
                    <a:p>
                      <a:pPr marL="0" indent="0">
                        <a:buFont typeface="Arial" panose="020B0604020202020204" pitchFamily="34" charset="0"/>
                        <a:buNone/>
                      </a:pPr>
                      <a:endParaRPr lang="en-US" sz="1200" baseline="0" dirty="0" smtClean="0"/>
                    </a:p>
                    <a:p>
                      <a:pPr marL="0" indent="0">
                        <a:buFont typeface="Arial" panose="020B0604020202020204" pitchFamily="34" charset="0"/>
                        <a:buNone/>
                      </a:pPr>
                      <a:r>
                        <a:rPr lang="en-US" sz="1200" baseline="0" dirty="0" smtClean="0"/>
                        <a:t>Evaluate AMS (used for membership tracking, dues collection, event registration etc.)</a:t>
                      </a:r>
                    </a:p>
                    <a:p>
                      <a:pPr marL="0" indent="0">
                        <a:buFont typeface="Arial" panose="020B0604020202020204" pitchFamily="34" charset="0"/>
                        <a:buNone/>
                      </a:pPr>
                      <a:endParaRPr lang="en-US" sz="1200" baseline="0" dirty="0" smtClean="0"/>
                    </a:p>
                    <a:p>
                      <a:pPr marL="0" marR="0" lvl="0" indent="0" algn="l"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baseline="0" dirty="0" smtClean="0"/>
                        <a:t>Timing</a:t>
                      </a:r>
                      <a:r>
                        <a:rPr lang="en-US" sz="1200" baseline="0" dirty="0" smtClean="0"/>
                        <a:t>:  Prior to members joining.</a:t>
                      </a:r>
                      <a:endParaRPr lang="en-US" sz="1200" dirty="0" smtClean="0"/>
                    </a:p>
                  </a:txBody>
                  <a:tcPr/>
                </a:tc>
                <a:tc>
                  <a:txBody>
                    <a:bodyPr/>
                    <a:lstStyle/>
                    <a:p>
                      <a:r>
                        <a:rPr lang="en-US" sz="1200" dirty="0"/>
                        <a:t>Would fit within Kantara construct</a:t>
                      </a:r>
                    </a:p>
                  </a:txBody>
                  <a:tcPr>
                    <a:solidFill>
                      <a:schemeClr val="bg1">
                        <a:lumMod val="65000"/>
                      </a:schemeClr>
                    </a:solidFill>
                  </a:tcPr>
                </a:tc>
                <a:extLst>
                  <a:ext uri="{0D108BD9-81ED-4DB2-BD59-A6C34878D82A}">
                    <a16:rowId xmlns="" xmlns:a16="http://schemas.microsoft.com/office/drawing/2014/main" val="10002"/>
                  </a:ext>
                </a:extLst>
              </a:tr>
              <a:tr h="943276">
                <a:tc>
                  <a:txBody>
                    <a:bodyPr/>
                    <a:lstStyle/>
                    <a:p>
                      <a:r>
                        <a:rPr lang="en-US" sz="1400" dirty="0"/>
                        <a:t>Member</a:t>
                      </a:r>
                      <a:r>
                        <a:rPr lang="en-US" sz="1400" baseline="0" dirty="0"/>
                        <a:t> </a:t>
                      </a:r>
                      <a:r>
                        <a:rPr lang="en-US" sz="1400" baseline="0" dirty="0" smtClean="0"/>
                        <a:t>Value</a:t>
                      </a:r>
                      <a:endParaRPr lang="en-US" sz="1400" dirty="0"/>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200" dirty="0"/>
                        <a:t>Need to build from ground</a:t>
                      </a:r>
                      <a:r>
                        <a:rPr lang="en-US" sz="1200" baseline="0" dirty="0"/>
                        <a:t> up, outreach to industry as new </a:t>
                      </a:r>
                      <a:r>
                        <a:rPr lang="en-US" sz="1200" baseline="0" dirty="0" smtClean="0"/>
                        <a:t>organization.</a:t>
                      </a:r>
                    </a:p>
                    <a:p>
                      <a:pPr marL="0" marR="0" lvl="0" indent="0" algn="l" defTabSz="914377" rtl="0" eaLnBrk="1" fontAlgn="auto" latinLnBrk="0" hangingPunct="1">
                        <a:lnSpc>
                          <a:spcPct val="100000"/>
                        </a:lnSpc>
                        <a:spcBef>
                          <a:spcPts val="0"/>
                        </a:spcBef>
                        <a:spcAft>
                          <a:spcPts val="0"/>
                        </a:spcAft>
                        <a:buClrTx/>
                        <a:buSzTx/>
                        <a:buFontTx/>
                        <a:buNone/>
                        <a:tabLst/>
                        <a:defRPr/>
                      </a:pPr>
                      <a:endParaRPr lang="en-US" sz="1200" baseline="0" dirty="0" smtClean="0"/>
                    </a:p>
                    <a:p>
                      <a:pPr marL="0" marR="0" lvl="0" indent="0" algn="l" defTabSz="914377" rtl="0" eaLnBrk="1" fontAlgn="auto" latinLnBrk="0" hangingPunct="1">
                        <a:lnSpc>
                          <a:spcPct val="100000"/>
                        </a:lnSpc>
                        <a:spcBef>
                          <a:spcPts val="0"/>
                        </a:spcBef>
                        <a:spcAft>
                          <a:spcPts val="0"/>
                        </a:spcAft>
                        <a:buClrTx/>
                        <a:buSzTx/>
                        <a:buFontTx/>
                        <a:buNone/>
                        <a:tabLst/>
                        <a:defRPr/>
                      </a:pPr>
                      <a:r>
                        <a:rPr lang="en-US" sz="1200" baseline="0" dirty="0" smtClean="0"/>
                        <a:t>Timing: Now</a:t>
                      </a:r>
                      <a:endParaRPr lang="en-US" sz="1200" dirty="0"/>
                    </a:p>
                  </a:txBody>
                  <a:tcPr/>
                </a:tc>
                <a:tc>
                  <a:txBody>
                    <a:bodyPr/>
                    <a:lstStyle/>
                    <a:p>
                      <a:r>
                        <a:rPr lang="en-US" sz="1200" dirty="0"/>
                        <a:t>Could</a:t>
                      </a:r>
                      <a:r>
                        <a:rPr lang="en-US" sz="1200" baseline="0" dirty="0"/>
                        <a:t> provide Kantara with needed value proposition as membership driver</a:t>
                      </a:r>
                      <a:endParaRPr lang="en-US" sz="1200" dirty="0"/>
                    </a:p>
                  </a:txBody>
                  <a:tcPr>
                    <a:solidFill>
                      <a:schemeClr val="bg1">
                        <a:lumMod val="65000"/>
                      </a:schemeClr>
                    </a:solidFill>
                  </a:tcPr>
                </a:tc>
                <a:extLst>
                  <a:ext uri="{0D108BD9-81ED-4DB2-BD59-A6C34878D82A}">
                    <a16:rowId xmlns="" xmlns:a16="http://schemas.microsoft.com/office/drawing/2014/main" val="10003"/>
                  </a:ext>
                </a:extLst>
              </a:tr>
              <a:tr h="914400">
                <a:tc>
                  <a:txBody>
                    <a:bodyPr/>
                    <a:lstStyle/>
                    <a:p>
                      <a:r>
                        <a:rPr lang="en-US" sz="1400" dirty="0"/>
                        <a:t>Financial</a:t>
                      </a:r>
                    </a:p>
                  </a:txBody>
                  <a:tcPr/>
                </a:tc>
                <a:tc>
                  <a:txBody>
                    <a:bodyPr/>
                    <a:lstStyle/>
                    <a:p>
                      <a:r>
                        <a:rPr lang="en-US" sz="1200" dirty="0" smtClean="0"/>
                        <a:t>Create</a:t>
                      </a:r>
                      <a:r>
                        <a:rPr lang="en-US" sz="1200" baseline="0" dirty="0" smtClean="0"/>
                        <a:t> a budget for launch and ongoing needs. Determine ways in which outside funds can be secured. </a:t>
                      </a:r>
                    </a:p>
                    <a:p>
                      <a:endParaRPr lang="en-US" sz="1200" baseline="0" dirty="0" smtClean="0"/>
                    </a:p>
                    <a:p>
                      <a:r>
                        <a:rPr lang="en-US" sz="1200" baseline="0" dirty="0" smtClean="0"/>
                        <a:t>Timing:  Now</a:t>
                      </a:r>
                      <a:endParaRPr lang="en-US" sz="1200" dirty="0"/>
                    </a:p>
                  </a:txBody>
                  <a:tcPr/>
                </a:tc>
                <a:tc>
                  <a:txBody>
                    <a:bodyPr/>
                    <a:lstStyle/>
                    <a:p>
                      <a:r>
                        <a:rPr lang="en-US" sz="1200" dirty="0"/>
                        <a:t>Could provide</a:t>
                      </a:r>
                      <a:r>
                        <a:rPr lang="en-US" sz="1200" baseline="0" dirty="0"/>
                        <a:t> Kantara with needed financial resourcing to become stable</a:t>
                      </a:r>
                      <a:endParaRPr lang="en-US" sz="1200" dirty="0"/>
                    </a:p>
                  </a:txBody>
                  <a:tcPr>
                    <a:solidFill>
                      <a:schemeClr val="bg1">
                        <a:lumMod val="65000"/>
                      </a:schemeClr>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473142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Construct </a:t>
            </a:r>
            <a:r>
              <a:rPr lang="en-US" dirty="0" smtClean="0"/>
              <a:t>Path </a:t>
            </a:r>
            <a:r>
              <a:rPr lang="en-US" dirty="0"/>
              <a:t>for ID Pro (cont.)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56350201"/>
              </p:ext>
            </p:extLst>
          </p:nvPr>
        </p:nvGraphicFramePr>
        <p:xfrm>
          <a:off x="755727" y="1467853"/>
          <a:ext cx="10104778" cy="3258452"/>
        </p:xfrm>
        <a:graphic>
          <a:graphicData uri="http://schemas.openxmlformats.org/drawingml/2006/table">
            <a:tbl>
              <a:tblPr firstRow="1" bandRow="1">
                <a:tableStyleId>{F5AB1C69-6EDB-4FF4-983F-18BD219EF322}</a:tableStyleId>
              </a:tblPr>
              <a:tblGrid>
                <a:gridCol w="3088175">
                  <a:extLst>
                    <a:ext uri="{9D8B030D-6E8A-4147-A177-3AD203B41FA5}">
                      <a16:colId xmlns="" xmlns:a16="http://schemas.microsoft.com/office/drawing/2014/main" val="20000"/>
                    </a:ext>
                  </a:extLst>
                </a:gridCol>
                <a:gridCol w="3503382">
                  <a:extLst>
                    <a:ext uri="{9D8B030D-6E8A-4147-A177-3AD203B41FA5}">
                      <a16:colId xmlns="" xmlns:a16="http://schemas.microsoft.com/office/drawing/2014/main" val="20001"/>
                    </a:ext>
                  </a:extLst>
                </a:gridCol>
                <a:gridCol w="3513221">
                  <a:extLst>
                    <a:ext uri="{9D8B030D-6E8A-4147-A177-3AD203B41FA5}">
                      <a16:colId xmlns="" xmlns:a16="http://schemas.microsoft.com/office/drawing/2014/main" val="20002"/>
                    </a:ext>
                  </a:extLst>
                </a:gridCol>
              </a:tblGrid>
              <a:tr h="789572">
                <a:tc>
                  <a:txBody>
                    <a:bodyPr/>
                    <a:lstStyle/>
                    <a:p>
                      <a:endParaRPr lang="en-US" sz="1400" dirty="0"/>
                    </a:p>
                  </a:txBody>
                  <a:tcPr/>
                </a:tc>
                <a:tc>
                  <a:txBody>
                    <a:bodyPr/>
                    <a:lstStyle/>
                    <a:p>
                      <a:r>
                        <a:rPr lang="en-US" sz="1400" dirty="0" smtClean="0"/>
                        <a:t>Kantara</a:t>
                      </a:r>
                      <a:r>
                        <a:rPr lang="en-US" sz="1400" baseline="0" dirty="0" smtClean="0"/>
                        <a:t> Incubator </a:t>
                      </a:r>
                      <a:br>
                        <a:rPr lang="en-US" sz="1400" baseline="0" dirty="0" smtClean="0"/>
                      </a:br>
                      <a:r>
                        <a:rPr lang="en-US" sz="1400" baseline="0" dirty="0" smtClean="0"/>
                        <a:t>(ID Pro will be a stand-alone organization)</a:t>
                      </a:r>
                      <a:endParaRPr lang="en-US" sz="1400" dirty="0"/>
                    </a:p>
                  </a:txBody>
                  <a:tcPr/>
                </a:tc>
                <a:tc>
                  <a:txBody>
                    <a:bodyPr/>
                    <a:lstStyle/>
                    <a:p>
                      <a:r>
                        <a:rPr lang="en-US" sz="1400" baseline="0" dirty="0" smtClean="0"/>
                        <a:t>Kantara Program</a:t>
                      </a:r>
                    </a:p>
                    <a:p>
                      <a:r>
                        <a:rPr lang="en-US" sz="1400" baseline="0" dirty="0" smtClean="0"/>
                        <a:t>(operating as a distinct Program within Kantara)</a:t>
                      </a:r>
                      <a:endParaRPr lang="en-US" sz="1400" dirty="0"/>
                    </a:p>
                  </a:txBody>
                  <a:tcPr>
                    <a:solidFill>
                      <a:schemeClr val="bg1">
                        <a:lumMod val="65000"/>
                      </a:schemeClr>
                    </a:solidFill>
                  </a:tcPr>
                </a:tc>
                <a:extLst>
                  <a:ext uri="{0D108BD9-81ED-4DB2-BD59-A6C34878D82A}">
                    <a16:rowId xmlns="" xmlns:a16="http://schemas.microsoft.com/office/drawing/2014/main" val="10000"/>
                  </a:ext>
                </a:extLst>
              </a:tr>
              <a:tr h="914400">
                <a:tc>
                  <a:txBody>
                    <a:bodyPr/>
                    <a:lstStyle/>
                    <a:p>
                      <a:r>
                        <a:rPr lang="en-US" sz="1400" dirty="0"/>
                        <a:t>Website and Brand</a:t>
                      </a:r>
                    </a:p>
                  </a:txBody>
                  <a:tcPr/>
                </a:tc>
                <a:tc>
                  <a:txBody>
                    <a:bodyPr/>
                    <a:lstStyle/>
                    <a:p>
                      <a:r>
                        <a:rPr lang="en-US" sz="1200" dirty="0" smtClean="0"/>
                        <a:t>Create</a:t>
                      </a:r>
                      <a:r>
                        <a:rPr lang="en-US" sz="1200" baseline="0" dirty="0" smtClean="0"/>
                        <a:t> unique website and brand</a:t>
                      </a:r>
                    </a:p>
                    <a:p>
                      <a:endParaRPr lang="en-US" sz="1200" baseline="0" dirty="0" smtClean="0"/>
                    </a:p>
                    <a:p>
                      <a:r>
                        <a:rPr lang="en-US" sz="1200" baseline="0" dirty="0" smtClean="0"/>
                        <a:t>Timing: Prior to members joining and after the brand has been approved</a:t>
                      </a:r>
                      <a:endParaRPr lang="en-US" sz="1200" dirty="0"/>
                    </a:p>
                  </a:txBody>
                  <a:tcPr/>
                </a:tc>
                <a:tc>
                  <a:txBody>
                    <a:bodyPr/>
                    <a:lstStyle/>
                    <a:p>
                      <a:r>
                        <a:rPr lang="en-US" sz="1200" dirty="0"/>
                        <a:t>Could have co-branding</a:t>
                      </a:r>
                      <a:r>
                        <a:rPr lang="en-US" sz="1200" baseline="0" dirty="0"/>
                        <a:t> under Kantara, but with some independence as program</a:t>
                      </a:r>
                      <a:endParaRPr lang="en-US" sz="1200" dirty="0"/>
                    </a:p>
                  </a:txBody>
                  <a:tcPr>
                    <a:solidFill>
                      <a:schemeClr val="bg1">
                        <a:lumMod val="65000"/>
                      </a:schemeClr>
                    </a:solidFill>
                  </a:tcPr>
                </a:tc>
                <a:extLst>
                  <a:ext uri="{0D108BD9-81ED-4DB2-BD59-A6C34878D82A}">
                    <a16:rowId xmlns="" xmlns:a16="http://schemas.microsoft.com/office/drawing/2014/main" val="10001"/>
                  </a:ext>
                </a:extLst>
              </a:tr>
              <a:tr h="640080">
                <a:tc>
                  <a:txBody>
                    <a:bodyPr/>
                    <a:lstStyle/>
                    <a:p>
                      <a:r>
                        <a:rPr lang="en-US" sz="1400" dirty="0"/>
                        <a:t>Industry Impact</a:t>
                      </a:r>
                    </a:p>
                  </a:txBody>
                  <a:tcPr/>
                </a:tc>
                <a:tc>
                  <a:txBody>
                    <a:bodyPr/>
                    <a:lstStyle/>
                    <a:p>
                      <a:r>
                        <a:rPr lang="en-US" sz="1200" dirty="0"/>
                        <a:t>New </a:t>
                      </a:r>
                      <a:r>
                        <a:rPr lang="en-US" sz="1200" dirty="0" smtClean="0"/>
                        <a:t>entity – will need marketing</a:t>
                      </a:r>
                      <a:r>
                        <a:rPr lang="en-US" sz="1200" baseline="0" dirty="0" smtClean="0"/>
                        <a:t> and PR resources as well as industry advocates to spread the word.</a:t>
                      </a:r>
                      <a:endParaRPr lang="en-US" sz="1200" dirty="0"/>
                    </a:p>
                  </a:txBody>
                  <a:tcPr/>
                </a:tc>
                <a:tc>
                  <a:txBody>
                    <a:bodyPr/>
                    <a:lstStyle/>
                    <a:p>
                      <a:r>
                        <a:rPr lang="en-US" sz="1200" dirty="0"/>
                        <a:t>Kantara is an established entity</a:t>
                      </a:r>
                    </a:p>
                  </a:txBody>
                  <a:tcPr>
                    <a:solidFill>
                      <a:schemeClr val="bg1">
                        <a:lumMod val="65000"/>
                      </a:schemeClr>
                    </a:solidFill>
                  </a:tcPr>
                </a:tc>
                <a:extLst>
                  <a:ext uri="{0D108BD9-81ED-4DB2-BD59-A6C34878D82A}">
                    <a16:rowId xmlns="" xmlns:a16="http://schemas.microsoft.com/office/drawing/2014/main" val="10002"/>
                  </a:ext>
                </a:extLst>
              </a:tr>
              <a:tr h="914400">
                <a:tc>
                  <a:txBody>
                    <a:bodyPr/>
                    <a:lstStyle/>
                    <a:p>
                      <a:r>
                        <a:rPr lang="en-US" sz="1400" dirty="0"/>
                        <a:t>Support and Fees</a:t>
                      </a:r>
                    </a:p>
                  </a:txBody>
                  <a:tcPr/>
                </a:tc>
                <a:tc>
                  <a:txBody>
                    <a:bodyPr/>
                    <a:lstStyle/>
                    <a:p>
                      <a:r>
                        <a:rPr lang="en-US" sz="1200" dirty="0"/>
                        <a:t>Stand-alone</a:t>
                      </a:r>
                      <a:r>
                        <a:rPr lang="en-US" sz="1200" baseline="0" dirty="0"/>
                        <a:t> organizational services needed for launch and </a:t>
                      </a:r>
                      <a:r>
                        <a:rPr lang="en-US" sz="1200" baseline="0" dirty="0" smtClean="0"/>
                        <a:t>ongoing support</a:t>
                      </a:r>
                      <a:endParaRPr lang="en-US" sz="1200" dirty="0"/>
                    </a:p>
                  </a:txBody>
                  <a:tcPr/>
                </a:tc>
                <a:tc>
                  <a:txBody>
                    <a:bodyPr/>
                    <a:lstStyle/>
                    <a:p>
                      <a:r>
                        <a:rPr lang="en-US" sz="1200" dirty="0"/>
                        <a:t>Governance, financials</a:t>
                      </a:r>
                      <a:r>
                        <a:rPr lang="en-US" sz="1200" baseline="0" dirty="0"/>
                        <a:t> and membership remain a part of Kantara so costs are much lower</a:t>
                      </a:r>
                      <a:endParaRPr lang="en-US" sz="1200" dirty="0"/>
                    </a:p>
                  </a:txBody>
                  <a:tcPr>
                    <a:solidFill>
                      <a:schemeClr val="bg1">
                        <a:lumMod val="65000"/>
                      </a:schemeClr>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488495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Fee Estimates for Launch</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83215591"/>
              </p:ext>
            </p:extLst>
          </p:nvPr>
        </p:nvGraphicFramePr>
        <p:xfrm>
          <a:off x="964275" y="1459489"/>
          <a:ext cx="10104778" cy="3733340"/>
        </p:xfrm>
        <a:graphic>
          <a:graphicData uri="http://schemas.openxmlformats.org/drawingml/2006/table">
            <a:tbl>
              <a:tblPr firstRow="1" bandRow="1">
                <a:tableStyleId>{F5AB1C69-6EDB-4FF4-983F-18BD219EF322}</a:tableStyleId>
              </a:tblPr>
              <a:tblGrid>
                <a:gridCol w="3816272">
                  <a:extLst>
                    <a:ext uri="{9D8B030D-6E8A-4147-A177-3AD203B41FA5}">
                      <a16:colId xmlns="" xmlns:a16="http://schemas.microsoft.com/office/drawing/2014/main" val="20000"/>
                    </a:ext>
                  </a:extLst>
                </a:gridCol>
                <a:gridCol w="3176337">
                  <a:extLst>
                    <a:ext uri="{9D8B030D-6E8A-4147-A177-3AD203B41FA5}">
                      <a16:colId xmlns="" xmlns:a16="http://schemas.microsoft.com/office/drawing/2014/main" val="20001"/>
                    </a:ext>
                  </a:extLst>
                </a:gridCol>
                <a:gridCol w="3112169">
                  <a:extLst>
                    <a:ext uri="{9D8B030D-6E8A-4147-A177-3AD203B41FA5}">
                      <a16:colId xmlns="" xmlns:a16="http://schemas.microsoft.com/office/drawing/2014/main" val="20002"/>
                    </a:ext>
                  </a:extLst>
                </a:gridCol>
              </a:tblGrid>
              <a:tr h="401395">
                <a:tc>
                  <a:txBody>
                    <a:bodyPr/>
                    <a:lstStyle/>
                    <a:p>
                      <a:endParaRPr lang="en-US" sz="1800" dirty="0"/>
                    </a:p>
                  </a:txBody>
                  <a:tcPr/>
                </a:tc>
                <a:tc>
                  <a:txBody>
                    <a:bodyPr/>
                    <a:lstStyle/>
                    <a:p>
                      <a:r>
                        <a:rPr lang="en-US" sz="1800" dirty="0"/>
                        <a:t>Kantara</a:t>
                      </a:r>
                      <a:r>
                        <a:rPr lang="en-US" sz="1800" baseline="0" dirty="0"/>
                        <a:t> Incubator</a:t>
                      </a:r>
                      <a:endParaRPr lang="en-US" sz="1800" dirty="0"/>
                    </a:p>
                  </a:txBody>
                  <a:tcPr/>
                </a:tc>
                <a:tc>
                  <a:txBody>
                    <a:bodyPr/>
                    <a:lstStyle/>
                    <a:p>
                      <a:r>
                        <a:rPr lang="en-US" sz="1800" dirty="0"/>
                        <a:t>As</a:t>
                      </a:r>
                      <a:r>
                        <a:rPr lang="en-US" sz="1800" baseline="0" dirty="0"/>
                        <a:t> Kantara Program</a:t>
                      </a:r>
                      <a:endParaRPr lang="en-US" sz="1800" dirty="0"/>
                    </a:p>
                  </a:txBody>
                  <a:tcPr>
                    <a:solidFill>
                      <a:schemeClr val="bg1">
                        <a:lumMod val="65000"/>
                      </a:schemeClr>
                    </a:solidFill>
                  </a:tcPr>
                </a:tc>
                <a:extLst>
                  <a:ext uri="{0D108BD9-81ED-4DB2-BD59-A6C34878D82A}">
                    <a16:rowId xmlns="" xmlns:a16="http://schemas.microsoft.com/office/drawing/2014/main" val="10000"/>
                  </a:ext>
                </a:extLst>
              </a:tr>
              <a:tr h="600933">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800" b="1" baseline="0" dirty="0"/>
                        <a:t>Phase 1: </a:t>
                      </a:r>
                      <a:r>
                        <a:rPr lang="en-US" sz="1800" b="1" dirty="0"/>
                        <a:t>Launch</a:t>
                      </a:r>
                      <a:r>
                        <a:rPr lang="en-US" sz="1800" b="1" baseline="0" dirty="0"/>
                        <a:t> Prep</a:t>
                      </a:r>
                      <a:endParaRPr lang="en-US" sz="1800" b="1" dirty="0"/>
                    </a:p>
                  </a:txBody>
                  <a:tcPr/>
                </a:tc>
                <a:tc>
                  <a:txBody>
                    <a:bodyPr/>
                    <a:lstStyle/>
                    <a:p>
                      <a:endParaRPr lang="en-US" sz="1800" dirty="0"/>
                    </a:p>
                  </a:txBody>
                  <a:tcPr/>
                </a:tc>
                <a:tc>
                  <a:txBody>
                    <a:bodyPr/>
                    <a:lstStyle/>
                    <a:p>
                      <a:endParaRPr lang="en-US" sz="1800" dirty="0"/>
                    </a:p>
                  </a:txBody>
                  <a:tcPr>
                    <a:solidFill>
                      <a:schemeClr val="bg1">
                        <a:lumMod val="65000"/>
                      </a:schemeClr>
                    </a:solidFill>
                  </a:tcPr>
                </a:tc>
                <a:extLst>
                  <a:ext uri="{0D108BD9-81ED-4DB2-BD59-A6C34878D82A}">
                    <a16:rowId xmlns="" xmlns:a16="http://schemas.microsoft.com/office/drawing/2014/main" val="10001"/>
                  </a:ext>
                </a:extLst>
              </a:tr>
              <a:tr h="543701">
                <a:tc>
                  <a:txBody>
                    <a:bodyPr/>
                    <a:lstStyle/>
                    <a:p>
                      <a:r>
                        <a:rPr lang="en-US" sz="1600" dirty="0"/>
                        <a:t>Strategic</a:t>
                      </a:r>
                      <a:r>
                        <a:rPr lang="en-US" sz="1600" baseline="0" dirty="0"/>
                        <a:t> </a:t>
                      </a:r>
                      <a:r>
                        <a:rPr lang="en-US" sz="1600" baseline="0" dirty="0" smtClean="0"/>
                        <a:t>Counsel</a:t>
                      </a:r>
                      <a:endParaRPr lang="en-US" sz="1600" dirty="0"/>
                    </a:p>
                  </a:txBody>
                  <a:tcPr/>
                </a:tc>
                <a:tc>
                  <a:txBody>
                    <a:bodyPr/>
                    <a:lstStyle/>
                    <a:p>
                      <a:r>
                        <a:rPr lang="en-US" sz="1800" dirty="0"/>
                        <a:t>$3000</a:t>
                      </a:r>
                    </a:p>
                  </a:txBody>
                  <a:tcPr/>
                </a:tc>
                <a:tc>
                  <a:txBody>
                    <a:bodyPr/>
                    <a:lstStyle/>
                    <a:p>
                      <a:r>
                        <a:rPr lang="en-US" sz="1800" dirty="0"/>
                        <a:t>N/A</a:t>
                      </a:r>
                    </a:p>
                  </a:txBody>
                  <a:tcPr>
                    <a:solidFill>
                      <a:schemeClr val="bg1">
                        <a:lumMod val="65000"/>
                      </a:schemeClr>
                    </a:solidFill>
                  </a:tcPr>
                </a:tc>
                <a:extLst>
                  <a:ext uri="{0D108BD9-81ED-4DB2-BD59-A6C34878D82A}">
                    <a16:rowId xmlns="" xmlns:a16="http://schemas.microsoft.com/office/drawing/2014/main" val="10002"/>
                  </a:ext>
                </a:extLst>
              </a:tr>
              <a:tr h="365760">
                <a:tc>
                  <a:txBody>
                    <a:bodyPr/>
                    <a:lstStyle/>
                    <a:p>
                      <a:r>
                        <a:rPr lang="en-US" sz="1600" dirty="0" smtClean="0"/>
                        <a:t>Governance Set Up (Policies</a:t>
                      </a:r>
                      <a:r>
                        <a:rPr lang="en-US" sz="1600" dirty="0"/>
                        <a:t>, </a:t>
                      </a:r>
                      <a:r>
                        <a:rPr lang="en-US" sz="1600" dirty="0" smtClean="0"/>
                        <a:t>Procedures etc.)</a:t>
                      </a:r>
                      <a:endParaRPr lang="en-US" sz="1600" dirty="0"/>
                    </a:p>
                  </a:txBody>
                  <a:tcPr/>
                </a:tc>
                <a:tc>
                  <a:txBody>
                    <a:bodyPr/>
                    <a:lstStyle/>
                    <a:p>
                      <a:r>
                        <a:rPr lang="en-US" sz="1800" dirty="0"/>
                        <a:t>$6000+</a:t>
                      </a:r>
                    </a:p>
                  </a:txBody>
                  <a:tcPr/>
                </a:tc>
                <a:tc>
                  <a:txBody>
                    <a:bodyPr/>
                    <a:lstStyle/>
                    <a:p>
                      <a:r>
                        <a:rPr lang="en-US" sz="1800" dirty="0"/>
                        <a:t>N/A</a:t>
                      </a:r>
                    </a:p>
                  </a:txBody>
                  <a:tcPr>
                    <a:solidFill>
                      <a:schemeClr val="bg1">
                        <a:lumMod val="65000"/>
                      </a:schemeClr>
                    </a:solidFill>
                  </a:tcPr>
                </a:tc>
                <a:extLst>
                  <a:ext uri="{0D108BD9-81ED-4DB2-BD59-A6C34878D82A}">
                    <a16:rowId xmlns="" xmlns:a16="http://schemas.microsoft.com/office/drawing/2014/main" val="10003"/>
                  </a:ext>
                </a:extLst>
              </a:tr>
              <a:tr h="510911">
                <a:tc>
                  <a:txBody>
                    <a:bodyPr/>
                    <a:lstStyle/>
                    <a:p>
                      <a:r>
                        <a:rPr lang="en-US" sz="1600" dirty="0" smtClean="0"/>
                        <a:t>Website,</a:t>
                      </a:r>
                      <a:r>
                        <a:rPr lang="en-US" sz="1600" baseline="0" dirty="0" smtClean="0"/>
                        <a:t> </a:t>
                      </a:r>
                      <a:r>
                        <a:rPr lang="en-US" sz="1600" dirty="0" smtClean="0"/>
                        <a:t>Brand </a:t>
                      </a:r>
                      <a:r>
                        <a:rPr lang="en-US" sz="1600" dirty="0"/>
                        <a:t>and AMS </a:t>
                      </a:r>
                    </a:p>
                  </a:txBody>
                  <a:tcPr/>
                </a:tc>
                <a:tc>
                  <a:txBody>
                    <a:bodyPr/>
                    <a:lstStyle/>
                    <a:p>
                      <a:r>
                        <a:rPr lang="en-US" sz="1800" dirty="0"/>
                        <a:t>$10000</a:t>
                      </a:r>
                    </a:p>
                  </a:txBody>
                  <a:tcPr/>
                </a:tc>
                <a:tc>
                  <a:txBody>
                    <a:bodyPr/>
                    <a:lstStyle/>
                    <a:p>
                      <a:r>
                        <a:rPr lang="en-US" sz="1800" dirty="0"/>
                        <a:t>If needed</a:t>
                      </a:r>
                    </a:p>
                  </a:txBody>
                  <a:tcPr>
                    <a:solidFill>
                      <a:schemeClr val="bg1">
                        <a:lumMod val="65000"/>
                      </a:schemeClr>
                    </a:solidFill>
                  </a:tcPr>
                </a:tc>
                <a:extLst>
                  <a:ext uri="{0D108BD9-81ED-4DB2-BD59-A6C34878D82A}">
                    <a16:rowId xmlns="" xmlns:a16="http://schemas.microsoft.com/office/drawing/2014/main" val="10004"/>
                  </a:ext>
                </a:extLst>
              </a:tr>
              <a:tr h="365760">
                <a:tc>
                  <a:txBody>
                    <a:bodyPr/>
                    <a:lstStyle/>
                    <a:p>
                      <a:r>
                        <a:rPr lang="en-US" sz="1600" dirty="0"/>
                        <a:t>Operational Start-Up </a:t>
                      </a:r>
                    </a:p>
                  </a:txBody>
                  <a:tcPr/>
                </a:tc>
                <a:tc>
                  <a:txBody>
                    <a:bodyPr/>
                    <a:lstStyle/>
                    <a:p>
                      <a:r>
                        <a:rPr lang="en-US" sz="1800" dirty="0"/>
                        <a:t>$6000</a:t>
                      </a:r>
                    </a:p>
                  </a:txBody>
                  <a:tcPr/>
                </a:tc>
                <a:tc>
                  <a:txBody>
                    <a:bodyPr/>
                    <a:lstStyle/>
                    <a:p>
                      <a:r>
                        <a:rPr lang="en-US" sz="1800" dirty="0"/>
                        <a:t>N/A</a:t>
                      </a:r>
                    </a:p>
                  </a:txBody>
                  <a:tcPr>
                    <a:solidFill>
                      <a:schemeClr val="bg1">
                        <a:lumMod val="65000"/>
                      </a:schemeClr>
                    </a:solidFill>
                  </a:tcPr>
                </a:tc>
                <a:extLst>
                  <a:ext uri="{0D108BD9-81ED-4DB2-BD59-A6C34878D82A}">
                    <a16:rowId xmlns="" xmlns:a16="http://schemas.microsoft.com/office/drawing/2014/main" val="10005"/>
                  </a:ext>
                </a:extLst>
              </a:tr>
              <a:tr h="365760">
                <a:tc>
                  <a:txBody>
                    <a:bodyPr/>
                    <a:lstStyle/>
                    <a:p>
                      <a:r>
                        <a:rPr lang="en-US" sz="1600" dirty="0"/>
                        <a:t>Launch PR and Marketing Support </a:t>
                      </a:r>
                    </a:p>
                  </a:txBody>
                  <a:tcPr/>
                </a:tc>
                <a:tc>
                  <a:txBody>
                    <a:bodyPr/>
                    <a:lstStyle/>
                    <a:p>
                      <a:r>
                        <a:rPr lang="en-US" sz="1800" dirty="0"/>
                        <a:t>To be scoped</a:t>
                      </a:r>
                    </a:p>
                  </a:txBody>
                  <a:tcPr/>
                </a:tc>
                <a:tc>
                  <a:txBody>
                    <a:bodyPr/>
                    <a:lstStyle/>
                    <a:p>
                      <a:r>
                        <a:rPr lang="en-US" sz="1800" dirty="0"/>
                        <a:t>To be scoped</a:t>
                      </a:r>
                    </a:p>
                  </a:txBody>
                  <a:tcPr>
                    <a:solidFill>
                      <a:schemeClr val="bg1">
                        <a:lumMod val="65000"/>
                      </a:schemeClr>
                    </a:solidFill>
                  </a:tcPr>
                </a:tc>
                <a:extLst>
                  <a:ext uri="{0D108BD9-81ED-4DB2-BD59-A6C34878D82A}">
                    <a16:rowId xmlns="" xmlns:a16="http://schemas.microsoft.com/office/drawing/2014/main" val="10006"/>
                  </a:ext>
                </a:extLst>
              </a:tr>
              <a:tr h="365760">
                <a:tc>
                  <a:txBody>
                    <a:bodyPr/>
                    <a:lstStyle/>
                    <a:p>
                      <a:r>
                        <a:rPr lang="en-US" sz="1800" b="1" dirty="0"/>
                        <a:t>TOTALS</a:t>
                      </a:r>
                    </a:p>
                  </a:txBody>
                  <a:tcPr/>
                </a:tc>
                <a:tc>
                  <a:txBody>
                    <a:bodyPr/>
                    <a:lstStyle/>
                    <a:p>
                      <a:r>
                        <a:rPr lang="en-US" sz="1800" b="1" dirty="0"/>
                        <a:t>$25,000+</a:t>
                      </a:r>
                    </a:p>
                  </a:txBody>
                  <a:tcPr/>
                </a:tc>
                <a:tc>
                  <a:txBody>
                    <a:bodyPr/>
                    <a:lstStyle/>
                    <a:p>
                      <a:r>
                        <a:rPr lang="en-US" sz="1800" b="1" dirty="0"/>
                        <a:t>Needs</a:t>
                      </a:r>
                      <a:r>
                        <a:rPr lang="en-US" sz="1800" b="1" baseline="0" dirty="0"/>
                        <a:t> to be assessed</a:t>
                      </a:r>
                      <a:endParaRPr lang="en-US" sz="1800" b="1" dirty="0"/>
                    </a:p>
                  </a:txBody>
                  <a:tcPr>
                    <a:solidFill>
                      <a:schemeClr val="bg1">
                        <a:lumMod val="65000"/>
                      </a:schemeClr>
                    </a:solidFill>
                  </a:tcPr>
                </a:tc>
                <a:extLst>
                  <a:ext uri="{0D108BD9-81ED-4DB2-BD59-A6C34878D82A}">
                    <a16:rowId xmlns="" xmlns:a16="http://schemas.microsoft.com/office/drawing/2014/main" val="10007"/>
                  </a:ext>
                </a:extLst>
              </a:tr>
            </a:tbl>
          </a:graphicData>
        </a:graphic>
      </p:graphicFrame>
      <p:sp>
        <p:nvSpPr>
          <p:cNvPr id="3" name="TextBox 2"/>
          <p:cNvSpPr txBox="1"/>
          <p:nvPr/>
        </p:nvSpPr>
        <p:spPr>
          <a:xfrm>
            <a:off x="964275" y="5433118"/>
            <a:ext cx="10104777" cy="338554"/>
          </a:xfrm>
          <a:prstGeom prst="rect">
            <a:avLst/>
          </a:prstGeom>
          <a:noFill/>
        </p:spPr>
        <p:txBody>
          <a:bodyPr wrap="square" rtlCol="0">
            <a:spAutoFit/>
          </a:bodyPr>
          <a:lstStyle/>
          <a:p>
            <a:r>
              <a:rPr lang="en-US" sz="1600" dirty="0" smtClean="0"/>
              <a:t>This is not a quote. This is an estimated range of fees – a scope of work can be created in greater detail.</a:t>
            </a:r>
            <a:endParaRPr lang="en-US" sz="1600" dirty="0"/>
          </a:p>
        </p:txBody>
      </p:sp>
    </p:spTree>
    <p:extLst>
      <p:ext uri="{BB962C8B-B14F-4D97-AF65-F5344CB8AC3E}">
        <p14:creationId xmlns:p14="http://schemas.microsoft.com/office/powerpoint/2010/main" val="83026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Monthly Virtual Fee Estimates for </a:t>
            </a:r>
            <a:r>
              <a:rPr lang="en-US" dirty="0" smtClean="0"/>
              <a:t>Ongoing Services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09315473"/>
              </p:ext>
            </p:extLst>
          </p:nvPr>
        </p:nvGraphicFramePr>
        <p:xfrm>
          <a:off x="953399" y="1219200"/>
          <a:ext cx="9939190" cy="3708400"/>
        </p:xfrm>
        <a:graphic>
          <a:graphicData uri="http://schemas.openxmlformats.org/drawingml/2006/table">
            <a:tbl>
              <a:tblPr firstRow="1" bandRow="1">
                <a:tableStyleId>{F5AB1C69-6EDB-4FF4-983F-18BD219EF322}</a:tableStyleId>
              </a:tblPr>
              <a:tblGrid>
                <a:gridCol w="3522348">
                  <a:extLst>
                    <a:ext uri="{9D8B030D-6E8A-4147-A177-3AD203B41FA5}">
                      <a16:colId xmlns="" xmlns:a16="http://schemas.microsoft.com/office/drawing/2014/main" val="20000"/>
                    </a:ext>
                  </a:extLst>
                </a:gridCol>
                <a:gridCol w="3160295">
                  <a:extLst>
                    <a:ext uri="{9D8B030D-6E8A-4147-A177-3AD203B41FA5}">
                      <a16:colId xmlns="" xmlns:a16="http://schemas.microsoft.com/office/drawing/2014/main" val="20001"/>
                    </a:ext>
                  </a:extLst>
                </a:gridCol>
                <a:gridCol w="3256547">
                  <a:extLst>
                    <a:ext uri="{9D8B030D-6E8A-4147-A177-3AD203B41FA5}">
                      <a16:colId xmlns="" xmlns:a16="http://schemas.microsoft.com/office/drawing/2014/main" val="20002"/>
                    </a:ext>
                  </a:extLst>
                </a:gridCol>
              </a:tblGrid>
              <a:tr h="370840">
                <a:tc>
                  <a:txBody>
                    <a:bodyPr/>
                    <a:lstStyle/>
                    <a:p>
                      <a:endParaRPr lang="en-US" sz="1800" dirty="0"/>
                    </a:p>
                  </a:txBody>
                  <a:tcPr/>
                </a:tc>
                <a:tc>
                  <a:txBody>
                    <a:bodyPr/>
                    <a:lstStyle/>
                    <a:p>
                      <a:r>
                        <a:rPr lang="en-US" sz="1800" dirty="0"/>
                        <a:t>Kantara</a:t>
                      </a:r>
                      <a:r>
                        <a:rPr lang="en-US" sz="1800" baseline="0" dirty="0"/>
                        <a:t> Incubator</a:t>
                      </a:r>
                      <a:endParaRPr lang="en-US" sz="1800" dirty="0"/>
                    </a:p>
                  </a:txBody>
                  <a:tcPr/>
                </a:tc>
                <a:tc>
                  <a:txBody>
                    <a:bodyPr/>
                    <a:lstStyle/>
                    <a:p>
                      <a:r>
                        <a:rPr lang="en-US" sz="1800" dirty="0"/>
                        <a:t>As</a:t>
                      </a:r>
                      <a:r>
                        <a:rPr lang="en-US" sz="1800" baseline="0" dirty="0"/>
                        <a:t> Kantara Program</a:t>
                      </a:r>
                      <a:endParaRPr lang="en-US" sz="1800" dirty="0"/>
                    </a:p>
                  </a:txBody>
                  <a:tcPr>
                    <a:solidFill>
                      <a:schemeClr val="bg1">
                        <a:lumMod val="65000"/>
                      </a:schemeClr>
                    </a:solidFill>
                  </a:tcPr>
                </a:tc>
                <a:extLst>
                  <a:ext uri="{0D108BD9-81ED-4DB2-BD59-A6C34878D82A}">
                    <a16:rowId xmlns="" xmlns:a16="http://schemas.microsoft.com/office/drawing/2014/main" val="10000"/>
                  </a:ext>
                </a:extLst>
              </a:tr>
              <a:tr h="370840">
                <a:tc>
                  <a:txBody>
                    <a:bodyPr/>
                    <a:lstStyle/>
                    <a:p>
                      <a:r>
                        <a:rPr lang="en-US" sz="1800" b="1" dirty="0"/>
                        <a:t>Phase</a:t>
                      </a:r>
                      <a:r>
                        <a:rPr lang="en-US" sz="1800" b="1" baseline="0" dirty="0"/>
                        <a:t> 2: Ongoing Services</a:t>
                      </a:r>
                      <a:endParaRPr lang="en-US" sz="1800" b="1" dirty="0"/>
                    </a:p>
                  </a:txBody>
                  <a:tcPr/>
                </a:tc>
                <a:tc>
                  <a:txBody>
                    <a:bodyPr/>
                    <a:lstStyle/>
                    <a:p>
                      <a:endParaRPr lang="en-US" sz="1800" dirty="0"/>
                    </a:p>
                  </a:txBody>
                  <a:tcPr/>
                </a:tc>
                <a:tc>
                  <a:txBody>
                    <a:bodyPr/>
                    <a:lstStyle/>
                    <a:p>
                      <a:endParaRPr lang="en-US" sz="1800" dirty="0"/>
                    </a:p>
                  </a:txBody>
                  <a:tcPr>
                    <a:solidFill>
                      <a:schemeClr val="bg1">
                        <a:lumMod val="65000"/>
                      </a:schemeClr>
                    </a:solidFill>
                  </a:tcPr>
                </a:tc>
                <a:extLst>
                  <a:ext uri="{0D108BD9-81ED-4DB2-BD59-A6C34878D82A}">
                    <a16:rowId xmlns="" xmlns:a16="http://schemas.microsoft.com/office/drawing/2014/main" val="10001"/>
                  </a:ext>
                </a:extLst>
              </a:tr>
              <a:tr h="370840">
                <a:tc>
                  <a:txBody>
                    <a:bodyPr/>
                    <a:lstStyle/>
                    <a:p>
                      <a:r>
                        <a:rPr lang="en-US" sz="1600" dirty="0"/>
                        <a:t>Strategic Counsel and</a:t>
                      </a:r>
                      <a:r>
                        <a:rPr lang="en-US" sz="1600" baseline="0" dirty="0"/>
                        <a:t> Board Support</a:t>
                      </a:r>
                      <a:endParaRPr lang="en-US" sz="1600" dirty="0"/>
                    </a:p>
                  </a:txBody>
                  <a:tcPr/>
                </a:tc>
                <a:tc>
                  <a:txBody>
                    <a:bodyPr/>
                    <a:lstStyle/>
                    <a:p>
                      <a:r>
                        <a:rPr lang="en-US" sz="1800" dirty="0"/>
                        <a:t>$2000</a:t>
                      </a:r>
                    </a:p>
                  </a:txBody>
                  <a:tcPr/>
                </a:tc>
                <a:tc>
                  <a:txBody>
                    <a:bodyPr/>
                    <a:lstStyle/>
                    <a:p>
                      <a:r>
                        <a:rPr lang="en-US" sz="1800" dirty="0"/>
                        <a:t> N/A</a:t>
                      </a:r>
                    </a:p>
                  </a:txBody>
                  <a:tcPr>
                    <a:solidFill>
                      <a:schemeClr val="bg1">
                        <a:lumMod val="65000"/>
                      </a:schemeClr>
                    </a:solidFill>
                  </a:tcPr>
                </a:tc>
                <a:extLst>
                  <a:ext uri="{0D108BD9-81ED-4DB2-BD59-A6C34878D82A}">
                    <a16:rowId xmlns="" xmlns:a16="http://schemas.microsoft.com/office/drawing/2014/main" val="10002"/>
                  </a:ext>
                </a:extLst>
              </a:tr>
              <a:tr h="370840">
                <a:tc>
                  <a:txBody>
                    <a:bodyPr/>
                    <a:lstStyle/>
                    <a:p>
                      <a:r>
                        <a:rPr lang="en-US" sz="1600" dirty="0"/>
                        <a:t>Website and</a:t>
                      </a:r>
                      <a:r>
                        <a:rPr lang="en-US" sz="1600" baseline="0" dirty="0"/>
                        <a:t> AMS </a:t>
                      </a:r>
                      <a:r>
                        <a:rPr lang="en-US" sz="1600" dirty="0"/>
                        <a:t>Management </a:t>
                      </a:r>
                    </a:p>
                  </a:txBody>
                  <a:tcPr/>
                </a:tc>
                <a:tc>
                  <a:txBody>
                    <a:bodyPr/>
                    <a:lstStyle/>
                    <a:p>
                      <a:r>
                        <a:rPr lang="en-US" sz="1800" dirty="0"/>
                        <a:t>$800</a:t>
                      </a: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800" baseline="0" dirty="0"/>
                        <a:t> </a:t>
                      </a:r>
                      <a:r>
                        <a:rPr lang="en-US" sz="1800" dirty="0"/>
                        <a:t>To</a:t>
                      </a:r>
                      <a:r>
                        <a:rPr lang="en-US" sz="1800" baseline="0" dirty="0"/>
                        <a:t> be scoped</a:t>
                      </a:r>
                      <a:endParaRPr lang="en-US" sz="1800" dirty="0"/>
                    </a:p>
                  </a:txBody>
                  <a:tcPr>
                    <a:solidFill>
                      <a:schemeClr val="bg1">
                        <a:lumMod val="65000"/>
                      </a:schemeClr>
                    </a:solidFill>
                  </a:tcPr>
                </a:tc>
                <a:extLst>
                  <a:ext uri="{0D108BD9-81ED-4DB2-BD59-A6C34878D82A}">
                    <a16:rowId xmlns="" xmlns:a16="http://schemas.microsoft.com/office/drawing/2014/main" val="10003"/>
                  </a:ext>
                </a:extLst>
              </a:tr>
              <a:tr h="370840">
                <a:tc>
                  <a:txBody>
                    <a:bodyPr/>
                    <a:lstStyle/>
                    <a:p>
                      <a:r>
                        <a:rPr lang="en-US" sz="1600" dirty="0"/>
                        <a:t>Finance and Accounting </a:t>
                      </a:r>
                    </a:p>
                  </a:txBody>
                  <a:tcPr/>
                </a:tc>
                <a:tc>
                  <a:txBody>
                    <a:bodyPr/>
                    <a:lstStyle/>
                    <a:p>
                      <a:r>
                        <a:rPr lang="en-US" sz="1800" dirty="0"/>
                        <a:t>$2500</a:t>
                      </a: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800" dirty="0"/>
                        <a:t> To</a:t>
                      </a:r>
                      <a:r>
                        <a:rPr lang="en-US" sz="1800" baseline="0" dirty="0"/>
                        <a:t> be scoped </a:t>
                      </a:r>
                      <a:endParaRPr lang="en-US" sz="1800" dirty="0"/>
                    </a:p>
                  </a:txBody>
                  <a:tcPr>
                    <a:solidFill>
                      <a:schemeClr val="bg1">
                        <a:lumMod val="65000"/>
                      </a:schemeClr>
                    </a:solidFill>
                  </a:tcPr>
                </a:tc>
                <a:extLst>
                  <a:ext uri="{0D108BD9-81ED-4DB2-BD59-A6C34878D82A}">
                    <a16:rowId xmlns="" xmlns:a16="http://schemas.microsoft.com/office/drawing/2014/main" val="10004"/>
                  </a:ext>
                </a:extLst>
              </a:tr>
              <a:tr h="370840">
                <a:tc>
                  <a:txBody>
                    <a:bodyPr/>
                    <a:lstStyle/>
                    <a:p>
                      <a:r>
                        <a:rPr lang="en-US" sz="1600" dirty="0"/>
                        <a:t>Membership Services </a:t>
                      </a:r>
                    </a:p>
                  </a:txBody>
                  <a:tcPr/>
                </a:tc>
                <a:tc>
                  <a:txBody>
                    <a:bodyPr/>
                    <a:lstStyle/>
                    <a:p>
                      <a:r>
                        <a:rPr lang="en-US" sz="1800" dirty="0"/>
                        <a:t>$2500</a:t>
                      </a:r>
                    </a:p>
                  </a:txBody>
                  <a:tcPr/>
                </a:tc>
                <a:tc>
                  <a:txBody>
                    <a:bodyPr/>
                    <a:lstStyle/>
                    <a:p>
                      <a:r>
                        <a:rPr lang="en-US" sz="1800" dirty="0"/>
                        <a:t> N/A</a:t>
                      </a:r>
                    </a:p>
                  </a:txBody>
                  <a:tcPr>
                    <a:solidFill>
                      <a:schemeClr val="bg1">
                        <a:lumMod val="65000"/>
                      </a:schemeClr>
                    </a:solidFill>
                  </a:tcPr>
                </a:tc>
                <a:extLst>
                  <a:ext uri="{0D108BD9-81ED-4DB2-BD59-A6C34878D82A}">
                    <a16:rowId xmlns="" xmlns:a16="http://schemas.microsoft.com/office/drawing/2014/main" val="10005"/>
                  </a:ext>
                </a:extLst>
              </a:tr>
              <a:tr h="370840">
                <a:tc>
                  <a:txBody>
                    <a:bodyPr/>
                    <a:lstStyle/>
                    <a:p>
                      <a:r>
                        <a:rPr lang="en-US" sz="1600"/>
                        <a:t>Marketing/PR Services</a:t>
                      </a:r>
                      <a:endParaRPr lang="en-US" sz="1600" dirty="0"/>
                    </a:p>
                  </a:txBody>
                  <a:tcPr/>
                </a:tc>
                <a:tc>
                  <a:txBody>
                    <a:bodyPr/>
                    <a:lstStyle/>
                    <a:p>
                      <a:r>
                        <a:rPr lang="en-US" sz="1800" dirty="0"/>
                        <a:t>To</a:t>
                      </a:r>
                      <a:r>
                        <a:rPr lang="en-US" sz="1800" baseline="0" dirty="0"/>
                        <a:t> be scoped</a:t>
                      </a:r>
                      <a:endParaRPr lang="en-US" sz="1800" dirty="0"/>
                    </a:p>
                  </a:txBody>
                  <a:tcPr/>
                </a:tc>
                <a:tc>
                  <a:txBody>
                    <a:bodyPr/>
                    <a:lstStyle/>
                    <a:p>
                      <a:r>
                        <a:rPr lang="en-US" sz="1800" dirty="0"/>
                        <a:t>To</a:t>
                      </a:r>
                      <a:r>
                        <a:rPr lang="en-US" sz="1800" baseline="0" dirty="0"/>
                        <a:t> be scoped</a:t>
                      </a:r>
                      <a:endParaRPr lang="en-US" sz="1800" dirty="0"/>
                    </a:p>
                  </a:txBody>
                  <a:tcPr>
                    <a:solidFill>
                      <a:schemeClr val="bg1">
                        <a:lumMod val="65000"/>
                      </a:schemeClr>
                    </a:solidFill>
                  </a:tcPr>
                </a:tc>
                <a:extLst>
                  <a:ext uri="{0D108BD9-81ED-4DB2-BD59-A6C34878D82A}">
                    <a16:rowId xmlns="" xmlns:a16="http://schemas.microsoft.com/office/drawing/2014/main" val="10006"/>
                  </a:ext>
                </a:extLst>
              </a:tr>
              <a:tr h="370840">
                <a:tc>
                  <a:txBody>
                    <a:bodyPr/>
                    <a:lstStyle/>
                    <a:p>
                      <a:r>
                        <a:rPr lang="en-US" sz="1600" dirty="0"/>
                        <a:t>Committee</a:t>
                      </a:r>
                      <a:r>
                        <a:rPr lang="en-US" sz="1600" baseline="0" dirty="0"/>
                        <a:t> Support</a:t>
                      </a:r>
                      <a:endParaRPr lang="en-US" sz="1600" dirty="0"/>
                    </a:p>
                  </a:txBody>
                  <a:tcPr/>
                </a:tc>
                <a:tc>
                  <a:txBody>
                    <a:bodyPr/>
                    <a:lstStyle/>
                    <a:p>
                      <a:r>
                        <a:rPr lang="en-US" sz="1800" dirty="0"/>
                        <a:t>To be scoped</a:t>
                      </a:r>
                    </a:p>
                  </a:txBody>
                  <a:tcPr/>
                </a:tc>
                <a:tc>
                  <a:txBody>
                    <a:bodyPr/>
                    <a:lstStyle/>
                    <a:p>
                      <a:r>
                        <a:rPr lang="en-US" sz="1800" dirty="0"/>
                        <a:t>$3500*</a:t>
                      </a:r>
                    </a:p>
                  </a:txBody>
                  <a:tcPr>
                    <a:solidFill>
                      <a:schemeClr val="bg1">
                        <a:lumMod val="65000"/>
                      </a:schemeClr>
                    </a:solidFill>
                  </a:tcPr>
                </a:tc>
                <a:extLst>
                  <a:ext uri="{0D108BD9-81ED-4DB2-BD59-A6C34878D82A}">
                    <a16:rowId xmlns="" xmlns:a16="http://schemas.microsoft.com/office/drawing/2014/main" val="10007"/>
                  </a:ext>
                </a:extLst>
              </a:tr>
              <a:tr h="370840">
                <a:tc>
                  <a:txBody>
                    <a:bodyPr/>
                    <a:lstStyle/>
                    <a:p>
                      <a:r>
                        <a:rPr lang="en-US" sz="1600" dirty="0"/>
                        <a:t>Headquarter Services</a:t>
                      </a:r>
                    </a:p>
                  </a:txBody>
                  <a:tcPr/>
                </a:tc>
                <a:tc>
                  <a:txBody>
                    <a:bodyPr/>
                    <a:lstStyle/>
                    <a:p>
                      <a:r>
                        <a:rPr lang="en-US" sz="1800" dirty="0"/>
                        <a:t>$500</a:t>
                      </a:r>
                    </a:p>
                  </a:txBody>
                  <a:tcPr/>
                </a:tc>
                <a:tc>
                  <a:txBody>
                    <a:bodyPr/>
                    <a:lstStyle/>
                    <a:p>
                      <a:r>
                        <a:rPr lang="en-US" sz="1800" dirty="0"/>
                        <a:t>N/A</a:t>
                      </a:r>
                    </a:p>
                  </a:txBody>
                  <a:tcPr>
                    <a:solidFill>
                      <a:schemeClr val="bg1">
                        <a:lumMod val="65000"/>
                      </a:schemeClr>
                    </a:solidFill>
                  </a:tcPr>
                </a:tc>
                <a:extLst>
                  <a:ext uri="{0D108BD9-81ED-4DB2-BD59-A6C34878D82A}">
                    <a16:rowId xmlns="" xmlns:a16="http://schemas.microsoft.com/office/drawing/2014/main" val="10008"/>
                  </a:ext>
                </a:extLst>
              </a:tr>
              <a:tr h="370840">
                <a:tc>
                  <a:txBody>
                    <a:bodyPr/>
                    <a:lstStyle/>
                    <a:p>
                      <a:r>
                        <a:rPr lang="en-US" sz="1800" b="1" dirty="0"/>
                        <a:t>TOTALS</a:t>
                      </a:r>
                    </a:p>
                  </a:txBody>
                  <a:tcPr/>
                </a:tc>
                <a:tc>
                  <a:txBody>
                    <a:bodyPr/>
                    <a:lstStyle/>
                    <a:p>
                      <a:r>
                        <a:rPr lang="en-US" sz="1800" b="1" dirty="0"/>
                        <a:t>$11,800 + per</a:t>
                      </a:r>
                      <a:r>
                        <a:rPr lang="en-US" sz="1800" b="1" baseline="0" dirty="0"/>
                        <a:t> scope</a:t>
                      </a:r>
                      <a:endParaRPr lang="en-US" sz="1800" b="1" dirty="0"/>
                    </a:p>
                  </a:txBody>
                  <a:tcPr/>
                </a:tc>
                <a:tc>
                  <a:txBody>
                    <a:bodyPr/>
                    <a:lstStyle/>
                    <a:p>
                      <a:r>
                        <a:rPr lang="en-US" sz="1800" b="1" dirty="0"/>
                        <a:t>$3500 + program</a:t>
                      </a:r>
                      <a:r>
                        <a:rPr lang="en-US" sz="1800" b="1" baseline="0" dirty="0"/>
                        <a:t> adds</a:t>
                      </a:r>
                      <a:endParaRPr lang="en-US" sz="1800" b="1" dirty="0"/>
                    </a:p>
                  </a:txBody>
                  <a:tcPr>
                    <a:solidFill>
                      <a:schemeClr val="bg1">
                        <a:lumMod val="65000"/>
                      </a:schemeClr>
                    </a:solidFill>
                  </a:tcPr>
                </a:tc>
                <a:extLst>
                  <a:ext uri="{0D108BD9-81ED-4DB2-BD59-A6C34878D82A}">
                    <a16:rowId xmlns="" xmlns:a16="http://schemas.microsoft.com/office/drawing/2014/main" val="10009"/>
                  </a:ext>
                </a:extLst>
              </a:tr>
            </a:tbl>
          </a:graphicData>
        </a:graphic>
      </p:graphicFrame>
      <p:sp>
        <p:nvSpPr>
          <p:cNvPr id="3" name="TextBox 2"/>
          <p:cNvSpPr txBox="1"/>
          <p:nvPr/>
        </p:nvSpPr>
        <p:spPr>
          <a:xfrm>
            <a:off x="953399" y="5106573"/>
            <a:ext cx="9939190" cy="1323439"/>
          </a:xfrm>
          <a:prstGeom prst="rect">
            <a:avLst/>
          </a:prstGeom>
          <a:noFill/>
        </p:spPr>
        <p:txBody>
          <a:bodyPr wrap="square" rtlCol="0">
            <a:spAutoFit/>
          </a:bodyPr>
          <a:lstStyle/>
          <a:p>
            <a:r>
              <a:rPr lang="en-US" sz="1600" dirty="0"/>
              <a:t>*Committee Support services have begun and fee will begin Dec. 1, 2016 to reduce impact of de-focus from </a:t>
            </a:r>
            <a:r>
              <a:rPr lang="en-US" sz="1600" dirty="0" err="1"/>
              <a:t>Kantara’s</a:t>
            </a:r>
            <a:r>
              <a:rPr lang="en-US" sz="1600" dirty="0"/>
              <a:t> other </a:t>
            </a:r>
            <a:r>
              <a:rPr lang="en-US" sz="1600" dirty="0" smtClean="0"/>
              <a:t>strategies.</a:t>
            </a:r>
          </a:p>
          <a:p>
            <a:endParaRPr lang="en-US" sz="1600" dirty="0"/>
          </a:p>
          <a:p>
            <a:r>
              <a:rPr lang="en-US" sz="1600" dirty="0" smtClean="0"/>
              <a:t>The above fees are not a quote.</a:t>
            </a:r>
            <a:r>
              <a:rPr lang="en-US" sz="1600" dirty="0"/>
              <a:t> This is an estimated range of fees – a scope of work can be created in greater detail</a:t>
            </a:r>
            <a:r>
              <a:rPr lang="en-US" sz="1600" dirty="0" smtClean="0"/>
              <a:t>.</a:t>
            </a:r>
            <a:endParaRPr lang="en-US" sz="1600" dirty="0"/>
          </a:p>
        </p:txBody>
      </p:sp>
    </p:spTree>
    <p:extLst>
      <p:ext uri="{BB962C8B-B14F-4D97-AF65-F5344CB8AC3E}">
        <p14:creationId xmlns:p14="http://schemas.microsoft.com/office/powerpoint/2010/main" val="298749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Considerations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Mission and purpose of ID Pro</a:t>
            </a:r>
          </a:p>
          <a:p>
            <a:pPr marL="742941" lvl="1" indent="-342900"/>
            <a:r>
              <a:rPr lang="en-US" dirty="0"/>
              <a:t>Clearly identify what success looks like</a:t>
            </a:r>
          </a:p>
          <a:p>
            <a:pPr marL="342900" indent="-342900">
              <a:buFont typeface="Arial" panose="020B0604020202020204" pitchFamily="34" charset="0"/>
              <a:buChar char="•"/>
            </a:pPr>
            <a:r>
              <a:rPr lang="en-US" dirty="0"/>
              <a:t>Critical factors for success</a:t>
            </a:r>
          </a:p>
          <a:p>
            <a:pPr marL="742941" lvl="1" indent="-342900"/>
            <a:r>
              <a:rPr lang="en-US" dirty="0"/>
              <a:t>Industry engagement and adoption is critical</a:t>
            </a:r>
          </a:p>
          <a:p>
            <a:pPr marL="742941" lvl="1" indent="-342900"/>
            <a:r>
              <a:rPr lang="en-US" dirty="0"/>
              <a:t>How does this overlap with Kantara membership?  </a:t>
            </a:r>
          </a:p>
          <a:p>
            <a:pPr marL="342900" indent="-342900">
              <a:buFont typeface="Arial" panose="020B0604020202020204" pitchFamily="34" charset="0"/>
              <a:buChar char="•"/>
            </a:pPr>
            <a:r>
              <a:rPr lang="en-US" dirty="0"/>
              <a:t>Major stakeholders</a:t>
            </a:r>
          </a:p>
          <a:p>
            <a:pPr marL="742941" lvl="1" indent="-342900"/>
            <a:r>
              <a:rPr lang="en-US" dirty="0"/>
              <a:t>Who does this have the biggest impact with?  Are they engaged?</a:t>
            </a:r>
          </a:p>
          <a:p>
            <a:pPr marL="742941" lvl="1" indent="-342900"/>
            <a:r>
              <a:rPr lang="en-US" dirty="0"/>
              <a:t>What communities need to adopt in order to reach success?</a:t>
            </a:r>
          </a:p>
          <a:p>
            <a:pPr marL="342900" indent="-342900">
              <a:buFont typeface="Arial" panose="020B0604020202020204" pitchFamily="34" charset="0"/>
              <a:buChar char="•"/>
            </a:pPr>
            <a:r>
              <a:rPr lang="en-US" dirty="0"/>
              <a:t>Financial resourcing</a:t>
            </a:r>
          </a:p>
          <a:p>
            <a:pPr marL="742941" lvl="1" indent="-342900"/>
            <a:r>
              <a:rPr lang="en-US" dirty="0"/>
              <a:t>Recommend only moving forward with incubator model, or incurring expenses related to it, with additional explicit up-front funding from members or outside parties.  Otherwise Kantara is very vulnerable.</a:t>
            </a:r>
          </a:p>
          <a:p>
            <a:pPr marL="742941" lvl="1" indent="-342900"/>
            <a:r>
              <a:rPr lang="en-US" dirty="0"/>
              <a:t>Recommend establishment of metrics as Kantara program model to ensure member/industry commitment (i.e. will move forward with financial engagement/membership from X companies or individuals)</a:t>
            </a:r>
          </a:p>
        </p:txBody>
      </p:sp>
    </p:spTree>
    <p:extLst>
      <p:ext uri="{BB962C8B-B14F-4D97-AF65-F5344CB8AC3E}">
        <p14:creationId xmlns:p14="http://schemas.microsoft.com/office/powerpoint/2010/main" val="686695420"/>
      </p:ext>
    </p:extLst>
  </p:cSld>
  <p:clrMapOvr>
    <a:masterClrMapping/>
  </p:clrMapOvr>
</p:sld>
</file>

<file path=ppt/theme/theme1.xml><?xml version="1.0" encoding="utf-8"?>
<a:theme xmlns:a="http://schemas.openxmlformats.org/drawingml/2006/main" name="Virtual Inc PPT Template v02b">
  <a:themeElements>
    <a:clrScheme name="Custom 2">
      <a:dk1>
        <a:srgbClr val="30424A"/>
      </a:dk1>
      <a:lt1>
        <a:sysClr val="window" lastClr="FFFFFF"/>
      </a:lt1>
      <a:dk2>
        <a:srgbClr val="595959"/>
      </a:dk2>
      <a:lt2>
        <a:srgbClr val="EBEBEB"/>
      </a:lt2>
      <a:accent1>
        <a:srgbClr val="3C8ABB"/>
      </a:accent1>
      <a:accent2>
        <a:srgbClr val="F5E243"/>
      </a:accent2>
      <a:accent3>
        <a:srgbClr val="A33940"/>
      </a:accent3>
      <a:accent4>
        <a:srgbClr val="30424A"/>
      </a:accent4>
      <a:accent5>
        <a:srgbClr val="38434B"/>
      </a:accent5>
      <a:accent6>
        <a:srgbClr val="1A2930"/>
      </a:accent6>
      <a:hlink>
        <a:srgbClr val="3C8ABB"/>
      </a:hlink>
      <a:folHlink>
        <a:srgbClr val="30424A"/>
      </a:folHlink>
    </a:clrScheme>
    <a:fontScheme name="Custom 1">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lIns="182880" rIns="182880" rtlCol="0" anchor="ctr"/>
      <a:lstStyle>
        <a:defPPr algn="ctr">
          <a:defRPr sz="1400"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5BCA25F1A2B0946B6B9EE75478D767E" ma:contentTypeVersion="" ma:contentTypeDescription="Create a new document." ma:contentTypeScope="" ma:versionID="4fbfce47d6f37f7aac60e7eb090adeda">
  <xsd:schema xmlns:xsd="http://www.w3.org/2001/XMLSchema" xmlns:xs="http://www.w3.org/2001/XMLSchema" xmlns:p="http://schemas.microsoft.com/office/2006/metadata/properties" xmlns:ns2="cb527aab-1648-4be8-9847-a085c9e05b54" targetNamespace="http://schemas.microsoft.com/office/2006/metadata/properties" ma:root="true" ma:fieldsID="8a993bd083da04584abac7d9ee3e457b" ns2:_="">
    <xsd:import namespace="cb527aab-1648-4be8-9847-a085c9e05b54"/>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527aab-1648-4be8-9847-a085c9e05b5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E5F74AD-5FED-43E1-A1ED-ABED8BE609C8}">
  <ds:schemaRefs>
    <ds:schemaRef ds:uri="http://purl.org/dc/terms/"/>
    <ds:schemaRef ds:uri="http://purl.org/dc/dcmitype/"/>
    <ds:schemaRef ds:uri="http://schemas.openxmlformats.org/package/2006/metadata/core-properties"/>
    <ds:schemaRef ds:uri="cb527aab-1648-4be8-9847-a085c9e05b54"/>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B71B282-B219-4EFE-A510-E66DEFD15B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527aab-1648-4be8-9847-a085c9e05b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BBB825-346A-4A26-82D3-6EC1437169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Better Presenting in Seven Words</Template>
  <TotalTime>8943</TotalTime>
  <Words>1073</Words>
  <Application>Microsoft Office PowerPoint</Application>
  <PresentationFormat>Widescreen</PresentationFormat>
  <Paragraphs>197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Segoe UI</vt:lpstr>
      <vt:lpstr>Segoe UI</vt:lpstr>
      <vt:lpstr>segoe ui light</vt:lpstr>
      <vt:lpstr>Virtual Inc PPT Template v02b</vt:lpstr>
      <vt:lpstr>ID Pro Path Forward</vt:lpstr>
      <vt:lpstr>Assumptions</vt:lpstr>
      <vt:lpstr>Key Areas of Focus Near-Term</vt:lpstr>
      <vt:lpstr>Lastly</vt:lpstr>
      <vt:lpstr>Construct Path for ID Pro</vt:lpstr>
      <vt:lpstr>Construct Path for ID Pro (cont.)</vt:lpstr>
      <vt:lpstr>Virtual Fee Estimates for Launch</vt:lpstr>
      <vt:lpstr>Monthly Virtual Fee Estimates for Ongoing Services</vt:lpstr>
      <vt:lpstr>Important Considerations</vt:lpstr>
      <vt:lpstr>Launch Decisions </vt:lpstr>
      <vt:lpstr>ID Pro Resource Investment to date</vt:lpstr>
      <vt:lpstr>Next steps and timing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Coalition for Advancement of Savings</dc:title>
  <dc:creator>Andy Freed</dc:creator>
  <cp:lastModifiedBy>Shannon Taylor</cp:lastModifiedBy>
  <cp:revision>112</cp:revision>
  <dcterms:created xsi:type="dcterms:W3CDTF">2016-10-28T12:59:14Z</dcterms:created>
  <dcterms:modified xsi:type="dcterms:W3CDTF">2016-12-22T14:25:42Z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0x010100A5BCA25F1A2B0946B6B9EE75478D767E</vt:lpwstr>
  </property>
</Properties>
</file>