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9" r:id="rId1"/>
  </p:sldMasterIdLst>
  <p:notesMasterIdLst>
    <p:notesMasterId r:id="rId25"/>
  </p:notesMasterIdLst>
  <p:handoutMasterIdLst>
    <p:handoutMasterId r:id="rId26"/>
  </p:handoutMasterIdLst>
  <p:sldIdLst>
    <p:sldId id="279" r:id="rId2"/>
    <p:sldId id="256" r:id="rId3"/>
    <p:sldId id="257" r:id="rId4"/>
    <p:sldId id="258" r:id="rId5"/>
    <p:sldId id="274" r:id="rId6"/>
    <p:sldId id="261" r:id="rId7"/>
    <p:sldId id="260" r:id="rId8"/>
    <p:sldId id="262" r:id="rId9"/>
    <p:sldId id="263" r:id="rId10"/>
    <p:sldId id="264" r:id="rId11"/>
    <p:sldId id="265" r:id="rId12"/>
    <p:sldId id="266" r:id="rId13"/>
    <p:sldId id="275" r:id="rId14"/>
    <p:sldId id="268" r:id="rId15"/>
    <p:sldId id="270" r:id="rId16"/>
    <p:sldId id="269" r:id="rId17"/>
    <p:sldId id="271" r:id="rId18"/>
    <p:sldId id="272" r:id="rId19"/>
    <p:sldId id="267" r:id="rId20"/>
    <p:sldId id="273" r:id="rId21"/>
    <p:sldId id="276" r:id="rId22"/>
    <p:sldId id="277" r:id="rId23"/>
    <p:sldId id="278" r:id="rId24"/>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128"/>
        <a:cs typeface="+mn-cs"/>
      </a:defRPr>
    </a:lvl1pPr>
    <a:lvl2pPr marL="457200" algn="l" rtl="0" eaLnBrk="0" fontAlgn="base" hangingPunct="0">
      <a:spcBef>
        <a:spcPct val="0"/>
      </a:spcBef>
      <a:spcAft>
        <a:spcPct val="0"/>
      </a:spcAft>
      <a:defRPr kern="1200">
        <a:solidFill>
          <a:schemeClr val="tx1"/>
        </a:solidFill>
        <a:latin typeface="Arial" charset="0"/>
        <a:ea typeface="MS PGothic" charset="-128"/>
        <a:cs typeface="+mn-cs"/>
      </a:defRPr>
    </a:lvl2pPr>
    <a:lvl3pPr marL="914400" algn="l" rtl="0" eaLnBrk="0" fontAlgn="base" hangingPunct="0">
      <a:spcBef>
        <a:spcPct val="0"/>
      </a:spcBef>
      <a:spcAft>
        <a:spcPct val="0"/>
      </a:spcAft>
      <a:defRPr kern="1200">
        <a:solidFill>
          <a:schemeClr val="tx1"/>
        </a:solidFill>
        <a:latin typeface="Arial" charset="0"/>
        <a:ea typeface="MS PGothic" charset="-128"/>
        <a:cs typeface="+mn-cs"/>
      </a:defRPr>
    </a:lvl3pPr>
    <a:lvl4pPr marL="1371600" algn="l" rtl="0" eaLnBrk="0" fontAlgn="base" hangingPunct="0">
      <a:spcBef>
        <a:spcPct val="0"/>
      </a:spcBef>
      <a:spcAft>
        <a:spcPct val="0"/>
      </a:spcAft>
      <a:defRPr kern="1200">
        <a:solidFill>
          <a:schemeClr val="tx1"/>
        </a:solidFill>
        <a:latin typeface="Arial" charset="0"/>
        <a:ea typeface="MS PGothic" charset="-128"/>
        <a:cs typeface="+mn-cs"/>
      </a:defRPr>
    </a:lvl4pPr>
    <a:lvl5pPr marL="1828800" algn="l" rtl="0" eaLnBrk="0" fontAlgn="base" hangingPunct="0">
      <a:spcBef>
        <a:spcPct val="0"/>
      </a:spcBef>
      <a:spcAft>
        <a:spcPct val="0"/>
      </a:spcAft>
      <a:defRPr kern="1200">
        <a:solidFill>
          <a:schemeClr val="tx1"/>
        </a:solidFill>
        <a:latin typeface="Arial" charset="0"/>
        <a:ea typeface="MS PGothic" charset="-128"/>
        <a:cs typeface="+mn-cs"/>
      </a:defRPr>
    </a:lvl5pPr>
    <a:lvl6pPr marL="2286000" algn="l" defTabSz="914400" rtl="0" eaLnBrk="1" latinLnBrk="0" hangingPunct="1">
      <a:defRPr kern="1200">
        <a:solidFill>
          <a:schemeClr val="tx1"/>
        </a:solidFill>
        <a:latin typeface="Arial" charset="0"/>
        <a:ea typeface="MS PGothic" charset="-128"/>
        <a:cs typeface="+mn-cs"/>
      </a:defRPr>
    </a:lvl6pPr>
    <a:lvl7pPr marL="2743200" algn="l" defTabSz="914400" rtl="0" eaLnBrk="1" latinLnBrk="0" hangingPunct="1">
      <a:defRPr kern="1200">
        <a:solidFill>
          <a:schemeClr val="tx1"/>
        </a:solidFill>
        <a:latin typeface="Arial" charset="0"/>
        <a:ea typeface="MS PGothic" charset="-128"/>
        <a:cs typeface="+mn-cs"/>
      </a:defRPr>
    </a:lvl7pPr>
    <a:lvl8pPr marL="3200400" algn="l" defTabSz="914400" rtl="0" eaLnBrk="1" latinLnBrk="0" hangingPunct="1">
      <a:defRPr kern="1200">
        <a:solidFill>
          <a:schemeClr val="tx1"/>
        </a:solidFill>
        <a:latin typeface="Arial" charset="0"/>
        <a:ea typeface="MS PGothic" charset="-128"/>
        <a:cs typeface="+mn-cs"/>
      </a:defRPr>
    </a:lvl8pPr>
    <a:lvl9pPr marL="3657600" algn="l" defTabSz="914400" rtl="0" eaLnBrk="1" latinLnBrk="0" hangingPunct="1">
      <a:defRPr kern="1200">
        <a:solidFill>
          <a:schemeClr val="tx1"/>
        </a:solidFill>
        <a:latin typeface="Arial" charset="0"/>
        <a:ea typeface="MS P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36F72"/>
    <a:srgbClr val="7EA8AD"/>
    <a:srgbClr val="BAD9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08"/>
    <p:restoredTop sz="87062"/>
  </p:normalViewPr>
  <p:slideViewPr>
    <p:cSldViewPr showGuides="1">
      <p:cViewPr varScale="1">
        <p:scale>
          <a:sx n="153" d="100"/>
          <a:sy n="153" d="100"/>
        </p:scale>
        <p:origin x="184" y="184"/>
      </p:cViewPr>
      <p:guideLst>
        <p:guide orient="horz" pos="2160"/>
        <p:guide pos="3840"/>
      </p:guideLst>
    </p:cSldViewPr>
  </p:slideViewPr>
  <p:notesTextViewPr>
    <p:cViewPr>
      <p:scale>
        <a:sx n="100" d="100"/>
        <a:sy n="100" d="100"/>
      </p:scale>
      <p:origin x="0" y="0"/>
    </p:cViewPr>
  </p:notesTextViewPr>
  <p:sorterViewPr>
    <p:cViewPr>
      <p:scale>
        <a:sx n="130" d="100"/>
        <a:sy n="130" d="100"/>
      </p:scale>
      <p:origin x="0" y="0"/>
    </p:cViewPr>
  </p:sorterViewPr>
  <p:notesViewPr>
    <p:cSldViewPr>
      <p:cViewPr varScale="1">
        <p:scale>
          <a:sx n="96" d="100"/>
          <a:sy n="96" d="100"/>
        </p:scale>
        <p:origin x="3672" y="168"/>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https://virtualinc.sharepoint.com/sites/kantara/Client%20Documents/Special%20Programs/Digital%20Identity%20Profession/ID%20Pro%20Survey%20Results_09222016.xlsx"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https://virtualinc.sharepoint.com/sites/kantara/Client%20Documents/Special%20Programs/Digital%20Identity%20Profession/ID%20Pro%20Survey%20Results_09222016.xlsx" TargetMode="External"/></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https://virtualinc.sharepoint.com/sites/kantara/Client%20Documents/Special%20Programs/Digital%20Identity%20Profession/ID%20Pro%20Survey%20Results_09222016.xlsx" TargetMode="External"/></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oleObject" Target="file://localhost/Users/iglazer/Documents/IDPro/ID%20Pro%20Survey%20Results_09222016%20ig.xlsx" TargetMode="External"/></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oleObject" Target="https://virtualinc.sharepoint.com/sites/kantara/Client%20Documents/Special%20Programs/Digital%20Identity%20Profession/ID%20Pro%20Survey%20Results_09222016.xlsx" TargetMode="External"/></Relationships>
</file>

<file path=ppt/charts/_rels/chart6.xml.rels><?xml version="1.0" encoding="UTF-8" standalone="yes"?>
<Relationships xmlns="http://schemas.openxmlformats.org/package/2006/relationships"><Relationship Id="rId1" Type="http://schemas.microsoft.com/office/2011/relationships/chartStyle" Target="style6.xml"/><Relationship Id="rId2" Type="http://schemas.microsoft.com/office/2011/relationships/chartColorStyle" Target="colors6.xml"/><Relationship Id="rId3" Type="http://schemas.openxmlformats.org/officeDocument/2006/relationships/oleObject" Target="https://virtualinc.sharepoint.com/sites/kantara/Client%20Documents/Special%20Programs/Digital%20Identity%20Profession/ID%20Pro%20Survey%20Results_09222016.xlsx" TargetMode="External"/></Relationships>
</file>

<file path=ppt/charts/_rels/chart7.xml.rels><?xml version="1.0" encoding="UTF-8" standalone="yes"?>
<Relationships xmlns="http://schemas.openxmlformats.org/package/2006/relationships"><Relationship Id="rId1" Type="http://schemas.microsoft.com/office/2011/relationships/chartStyle" Target="style7.xml"/><Relationship Id="rId2" Type="http://schemas.microsoft.com/office/2011/relationships/chartColorStyle" Target="colors7.xml"/><Relationship Id="rId3" Type="http://schemas.openxmlformats.org/officeDocument/2006/relationships/oleObject" Target="https://virtualinc.sharepoint.com/sites/kantara/Client%20Documents/Special%20Programs/Digital%20Identity%20Profession/ID%20Pro%20Survey%20Results_09222016.xlsx" TargetMode="External"/></Relationships>
</file>

<file path=ppt/charts/_rels/chart8.xml.rels><?xml version="1.0" encoding="UTF-8" standalone="yes"?>
<Relationships xmlns="http://schemas.openxmlformats.org/package/2006/relationships"><Relationship Id="rId1" Type="http://schemas.microsoft.com/office/2011/relationships/chartStyle" Target="style8.xml"/><Relationship Id="rId2" Type="http://schemas.microsoft.com/office/2011/relationships/chartColorStyle" Target="colors8.xml"/><Relationship Id="rId3" Type="http://schemas.openxmlformats.org/officeDocument/2006/relationships/oleObject" Target="file://localhost/Users/iglazer/Documents/IDPro/ID%20Pro%20Survey%20Results_09222016%20i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dLbl>
              <c:idx val="1"/>
              <c:layout>
                <c:manualLayout>
                  <c:x val="0.17725731726716"/>
                  <c:y val="0.0931221822865809"/>
                </c:manualLayout>
              </c:layout>
              <c:showLegendKey val="0"/>
              <c:showVal val="0"/>
              <c:showCatName val="1"/>
              <c:showSerName val="0"/>
              <c:showPercent val="1"/>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extLst>
          </c:dLbls>
          <c:cat>
            <c:strRef>
              <c:f>'[ID Pro Survey Results_09222016.xlsx]Question 1'!$A$4:$A$6</c:f>
              <c:strCache>
                <c:ptCount val="3"/>
                <c:pt idx="0">
                  <c:v>Strongly</c:v>
                </c:pt>
                <c:pt idx="1">
                  <c:v>Neutral</c:v>
                </c:pt>
                <c:pt idx="2">
                  <c:v>Disagree</c:v>
                </c:pt>
              </c:strCache>
            </c:strRef>
          </c:cat>
          <c:val>
            <c:numRef>
              <c:f>'[ID Pro Survey Results_09222016.xlsx]Question 1'!$C$4:$C$6</c:f>
              <c:numCache>
                <c:formatCode>0.0%</c:formatCode>
                <c:ptCount val="3"/>
                <c:pt idx="0">
                  <c:v>0.757</c:v>
                </c:pt>
                <c:pt idx="1">
                  <c:v>0.213</c:v>
                </c:pt>
                <c:pt idx="2">
                  <c:v>0.029</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000" b="0" i="0" u="none" strike="noStrike" baseline="0">
          <a:solidFill>
            <a:srgbClr val="333333"/>
          </a:solidFill>
          <a:latin typeface="Microsoft Sans Serif"/>
          <a:ea typeface="Microsoft Sans Serif"/>
          <a:cs typeface="Microsoft Sans Serif"/>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extLst>
          </c:dLbls>
          <c:cat>
            <c:strRef>
              <c:f>'[ID Pro Survey Results_09222016.xlsx]Question 2'!$A$4:$A$6</c:f>
              <c:strCache>
                <c:ptCount val="3"/>
                <c:pt idx="0">
                  <c:v>Strongly</c:v>
                </c:pt>
                <c:pt idx="1">
                  <c:v>Neutral</c:v>
                </c:pt>
                <c:pt idx="2">
                  <c:v>Disagree</c:v>
                </c:pt>
              </c:strCache>
            </c:strRef>
          </c:cat>
          <c:val>
            <c:numRef>
              <c:f>'[ID Pro Survey Results_09222016.xlsx]Question 2'!$C$4:$C$6</c:f>
              <c:numCache>
                <c:formatCode>0.0%</c:formatCode>
                <c:ptCount val="3"/>
                <c:pt idx="0">
                  <c:v>0.794</c:v>
                </c:pt>
                <c:pt idx="1">
                  <c:v>0.14</c:v>
                </c:pt>
                <c:pt idx="2">
                  <c:v>0.066</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000" b="0" i="0" u="none" strike="noStrike" baseline="0">
          <a:solidFill>
            <a:srgbClr val="333333"/>
          </a:solidFill>
          <a:latin typeface="Microsoft Sans Serif"/>
          <a:ea typeface="Microsoft Sans Serif"/>
          <a:cs typeface="Microsoft Sans Serif"/>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spPr>
              <a:noFill/>
              <a:ln>
                <a:noFill/>
              </a:ln>
              <a:effectLst/>
            </c:spPr>
            <c:txPr>
              <a:bodyPr rot="0" spcFirstLastPara="1" vertOverflow="ellipsis" vert="horz" wrap="square" anchor="ctr" anchorCtr="1"/>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extLst>
          </c:dLbls>
          <c:cat>
            <c:strRef>
              <c:f>'[ID Pro Survey Results_09222016.xlsx]Question 3'!$A$4:$A$6</c:f>
              <c:strCache>
                <c:ptCount val="3"/>
                <c:pt idx="0">
                  <c:v>Strongly</c:v>
                </c:pt>
                <c:pt idx="1">
                  <c:v>Neutral</c:v>
                </c:pt>
                <c:pt idx="2">
                  <c:v>Disagree</c:v>
                </c:pt>
              </c:strCache>
            </c:strRef>
          </c:cat>
          <c:val>
            <c:numRef>
              <c:f>'[ID Pro Survey Results_09222016.xlsx]Question 3'!$C$4:$C$6</c:f>
              <c:numCache>
                <c:formatCode>0.0%</c:formatCode>
                <c:ptCount val="3"/>
                <c:pt idx="0">
                  <c:v>0.868</c:v>
                </c:pt>
                <c:pt idx="1">
                  <c:v>0.103</c:v>
                </c:pt>
                <c:pt idx="2">
                  <c:v>0.029</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400" b="1" i="0" u="none" strike="noStrike" baseline="0">
          <a:solidFill>
            <a:srgbClr val="333333"/>
          </a:solidFill>
          <a:latin typeface="+mj-lt"/>
          <a:ea typeface="Microsoft Sans Serif"/>
          <a:cs typeface="Microsoft Sans Serif"/>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Sheet3!$B$1</c:f>
              <c:strCache>
                <c:ptCount val="1"/>
                <c:pt idx="0">
                  <c:v>High Importance</c:v>
                </c:pt>
              </c:strCache>
            </c:strRef>
          </c:tx>
          <c:spPr>
            <a:solidFill>
              <a:schemeClr val="accent1"/>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Sheet3!$B$2:$B$11</c:f>
              <c:numCache>
                <c:formatCode>General</c:formatCode>
                <c:ptCount val="10"/>
                <c:pt idx="0">
                  <c:v>32.0</c:v>
                </c:pt>
                <c:pt idx="1">
                  <c:v>45.0</c:v>
                </c:pt>
                <c:pt idx="2">
                  <c:v>48.0</c:v>
                </c:pt>
                <c:pt idx="3">
                  <c:v>66.0</c:v>
                </c:pt>
                <c:pt idx="4">
                  <c:v>103.0</c:v>
                </c:pt>
                <c:pt idx="5">
                  <c:v>107.0</c:v>
                </c:pt>
                <c:pt idx="6">
                  <c:v>108.0</c:v>
                </c:pt>
                <c:pt idx="7">
                  <c:v>110.0</c:v>
                </c:pt>
                <c:pt idx="8">
                  <c:v>118.0</c:v>
                </c:pt>
                <c:pt idx="9">
                  <c:v>124.0</c:v>
                </c:pt>
              </c:numCache>
            </c:numRef>
          </c:val>
        </c:ser>
        <c:ser>
          <c:idx val="1"/>
          <c:order val="1"/>
          <c:tx>
            <c:strRef>
              <c:f>Sheet3!$C$1</c:f>
              <c:strCache>
                <c:ptCount val="1"/>
                <c:pt idx="0">
                  <c:v>Low Importance</c:v>
                </c:pt>
              </c:strCache>
            </c:strRef>
          </c:tx>
          <c:spPr>
            <a:solidFill>
              <a:schemeClr val="accent2"/>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Sheet3!$C$2:$C$11</c:f>
              <c:numCache>
                <c:formatCode>General</c:formatCode>
                <c:ptCount val="10"/>
                <c:pt idx="0">
                  <c:v>73.0</c:v>
                </c:pt>
                <c:pt idx="1">
                  <c:v>74.0</c:v>
                </c:pt>
                <c:pt idx="2">
                  <c:v>73.0</c:v>
                </c:pt>
                <c:pt idx="3">
                  <c:v>61.0</c:v>
                </c:pt>
                <c:pt idx="4">
                  <c:v>27.0</c:v>
                </c:pt>
                <c:pt idx="5">
                  <c:v>25.0</c:v>
                </c:pt>
                <c:pt idx="6">
                  <c:v>26.0</c:v>
                </c:pt>
                <c:pt idx="7">
                  <c:v>25.0</c:v>
                </c:pt>
                <c:pt idx="8">
                  <c:v>16.0</c:v>
                </c:pt>
                <c:pt idx="9">
                  <c:v>9.0</c:v>
                </c:pt>
              </c:numCache>
            </c:numRef>
          </c:val>
        </c:ser>
        <c:ser>
          <c:idx val="2"/>
          <c:order val="2"/>
          <c:tx>
            <c:strRef>
              <c:f>Sheet3!$D$1</c:f>
              <c:strCache>
                <c:ptCount val="1"/>
                <c:pt idx="0">
                  <c:v>Not Important</c:v>
                </c:pt>
              </c:strCache>
            </c:strRef>
          </c:tx>
          <c:spPr>
            <a:solidFill>
              <a:schemeClr val="accent3"/>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Sheet3!$D$2:$D$11</c:f>
              <c:numCache>
                <c:formatCode>General</c:formatCode>
                <c:ptCount val="10"/>
                <c:pt idx="0">
                  <c:v>30.0</c:v>
                </c:pt>
                <c:pt idx="1">
                  <c:v>16.0</c:v>
                </c:pt>
                <c:pt idx="2">
                  <c:v>14.0</c:v>
                </c:pt>
                <c:pt idx="3">
                  <c:v>9.0</c:v>
                </c:pt>
                <c:pt idx="4">
                  <c:v>6.0</c:v>
                </c:pt>
                <c:pt idx="5">
                  <c:v>3.0</c:v>
                </c:pt>
                <c:pt idx="6">
                  <c:v>2.0</c:v>
                </c:pt>
                <c:pt idx="7">
                  <c:v>1.0</c:v>
                </c:pt>
                <c:pt idx="8">
                  <c:v>2.0</c:v>
                </c:pt>
                <c:pt idx="9">
                  <c:v>2.0</c:v>
                </c:pt>
              </c:numCache>
            </c:numRef>
          </c:val>
        </c:ser>
        <c:dLbls>
          <c:showLegendKey val="0"/>
          <c:showVal val="0"/>
          <c:showCatName val="0"/>
          <c:showSerName val="0"/>
          <c:showPercent val="0"/>
          <c:showBubbleSize val="0"/>
        </c:dLbls>
        <c:gapWidth val="150"/>
        <c:overlap val="100"/>
        <c:axId val="-33185568"/>
        <c:axId val="-33183792"/>
      </c:barChart>
      <c:catAx>
        <c:axId val="-331855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3183792"/>
        <c:crosses val="autoZero"/>
        <c:auto val="1"/>
        <c:lblAlgn val="ctr"/>
        <c:lblOffset val="100"/>
        <c:noMultiLvlLbl val="0"/>
      </c:catAx>
      <c:valAx>
        <c:axId val="-33183792"/>
        <c:scaling>
          <c:orientation val="minMax"/>
          <c:max val="140.0"/>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1855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extLst>
          </c:dLbls>
          <c:cat>
            <c:strRef>
              <c:f>'[ID Pro Survey Results_09222016.xlsx]Question 2'!$A$4:$A$6</c:f>
              <c:strCache>
                <c:ptCount val="3"/>
                <c:pt idx="0">
                  <c:v>Strongly</c:v>
                </c:pt>
                <c:pt idx="1">
                  <c:v>Neutral</c:v>
                </c:pt>
                <c:pt idx="2">
                  <c:v>Disagree</c:v>
                </c:pt>
              </c:strCache>
            </c:strRef>
          </c:cat>
          <c:val>
            <c:numRef>
              <c:f>'[ID Pro Survey Results_09222016.xlsx]Question 2'!$C$4:$C$6</c:f>
              <c:numCache>
                <c:formatCode>0.0%</c:formatCode>
                <c:ptCount val="3"/>
                <c:pt idx="0">
                  <c:v>0.794</c:v>
                </c:pt>
                <c:pt idx="1">
                  <c:v>0.14</c:v>
                </c:pt>
                <c:pt idx="2">
                  <c:v>0.066</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000" b="0" i="0" u="none" strike="noStrike" baseline="0">
          <a:solidFill>
            <a:srgbClr val="333333"/>
          </a:solidFill>
          <a:latin typeface="Microsoft Sans Serif"/>
          <a:ea typeface="Microsoft Sans Serif"/>
          <a:cs typeface="Microsoft Sans Serif"/>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extLst>
          </c:dLbls>
          <c:cat>
            <c:strRef>
              <c:f>'[ID Pro Survey Results_09222016.xlsx]Question 3'!$A$4:$A$6</c:f>
              <c:strCache>
                <c:ptCount val="3"/>
                <c:pt idx="0">
                  <c:v>Strongly</c:v>
                </c:pt>
                <c:pt idx="1">
                  <c:v>Neutral</c:v>
                </c:pt>
                <c:pt idx="2">
                  <c:v>Disagree</c:v>
                </c:pt>
              </c:strCache>
            </c:strRef>
          </c:cat>
          <c:val>
            <c:numRef>
              <c:f>'[ID Pro Survey Results_09222016.xlsx]Question 3'!$C$4:$C$6</c:f>
              <c:numCache>
                <c:formatCode>0.0%</c:formatCode>
                <c:ptCount val="3"/>
                <c:pt idx="0">
                  <c:v>0.868</c:v>
                </c:pt>
                <c:pt idx="1">
                  <c:v>0.103</c:v>
                </c:pt>
                <c:pt idx="2">
                  <c:v>0.029</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400" b="1" i="0" u="none" strike="noStrike" baseline="0">
          <a:solidFill>
            <a:srgbClr val="333333"/>
          </a:solidFill>
          <a:latin typeface="+mj-lt"/>
          <a:ea typeface="Microsoft Sans Serif"/>
          <a:cs typeface="Microsoft Sans Serif"/>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dLbl>
              <c:idx val="1"/>
              <c:layout>
                <c:manualLayout>
                  <c:x val="0.17725731726716"/>
                  <c:y val="0.0931221822865809"/>
                </c:manualLayout>
              </c:layout>
              <c:showLegendKey val="0"/>
              <c:showVal val="0"/>
              <c:showCatName val="1"/>
              <c:showSerName val="0"/>
              <c:showPercent val="1"/>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extLst>
          </c:dLbls>
          <c:cat>
            <c:strRef>
              <c:f>'[ID Pro Survey Results_09222016.xlsx]Question 1'!$A$4:$A$6</c:f>
              <c:strCache>
                <c:ptCount val="3"/>
                <c:pt idx="0">
                  <c:v>Strongly</c:v>
                </c:pt>
                <c:pt idx="1">
                  <c:v>Neutral</c:v>
                </c:pt>
                <c:pt idx="2">
                  <c:v>Disagree</c:v>
                </c:pt>
              </c:strCache>
            </c:strRef>
          </c:cat>
          <c:val>
            <c:numRef>
              <c:f>'[ID Pro Survey Results_09222016.xlsx]Question 1'!$C$4:$C$6</c:f>
              <c:numCache>
                <c:formatCode>0.0%</c:formatCode>
                <c:ptCount val="3"/>
                <c:pt idx="0">
                  <c:v>0.757</c:v>
                </c:pt>
                <c:pt idx="1">
                  <c:v>0.213</c:v>
                </c:pt>
                <c:pt idx="2">
                  <c:v>0.029</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000" b="0" i="0" u="none" strike="noStrike" baseline="0">
          <a:solidFill>
            <a:srgbClr val="333333"/>
          </a:solidFill>
          <a:latin typeface="Microsoft Sans Serif"/>
          <a:ea typeface="Microsoft Sans Serif"/>
          <a:cs typeface="Microsoft Sans Serif"/>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Sheet3!$B$1</c:f>
              <c:strCache>
                <c:ptCount val="1"/>
                <c:pt idx="0">
                  <c:v>High Importance</c:v>
                </c:pt>
              </c:strCache>
            </c:strRef>
          </c:tx>
          <c:spPr>
            <a:solidFill>
              <a:schemeClr val="accent1"/>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Sheet3!$B$2:$B$11</c:f>
              <c:numCache>
                <c:formatCode>General</c:formatCode>
                <c:ptCount val="10"/>
                <c:pt idx="0">
                  <c:v>32.0</c:v>
                </c:pt>
                <c:pt idx="1">
                  <c:v>45.0</c:v>
                </c:pt>
                <c:pt idx="2">
                  <c:v>48.0</c:v>
                </c:pt>
                <c:pt idx="3">
                  <c:v>66.0</c:v>
                </c:pt>
                <c:pt idx="4">
                  <c:v>103.0</c:v>
                </c:pt>
                <c:pt idx="5">
                  <c:v>107.0</c:v>
                </c:pt>
                <c:pt idx="6">
                  <c:v>108.0</c:v>
                </c:pt>
                <c:pt idx="7">
                  <c:v>110.0</c:v>
                </c:pt>
                <c:pt idx="8">
                  <c:v>118.0</c:v>
                </c:pt>
                <c:pt idx="9">
                  <c:v>124.0</c:v>
                </c:pt>
              </c:numCache>
            </c:numRef>
          </c:val>
        </c:ser>
        <c:ser>
          <c:idx val="1"/>
          <c:order val="1"/>
          <c:tx>
            <c:strRef>
              <c:f>Sheet3!$C$1</c:f>
              <c:strCache>
                <c:ptCount val="1"/>
                <c:pt idx="0">
                  <c:v>Low Importance</c:v>
                </c:pt>
              </c:strCache>
            </c:strRef>
          </c:tx>
          <c:spPr>
            <a:solidFill>
              <a:schemeClr val="accent2"/>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Sheet3!$C$2:$C$11</c:f>
              <c:numCache>
                <c:formatCode>General</c:formatCode>
                <c:ptCount val="10"/>
                <c:pt idx="0">
                  <c:v>73.0</c:v>
                </c:pt>
                <c:pt idx="1">
                  <c:v>74.0</c:v>
                </c:pt>
                <c:pt idx="2">
                  <c:v>73.0</c:v>
                </c:pt>
                <c:pt idx="3">
                  <c:v>61.0</c:v>
                </c:pt>
                <c:pt idx="4">
                  <c:v>27.0</c:v>
                </c:pt>
                <c:pt idx="5">
                  <c:v>25.0</c:v>
                </c:pt>
                <c:pt idx="6">
                  <c:v>26.0</c:v>
                </c:pt>
                <c:pt idx="7">
                  <c:v>25.0</c:v>
                </c:pt>
                <c:pt idx="8">
                  <c:v>16.0</c:v>
                </c:pt>
                <c:pt idx="9">
                  <c:v>9.0</c:v>
                </c:pt>
              </c:numCache>
            </c:numRef>
          </c:val>
        </c:ser>
        <c:ser>
          <c:idx val="2"/>
          <c:order val="2"/>
          <c:tx>
            <c:strRef>
              <c:f>Sheet3!$D$1</c:f>
              <c:strCache>
                <c:ptCount val="1"/>
                <c:pt idx="0">
                  <c:v>Not Important</c:v>
                </c:pt>
              </c:strCache>
            </c:strRef>
          </c:tx>
          <c:spPr>
            <a:solidFill>
              <a:schemeClr val="accent3"/>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Sheet3!$D$2:$D$11</c:f>
              <c:numCache>
                <c:formatCode>General</c:formatCode>
                <c:ptCount val="10"/>
                <c:pt idx="0">
                  <c:v>30.0</c:v>
                </c:pt>
                <c:pt idx="1">
                  <c:v>16.0</c:v>
                </c:pt>
                <c:pt idx="2">
                  <c:v>14.0</c:v>
                </c:pt>
                <c:pt idx="3">
                  <c:v>9.0</c:v>
                </c:pt>
                <c:pt idx="4">
                  <c:v>6.0</c:v>
                </c:pt>
                <c:pt idx="5">
                  <c:v>3.0</c:v>
                </c:pt>
                <c:pt idx="6">
                  <c:v>2.0</c:v>
                </c:pt>
                <c:pt idx="7">
                  <c:v>1.0</c:v>
                </c:pt>
                <c:pt idx="8">
                  <c:v>2.0</c:v>
                </c:pt>
                <c:pt idx="9">
                  <c:v>2.0</c:v>
                </c:pt>
              </c:numCache>
            </c:numRef>
          </c:val>
        </c:ser>
        <c:dLbls>
          <c:showLegendKey val="0"/>
          <c:showVal val="0"/>
          <c:showCatName val="0"/>
          <c:showSerName val="0"/>
          <c:showPercent val="0"/>
          <c:showBubbleSize val="0"/>
        </c:dLbls>
        <c:gapWidth val="150"/>
        <c:overlap val="100"/>
        <c:axId val="-75053440"/>
        <c:axId val="-75222016"/>
      </c:barChart>
      <c:catAx>
        <c:axId val="-750534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5222016"/>
        <c:crosses val="autoZero"/>
        <c:auto val="1"/>
        <c:lblAlgn val="ctr"/>
        <c:lblOffset val="100"/>
        <c:noMultiLvlLbl val="0"/>
      </c:catAx>
      <c:valAx>
        <c:axId val="-75222016"/>
        <c:scaling>
          <c:orientation val="minMax"/>
          <c:max val="140.0"/>
        </c:scaling>
        <c:delete val="0"/>
        <c:axPos val="b"/>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5053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2543CBB-3F8D-412B-ACD6-97B53CD0DB5E}" type="datetimeFigureOut">
              <a:rPr lang="en-US" smtClean="0"/>
              <a:t>10/17/16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57F47A-7959-4072-B8E6-3642EA22561A}" type="slidenum">
              <a:rPr lang="en-US" smtClean="0"/>
              <a:t>‹#›</a:t>
            </a:fld>
            <a:endParaRPr lang="en-US"/>
          </a:p>
        </p:txBody>
      </p:sp>
    </p:spTree>
    <p:extLst>
      <p:ext uri="{BB962C8B-B14F-4D97-AF65-F5344CB8AC3E}">
        <p14:creationId xmlns:p14="http://schemas.microsoft.com/office/powerpoint/2010/main" val="257548114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Arial" panose="020B0604020202020204" pitchFamily="34" charset="0"/>
                <a:ea typeface="MS PGothic" panose="020B0600070205080204" pitchFamily="34" charset="-128"/>
              </a:defRPr>
            </a:lvl1pPr>
          </a:lstStyle>
          <a:p>
            <a:pPr>
              <a:defRPr/>
            </a:pPr>
            <a:fld id="{C893CEF2-F90B-A849-BA9E-5AEB785905F1}" type="datetimeFigureOut">
              <a:rPr lang="en-US" altLang="en-US"/>
              <a:pPr>
                <a:defRPr/>
              </a:pPr>
              <a:t>10/17/16</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ea typeface="MS PGothic" panose="020B0600070205080204" pitchFamily="34" charset="-128"/>
              </a:defRPr>
            </a:lvl1pPr>
          </a:lstStyle>
          <a:p>
            <a:pPr>
              <a:defRPr/>
            </a:pPr>
            <a:fld id="{29A8873D-AF05-4D45-A824-839D415C9E0A}" type="slidenum">
              <a:rPr lang="en-US" altLang="en-US"/>
              <a:pPr>
                <a:defRPr/>
              </a:pPr>
              <a:t>‹#›</a:t>
            </a:fld>
            <a:endParaRPr lang="en-US" altLang="en-US"/>
          </a:p>
        </p:txBody>
      </p:sp>
    </p:spTree>
    <p:extLst>
      <p:ext uri="{BB962C8B-B14F-4D97-AF65-F5344CB8AC3E}">
        <p14:creationId xmlns:p14="http://schemas.microsoft.com/office/powerpoint/2010/main" val="910682004"/>
      </p:ext>
    </p:extLst>
  </p:cSld>
  <p:clrMap bg1="lt1" tx1="dk1" bg2="lt2" tx2="dk2" accent1="accent1" accent2="accent2" accent3="accent3" accent4="accent4" accent5="accent5" accent6="accent6" hlink="hlink" folHlink="folHlink"/>
  <p:hf hdr="0" dt="0"/>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739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tLang="en-US">
              <a:ea typeface="MS PGothic" charset="-128"/>
            </a:endParaRPr>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MS PGothic" charset="-128"/>
              </a:defRPr>
            </a:lvl1pPr>
            <a:lvl2pPr marL="742950" indent="-285750">
              <a:spcBef>
                <a:spcPct val="30000"/>
              </a:spcBef>
              <a:defRPr sz="1200">
                <a:solidFill>
                  <a:schemeClr val="tx1"/>
                </a:solidFill>
                <a:latin typeface="Calibri" charset="0"/>
                <a:ea typeface="MS PGothic" charset="-128"/>
              </a:defRPr>
            </a:lvl2pPr>
            <a:lvl3pPr marL="1143000" indent="-228600">
              <a:spcBef>
                <a:spcPct val="30000"/>
              </a:spcBef>
              <a:defRPr sz="1200">
                <a:solidFill>
                  <a:schemeClr val="tx1"/>
                </a:solidFill>
                <a:latin typeface="Calibri" charset="0"/>
                <a:ea typeface="MS PGothic" charset="-128"/>
              </a:defRPr>
            </a:lvl3pPr>
            <a:lvl4pPr marL="1600200" indent="-228600">
              <a:spcBef>
                <a:spcPct val="30000"/>
              </a:spcBef>
              <a:defRPr sz="1200">
                <a:solidFill>
                  <a:schemeClr val="tx1"/>
                </a:solidFill>
                <a:latin typeface="Calibri" charset="0"/>
                <a:ea typeface="MS PGothic" charset="-128"/>
              </a:defRPr>
            </a:lvl4pPr>
            <a:lvl5pPr marL="2057400" indent="-228600">
              <a:spcBef>
                <a:spcPct val="30000"/>
              </a:spcBef>
              <a:defRPr sz="1200">
                <a:solidFill>
                  <a:schemeClr val="tx1"/>
                </a:solidFill>
                <a:latin typeface="Calibri" charset="0"/>
                <a:ea typeface="MS PGothic" charset="-128"/>
              </a:defRPr>
            </a:lvl5pPr>
            <a:lvl6pPr marL="2514600" indent="-228600" eaLnBrk="0" fontAlgn="base" hangingPunct="0">
              <a:spcBef>
                <a:spcPct val="30000"/>
              </a:spcBef>
              <a:spcAft>
                <a:spcPct val="0"/>
              </a:spcAft>
              <a:defRPr sz="1200">
                <a:solidFill>
                  <a:schemeClr val="tx1"/>
                </a:solidFill>
                <a:latin typeface="Calibri" charset="0"/>
                <a:ea typeface="MS PGothic" charset="-128"/>
              </a:defRPr>
            </a:lvl6pPr>
            <a:lvl7pPr marL="2971800" indent="-228600" eaLnBrk="0" fontAlgn="base" hangingPunct="0">
              <a:spcBef>
                <a:spcPct val="30000"/>
              </a:spcBef>
              <a:spcAft>
                <a:spcPct val="0"/>
              </a:spcAft>
              <a:defRPr sz="1200">
                <a:solidFill>
                  <a:schemeClr val="tx1"/>
                </a:solidFill>
                <a:latin typeface="Calibri" charset="0"/>
                <a:ea typeface="MS PGothic" charset="-128"/>
              </a:defRPr>
            </a:lvl7pPr>
            <a:lvl8pPr marL="3429000" indent="-228600" eaLnBrk="0" fontAlgn="base" hangingPunct="0">
              <a:spcBef>
                <a:spcPct val="30000"/>
              </a:spcBef>
              <a:spcAft>
                <a:spcPct val="0"/>
              </a:spcAft>
              <a:defRPr sz="1200">
                <a:solidFill>
                  <a:schemeClr val="tx1"/>
                </a:solidFill>
                <a:latin typeface="Calibri" charset="0"/>
                <a:ea typeface="MS PGothic" charset="-128"/>
              </a:defRPr>
            </a:lvl8pPr>
            <a:lvl9pPr marL="3886200" indent="-228600" eaLnBrk="0" fontAlgn="base" hangingPunct="0">
              <a:spcBef>
                <a:spcPct val="30000"/>
              </a:spcBef>
              <a:spcAft>
                <a:spcPct val="0"/>
              </a:spcAft>
              <a:defRPr sz="1200">
                <a:solidFill>
                  <a:schemeClr val="tx1"/>
                </a:solidFill>
                <a:latin typeface="Calibri" charset="0"/>
                <a:ea typeface="MS PGothic" charset="-128"/>
              </a:defRPr>
            </a:lvl9pPr>
          </a:lstStyle>
          <a:p>
            <a:pPr>
              <a:spcBef>
                <a:spcPct val="0"/>
              </a:spcBef>
            </a:pPr>
            <a:fld id="{C2523122-3117-AA45-9E30-4FDA6D036BDF}" type="slidenum">
              <a:rPr lang="en-US" altLang="en-US">
                <a:latin typeface="Arial" charset="0"/>
              </a:rPr>
              <a:pPr>
                <a:spcBef>
                  <a:spcPct val="0"/>
                </a:spcBef>
              </a:pPr>
              <a:t>2</a:t>
            </a:fld>
            <a:endParaRPr lang="en-US" altLang="en-US">
              <a:latin typeface="Arial" charset="0"/>
            </a:endParaRPr>
          </a:p>
        </p:txBody>
      </p:sp>
      <p:sp>
        <p:nvSpPr>
          <p:cNvPr id="2" name="Footer Placeholder 1"/>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716489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9A8873D-AF05-4D45-A824-839D415C9E0A}" type="slidenum">
              <a:rPr lang="en-US" altLang="en-US" smtClean="0"/>
              <a:pPr>
                <a:defRPr/>
              </a:pPr>
              <a:t>3</a:t>
            </a:fld>
            <a:endParaRPr lang="en-US" altLang="en-US"/>
          </a:p>
        </p:txBody>
      </p:sp>
      <p:sp>
        <p:nvSpPr>
          <p:cNvPr id="5" name="Footer Placeholder 4"/>
          <p:cNvSpPr>
            <a:spLocks noGrp="1"/>
          </p:cNvSpPr>
          <p:nvPr>
            <p:ph type="ftr" sz="quarter" idx="11"/>
          </p:nvPr>
        </p:nvSpPr>
        <p:spPr/>
        <p:txBody>
          <a:bodyPr/>
          <a:lstStyle/>
          <a:p>
            <a:pPr>
              <a:defRPr/>
            </a:pPr>
            <a:endParaRPr lang="en-US"/>
          </a:p>
        </p:txBody>
      </p:sp>
    </p:spTree>
    <p:extLst>
      <p:ext uri="{BB962C8B-B14F-4D97-AF65-F5344CB8AC3E}">
        <p14:creationId xmlns:p14="http://schemas.microsoft.com/office/powerpoint/2010/main" val="1284162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9A8873D-AF05-4D45-A824-839D415C9E0A}" type="slidenum">
              <a:rPr lang="en-US" altLang="en-US" smtClean="0"/>
              <a:pPr>
                <a:defRPr/>
              </a:pPr>
              <a:t>14</a:t>
            </a:fld>
            <a:endParaRPr lang="en-US" altLang="en-US"/>
          </a:p>
        </p:txBody>
      </p:sp>
      <p:sp>
        <p:nvSpPr>
          <p:cNvPr id="5" name="Footer Placeholder 4"/>
          <p:cNvSpPr>
            <a:spLocks noGrp="1"/>
          </p:cNvSpPr>
          <p:nvPr>
            <p:ph type="ftr" sz="quarter" idx="11"/>
          </p:nvPr>
        </p:nvSpPr>
        <p:spPr/>
        <p:txBody>
          <a:bodyPr/>
          <a:lstStyle/>
          <a:p>
            <a:pPr>
              <a:defRPr/>
            </a:pPr>
            <a:endParaRPr lang="en-US"/>
          </a:p>
        </p:txBody>
      </p:sp>
    </p:spTree>
    <p:extLst>
      <p:ext uri="{BB962C8B-B14F-4D97-AF65-F5344CB8AC3E}">
        <p14:creationId xmlns:p14="http://schemas.microsoft.com/office/powerpoint/2010/main" val="915039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123" name="Rectangle 3"/>
          <p:cNvSpPr>
            <a:spLocks noGrp="1" noChangeArrowheads="1"/>
          </p:cNvSpPr>
          <p:nvPr>
            <p:ph type="ctrTitle"/>
          </p:nvPr>
        </p:nvSpPr>
        <p:spPr>
          <a:xfrm>
            <a:off x="2032000" y="2971800"/>
            <a:ext cx="9572703" cy="2362200"/>
          </a:xfrm>
        </p:spPr>
        <p:txBody>
          <a:bodyPr/>
          <a:lstStyle>
            <a:lvl1pPr algn="r">
              <a:defRPr sz="4800">
                <a:solidFill>
                  <a:schemeClr val="bg1"/>
                </a:solidFill>
                <a:effectLst>
                  <a:outerShdw dist="50800" dir="2700000" algn="tl" rotWithShape="0">
                    <a:prstClr val="black">
                      <a:alpha val="40000"/>
                    </a:prstClr>
                  </a:outerShdw>
                </a:effectLst>
              </a:defRPr>
            </a:lvl1pPr>
          </a:lstStyle>
          <a:p>
            <a:r>
              <a:rPr lang="en-US" dirty="0"/>
              <a:t>Click to edit Master title style</a:t>
            </a:r>
          </a:p>
        </p:txBody>
      </p:sp>
      <p:sp>
        <p:nvSpPr>
          <p:cNvPr id="5124" name="Rectangle 4"/>
          <p:cNvSpPr>
            <a:spLocks noGrp="1" noChangeArrowheads="1"/>
          </p:cNvSpPr>
          <p:nvPr>
            <p:ph type="subTitle" idx="1"/>
          </p:nvPr>
        </p:nvSpPr>
        <p:spPr>
          <a:xfrm>
            <a:off x="2032000" y="5486400"/>
            <a:ext cx="9550400" cy="762000"/>
          </a:xfrm>
        </p:spPr>
        <p:txBody>
          <a:bodyPr/>
          <a:lstStyle>
            <a:lvl1pPr marL="0" indent="0" algn="r">
              <a:buFont typeface="Wingdings" pitchFamily="-105" charset="2"/>
              <a:buNone/>
              <a:defRPr sz="2000">
                <a:solidFill>
                  <a:schemeClr val="bg1"/>
                </a:solidFill>
              </a:defRPr>
            </a:lvl1pPr>
          </a:lstStyle>
          <a:p>
            <a:r>
              <a:rPr lang="en-US" dirty="0"/>
              <a:t>Click to edit Master subtitle style</a:t>
            </a:r>
          </a:p>
        </p:txBody>
      </p:sp>
      <p:sp>
        <p:nvSpPr>
          <p:cNvPr id="42" name="Rectangle 41"/>
          <p:cNvSpPr/>
          <p:nvPr userDrawn="1"/>
        </p:nvSpPr>
        <p:spPr>
          <a:xfrm>
            <a:off x="0" y="0"/>
            <a:ext cx="12192000" cy="122238"/>
          </a:xfrm>
          <a:prstGeom prst="rect">
            <a:avLst/>
          </a:prstGeom>
          <a:solidFill>
            <a:srgbClr val="BAD94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8200" y="685800"/>
            <a:ext cx="4148667" cy="1291167"/>
          </a:xfrm>
          <a:prstGeom prst="rect">
            <a:avLst/>
          </a:prstGeom>
        </p:spPr>
      </p:pic>
    </p:spTree>
    <p:extLst>
      <p:ext uri="{BB962C8B-B14F-4D97-AF65-F5344CB8AC3E}">
        <p14:creationId xmlns:p14="http://schemas.microsoft.com/office/powerpoint/2010/main" val="1789950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6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6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37008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Click to edit Master title style</a:t>
            </a:r>
          </a:p>
        </p:txBody>
      </p:sp>
      <p:sp>
        <p:nvSpPr>
          <p:cNvPr id="3" name="Content Placeholder 2"/>
          <p:cNvSpPr>
            <a:spLocks noGrp="1"/>
          </p:cNvSpPr>
          <p:nvPr>
            <p:ph idx="1"/>
          </p:nvPr>
        </p:nvSpPr>
        <p:spPr>
          <a:xfrm>
            <a:off x="609600" y="1447801"/>
            <a:ext cx="10972800" cy="4648200"/>
          </a:xfrm>
        </p:spPr>
        <p:txBody>
          <a:bodyPr>
            <a:normAutofit/>
          </a:bodyPr>
          <a:lstStyle>
            <a:lvl1pPr>
              <a:defRPr sz="2600"/>
            </a:lvl1pPr>
            <a:lvl2pPr>
              <a:defRPr sz="2400"/>
            </a:lvl2pPr>
            <a:lvl3pPr>
              <a:defRPr sz="22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p:cNvSpPr>
            <a:spLocks noGrp="1"/>
          </p:cNvSpPr>
          <p:nvPr>
            <p:ph type="sldNum" sz="quarter" idx="10"/>
          </p:nvPr>
        </p:nvSpPr>
        <p:spPr>
          <a:xfrm>
            <a:off x="11582400" y="6392862"/>
            <a:ext cx="406400" cy="292100"/>
          </a:xfrm>
        </p:spPr>
        <p:txBody>
          <a:bodyPr/>
          <a:lstStyle/>
          <a:p>
            <a:pPr>
              <a:defRPr/>
            </a:pPr>
            <a:fld id="{C47714E7-AEE0-2641-85CB-76CADE4D0850}" type="slidenum">
              <a:rPr lang="en-US" altLang="en-US" smtClean="0"/>
              <a:pPr>
                <a:defRPr/>
              </a:pPr>
              <a:t>‹#›</a:t>
            </a:fld>
            <a:endParaRPr lang="en-US" altLang="en-US" dirty="0"/>
          </a:p>
        </p:txBody>
      </p:sp>
      <p:sp>
        <p:nvSpPr>
          <p:cNvPr id="11" name="Footer Placeholder 10"/>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295157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p>
            <a:r>
              <a:rPr lang="de-DE" smtClean="0"/>
              <a:t>© 2016 Kantara Initiative, Inc. </a:t>
            </a:r>
            <a:endParaRPr lang="en-US" dirty="0" smtClean="0"/>
          </a:p>
        </p:txBody>
      </p:sp>
      <p:sp>
        <p:nvSpPr>
          <p:cNvPr id="5" name="Slide Number Placeholder 4"/>
          <p:cNvSpPr>
            <a:spLocks noGrp="1"/>
          </p:cNvSpPr>
          <p:nvPr>
            <p:ph type="sldNum" sz="quarter" idx="11"/>
          </p:nvPr>
        </p:nvSpPr>
        <p:spPr>
          <a:xfrm>
            <a:off x="11582400" y="6392862"/>
            <a:ext cx="406400" cy="292100"/>
          </a:xfrm>
        </p:spPr>
        <p:txBody>
          <a:bodyPr/>
          <a:lstStyle/>
          <a:p>
            <a:pPr>
              <a:defRPr/>
            </a:pPr>
            <a:fld id="{C47714E7-AEE0-2641-85CB-76CADE4D0850}" type="slidenum">
              <a:rPr lang="en-US" altLang="en-US" smtClean="0"/>
              <a:pPr>
                <a:defRPr/>
              </a:pPr>
              <a:t>‹#›</a:t>
            </a:fld>
            <a:endParaRPr lang="en-US" altLang="en-US" dirty="0"/>
          </a:p>
        </p:txBody>
      </p:sp>
    </p:spTree>
    <p:extLst>
      <p:ext uri="{BB962C8B-B14F-4D97-AF65-F5344CB8AC3E}">
        <p14:creationId xmlns:p14="http://schemas.microsoft.com/office/powerpoint/2010/main" val="2734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a:xfrm>
            <a:off x="11582400" y="6392862"/>
            <a:ext cx="406400" cy="292100"/>
          </a:xfrm>
        </p:spPr>
        <p:txBody>
          <a:bodyPr/>
          <a:lstStyle/>
          <a:p>
            <a:pPr>
              <a:defRPr/>
            </a:pPr>
            <a:fld id="{C47714E7-AEE0-2641-85CB-76CADE4D0850}" type="slidenum">
              <a:rPr lang="en-US" altLang="en-US" smtClean="0"/>
              <a:pPr>
                <a:defRPr/>
              </a:pPr>
              <a:t>‹#›</a:t>
            </a:fld>
            <a:endParaRPr lang="en-US" altLang="en-US" dirty="0"/>
          </a:p>
        </p:txBody>
      </p:sp>
      <p:sp>
        <p:nvSpPr>
          <p:cNvPr id="7" name="Footer Placeholder 6"/>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85730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1"/>
            <a:ext cx="10972800" cy="1055687"/>
          </a:xfrm>
        </p:spPr>
        <p:txBody>
          <a:bodyPr/>
          <a:lstStyle/>
          <a:p>
            <a:r>
              <a:rPr lang="en-US" dirty="0"/>
              <a:t>Click to edit Master title style</a:t>
            </a:r>
          </a:p>
        </p:txBody>
      </p:sp>
    </p:spTree>
    <p:extLst>
      <p:ext uri="{BB962C8B-B14F-4D97-AF65-F5344CB8AC3E}">
        <p14:creationId xmlns:p14="http://schemas.microsoft.com/office/powerpoint/2010/main" val="1577895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036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84544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8508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25116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auto">
          <a:xfrm>
            <a:off x="609600" y="152401"/>
            <a:ext cx="10972800" cy="1055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normAutofit/>
          </a:bodyPr>
          <a:lstStyle/>
          <a:p>
            <a:pPr lvl="0"/>
            <a:r>
              <a:rPr lang="en-US" altLang="en-US" dirty="0"/>
              <a:t>Click to edit Master title style</a:t>
            </a:r>
          </a:p>
        </p:txBody>
      </p:sp>
      <p:sp>
        <p:nvSpPr>
          <p:cNvPr id="1028" name="Rectangle 4"/>
          <p:cNvSpPr>
            <a:spLocks noGrp="1" noChangeArrowheads="1"/>
          </p:cNvSpPr>
          <p:nvPr>
            <p:ph type="body" idx="1"/>
          </p:nvPr>
        </p:nvSpPr>
        <p:spPr bwMode="auto">
          <a:xfrm>
            <a:off x="609600" y="1295401"/>
            <a:ext cx="10972800" cy="483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103" name="Rectangle 7"/>
          <p:cNvSpPr>
            <a:spLocks noGrp="1" noChangeArrowheads="1"/>
          </p:cNvSpPr>
          <p:nvPr>
            <p:ph type="sldNum" sz="quarter" idx="4"/>
          </p:nvPr>
        </p:nvSpPr>
        <p:spPr bwMode="auto">
          <a:xfrm>
            <a:off x="11582400" y="6396718"/>
            <a:ext cx="406400" cy="292100"/>
          </a:xfrm>
          <a:prstGeom prst="rect">
            <a:avLst/>
          </a:prstGeom>
          <a:solidFill>
            <a:srgbClr val="7EA8AD"/>
          </a:solidFill>
          <a:ln w="9525">
            <a:noFill/>
            <a:miter lim="800000"/>
            <a:headEnd/>
            <a:tailEnd/>
          </a:ln>
          <a:effectLst/>
        </p:spPr>
        <p:txBody>
          <a:bodyPr vert="horz" wrap="square" lIns="36000" tIns="36000" rIns="36000" bIns="36000" numCol="1" anchor="ctr" anchorCtr="0" compatLnSpc="1">
            <a:prstTxWarp prst="textNoShape">
              <a:avLst/>
            </a:prstTxWarp>
          </a:bodyPr>
          <a:lstStyle>
            <a:lvl1pPr algn="ctr" eaLnBrk="1" hangingPunct="1">
              <a:defRPr sz="1000" smtClean="0">
                <a:solidFill>
                  <a:schemeClr val="bg1"/>
                </a:solidFill>
                <a:latin typeface="Arial" panose="020B0604020202020204" pitchFamily="34" charset="0"/>
                <a:ea typeface="MS PGothic" panose="020B0600070205080204" pitchFamily="34" charset="-128"/>
              </a:defRPr>
            </a:lvl1pPr>
          </a:lstStyle>
          <a:p>
            <a:pPr>
              <a:defRPr/>
            </a:pPr>
            <a:fld id="{C47714E7-AEE0-2641-85CB-76CADE4D0850}" type="slidenum">
              <a:rPr lang="en-US" altLang="en-US" smtClean="0"/>
              <a:pPr>
                <a:defRPr/>
              </a:pPr>
              <a:t>‹#›</a:t>
            </a:fld>
            <a:endParaRPr lang="en-US" altLang="en-US" dirty="0"/>
          </a:p>
        </p:txBody>
      </p:sp>
      <p:pic>
        <p:nvPicPr>
          <p:cNvPr id="1033" name="Picture 39" descr="kantara_logo_final_rgb.jpg"/>
          <p:cNvPicPr>
            <a:picLocks noChangeAspect="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609600" y="6324600"/>
            <a:ext cx="1296924" cy="49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userDrawn="1"/>
        </p:nvSpPr>
        <p:spPr>
          <a:xfrm>
            <a:off x="0" y="0"/>
            <a:ext cx="12192000" cy="122238"/>
          </a:xfrm>
          <a:prstGeom prst="rect">
            <a:avLst/>
          </a:prstGeom>
          <a:solidFill>
            <a:srgbClr val="BAD94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 name="Straight Connector 3"/>
          <p:cNvCxnSpPr/>
          <p:nvPr userDrawn="1"/>
        </p:nvCxnSpPr>
        <p:spPr>
          <a:xfrm>
            <a:off x="0" y="6248400"/>
            <a:ext cx="12192000" cy="0"/>
          </a:xfrm>
          <a:prstGeom prst="line">
            <a:avLst/>
          </a:prstGeom>
          <a:ln w="6350">
            <a:solidFill>
              <a:srgbClr val="BAD94B"/>
            </a:solidFill>
          </a:ln>
          <a:effectLst/>
        </p:spPr>
        <p:style>
          <a:lnRef idx="2">
            <a:schemeClr val="accent1"/>
          </a:lnRef>
          <a:fillRef idx="0">
            <a:schemeClr val="accent1"/>
          </a:fillRef>
          <a:effectRef idx="1">
            <a:schemeClr val="accent1"/>
          </a:effectRef>
          <a:fontRef idx="minor">
            <a:schemeClr val="tx1"/>
          </a:fontRef>
        </p:style>
      </p:cxnSp>
      <p:sp>
        <p:nvSpPr>
          <p:cNvPr id="3" name="Footer Placeholder 2"/>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ysClr val="windowText" lastClr="000000"/>
                </a:solidFill>
              </a:defRPr>
            </a:lvl1pPr>
          </a:lstStyle>
          <a:p>
            <a:r>
              <a:rPr lang="de-DE" smtClean="0"/>
              <a:t>© 2016 Kantara Initiative, Inc. </a:t>
            </a:r>
            <a:endParaRPr lang="en-US" dirty="0" smtClean="0"/>
          </a:p>
        </p:txBody>
      </p:sp>
    </p:spTree>
  </p:cSld>
  <p:clrMap bg1="lt1" tx1="dk1" bg2="lt2" tx2="dk2" accent1="accent1" accent2="accent2" accent3="accent3" accent4="accent4" accent5="accent5" accent6="accent6" hlink="hlink" folHlink="folHlink"/>
  <p:sldLayoutIdLst>
    <p:sldLayoutId id="2147483849" r:id="rId1"/>
    <p:sldLayoutId id="2147483839" r:id="rId2"/>
    <p:sldLayoutId id="2147483840" r:id="rId3"/>
    <p:sldLayoutId id="2147483841" r:id="rId4"/>
    <p:sldLayoutId id="2147483843" r:id="rId5"/>
    <p:sldLayoutId id="2147483844" r:id="rId6"/>
    <p:sldLayoutId id="2147483845" r:id="rId7"/>
    <p:sldLayoutId id="2147483846" r:id="rId8"/>
    <p:sldLayoutId id="2147483847" r:id="rId9"/>
    <p:sldLayoutId id="2147483848" r:id="rId10"/>
  </p:sldLayoutIdLst>
  <p:hf hdr="0" dt="0"/>
  <p:txStyles>
    <p:titleStyle>
      <a:lvl1pPr algn="ctr" rtl="0" eaLnBrk="0" fontAlgn="base" hangingPunct="0">
        <a:spcBef>
          <a:spcPct val="0"/>
        </a:spcBef>
        <a:spcAft>
          <a:spcPct val="0"/>
        </a:spcAft>
        <a:defRPr sz="3900" b="1">
          <a:solidFill>
            <a:srgbClr val="7EA8AD"/>
          </a:solidFill>
          <a:latin typeface="+mj-lt"/>
          <a:ea typeface="MS PGothic" panose="020B0600070205080204" pitchFamily="34" charset="-128"/>
          <a:cs typeface="ＭＳ Ｐゴシック" pitchFamily="-105" charset="-128"/>
        </a:defRPr>
      </a:lvl1pPr>
      <a:lvl2pPr algn="l" rtl="0" eaLnBrk="0" fontAlgn="base" hangingPunct="0">
        <a:spcBef>
          <a:spcPct val="0"/>
        </a:spcBef>
        <a:spcAft>
          <a:spcPct val="0"/>
        </a:spcAft>
        <a:defRPr sz="3900" b="1">
          <a:solidFill>
            <a:schemeClr val="tx2"/>
          </a:solidFill>
          <a:latin typeface="Arial" pitchFamily="-105" charset="0"/>
          <a:ea typeface="MS PGothic" panose="020B0600070205080204" pitchFamily="34" charset="-128"/>
          <a:cs typeface="ＭＳ Ｐゴシック" pitchFamily="-105" charset="-128"/>
        </a:defRPr>
      </a:lvl2pPr>
      <a:lvl3pPr algn="l" rtl="0" eaLnBrk="0" fontAlgn="base" hangingPunct="0">
        <a:spcBef>
          <a:spcPct val="0"/>
        </a:spcBef>
        <a:spcAft>
          <a:spcPct val="0"/>
        </a:spcAft>
        <a:defRPr sz="3900" b="1">
          <a:solidFill>
            <a:schemeClr val="tx2"/>
          </a:solidFill>
          <a:latin typeface="Arial" pitchFamily="-105" charset="0"/>
          <a:ea typeface="MS PGothic" panose="020B0600070205080204" pitchFamily="34" charset="-128"/>
          <a:cs typeface="ＭＳ Ｐゴシック" pitchFamily="-105" charset="-128"/>
        </a:defRPr>
      </a:lvl3pPr>
      <a:lvl4pPr algn="l" rtl="0" eaLnBrk="0" fontAlgn="base" hangingPunct="0">
        <a:spcBef>
          <a:spcPct val="0"/>
        </a:spcBef>
        <a:spcAft>
          <a:spcPct val="0"/>
        </a:spcAft>
        <a:defRPr sz="3900" b="1">
          <a:solidFill>
            <a:schemeClr val="tx2"/>
          </a:solidFill>
          <a:latin typeface="Arial" pitchFamily="-105" charset="0"/>
          <a:ea typeface="MS PGothic" panose="020B0600070205080204" pitchFamily="34" charset="-128"/>
          <a:cs typeface="ＭＳ Ｐゴシック" pitchFamily="-105" charset="-128"/>
        </a:defRPr>
      </a:lvl4pPr>
      <a:lvl5pPr algn="l" rtl="0" eaLnBrk="0" fontAlgn="base" hangingPunct="0">
        <a:spcBef>
          <a:spcPct val="0"/>
        </a:spcBef>
        <a:spcAft>
          <a:spcPct val="0"/>
        </a:spcAft>
        <a:defRPr sz="3900" b="1">
          <a:solidFill>
            <a:schemeClr val="tx2"/>
          </a:solidFill>
          <a:latin typeface="Arial" pitchFamily="-105" charset="0"/>
          <a:ea typeface="MS PGothic" panose="020B0600070205080204" pitchFamily="34" charset="-128"/>
          <a:cs typeface="ＭＳ Ｐゴシック" pitchFamily="-105" charset="-128"/>
        </a:defRPr>
      </a:lvl5pPr>
      <a:lvl6pPr marL="457200" algn="l" rtl="0" fontAlgn="base">
        <a:spcBef>
          <a:spcPct val="0"/>
        </a:spcBef>
        <a:spcAft>
          <a:spcPct val="0"/>
        </a:spcAft>
        <a:defRPr sz="3900" b="1">
          <a:solidFill>
            <a:schemeClr val="tx2"/>
          </a:solidFill>
          <a:latin typeface="Arial" pitchFamily="-105" charset="0"/>
        </a:defRPr>
      </a:lvl6pPr>
      <a:lvl7pPr marL="914400" algn="l" rtl="0" fontAlgn="base">
        <a:spcBef>
          <a:spcPct val="0"/>
        </a:spcBef>
        <a:spcAft>
          <a:spcPct val="0"/>
        </a:spcAft>
        <a:defRPr sz="3900" b="1">
          <a:solidFill>
            <a:schemeClr val="tx2"/>
          </a:solidFill>
          <a:latin typeface="Arial" pitchFamily="-105" charset="0"/>
        </a:defRPr>
      </a:lvl7pPr>
      <a:lvl8pPr marL="1371600" algn="l" rtl="0" fontAlgn="base">
        <a:spcBef>
          <a:spcPct val="0"/>
        </a:spcBef>
        <a:spcAft>
          <a:spcPct val="0"/>
        </a:spcAft>
        <a:defRPr sz="3900" b="1">
          <a:solidFill>
            <a:schemeClr val="tx2"/>
          </a:solidFill>
          <a:latin typeface="Arial" pitchFamily="-105" charset="0"/>
        </a:defRPr>
      </a:lvl8pPr>
      <a:lvl9pPr marL="1828800" algn="l" rtl="0" fontAlgn="base">
        <a:spcBef>
          <a:spcPct val="0"/>
        </a:spcBef>
        <a:spcAft>
          <a:spcPct val="0"/>
        </a:spcAft>
        <a:defRPr sz="3900" b="1">
          <a:solidFill>
            <a:schemeClr val="tx2"/>
          </a:solidFill>
          <a:latin typeface="Arial" pitchFamily="-105" charset="0"/>
        </a:defRPr>
      </a:lvl9pPr>
    </p:titleStyle>
    <p:bodyStyle>
      <a:lvl1pPr marL="342900" indent="-342900" algn="l" rtl="0" eaLnBrk="0" fontAlgn="base" hangingPunct="0">
        <a:spcBef>
          <a:spcPct val="20000"/>
        </a:spcBef>
        <a:spcAft>
          <a:spcPct val="0"/>
        </a:spcAft>
        <a:buClrTx/>
        <a:buSzPct val="70000"/>
        <a:buFont typeface="Wingdings" charset="2"/>
        <a:buChar char="l"/>
        <a:defRPr sz="3000">
          <a:solidFill>
            <a:schemeClr val="tx1"/>
          </a:solidFill>
          <a:latin typeface="+mn-lt"/>
          <a:ea typeface="MS PGothic" panose="020B0600070205080204" pitchFamily="34" charset="-128"/>
          <a:cs typeface="ＭＳ Ｐゴシック" pitchFamily="-105" charset="-128"/>
        </a:defRPr>
      </a:lvl1pPr>
      <a:lvl2pPr marL="692150" indent="-347663" algn="l" rtl="0" eaLnBrk="0" fontAlgn="base" hangingPunct="0">
        <a:spcBef>
          <a:spcPct val="20000"/>
        </a:spcBef>
        <a:spcAft>
          <a:spcPct val="0"/>
        </a:spcAft>
        <a:buClrTx/>
        <a:buSzPct val="70000"/>
        <a:buFont typeface="Wingdings" charset="2"/>
        <a:buChar char="l"/>
        <a:defRPr sz="2600">
          <a:solidFill>
            <a:schemeClr val="tx1"/>
          </a:solidFill>
          <a:latin typeface="+mn-lt"/>
          <a:ea typeface="MS PGothic" panose="020B0600070205080204" pitchFamily="34" charset="-128"/>
        </a:defRPr>
      </a:lvl2pPr>
      <a:lvl3pPr marL="987425" indent="-293688" algn="l" rtl="0" eaLnBrk="0" fontAlgn="base" hangingPunct="0">
        <a:spcBef>
          <a:spcPct val="20000"/>
        </a:spcBef>
        <a:spcAft>
          <a:spcPct val="0"/>
        </a:spcAft>
        <a:buClrTx/>
        <a:buSzPct val="70000"/>
        <a:buFont typeface="Wingdings" charset="2"/>
        <a:buChar char="l"/>
        <a:defRPr sz="2300">
          <a:solidFill>
            <a:schemeClr val="tx1"/>
          </a:solidFill>
          <a:latin typeface="+mn-lt"/>
          <a:ea typeface="MS PGothic" panose="020B0600070205080204" pitchFamily="34" charset="-128"/>
        </a:defRPr>
      </a:lvl3pPr>
      <a:lvl4pPr marL="1281113" indent="-292100" algn="l" rtl="0" eaLnBrk="0" fontAlgn="base" hangingPunct="0">
        <a:spcBef>
          <a:spcPct val="20000"/>
        </a:spcBef>
        <a:spcAft>
          <a:spcPct val="0"/>
        </a:spcAft>
        <a:buClrTx/>
        <a:buSzPct val="75000"/>
        <a:buFont typeface="Wingdings" charset="2"/>
        <a:buChar char="§"/>
        <a:defRPr sz="2000">
          <a:solidFill>
            <a:schemeClr val="tx1"/>
          </a:solidFill>
          <a:latin typeface="+mn-lt"/>
          <a:ea typeface="MS PGothic" panose="020B0600070205080204" pitchFamily="34" charset="-128"/>
        </a:defRPr>
      </a:lvl4pPr>
      <a:lvl5pPr marL="1598613" indent="-315913" algn="l" rtl="0" eaLnBrk="0" fontAlgn="base" hangingPunct="0">
        <a:spcBef>
          <a:spcPct val="20000"/>
        </a:spcBef>
        <a:spcAft>
          <a:spcPct val="0"/>
        </a:spcAft>
        <a:buClrTx/>
        <a:buSzPct val="80000"/>
        <a:buFont typeface="Wingdings" charset="2"/>
        <a:buChar char="§"/>
        <a:defRPr sz="2000">
          <a:solidFill>
            <a:schemeClr val="tx1"/>
          </a:solidFill>
          <a:latin typeface="+mn-lt"/>
          <a:ea typeface="MS PGothic" panose="020B0600070205080204" pitchFamily="34" charset="-128"/>
        </a:defRPr>
      </a:lvl5pPr>
      <a:lvl6pPr marL="2055813" indent="-315913" algn="l" rtl="0" fontAlgn="base">
        <a:spcBef>
          <a:spcPct val="20000"/>
        </a:spcBef>
        <a:spcAft>
          <a:spcPct val="0"/>
        </a:spcAft>
        <a:buClr>
          <a:schemeClr val="folHlink"/>
        </a:buClr>
        <a:buSzPct val="80000"/>
        <a:buFont typeface="Wingdings" pitchFamily="-105" charset="2"/>
        <a:buChar char="§"/>
        <a:defRPr sz="2000">
          <a:solidFill>
            <a:schemeClr val="tx1"/>
          </a:solidFill>
          <a:latin typeface="+mn-lt"/>
          <a:ea typeface="ＭＳ Ｐゴシック" pitchFamily="-105" charset="-128"/>
        </a:defRPr>
      </a:lvl6pPr>
      <a:lvl7pPr marL="2513013" indent="-315913" algn="l" rtl="0" fontAlgn="base">
        <a:spcBef>
          <a:spcPct val="20000"/>
        </a:spcBef>
        <a:spcAft>
          <a:spcPct val="0"/>
        </a:spcAft>
        <a:buClr>
          <a:schemeClr val="folHlink"/>
        </a:buClr>
        <a:buSzPct val="80000"/>
        <a:buFont typeface="Wingdings" pitchFamily="-105" charset="2"/>
        <a:buChar char="§"/>
        <a:defRPr sz="2000">
          <a:solidFill>
            <a:schemeClr val="tx1"/>
          </a:solidFill>
          <a:latin typeface="+mn-lt"/>
          <a:ea typeface="ＭＳ Ｐゴシック" pitchFamily="-105" charset="-128"/>
        </a:defRPr>
      </a:lvl7pPr>
      <a:lvl8pPr marL="2970213" indent="-315913" algn="l" rtl="0" fontAlgn="base">
        <a:spcBef>
          <a:spcPct val="20000"/>
        </a:spcBef>
        <a:spcAft>
          <a:spcPct val="0"/>
        </a:spcAft>
        <a:buClr>
          <a:schemeClr val="folHlink"/>
        </a:buClr>
        <a:buSzPct val="80000"/>
        <a:buFont typeface="Wingdings" pitchFamily="-105" charset="2"/>
        <a:buChar char="§"/>
        <a:defRPr sz="2000">
          <a:solidFill>
            <a:schemeClr val="tx1"/>
          </a:solidFill>
          <a:latin typeface="+mn-lt"/>
          <a:ea typeface="ＭＳ Ｐゴシック" pitchFamily="-105" charset="-128"/>
        </a:defRPr>
      </a:lvl8pPr>
      <a:lvl9pPr marL="3427413" indent="-315913" algn="l" rtl="0" fontAlgn="base">
        <a:spcBef>
          <a:spcPct val="20000"/>
        </a:spcBef>
        <a:spcAft>
          <a:spcPct val="0"/>
        </a:spcAft>
        <a:buClr>
          <a:schemeClr val="folHlink"/>
        </a:buClr>
        <a:buSzPct val="80000"/>
        <a:buFont typeface="Wingdings" pitchFamily="-105" charset="2"/>
        <a:buChar char="§"/>
        <a:defRPr sz="2000">
          <a:solidFill>
            <a:schemeClr val="tx1"/>
          </a:solidFill>
          <a:latin typeface="+mn-lt"/>
          <a:ea typeface="ＭＳ Ｐゴシック" pitchFamily="-10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s://docs.google.com/document/d/18cPQlnm4oFp-xYHngyxNFaPGwQYASHuAXWm4eDCjR9o/edit?usp=sharin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chart" Target="../charts/char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taff@kantarainitiativ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While We Get Started – Note the Following</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This Meeting </a:t>
            </a:r>
            <a:r>
              <a:rPr lang="en-US" b="1" dirty="0"/>
              <a:t>is Being Recorded</a:t>
            </a:r>
            <a:endParaRPr lang="en-US" b="1" dirty="0" smtClean="0"/>
          </a:p>
          <a:p>
            <a:pPr marL="0" indent="0">
              <a:buNone/>
            </a:pPr>
            <a:r>
              <a:rPr lang="en-US" dirty="0" smtClean="0"/>
              <a:t>This meeting is being recorded to accommodate those who could not attend the live call.</a:t>
            </a:r>
          </a:p>
          <a:p>
            <a:pPr marL="0" indent="0">
              <a:buNone/>
            </a:pPr>
            <a:endParaRPr lang="en-US" sz="1600" dirty="0"/>
          </a:p>
          <a:p>
            <a:pPr marL="0" indent="0">
              <a:buNone/>
            </a:pPr>
            <a:r>
              <a:rPr lang="en-US" dirty="0" smtClean="0"/>
              <a:t>The recording will be posted in the Kantara ID Pro DG Wiki for a period of seven days and then deleted.</a:t>
            </a:r>
            <a:endParaRPr lang="en-US" dirty="0"/>
          </a:p>
          <a:p>
            <a:pPr marL="0" indent="0">
              <a:buNone/>
            </a:pPr>
            <a:endParaRPr lang="en-US" dirty="0" smtClean="0"/>
          </a:p>
          <a:p>
            <a:pPr marL="0" indent="0">
              <a:buNone/>
            </a:pPr>
            <a:r>
              <a:rPr lang="en-US" b="1" dirty="0" smtClean="0"/>
              <a:t>Indicate Your Attendance</a:t>
            </a:r>
          </a:p>
          <a:p>
            <a:pPr marL="0" indent="0">
              <a:buNone/>
            </a:pPr>
            <a:r>
              <a:rPr lang="en-US" dirty="0" smtClean="0"/>
              <a:t>Please indicate your attendance via the following google doc:  </a:t>
            </a:r>
            <a:endParaRPr lang="en-US" dirty="0" smtClean="0"/>
          </a:p>
          <a:p>
            <a:pPr marL="0" indent="0">
              <a:buNone/>
            </a:pPr>
            <a:r>
              <a:rPr lang="en-US" sz="1600" dirty="0" smtClean="0">
                <a:hlinkClick r:id="rId3"/>
              </a:rPr>
              <a:t>https</a:t>
            </a:r>
            <a:r>
              <a:rPr lang="en-US" sz="1600" dirty="0">
                <a:hlinkClick r:id="rId3"/>
              </a:rPr>
              <a:t>://</a:t>
            </a:r>
            <a:r>
              <a:rPr lang="en-US" sz="1600" dirty="0" smtClean="0">
                <a:hlinkClick r:id="rId3"/>
              </a:rPr>
              <a:t>docs.google.com/document/d/18cPQlnm4oFp-xYHngyxNFaPGwQYASHuAXWm4eDCjR9o/edit?usp=sharing</a:t>
            </a:r>
            <a:endParaRPr lang="en-US" dirty="0"/>
          </a:p>
        </p:txBody>
      </p:sp>
      <p:sp>
        <p:nvSpPr>
          <p:cNvPr id="4" name="Slide Number Placeholder 3"/>
          <p:cNvSpPr>
            <a:spLocks noGrp="1"/>
          </p:cNvSpPr>
          <p:nvPr>
            <p:ph type="sldNum" sz="quarter" idx="4294967295"/>
          </p:nvPr>
        </p:nvSpPr>
        <p:spPr>
          <a:xfrm>
            <a:off x="8610600" y="6356350"/>
            <a:ext cx="2743200" cy="365125"/>
          </a:xfrm>
          <a:prstGeom prst="rect">
            <a:avLst/>
          </a:prstGeom>
        </p:spPr>
        <p:txBody>
          <a:bodyPr/>
          <a:lstStyle/>
          <a:p>
            <a:fld id="{C2E314A7-40AC-1C40-ADB9-EE3788D8D9B8}" type="slidenum">
              <a:rPr lang="en-US" smtClean="0"/>
              <a:pPr/>
              <a:t>1</a:t>
            </a:fld>
            <a:endParaRPr lang="en-US" dirty="0"/>
          </a:p>
        </p:txBody>
      </p:sp>
    </p:spTree>
    <p:extLst>
      <p:ext uri="{BB962C8B-B14F-4D97-AF65-F5344CB8AC3E}">
        <p14:creationId xmlns:p14="http://schemas.microsoft.com/office/powerpoint/2010/main" val="9461611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3: Mission Statement</a:t>
            </a:r>
            <a:endParaRPr lang="en-US" dirty="0"/>
          </a:p>
        </p:txBody>
      </p:sp>
      <p:sp>
        <p:nvSpPr>
          <p:cNvPr id="3" name="Content Placeholder 2"/>
          <p:cNvSpPr>
            <a:spLocks noGrp="1"/>
          </p:cNvSpPr>
          <p:nvPr>
            <p:ph sz="half" idx="1"/>
          </p:nvPr>
        </p:nvSpPr>
        <p:spPr/>
        <p:txBody>
          <a:bodyPr>
            <a:normAutofit fontScale="62500" lnSpcReduction="20000"/>
          </a:bodyPr>
          <a:lstStyle/>
          <a:p>
            <a:r>
              <a:rPr lang="en-US" dirty="0" smtClean="0"/>
              <a:t>Below you will find first, a statement of how the organization might be described by all several years from now and second, a proposed draft mission statement.</a:t>
            </a:r>
          </a:p>
          <a:p>
            <a:r>
              <a:rPr lang="en-US" dirty="0" smtClean="0"/>
              <a:t>"The organization defines, supports, promotes and improves the global profession of individuals involved in ensuring Digital Identities are professionally and ethically used and managed using secure, privacy-protecting and reliable practices.”</a:t>
            </a:r>
          </a:p>
          <a:p>
            <a:r>
              <a:rPr lang="en-US" dirty="0" smtClean="0"/>
              <a:t>If you were to broadly agree with the ‘future-state’ statement above, what do you think about the following as a proposed Mission statement?</a:t>
            </a:r>
          </a:p>
          <a:p>
            <a:r>
              <a:rPr lang="en-US" dirty="0" smtClean="0"/>
              <a:t>“To advance the practice and profession of digital identity, authentication and access control use and management to increase trust in digital services.”</a:t>
            </a:r>
          </a:p>
          <a:p>
            <a:r>
              <a:rPr lang="en-US" dirty="0" smtClean="0"/>
              <a:t>How strongly do you agree with this statement?</a:t>
            </a:r>
          </a:p>
          <a:p>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473097905"/>
              </p:ext>
            </p:extLst>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0"/>
          </p:nvPr>
        </p:nvSpPr>
        <p:spPr/>
        <p:txBody>
          <a:bodyPr/>
          <a:lstStyle/>
          <a:p>
            <a:pPr>
              <a:defRPr/>
            </a:pPr>
            <a:fld id="{C47714E7-AEE0-2641-85CB-76CADE4D0850}" type="slidenum">
              <a:rPr lang="en-US" altLang="en-US" smtClean="0"/>
              <a:pPr>
                <a:defRPr/>
              </a:pPr>
              <a:t>10</a:t>
            </a:fld>
            <a:endParaRPr lang="en-US" altLang="en-US" dirty="0"/>
          </a:p>
        </p:txBody>
      </p:sp>
      <p:sp>
        <p:nvSpPr>
          <p:cNvPr id="9" name="Footer Placeholder 8"/>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264220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Question 4: How important are the following items and services?</a:t>
            </a:r>
            <a:endParaRPr 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10886938"/>
              </p:ext>
            </p:extLst>
          </p:nvPr>
        </p:nvGraphicFramePr>
        <p:xfrm>
          <a:off x="609600" y="1447800"/>
          <a:ext cx="10972800"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0"/>
          </p:nvPr>
        </p:nvSpPr>
        <p:spPr/>
        <p:txBody>
          <a:bodyPr/>
          <a:lstStyle/>
          <a:p>
            <a:pPr>
              <a:defRPr/>
            </a:pPr>
            <a:fld id="{C47714E7-AEE0-2641-85CB-76CADE4D0850}" type="slidenum">
              <a:rPr lang="en-US" altLang="en-US" smtClean="0"/>
              <a:pPr>
                <a:defRPr/>
              </a:pPr>
              <a:t>11</a:t>
            </a:fld>
            <a:endParaRPr lang="en-US" altLang="en-US" dirty="0"/>
          </a:p>
        </p:txBody>
      </p:sp>
      <p:sp>
        <p:nvSpPr>
          <p:cNvPr id="6" name="Footer Placeholder 5"/>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175230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Survey Discussion</a:t>
            </a:r>
            <a:endParaRPr lang="en-US" dirty="0"/>
          </a:p>
        </p:txBody>
      </p:sp>
      <p:sp>
        <p:nvSpPr>
          <p:cNvPr id="3" name="Text Placeholder 2"/>
          <p:cNvSpPr>
            <a:spLocks noGrp="1"/>
          </p:cNvSpPr>
          <p:nvPr>
            <p:ph type="body" idx="1"/>
          </p:nvPr>
        </p:nvSpPr>
        <p:spPr/>
        <p:txBody>
          <a:bodyPr/>
          <a:lstStyle/>
          <a:p>
            <a:endParaRPr lang="en-US"/>
          </a:p>
        </p:txBody>
      </p:sp>
      <p:sp>
        <p:nvSpPr>
          <p:cNvPr id="6" name="Footer Placeholder 5"/>
          <p:cNvSpPr>
            <a:spLocks noGrp="1"/>
          </p:cNvSpPr>
          <p:nvPr>
            <p:ph type="ftr" sz="quarter" idx="10"/>
          </p:nvPr>
        </p:nvSpPr>
        <p:spPr/>
        <p:txBody>
          <a:bodyPr/>
          <a:lstStyle/>
          <a:p>
            <a:r>
              <a:rPr lang="de-DE" smtClean="0"/>
              <a:t>© 2016 Kantara Initiative, Inc. </a:t>
            </a:r>
            <a:endParaRPr lang="en-US" dirty="0" smtClean="0"/>
          </a:p>
        </p:txBody>
      </p:sp>
      <p:sp>
        <p:nvSpPr>
          <p:cNvPr id="7" name="Slide Number Placeholder 6"/>
          <p:cNvSpPr>
            <a:spLocks noGrp="1"/>
          </p:cNvSpPr>
          <p:nvPr>
            <p:ph type="sldNum" sz="quarter" idx="11"/>
          </p:nvPr>
        </p:nvSpPr>
        <p:spPr/>
        <p:txBody>
          <a:bodyPr/>
          <a:lstStyle/>
          <a:p>
            <a:pPr>
              <a:defRPr/>
            </a:pPr>
            <a:fld id="{C47714E7-AEE0-2641-85CB-76CADE4D0850}" type="slidenum">
              <a:rPr lang="en-US" altLang="en-US" smtClean="0"/>
              <a:pPr>
                <a:defRPr/>
              </a:pPr>
              <a:t>12</a:t>
            </a:fld>
            <a:endParaRPr lang="en-US" altLang="en-US" dirty="0"/>
          </a:p>
        </p:txBody>
      </p:sp>
    </p:spTree>
    <p:extLst>
      <p:ext uri="{BB962C8B-B14F-4D97-AF65-F5344CB8AC3E}">
        <p14:creationId xmlns:p14="http://schemas.microsoft.com/office/powerpoint/2010/main" val="4018407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Things to keep in mind</a:t>
            </a:r>
            <a:endParaRPr lang="en-US" dirty="0"/>
          </a:p>
        </p:txBody>
      </p:sp>
      <p:sp>
        <p:nvSpPr>
          <p:cNvPr id="5" name="Content Placeholder 4"/>
          <p:cNvSpPr>
            <a:spLocks noGrp="1"/>
          </p:cNvSpPr>
          <p:nvPr>
            <p:ph idx="1"/>
          </p:nvPr>
        </p:nvSpPr>
        <p:spPr/>
        <p:txBody>
          <a:bodyPr/>
          <a:lstStyle/>
          <a:p>
            <a:r>
              <a:rPr lang="en-US" smtClean="0"/>
              <a:t>The following statements concern the organization and how it conducts its business</a:t>
            </a:r>
          </a:p>
          <a:p>
            <a:r>
              <a:rPr lang="en-US" smtClean="0"/>
              <a:t>These statements are not a Code of Conduct or Ethics for practioners </a:t>
            </a:r>
            <a:r>
              <a:rPr lang="is-IS" smtClean="0"/>
              <a:t>… not industry</a:t>
            </a:r>
            <a:endParaRPr lang="en-US" dirty="0"/>
          </a:p>
        </p:txBody>
      </p:sp>
      <p:sp>
        <p:nvSpPr>
          <p:cNvPr id="8" name="Slide Number Placeholder 7"/>
          <p:cNvSpPr>
            <a:spLocks noGrp="1"/>
          </p:cNvSpPr>
          <p:nvPr>
            <p:ph type="sldNum" sz="quarter" idx="10"/>
          </p:nvPr>
        </p:nvSpPr>
        <p:spPr/>
        <p:txBody>
          <a:bodyPr/>
          <a:lstStyle/>
          <a:p>
            <a:pPr>
              <a:defRPr/>
            </a:pPr>
            <a:fld id="{C47714E7-AEE0-2641-85CB-76CADE4D0850}" type="slidenum">
              <a:rPr lang="en-US" altLang="en-US" smtClean="0"/>
              <a:pPr>
                <a:defRPr/>
              </a:pPr>
              <a:t>13</a:t>
            </a:fld>
            <a:endParaRPr lang="en-US" altLang="en-US" dirty="0"/>
          </a:p>
        </p:txBody>
      </p:sp>
      <p:sp>
        <p:nvSpPr>
          <p:cNvPr id="9" name="Footer Placeholder 8"/>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461611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2: Vision Statement</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This is a draft vision statement of the digital identity professional association.</a:t>
            </a:r>
          </a:p>
          <a:p>
            <a:r>
              <a:rPr lang="en-US" dirty="0" smtClean="0"/>
              <a:t>"Digital identities are used and managed professionally and ethically using secure, privacy-protecting and reliable practices to offer high value digital services.”</a:t>
            </a:r>
          </a:p>
          <a:p>
            <a:r>
              <a:rPr lang="en-US" dirty="0" smtClean="0"/>
              <a:t>How strongly do you agree with this statement?</a:t>
            </a:r>
            <a:endParaRPr lang="en-US" dirty="0"/>
          </a:p>
        </p:txBody>
      </p:sp>
      <p:graphicFrame>
        <p:nvGraphicFramePr>
          <p:cNvPr id="5" name="Content Placeholder 4"/>
          <p:cNvGraphicFramePr>
            <a:graphicFrameLocks noGrp="1"/>
          </p:cNvGraphicFramePr>
          <p:nvPr>
            <p:ph sz="half" idx="2"/>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3"/>
          </a:graphicData>
        </a:graphic>
      </p:graphicFrame>
      <p:sp>
        <p:nvSpPr>
          <p:cNvPr id="14" name="Slide Number Placeholder 13"/>
          <p:cNvSpPr>
            <a:spLocks noGrp="1"/>
          </p:cNvSpPr>
          <p:nvPr>
            <p:ph type="sldNum" sz="quarter" idx="10"/>
          </p:nvPr>
        </p:nvSpPr>
        <p:spPr/>
        <p:txBody>
          <a:bodyPr/>
          <a:lstStyle/>
          <a:p>
            <a:pPr>
              <a:defRPr/>
            </a:pPr>
            <a:fld id="{C47714E7-AEE0-2641-85CB-76CADE4D0850}" type="slidenum">
              <a:rPr lang="en-US" altLang="en-US" smtClean="0"/>
              <a:pPr>
                <a:defRPr/>
              </a:pPr>
              <a:t>14</a:t>
            </a:fld>
            <a:endParaRPr lang="en-US" altLang="en-US" dirty="0"/>
          </a:p>
        </p:txBody>
      </p:sp>
      <p:sp>
        <p:nvSpPr>
          <p:cNvPr id="15" name="Footer Placeholder 14"/>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150399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Question 2: Feedback</a:t>
            </a:r>
            <a:endParaRPr lang="en-US" dirty="0"/>
          </a:p>
        </p:txBody>
      </p:sp>
      <p:sp>
        <p:nvSpPr>
          <p:cNvPr id="6" name="Content Placeholder 5"/>
          <p:cNvSpPr>
            <a:spLocks noGrp="1"/>
          </p:cNvSpPr>
          <p:nvPr>
            <p:ph idx="1"/>
          </p:nvPr>
        </p:nvSpPr>
        <p:spPr/>
        <p:txBody>
          <a:bodyPr/>
          <a:lstStyle/>
          <a:p>
            <a:r>
              <a:rPr lang="en-US" smtClean="0"/>
              <a:t>Is this a statement about the vision for the organization or identity management?</a:t>
            </a:r>
          </a:p>
          <a:p>
            <a:r>
              <a:rPr lang="en-US" smtClean="0"/>
              <a:t>Words garnering comment:</a:t>
            </a:r>
          </a:p>
          <a:p>
            <a:pPr lvl="1"/>
            <a:r>
              <a:rPr lang="en-US" smtClean="0"/>
              <a:t>“High value”</a:t>
            </a:r>
          </a:p>
          <a:p>
            <a:pPr lvl="1"/>
            <a:r>
              <a:rPr lang="en-US" smtClean="0"/>
              <a:t>“Digital”</a:t>
            </a:r>
          </a:p>
          <a:p>
            <a:endParaRPr lang="en-US" dirty="0"/>
          </a:p>
        </p:txBody>
      </p:sp>
      <p:sp>
        <p:nvSpPr>
          <p:cNvPr id="4" name="Slide Number Placeholder 3"/>
          <p:cNvSpPr>
            <a:spLocks noGrp="1"/>
          </p:cNvSpPr>
          <p:nvPr>
            <p:ph type="sldNum" sz="quarter" idx="10"/>
          </p:nvPr>
        </p:nvSpPr>
        <p:spPr/>
        <p:txBody>
          <a:bodyPr/>
          <a:lstStyle/>
          <a:p>
            <a:pPr>
              <a:defRPr/>
            </a:pPr>
            <a:fld id="{C47714E7-AEE0-2641-85CB-76CADE4D0850}" type="slidenum">
              <a:rPr lang="en-US" altLang="en-US" smtClean="0"/>
              <a:pPr>
                <a:defRPr/>
              </a:pPr>
              <a:t>15</a:t>
            </a:fld>
            <a:endParaRPr lang="en-US" altLang="en-US" dirty="0"/>
          </a:p>
        </p:txBody>
      </p:sp>
      <p:sp>
        <p:nvSpPr>
          <p:cNvPr id="7" name="Footer Placeholder 6"/>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461611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3: Mission Statement</a:t>
            </a:r>
            <a:endParaRPr lang="en-US" dirty="0"/>
          </a:p>
        </p:txBody>
      </p:sp>
      <p:sp>
        <p:nvSpPr>
          <p:cNvPr id="3" name="Content Placeholder 2"/>
          <p:cNvSpPr>
            <a:spLocks noGrp="1"/>
          </p:cNvSpPr>
          <p:nvPr>
            <p:ph sz="half" idx="1"/>
          </p:nvPr>
        </p:nvSpPr>
        <p:spPr/>
        <p:txBody>
          <a:bodyPr>
            <a:normAutofit fontScale="62500" lnSpcReduction="20000"/>
          </a:bodyPr>
          <a:lstStyle/>
          <a:p>
            <a:r>
              <a:rPr lang="en-US" dirty="0" smtClean="0"/>
              <a:t>Below you will find first, a statement of how the organization might be described by all several years from now and second, a proposed draft mission statement.</a:t>
            </a:r>
          </a:p>
          <a:p>
            <a:r>
              <a:rPr lang="en-US" dirty="0" smtClean="0"/>
              <a:t>"The organization defines, supports, promotes and improves the global profession of individuals involved in ensuring Digital Identities are professionally and ethically used and managed using secure, privacy-protecting and reliable practices.”</a:t>
            </a:r>
          </a:p>
          <a:p>
            <a:r>
              <a:rPr lang="en-US" dirty="0" smtClean="0"/>
              <a:t>If you were to broadly agree with the ‘future-state’ statement above, what do you think about the following as a proposed Mission statement?</a:t>
            </a:r>
          </a:p>
          <a:p>
            <a:r>
              <a:rPr lang="en-US" dirty="0" smtClean="0"/>
              <a:t>“To advance the practice and profession of digital identity, authentication and access control use and management to increase trust in digital services.”</a:t>
            </a:r>
          </a:p>
          <a:p>
            <a:r>
              <a:rPr lang="en-US" dirty="0" smtClean="0"/>
              <a:t>How strongly do you agree with this statement?</a:t>
            </a:r>
          </a:p>
          <a:p>
            <a:endParaRPr lang="en-US" dirty="0"/>
          </a:p>
        </p:txBody>
      </p:sp>
      <p:graphicFrame>
        <p:nvGraphicFramePr>
          <p:cNvPr id="5" name="Content Placeholder 4"/>
          <p:cNvGraphicFramePr>
            <a:graphicFrameLocks noGrp="1"/>
          </p:cNvGraphicFramePr>
          <p:nvPr>
            <p:ph sz="half" idx="2"/>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0"/>
          </p:nvPr>
        </p:nvSpPr>
        <p:spPr/>
        <p:txBody>
          <a:bodyPr/>
          <a:lstStyle/>
          <a:p>
            <a:pPr>
              <a:defRPr/>
            </a:pPr>
            <a:fld id="{C47714E7-AEE0-2641-85CB-76CADE4D0850}" type="slidenum">
              <a:rPr lang="en-US" altLang="en-US" smtClean="0"/>
              <a:pPr>
                <a:defRPr/>
              </a:pPr>
              <a:t>16</a:t>
            </a:fld>
            <a:endParaRPr lang="en-US" altLang="en-US" dirty="0"/>
          </a:p>
        </p:txBody>
      </p:sp>
      <p:sp>
        <p:nvSpPr>
          <p:cNvPr id="9" name="Footer Placeholder 8"/>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337820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3: Mission Statement Feedback</a:t>
            </a:r>
            <a:endParaRPr lang="en-US" dirty="0"/>
          </a:p>
        </p:txBody>
      </p:sp>
      <p:sp>
        <p:nvSpPr>
          <p:cNvPr id="5" name="Content Placeholder 4"/>
          <p:cNvSpPr>
            <a:spLocks noGrp="1"/>
          </p:cNvSpPr>
          <p:nvPr>
            <p:ph idx="1"/>
          </p:nvPr>
        </p:nvSpPr>
        <p:spPr/>
        <p:txBody>
          <a:bodyPr/>
          <a:lstStyle/>
          <a:p>
            <a:r>
              <a:rPr lang="en-US" smtClean="0"/>
              <a:t>Statement:</a:t>
            </a:r>
          </a:p>
          <a:p>
            <a:pPr lvl="1"/>
            <a:r>
              <a:rPr lang="en-US" smtClean="0"/>
              <a:t>“To advance the practice and profession of digital identity, authentication and access control use and management to increase trust in digital services.”</a:t>
            </a:r>
          </a:p>
          <a:p>
            <a:r>
              <a:rPr lang="en-US" smtClean="0"/>
              <a:t>Words of garnering comment:</a:t>
            </a:r>
          </a:p>
          <a:p>
            <a:pPr lvl="1"/>
            <a:r>
              <a:rPr lang="en-US" smtClean="0"/>
              <a:t>“Trust”</a:t>
            </a:r>
          </a:p>
          <a:p>
            <a:pPr lvl="1"/>
            <a:r>
              <a:rPr lang="en-US" smtClean="0"/>
              <a:t>“Digital”</a:t>
            </a:r>
          </a:p>
          <a:p>
            <a:r>
              <a:rPr lang="en-US" smtClean="0"/>
              <a:t>Enumerated lists only get longer</a:t>
            </a:r>
            <a:r>
              <a:rPr lang="is-IS" smtClean="0"/>
              <a:t>…</a:t>
            </a:r>
            <a:endParaRPr lang="en-US" dirty="0"/>
          </a:p>
        </p:txBody>
      </p:sp>
      <p:sp>
        <p:nvSpPr>
          <p:cNvPr id="6" name="Slide Number Placeholder 5"/>
          <p:cNvSpPr>
            <a:spLocks noGrp="1"/>
          </p:cNvSpPr>
          <p:nvPr>
            <p:ph type="sldNum" sz="quarter" idx="10"/>
          </p:nvPr>
        </p:nvSpPr>
        <p:spPr/>
        <p:txBody>
          <a:bodyPr/>
          <a:lstStyle/>
          <a:p>
            <a:pPr>
              <a:defRPr/>
            </a:pPr>
            <a:fld id="{C47714E7-AEE0-2641-85CB-76CADE4D0850}" type="slidenum">
              <a:rPr lang="en-US" altLang="en-US" smtClean="0"/>
              <a:pPr>
                <a:defRPr/>
              </a:pPr>
              <a:t>17</a:t>
            </a:fld>
            <a:endParaRPr lang="en-US" altLang="en-US" dirty="0"/>
          </a:p>
        </p:txBody>
      </p:sp>
      <p:sp>
        <p:nvSpPr>
          <p:cNvPr id="7" name="Footer Placeholder 6"/>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461611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3: Org Description Feedback</a:t>
            </a:r>
            <a:endParaRPr lang="en-US" dirty="0"/>
          </a:p>
        </p:txBody>
      </p:sp>
      <p:sp>
        <p:nvSpPr>
          <p:cNvPr id="3" name="Content Placeholder 2"/>
          <p:cNvSpPr>
            <a:spLocks noGrp="1"/>
          </p:cNvSpPr>
          <p:nvPr>
            <p:ph idx="1"/>
          </p:nvPr>
        </p:nvSpPr>
        <p:spPr/>
        <p:txBody>
          <a:bodyPr/>
          <a:lstStyle/>
          <a:p>
            <a:r>
              <a:rPr lang="en-US" smtClean="0"/>
              <a:t>Statement:</a:t>
            </a:r>
          </a:p>
          <a:p>
            <a:pPr lvl="1"/>
            <a:r>
              <a:rPr lang="en-US" smtClean="0"/>
              <a:t>"The organization defines, supports, promotes and improves the global profession of individuals involved in ensuring Digital Identities are professionally and ethically used and managed using secure, privacy-protecting and reliable practices.”</a:t>
            </a:r>
          </a:p>
          <a:p>
            <a:r>
              <a:rPr lang="en-US" smtClean="0"/>
              <a:t>Why multiple statements (including vision as well)?</a:t>
            </a:r>
            <a:endParaRPr lang="en-US" dirty="0" smtClean="0"/>
          </a:p>
        </p:txBody>
      </p:sp>
      <p:sp>
        <p:nvSpPr>
          <p:cNvPr id="6" name="Slide Number Placeholder 5"/>
          <p:cNvSpPr>
            <a:spLocks noGrp="1"/>
          </p:cNvSpPr>
          <p:nvPr>
            <p:ph type="sldNum" sz="quarter" idx="10"/>
          </p:nvPr>
        </p:nvSpPr>
        <p:spPr/>
        <p:txBody>
          <a:bodyPr/>
          <a:lstStyle/>
          <a:p>
            <a:pPr>
              <a:defRPr/>
            </a:pPr>
            <a:fld id="{C47714E7-AEE0-2641-85CB-76CADE4D0850}" type="slidenum">
              <a:rPr lang="en-US" altLang="en-US" smtClean="0"/>
              <a:pPr>
                <a:defRPr/>
              </a:pPr>
              <a:t>18</a:t>
            </a:fld>
            <a:endParaRPr lang="en-US" altLang="en-US" dirty="0"/>
          </a:p>
        </p:txBody>
      </p:sp>
      <p:sp>
        <p:nvSpPr>
          <p:cNvPr id="7" name="Footer Placeholder 6"/>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18495918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1: Principles</a:t>
            </a:r>
            <a:endParaRPr lang="en-US" dirty="0"/>
          </a:p>
        </p:txBody>
      </p:sp>
      <p:sp>
        <p:nvSpPr>
          <p:cNvPr id="3" name="Content Placeholder 2"/>
          <p:cNvSpPr>
            <a:spLocks noGrp="1"/>
          </p:cNvSpPr>
          <p:nvPr>
            <p:ph sz="half" idx="1"/>
          </p:nvPr>
        </p:nvSpPr>
        <p:spPr/>
        <p:txBody>
          <a:bodyPr>
            <a:normAutofit fontScale="70000" lnSpcReduction="20000"/>
          </a:bodyPr>
          <a:lstStyle/>
          <a:p>
            <a:r>
              <a:rPr lang="en-US" dirty="0" smtClean="0"/>
              <a:t>This is a draft statement to espouse the professional organization’s principles. </a:t>
            </a:r>
          </a:p>
          <a:p>
            <a:r>
              <a:rPr lang="en-US" dirty="0" smtClean="0"/>
              <a:t>“The organization that represents the Identity and Access Management industry succeeds when everyone, regardless of gender, ethnicity, sexual and religious orientation, can participate easily and openly. We succeed when members have equal access to opportunities: to learn, to work, to teach, to share and to apply with integrity, best current practice to the body of knowledge appropriate to the relevant societal norms, regulations and industry contexts.”</a:t>
            </a:r>
          </a:p>
          <a:p>
            <a:r>
              <a:rPr lang="en-US" dirty="0" smtClean="0"/>
              <a:t>How strongly do you agree with this statement?</a:t>
            </a:r>
            <a:endParaRPr lang="en-US" dirty="0"/>
          </a:p>
        </p:txBody>
      </p:sp>
      <p:graphicFrame>
        <p:nvGraphicFramePr>
          <p:cNvPr id="5" name="Content Placeholder 4"/>
          <p:cNvGraphicFramePr>
            <a:graphicFrameLocks noGrp="1"/>
          </p:cNvGraphicFramePr>
          <p:nvPr>
            <p:ph sz="half" idx="2"/>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0"/>
          </p:nvPr>
        </p:nvSpPr>
        <p:spPr/>
        <p:txBody>
          <a:bodyPr/>
          <a:lstStyle/>
          <a:p>
            <a:pPr>
              <a:defRPr/>
            </a:pPr>
            <a:fld id="{C47714E7-AEE0-2641-85CB-76CADE4D0850}" type="slidenum">
              <a:rPr lang="en-US" altLang="en-US" smtClean="0"/>
              <a:pPr>
                <a:defRPr/>
              </a:pPr>
              <a:t>19</a:t>
            </a:fld>
            <a:endParaRPr lang="en-US" altLang="en-US" dirty="0"/>
          </a:p>
        </p:txBody>
      </p:sp>
      <p:sp>
        <p:nvSpPr>
          <p:cNvPr id="9" name="Footer Placeholder 8"/>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150399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ID Pro Discussion Group</a:t>
            </a:r>
            <a:br>
              <a:rPr lang="en-US" smtClean="0"/>
            </a:br>
            <a:r>
              <a:rPr lang="en-US" smtClean="0"/>
              <a:t>October Meetings</a:t>
            </a:r>
            <a:endParaRPr lang="en-US" dirty="0"/>
          </a:p>
        </p:txBody>
      </p:sp>
      <p:sp>
        <p:nvSpPr>
          <p:cNvPr id="4099" name="Rectangle 3"/>
          <p:cNvSpPr>
            <a:spLocks noGrp="1" noChangeArrowheads="1"/>
          </p:cNvSpPr>
          <p:nvPr>
            <p:ph type="subTitle" idx="1"/>
          </p:nvPr>
        </p:nvSpPr>
        <p:spPr/>
        <p:txBody>
          <a:bodyPr/>
          <a:lstStyle/>
          <a:p>
            <a:r>
              <a:rPr lang="en-US" altLang="en-US" smtClean="0"/>
              <a:t>October 19, 2016</a:t>
            </a:r>
            <a:endParaRPr lang="en-US"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1: Feedback</a:t>
            </a:r>
            <a:endParaRPr lang="en-US" dirty="0"/>
          </a:p>
        </p:txBody>
      </p:sp>
      <p:sp>
        <p:nvSpPr>
          <p:cNvPr id="5" name="Content Placeholder 4"/>
          <p:cNvSpPr>
            <a:spLocks noGrp="1"/>
          </p:cNvSpPr>
          <p:nvPr>
            <p:ph idx="1"/>
          </p:nvPr>
        </p:nvSpPr>
        <p:spPr/>
        <p:txBody>
          <a:bodyPr/>
          <a:lstStyle/>
          <a:p>
            <a:r>
              <a:rPr lang="en-US" smtClean="0"/>
              <a:t>Necessary but not sufficient</a:t>
            </a:r>
          </a:p>
          <a:p>
            <a:r>
              <a:rPr lang="en-US" smtClean="0"/>
              <a:t>Enumerated lists only get longer</a:t>
            </a:r>
            <a:r>
              <a:rPr lang="is-IS" smtClean="0"/>
              <a:t>…</a:t>
            </a:r>
          </a:p>
          <a:p>
            <a:r>
              <a:rPr lang="is-IS" smtClean="0"/>
              <a:t>Questions of need and use</a:t>
            </a:r>
            <a:endParaRPr lang="en-US" dirty="0"/>
          </a:p>
        </p:txBody>
      </p:sp>
      <p:sp>
        <p:nvSpPr>
          <p:cNvPr id="6" name="Slide Number Placeholder 5"/>
          <p:cNvSpPr>
            <a:spLocks noGrp="1"/>
          </p:cNvSpPr>
          <p:nvPr>
            <p:ph type="sldNum" sz="quarter" idx="10"/>
          </p:nvPr>
        </p:nvSpPr>
        <p:spPr/>
        <p:txBody>
          <a:bodyPr/>
          <a:lstStyle/>
          <a:p>
            <a:pPr>
              <a:defRPr/>
            </a:pPr>
            <a:fld id="{C47714E7-AEE0-2641-85CB-76CADE4D0850}" type="slidenum">
              <a:rPr lang="en-US" altLang="en-US" smtClean="0"/>
              <a:pPr>
                <a:defRPr/>
              </a:pPr>
              <a:t>20</a:t>
            </a:fld>
            <a:endParaRPr lang="en-US" altLang="en-US" dirty="0"/>
          </a:p>
        </p:txBody>
      </p:sp>
      <p:sp>
        <p:nvSpPr>
          <p:cNvPr id="7" name="Footer Placeholder 6"/>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461611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Question 4: How important are the following items and services?</a:t>
            </a:r>
            <a:endParaRPr 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10886938"/>
              </p:ext>
            </p:extLst>
          </p:nvPr>
        </p:nvGraphicFramePr>
        <p:xfrm>
          <a:off x="609600" y="1447800"/>
          <a:ext cx="10972800"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0"/>
          </p:nvPr>
        </p:nvSpPr>
        <p:spPr/>
        <p:txBody>
          <a:bodyPr/>
          <a:lstStyle/>
          <a:p>
            <a:pPr>
              <a:defRPr/>
            </a:pPr>
            <a:fld id="{C47714E7-AEE0-2641-85CB-76CADE4D0850}" type="slidenum">
              <a:rPr lang="en-US" altLang="en-US" smtClean="0"/>
              <a:pPr>
                <a:defRPr/>
              </a:pPr>
              <a:t>21</a:t>
            </a:fld>
            <a:endParaRPr lang="en-US" altLang="en-US" dirty="0"/>
          </a:p>
        </p:txBody>
      </p:sp>
      <p:sp>
        <p:nvSpPr>
          <p:cNvPr id="6" name="Footer Placeholder 5"/>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137394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4: Feedback</a:t>
            </a:r>
            <a:endParaRPr lang="en-US" dirty="0"/>
          </a:p>
        </p:txBody>
      </p:sp>
      <p:sp>
        <p:nvSpPr>
          <p:cNvPr id="7" name="Content Placeholder 6"/>
          <p:cNvSpPr>
            <a:spLocks noGrp="1"/>
          </p:cNvSpPr>
          <p:nvPr>
            <p:ph idx="1"/>
          </p:nvPr>
        </p:nvSpPr>
        <p:spPr>
          <a:xfrm>
            <a:off x="609600" y="1447800"/>
            <a:ext cx="10972800" cy="4648200"/>
          </a:xfrm>
        </p:spPr>
        <p:txBody>
          <a:bodyPr/>
          <a:lstStyle/>
          <a:p>
            <a:r>
              <a:rPr lang="en-US" dirty="0" smtClean="0"/>
              <a:t>Surprises?</a:t>
            </a:r>
          </a:p>
          <a:p>
            <a:endParaRPr lang="en-US" dirty="0"/>
          </a:p>
        </p:txBody>
      </p:sp>
      <p:sp>
        <p:nvSpPr>
          <p:cNvPr id="4" name="Slide Number Placeholder 3"/>
          <p:cNvSpPr>
            <a:spLocks noGrp="1"/>
          </p:cNvSpPr>
          <p:nvPr>
            <p:ph type="sldNum" sz="quarter" idx="10"/>
          </p:nvPr>
        </p:nvSpPr>
        <p:spPr/>
        <p:txBody>
          <a:bodyPr/>
          <a:lstStyle/>
          <a:p>
            <a:fld id="{C47714E7-AEE0-2641-85CB-76CADE4D0850}" type="slidenum">
              <a:rPr lang="en-US" altLang="en-US" smtClean="0"/>
              <a:pPr/>
              <a:t>22</a:t>
            </a:fld>
            <a:endParaRPr lang="en-US" altLang="en-US" dirty="0"/>
          </a:p>
        </p:txBody>
      </p:sp>
      <p:sp>
        <p:nvSpPr>
          <p:cNvPr id="8" name="Footer Placeholder 7"/>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461611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Next Steps</a:t>
            </a:r>
            <a:endParaRPr lang="en-US" dirty="0"/>
          </a:p>
        </p:txBody>
      </p:sp>
      <p:sp>
        <p:nvSpPr>
          <p:cNvPr id="7" name="Text Placeholder 6"/>
          <p:cNvSpPr>
            <a:spLocks noGrp="1"/>
          </p:cNvSpPr>
          <p:nvPr>
            <p:ph type="body" idx="1"/>
          </p:nvPr>
        </p:nvSpPr>
        <p:spPr/>
        <p:txBody>
          <a:bodyPr/>
          <a:lstStyle/>
          <a:p>
            <a:endParaRPr lang="en-US"/>
          </a:p>
        </p:txBody>
      </p:sp>
      <p:sp>
        <p:nvSpPr>
          <p:cNvPr id="5" name="Footer Placeholder 4"/>
          <p:cNvSpPr>
            <a:spLocks noGrp="1"/>
          </p:cNvSpPr>
          <p:nvPr>
            <p:ph type="ftr" sz="quarter" idx="10"/>
          </p:nvPr>
        </p:nvSpPr>
        <p:spPr/>
        <p:txBody>
          <a:bodyPr/>
          <a:lstStyle/>
          <a:p>
            <a:r>
              <a:rPr lang="de-DE" smtClean="0"/>
              <a:t>© 2016 Kantara Initiative, Inc. </a:t>
            </a:r>
            <a:endParaRPr lang="en-US" dirty="0" smtClean="0"/>
          </a:p>
        </p:txBody>
      </p:sp>
      <p:sp>
        <p:nvSpPr>
          <p:cNvPr id="4" name="Slide Number Placeholder 3"/>
          <p:cNvSpPr>
            <a:spLocks noGrp="1"/>
          </p:cNvSpPr>
          <p:nvPr>
            <p:ph type="sldNum" sz="quarter" idx="11"/>
          </p:nvPr>
        </p:nvSpPr>
        <p:spPr/>
        <p:txBody>
          <a:bodyPr/>
          <a:lstStyle/>
          <a:p>
            <a:pPr>
              <a:defRPr/>
            </a:pPr>
            <a:fld id="{C47714E7-AEE0-2641-85CB-76CADE4D0850}" type="slidenum">
              <a:rPr lang="en-US" altLang="en-US" smtClean="0"/>
              <a:pPr>
                <a:defRPr/>
              </a:pPr>
              <a:t>23</a:t>
            </a:fld>
            <a:endParaRPr lang="en-US" altLang="en-US" dirty="0"/>
          </a:p>
        </p:txBody>
      </p:sp>
    </p:spTree>
    <p:extLst>
      <p:ext uri="{BB962C8B-B14F-4D97-AF65-F5344CB8AC3E}">
        <p14:creationId xmlns:p14="http://schemas.microsoft.com/office/powerpoint/2010/main" val="946161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October’s Agenda</a:t>
            </a:r>
            <a:endParaRPr lang="en-US" dirty="0"/>
          </a:p>
        </p:txBody>
      </p:sp>
      <p:sp>
        <p:nvSpPr>
          <p:cNvPr id="3" name="Content Placeholder 2"/>
          <p:cNvSpPr>
            <a:spLocks noGrp="1"/>
          </p:cNvSpPr>
          <p:nvPr>
            <p:ph idx="1"/>
          </p:nvPr>
        </p:nvSpPr>
        <p:spPr/>
        <p:txBody>
          <a:bodyPr/>
          <a:lstStyle/>
          <a:p>
            <a:r>
              <a:rPr lang="en-US" smtClean="0"/>
              <a:t>Administrative Business</a:t>
            </a:r>
          </a:p>
          <a:p>
            <a:r>
              <a:rPr lang="en-US" smtClean="0"/>
              <a:t>ID Pro Timeline reminder</a:t>
            </a:r>
          </a:p>
          <a:p>
            <a:r>
              <a:rPr lang="en-US" smtClean="0"/>
              <a:t>Survey Results Overview</a:t>
            </a:r>
          </a:p>
          <a:p>
            <a:r>
              <a:rPr lang="en-US" smtClean="0"/>
              <a:t>Open Discussion of Survey Results</a:t>
            </a:r>
            <a:endParaRPr lang="en-US" dirty="0"/>
          </a:p>
        </p:txBody>
      </p:sp>
      <p:sp>
        <p:nvSpPr>
          <p:cNvPr id="10" name="Slide Number Placeholder 9"/>
          <p:cNvSpPr>
            <a:spLocks noGrp="1"/>
          </p:cNvSpPr>
          <p:nvPr>
            <p:ph type="sldNum" sz="quarter" idx="10"/>
          </p:nvPr>
        </p:nvSpPr>
        <p:spPr/>
        <p:txBody>
          <a:bodyPr/>
          <a:lstStyle/>
          <a:p>
            <a:fld id="{C47714E7-AEE0-2641-85CB-76CADE4D0850}" type="slidenum">
              <a:rPr lang="en-US" altLang="en-US" smtClean="0"/>
              <a:pPr/>
              <a:t>3</a:t>
            </a:fld>
            <a:endParaRPr lang="en-US" altLang="en-US" dirty="0"/>
          </a:p>
        </p:txBody>
      </p:sp>
      <p:sp>
        <p:nvSpPr>
          <p:cNvPr id="23" name="Footer Placeholder 22"/>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19735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Leaders wanted!</a:t>
            </a:r>
            <a:endParaRPr lang="en-US" dirty="0"/>
          </a:p>
        </p:txBody>
      </p:sp>
      <p:sp>
        <p:nvSpPr>
          <p:cNvPr id="3" name="Content Placeholder 2"/>
          <p:cNvSpPr>
            <a:spLocks noGrp="1"/>
          </p:cNvSpPr>
          <p:nvPr>
            <p:ph idx="1"/>
          </p:nvPr>
        </p:nvSpPr>
        <p:spPr/>
        <p:txBody>
          <a:bodyPr/>
          <a:lstStyle/>
          <a:p>
            <a:r>
              <a:rPr lang="en-US" smtClean="0"/>
              <a:t>Call for nominations is still open for another 5 hours</a:t>
            </a:r>
          </a:p>
          <a:p>
            <a:r>
              <a:rPr lang="en-US" smtClean="0"/>
              <a:t>Position to be filled:</a:t>
            </a:r>
          </a:p>
          <a:p>
            <a:pPr lvl="1"/>
            <a:r>
              <a:rPr lang="en-US" smtClean="0"/>
              <a:t>Vice-chair</a:t>
            </a:r>
          </a:p>
          <a:p>
            <a:pPr lvl="1"/>
            <a:r>
              <a:rPr lang="en-US" smtClean="0"/>
              <a:t>Secretary</a:t>
            </a:r>
          </a:p>
          <a:p>
            <a:r>
              <a:rPr lang="en-US" smtClean="0"/>
              <a:t>Please send nominations to </a:t>
            </a:r>
            <a:r>
              <a:rPr lang="en-US" smtClean="0">
                <a:hlinkClick r:id="rId2"/>
              </a:rPr>
              <a:t>staff@kantarainitiative.org</a:t>
            </a:r>
            <a:endParaRPr lang="en-US" dirty="0"/>
          </a:p>
        </p:txBody>
      </p:sp>
      <p:sp>
        <p:nvSpPr>
          <p:cNvPr id="6" name="Slide Number Placeholder 5"/>
          <p:cNvSpPr>
            <a:spLocks noGrp="1"/>
          </p:cNvSpPr>
          <p:nvPr>
            <p:ph type="sldNum" sz="quarter" idx="10"/>
          </p:nvPr>
        </p:nvSpPr>
        <p:spPr/>
        <p:txBody>
          <a:bodyPr/>
          <a:lstStyle/>
          <a:p>
            <a:pPr>
              <a:defRPr/>
            </a:pPr>
            <a:fld id="{C47714E7-AEE0-2641-85CB-76CADE4D0850}" type="slidenum">
              <a:rPr lang="en-US" altLang="en-US" smtClean="0"/>
              <a:pPr>
                <a:defRPr/>
              </a:pPr>
              <a:t>4</a:t>
            </a:fld>
            <a:endParaRPr lang="en-US" altLang="en-US" dirty="0"/>
          </a:p>
        </p:txBody>
      </p:sp>
      <p:sp>
        <p:nvSpPr>
          <p:cNvPr id="7" name="Footer Placeholder 6"/>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34624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Timeline</a:t>
            </a:r>
            <a:endParaRPr lang="en-US" dirty="0"/>
          </a:p>
        </p:txBody>
      </p:sp>
      <p:sp>
        <p:nvSpPr>
          <p:cNvPr id="3" name="Content Placeholder 2"/>
          <p:cNvSpPr>
            <a:spLocks noGrp="1"/>
          </p:cNvSpPr>
          <p:nvPr>
            <p:ph idx="1"/>
          </p:nvPr>
        </p:nvSpPr>
        <p:spPr/>
        <p:txBody>
          <a:bodyPr/>
          <a:lstStyle/>
          <a:p>
            <a:r>
              <a:rPr lang="en-US" b="1" dirty="0" smtClean="0"/>
              <a:t>18 weeks until RSA</a:t>
            </a:r>
          </a:p>
          <a:p>
            <a:r>
              <a:rPr lang="en-US" dirty="0" smtClean="0"/>
              <a:t>October – Discuss Survey Results</a:t>
            </a:r>
          </a:p>
          <a:p>
            <a:r>
              <a:rPr lang="en-US" dirty="0" smtClean="0"/>
              <a:t>November/December – Project Work and Readouts</a:t>
            </a:r>
          </a:p>
          <a:p>
            <a:r>
              <a:rPr lang="en-US" dirty="0" smtClean="0"/>
              <a:t>December – Begin Organizational Design</a:t>
            </a:r>
          </a:p>
          <a:p>
            <a:r>
              <a:rPr lang="en-US" dirty="0" smtClean="0"/>
              <a:t>January – Synthesize Project Work Results into Org Design</a:t>
            </a:r>
          </a:p>
          <a:p>
            <a:r>
              <a:rPr lang="en-US" dirty="0" smtClean="0"/>
              <a:t>February - Launch</a:t>
            </a:r>
            <a:endParaRPr lang="en-US" dirty="0"/>
          </a:p>
        </p:txBody>
      </p:sp>
      <p:sp>
        <p:nvSpPr>
          <p:cNvPr id="4" name="Slide Number Placeholder 3"/>
          <p:cNvSpPr>
            <a:spLocks noGrp="1"/>
          </p:cNvSpPr>
          <p:nvPr>
            <p:ph type="sldNum" sz="quarter" idx="10"/>
          </p:nvPr>
        </p:nvSpPr>
        <p:spPr/>
        <p:txBody>
          <a:bodyPr/>
          <a:lstStyle/>
          <a:p>
            <a:fld id="{C47714E7-AEE0-2641-85CB-76CADE4D0850}" type="slidenum">
              <a:rPr lang="en-US" altLang="en-US" smtClean="0"/>
              <a:pPr/>
              <a:t>5</a:t>
            </a:fld>
            <a:endParaRPr lang="en-US" altLang="en-US" dirty="0"/>
          </a:p>
        </p:txBody>
      </p:sp>
      <p:sp>
        <p:nvSpPr>
          <p:cNvPr id="8" name="Footer Placeholder 7"/>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1158218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Survey Overview</a:t>
            </a:r>
            <a:endParaRPr lang="en-US" dirty="0"/>
          </a:p>
        </p:txBody>
      </p:sp>
      <p:sp>
        <p:nvSpPr>
          <p:cNvPr id="3" name="Text Placeholder 2"/>
          <p:cNvSpPr>
            <a:spLocks noGrp="1"/>
          </p:cNvSpPr>
          <p:nvPr>
            <p:ph type="body" idx="1"/>
          </p:nvPr>
        </p:nvSpPr>
        <p:spPr/>
        <p:txBody>
          <a:bodyPr/>
          <a:lstStyle/>
          <a:p>
            <a:endParaRPr lang="en-US"/>
          </a:p>
        </p:txBody>
      </p:sp>
      <p:sp>
        <p:nvSpPr>
          <p:cNvPr id="6" name="Footer Placeholder 5"/>
          <p:cNvSpPr>
            <a:spLocks noGrp="1"/>
          </p:cNvSpPr>
          <p:nvPr>
            <p:ph type="ftr" sz="quarter" idx="10"/>
          </p:nvPr>
        </p:nvSpPr>
        <p:spPr/>
        <p:txBody>
          <a:bodyPr/>
          <a:lstStyle/>
          <a:p>
            <a:r>
              <a:rPr lang="de-DE" smtClean="0"/>
              <a:t>© 2016 Kantara Initiative, Inc. </a:t>
            </a:r>
            <a:endParaRPr lang="en-US" dirty="0" smtClean="0"/>
          </a:p>
        </p:txBody>
      </p:sp>
      <p:sp>
        <p:nvSpPr>
          <p:cNvPr id="7" name="Slide Number Placeholder 6"/>
          <p:cNvSpPr>
            <a:spLocks noGrp="1"/>
          </p:cNvSpPr>
          <p:nvPr>
            <p:ph type="sldNum" sz="quarter" idx="11"/>
          </p:nvPr>
        </p:nvSpPr>
        <p:spPr/>
        <p:txBody>
          <a:bodyPr/>
          <a:lstStyle/>
          <a:p>
            <a:pPr>
              <a:defRPr/>
            </a:pPr>
            <a:fld id="{C47714E7-AEE0-2641-85CB-76CADE4D0850}" type="slidenum">
              <a:rPr lang="en-US" altLang="en-US" smtClean="0"/>
              <a:pPr>
                <a:defRPr/>
              </a:pPr>
              <a:t>6</a:t>
            </a:fld>
            <a:endParaRPr lang="en-US" altLang="en-US" dirty="0"/>
          </a:p>
        </p:txBody>
      </p:sp>
    </p:spTree>
    <p:extLst>
      <p:ext uri="{BB962C8B-B14F-4D97-AF65-F5344CB8AC3E}">
        <p14:creationId xmlns:p14="http://schemas.microsoft.com/office/powerpoint/2010/main" val="277698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mtClean="0"/>
              <a:t>Methodology</a:t>
            </a:r>
            <a:endParaRPr lang="en-US" altLang="en-US"/>
          </a:p>
        </p:txBody>
      </p:sp>
      <p:sp>
        <p:nvSpPr>
          <p:cNvPr id="5123" name="Content Placeholder 2"/>
          <p:cNvSpPr>
            <a:spLocks noGrp="1"/>
          </p:cNvSpPr>
          <p:nvPr>
            <p:ph idx="1"/>
          </p:nvPr>
        </p:nvSpPr>
        <p:spPr/>
        <p:txBody>
          <a:bodyPr/>
          <a:lstStyle/>
          <a:p>
            <a:r>
              <a:rPr lang="en-US" altLang="en-US" smtClean="0"/>
              <a:t>Conducted via SurveyMonkey</a:t>
            </a:r>
          </a:p>
          <a:p>
            <a:r>
              <a:rPr lang="en-US" altLang="en-US" smtClean="0"/>
              <a:t>Survey was open from September 7-21, 2016</a:t>
            </a:r>
          </a:p>
          <a:p>
            <a:r>
              <a:rPr lang="en-US" altLang="en-US" smtClean="0"/>
              <a:t>Survey Responses</a:t>
            </a:r>
          </a:p>
          <a:p>
            <a:pPr lvl="1"/>
            <a:r>
              <a:rPr lang="en-US" altLang="en-US" smtClean="0"/>
              <a:t>355 Pledgees in total</a:t>
            </a:r>
          </a:p>
          <a:p>
            <a:pPr lvl="1"/>
            <a:r>
              <a:rPr lang="en-US" altLang="en-US" smtClean="0"/>
              <a:t>297 Pledgees gave permission to contact</a:t>
            </a:r>
          </a:p>
          <a:p>
            <a:pPr lvl="1"/>
            <a:r>
              <a:rPr lang="en-US" altLang="en-US" smtClean="0"/>
              <a:t>136 Survey responses | 45.7% Response Rate</a:t>
            </a:r>
          </a:p>
          <a:p>
            <a:endParaRPr lang="en-US" altLang="en-US" dirty="0"/>
          </a:p>
        </p:txBody>
      </p:sp>
      <p:sp>
        <p:nvSpPr>
          <p:cNvPr id="4" name="Slide Number Placeholder 3"/>
          <p:cNvSpPr>
            <a:spLocks noGrp="1"/>
          </p:cNvSpPr>
          <p:nvPr>
            <p:ph type="sldNum" sz="quarter" idx="10"/>
          </p:nvPr>
        </p:nvSpPr>
        <p:spPr/>
        <p:txBody>
          <a:bodyPr/>
          <a:lstStyle/>
          <a:p>
            <a:pPr>
              <a:defRPr/>
            </a:pPr>
            <a:fld id="{C47714E7-AEE0-2641-85CB-76CADE4D0850}" type="slidenum">
              <a:rPr lang="en-US" altLang="en-US" smtClean="0"/>
              <a:pPr>
                <a:defRPr/>
              </a:pPr>
              <a:t>7</a:t>
            </a:fld>
            <a:endParaRPr lang="en-US" altLang="en-US" dirty="0"/>
          </a:p>
        </p:txBody>
      </p:sp>
      <p:sp>
        <p:nvSpPr>
          <p:cNvPr id="5" name="Footer Placeholder 4"/>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16792631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1: Principles</a:t>
            </a:r>
            <a:endParaRPr lang="en-US" dirty="0"/>
          </a:p>
        </p:txBody>
      </p:sp>
      <p:sp>
        <p:nvSpPr>
          <p:cNvPr id="3" name="Content Placeholder 2"/>
          <p:cNvSpPr>
            <a:spLocks noGrp="1"/>
          </p:cNvSpPr>
          <p:nvPr>
            <p:ph sz="half" idx="1"/>
          </p:nvPr>
        </p:nvSpPr>
        <p:spPr/>
        <p:txBody>
          <a:bodyPr>
            <a:normAutofit fontScale="70000" lnSpcReduction="20000"/>
          </a:bodyPr>
          <a:lstStyle/>
          <a:p>
            <a:r>
              <a:rPr lang="en-US" dirty="0" smtClean="0"/>
              <a:t>This is a draft statement to espouse the professional organization’s principles. </a:t>
            </a:r>
          </a:p>
          <a:p>
            <a:r>
              <a:rPr lang="en-US" dirty="0" smtClean="0"/>
              <a:t>“The organization that represents the Identity and Access Management industry succeeds when everyone, regardless of gender, ethnicity, sexual and religious orientation, can participate easily and openly. We succeed when members have equal access to opportunities: to learn, to work, to teach, to share and to apply with integrity, best current practice to the body of knowledge appropriate to the relevant societal norms, regulations and industry contexts.”</a:t>
            </a:r>
          </a:p>
          <a:p>
            <a:r>
              <a:rPr lang="en-US" dirty="0" smtClean="0"/>
              <a:t>How strongly do you agree with this statement?</a:t>
            </a:r>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997305934"/>
              </p:ext>
            </p:extLst>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0"/>
          </p:nvPr>
        </p:nvSpPr>
        <p:spPr/>
        <p:txBody>
          <a:bodyPr/>
          <a:lstStyle/>
          <a:p>
            <a:pPr>
              <a:defRPr/>
            </a:pPr>
            <a:fld id="{C47714E7-AEE0-2641-85CB-76CADE4D0850}" type="slidenum">
              <a:rPr lang="en-US" altLang="en-US" smtClean="0"/>
              <a:pPr>
                <a:defRPr/>
              </a:pPr>
              <a:t>8</a:t>
            </a:fld>
            <a:endParaRPr lang="en-US" altLang="en-US" dirty="0"/>
          </a:p>
        </p:txBody>
      </p:sp>
      <p:sp>
        <p:nvSpPr>
          <p:cNvPr id="9" name="Footer Placeholder 8"/>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6087259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2 – Vision Statement</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This is a draft vision statement of the digital identity professional association.</a:t>
            </a:r>
          </a:p>
          <a:p>
            <a:r>
              <a:rPr lang="en-US" dirty="0" smtClean="0"/>
              <a:t>"Digital identities are used and managed professionally and ethically using secure, privacy-protecting and reliable practices to offer high value digital services.”</a:t>
            </a:r>
          </a:p>
          <a:p>
            <a:r>
              <a:rPr lang="en-US" dirty="0" smtClean="0"/>
              <a:t>How strongly do you agree with this statement?</a:t>
            </a:r>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661282548"/>
              </p:ext>
            </p:extLst>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0"/>
          </p:nvPr>
        </p:nvSpPr>
        <p:spPr/>
        <p:txBody>
          <a:bodyPr/>
          <a:lstStyle/>
          <a:p>
            <a:pPr>
              <a:defRPr/>
            </a:pPr>
            <a:fld id="{C47714E7-AEE0-2641-85CB-76CADE4D0850}" type="slidenum">
              <a:rPr lang="en-US" altLang="en-US" smtClean="0"/>
              <a:pPr>
                <a:defRPr/>
              </a:pPr>
              <a:t>9</a:t>
            </a:fld>
            <a:endParaRPr lang="en-US" altLang="en-US" dirty="0"/>
          </a:p>
        </p:txBody>
      </p:sp>
      <p:sp>
        <p:nvSpPr>
          <p:cNvPr id="9" name="Footer Placeholder 8"/>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46161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Network</Template>
  <TotalTime>50479</TotalTime>
  <Words>1142</Words>
  <Application>Microsoft Macintosh PowerPoint</Application>
  <PresentationFormat>Widescreen</PresentationFormat>
  <Paragraphs>140</Paragraphs>
  <Slides>23</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MS PGothic</vt:lpstr>
      <vt:lpstr>ＭＳ Ｐゴシック</vt:lpstr>
      <vt:lpstr>Wingdings</vt:lpstr>
      <vt:lpstr>Network</vt:lpstr>
      <vt:lpstr>While We Get Started – Note the Following</vt:lpstr>
      <vt:lpstr>ID Pro Discussion Group October Meetings</vt:lpstr>
      <vt:lpstr>October’s Agenda</vt:lpstr>
      <vt:lpstr>Leaders wanted!</vt:lpstr>
      <vt:lpstr>Timeline</vt:lpstr>
      <vt:lpstr>Survey Overview</vt:lpstr>
      <vt:lpstr>Methodology</vt:lpstr>
      <vt:lpstr>Question 1: Principles</vt:lpstr>
      <vt:lpstr>Question 2 – Vision Statement</vt:lpstr>
      <vt:lpstr>Question 3: Mission Statement</vt:lpstr>
      <vt:lpstr>Question 4: How important are the following items and services?</vt:lpstr>
      <vt:lpstr>Survey Discussion</vt:lpstr>
      <vt:lpstr>Things to keep in mind</vt:lpstr>
      <vt:lpstr>Question 2: Vision Statement</vt:lpstr>
      <vt:lpstr>Question 2: Feedback</vt:lpstr>
      <vt:lpstr>Question 3: Mission Statement</vt:lpstr>
      <vt:lpstr>Question 3: Mission Statement Feedback</vt:lpstr>
      <vt:lpstr>Question 3: Org Description Feedback</vt:lpstr>
      <vt:lpstr>Question 1: Principles</vt:lpstr>
      <vt:lpstr>Question 1: Feedback</vt:lpstr>
      <vt:lpstr>Question 4: How important are the following items and services?</vt:lpstr>
      <vt:lpstr>Question 4: Feedback</vt:lpstr>
      <vt:lpstr>Next Steps</vt:lpstr>
    </vt:vector>
  </TitlesOfParts>
  <Company>RSA Security Inc.</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RSA Security Inc.</dc:creator>
  <cp:lastModifiedBy>Andrew Hughes</cp:lastModifiedBy>
  <cp:revision>239</cp:revision>
  <dcterms:created xsi:type="dcterms:W3CDTF">2009-05-06T16:55:56Z</dcterms:created>
  <dcterms:modified xsi:type="dcterms:W3CDTF">2016-10-17T18:28:43Z</dcterms:modified>
</cp:coreProperties>
</file>