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Quattrocento Sans"/>
      <p:regular r:id="rId11"/>
      <p:bold r:id="rId12"/>
      <p:italic r:id="rId13"/>
      <p:boldItalic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gIuFcAtINyJbn/Y6hvuE+Ir2/I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QuattrocentoSans-regular.fntdata"/><Relationship Id="rId10" Type="http://schemas.openxmlformats.org/officeDocument/2006/relationships/slide" Target="slides/slide6.xml"/><Relationship Id="rId13" Type="http://schemas.openxmlformats.org/officeDocument/2006/relationships/font" Target="fonts/QuattrocentoSans-italic.fntdata"/><Relationship Id="rId12" Type="http://schemas.openxmlformats.org/officeDocument/2006/relationships/font" Target="fonts/QuattrocentoSans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regular.fntdata"/><Relationship Id="rId14" Type="http://schemas.openxmlformats.org/officeDocument/2006/relationships/font" Target="fonts/QuattrocentoSans-boldItalic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9" name="Google Shape;69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f4a0e27a9_0_10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" name="Google Shape;83;g30f4a0e27a9_0_10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f4a0e27a9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1" name="Google Shape;101;g30f4a0e27a9_0_0:notes"/>
          <p:cNvSpPr/>
          <p:nvPr>
            <p:ph idx="2" type="sldImg"/>
          </p:nvPr>
        </p:nvSpPr>
        <p:spPr>
          <a:xfrm>
            <a:off x="687388" y="1143000"/>
            <a:ext cx="5481600" cy="3084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2" name="Google Shape;102;g30f4a0e27a9_0_0:notes"/>
          <p:cNvSpPr txBox="1"/>
          <p:nvPr>
            <p:ph idx="1" type="body"/>
          </p:nvPr>
        </p:nvSpPr>
        <p:spPr>
          <a:xfrm>
            <a:off x="685800" y="4400550"/>
            <a:ext cx="5484900" cy="3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/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1097280" y="286603"/>
            <a:ext cx="10470324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  <a:defRPr>
                <a:solidFill>
                  <a:srgbClr val="7EA8A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0" type="dt"/>
          </p:nvPr>
        </p:nvSpPr>
        <p:spPr>
          <a:xfrm>
            <a:off x="8084199" y="6459784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2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2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Quattrocento Sans"/>
              <a:buNone/>
              <a:defRPr b="0" sz="36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>
                <a:solidFill>
                  <a:srgbClr val="7EA8AD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>
                <a:solidFill>
                  <a:srgbClr val="7EA8AD"/>
                </a:solidFill>
              </a:defRPr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rgbClr val="7EA8AD"/>
                </a:solidFill>
              </a:defRPr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rgbClr val="7EA8AD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rgbClr val="7EA8AD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7281948" y="6488046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Logo, company name&#10;&#10;Description automatically generated" id="35" name="Google Shape;35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294827" y="232794"/>
            <a:ext cx="1835311" cy="997451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12"/>
          <p:cNvSpPr txBox="1"/>
          <p:nvPr/>
        </p:nvSpPr>
        <p:spPr>
          <a:xfrm>
            <a:off x="275303" y="6459785"/>
            <a:ext cx="37647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Copyright 2024 Kantara Initiative Inc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/>
          <p:nvPr/>
        </p:nvSpPr>
        <p:spPr>
          <a:xfrm>
            <a:off x="3175" y="6398324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Copyright 2024 Kantara Initiative Inc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3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3"/>
          <p:cNvSpPr txBox="1"/>
          <p:nvPr>
            <p:ph idx="10" type="dt"/>
          </p:nvPr>
        </p:nvSpPr>
        <p:spPr>
          <a:xfrm>
            <a:off x="7995876" y="6459785"/>
            <a:ext cx="3573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Logo, company name&#10;&#10;Description automatically generated" id="42" name="Google Shape;42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293241" y="33090"/>
            <a:ext cx="1835311" cy="997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PICTURE 1">
  <p:cSld name="BIG PICTURE 1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" name="Google Shape;45;p18"/>
          <p:cNvSpPr/>
          <p:nvPr/>
        </p:nvSpPr>
        <p:spPr>
          <a:xfrm>
            <a:off x="3175" y="6398324"/>
            <a:ext cx="121887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Copyright 2024 Kantara Initiative Inc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  <a:defRPr>
                <a:solidFill>
                  <a:srgbClr val="7EA8A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>
                <a:solidFill>
                  <a:schemeClr val="dk2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0" type="dt"/>
          </p:nvPr>
        </p:nvSpPr>
        <p:spPr>
          <a:xfrm>
            <a:off x="8441977" y="6459784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  <a:defRPr>
                <a:solidFill>
                  <a:srgbClr val="7EA8A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>
                <a:solidFill>
                  <a:schemeClr val="dk2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>
                <a:solidFill>
                  <a:schemeClr val="dk2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◦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0" type="dt"/>
          </p:nvPr>
        </p:nvSpPr>
        <p:spPr>
          <a:xfrm>
            <a:off x="8740212" y="6459784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4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4"/>
          <p:cNvSpPr txBox="1"/>
          <p:nvPr>
            <p:ph type="title"/>
          </p:nvPr>
        </p:nvSpPr>
        <p:spPr>
          <a:xfrm>
            <a:off x="871138" y="4979084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Quattrocento Sans"/>
              <a:buNone/>
              <a:defRPr b="0" sz="36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871138" y="5939716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3" name="Google Shape;63;p14"/>
          <p:cNvSpPr txBox="1"/>
          <p:nvPr>
            <p:ph idx="10" type="dt"/>
          </p:nvPr>
        </p:nvSpPr>
        <p:spPr>
          <a:xfrm>
            <a:off x="871138" y="6586842"/>
            <a:ext cx="88012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descr="Logo, company name&#10;&#10;Description automatically generated" id="65" name="Google Shape;6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353514" y="0"/>
            <a:ext cx="1835311" cy="997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/>
          <p:nvPr/>
        </p:nvSpPr>
        <p:spPr>
          <a:xfrm>
            <a:off x="0" y="6413747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7"/>
          <p:cNvSpPr/>
          <p:nvPr/>
        </p:nvSpPr>
        <p:spPr>
          <a:xfrm>
            <a:off x="0" y="6334316"/>
            <a:ext cx="12192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rgbClr val="7EA8AD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chemeClr val="dk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7765753" y="6465572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6" name="Google Shape;16;p7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Logo, company name&#10;&#10;Description automatically generated" id="17" name="Google Shape;17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238024" y="33090"/>
            <a:ext cx="1835311" cy="99745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 txBox="1"/>
          <p:nvPr/>
        </p:nvSpPr>
        <p:spPr>
          <a:xfrm>
            <a:off x="344128" y="6500917"/>
            <a:ext cx="3765755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Copyright 2024 Kantara Initiative Inc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290051" y="1675898"/>
            <a:ext cx="11611897" cy="15763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GB" sz="3100"/>
              <a:t>PRESENTATION TITLE</a:t>
            </a:r>
            <a:br>
              <a:rPr lang="en-GB" sz="3100"/>
            </a:br>
            <a:br>
              <a:rPr lang="en-GB" sz="3100"/>
            </a:br>
            <a:r>
              <a:rPr lang="en-GB" sz="3100"/>
              <a:t>Date, Presenters’ Name(s)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4454311" y="57150"/>
            <a:ext cx="7860591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GB"/>
              <a:t>					  				</a:t>
            </a:r>
            <a:endParaRPr/>
          </a:p>
        </p:txBody>
      </p:sp>
      <p:pic>
        <p:nvPicPr>
          <p:cNvPr descr="Logo, company name&#10;&#10;Description automatically generated" id="73" name="Google Shape;7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04836" y="291748"/>
            <a:ext cx="3997112" cy="21723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phical user interface&#10;&#10;Description automatically generated" id="74" name="Google Shape;74;p15"/>
          <p:cNvPicPr preferRelativeResize="0"/>
          <p:nvPr/>
        </p:nvPicPr>
        <p:blipFill rotWithShape="1">
          <a:blip r:embed="rId4">
            <a:alphaModFix/>
          </a:blip>
          <a:srcRect b="27143" l="0" r="0" t="27014"/>
          <a:stretch/>
        </p:blipFill>
        <p:spPr>
          <a:xfrm>
            <a:off x="0" y="3166394"/>
            <a:ext cx="12192000" cy="3143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>
            <p:ph type="title"/>
          </p:nvPr>
        </p:nvSpPr>
        <p:spPr>
          <a:xfrm>
            <a:off x="1097280" y="286603"/>
            <a:ext cx="10470300" cy="145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/>
              <a:t>TITLE  - WG Report for AGM</a:t>
            </a:r>
            <a:endParaRPr/>
          </a:p>
        </p:txBody>
      </p:sp>
      <p:sp>
        <p:nvSpPr>
          <p:cNvPr id="80" name="Google Shape;80;p4"/>
          <p:cNvSpPr txBox="1"/>
          <p:nvPr>
            <p:ph idx="4294967295" type="body"/>
          </p:nvPr>
        </p:nvSpPr>
        <p:spPr>
          <a:xfrm>
            <a:off x="354593" y="1912347"/>
            <a:ext cx="114828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GB" sz="2400">
                <a:solidFill>
                  <a:srgbClr val="7EA8AD"/>
                </a:solidFill>
              </a:rPr>
              <a:t>Last year we said we would: (Ed note:  consider last year’s report - what did you say you would do in 2024?)</a:t>
            </a:r>
            <a:endParaRPr sz="2400">
              <a:solidFill>
                <a:srgbClr val="7EA8AD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Noto Sans Symbols"/>
              <a:buChar char="▪"/>
            </a:pPr>
            <a:r>
              <a:rPr lang="en-GB" sz="2400"/>
              <a:t>Bullet point #1</a:t>
            </a:r>
            <a:endParaRPr sz="2400"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Noto Sans Symbols"/>
              <a:buChar char="▪"/>
            </a:pPr>
            <a:r>
              <a:rPr lang="en-GB" sz="2400"/>
              <a:t>Bullet point #2</a:t>
            </a:r>
            <a:endParaRPr sz="2400"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GB" sz="2400"/>
              <a:t>Bullet point #3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GB" sz="2400">
                <a:solidFill>
                  <a:srgbClr val="7EA8AD"/>
                </a:solidFill>
              </a:rPr>
              <a:t>This year, we have delivered:</a:t>
            </a:r>
            <a:endParaRPr>
              <a:solidFill>
                <a:srgbClr val="7EA8AD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Noto Sans Symbols"/>
              <a:buChar char="▪"/>
            </a:pPr>
            <a:r>
              <a:rPr lang="en-GB" sz="2400"/>
              <a:t>Bullet point #4</a:t>
            </a:r>
            <a:endParaRPr sz="2400"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GB" sz="2400"/>
              <a:t>Bullet point #5</a:t>
            </a:r>
            <a:endParaRPr sz="2400"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GB" sz="2400"/>
              <a:t>Bullet point #6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GB" sz="2400">
                <a:solidFill>
                  <a:srgbClr val="7EA8AD"/>
                </a:solidFill>
              </a:rPr>
              <a:t>(Ed note:  can you include any graphs or charts to demonstrate progress?)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0f4a0e27a9_0_109"/>
          <p:cNvSpPr txBox="1"/>
          <p:nvPr>
            <p:ph type="title"/>
          </p:nvPr>
        </p:nvSpPr>
        <p:spPr>
          <a:xfrm>
            <a:off x="1097280" y="286603"/>
            <a:ext cx="10470300" cy="145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7EA8AD"/>
              </a:buClr>
              <a:buSzPts val="4800"/>
              <a:buFont typeface="Quattrocento Sans"/>
              <a:buNone/>
            </a:pPr>
            <a:r>
              <a:rPr lang="en-GB"/>
              <a:t>TITLE  - WG Report for AGM contd.</a:t>
            </a:r>
            <a:endParaRPr/>
          </a:p>
        </p:txBody>
      </p:sp>
      <p:sp>
        <p:nvSpPr>
          <p:cNvPr id="86" name="Google Shape;86;g30f4a0e27a9_0_109"/>
          <p:cNvSpPr txBox="1"/>
          <p:nvPr>
            <p:ph idx="4294967295" type="body"/>
          </p:nvPr>
        </p:nvSpPr>
        <p:spPr>
          <a:xfrm>
            <a:off x="354593" y="1912347"/>
            <a:ext cx="114828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rPr lang="en-GB" sz="2400">
                <a:solidFill>
                  <a:srgbClr val="7EA8AD"/>
                </a:solidFill>
              </a:rPr>
              <a:t>Next year, we will …. :</a:t>
            </a:r>
            <a:endParaRPr sz="2400"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GB" sz="2400"/>
              <a:t>Bullet point #7</a:t>
            </a:r>
            <a:endParaRPr sz="2400"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GB" sz="2400"/>
              <a:t>Bullet point #8</a:t>
            </a:r>
            <a:endParaRPr sz="2400"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</a:pPr>
            <a:r>
              <a:rPr lang="en-GB" sz="2400"/>
              <a:t>Bullet point #9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400"/>
          </a:p>
        </p:txBody>
      </p:sp>
      <p:sp>
        <p:nvSpPr>
          <p:cNvPr id="87" name="Google Shape;87;g30f4a0e27a9_0_109"/>
          <p:cNvSpPr/>
          <p:nvPr/>
        </p:nvSpPr>
        <p:spPr>
          <a:xfrm>
            <a:off x="6860900" y="3413050"/>
            <a:ext cx="4204800" cy="20010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gradFill>
            <a:gsLst>
              <a:gs pos="0">
                <a:srgbClr val="BDD2D5"/>
              </a:gs>
              <a:gs pos="100000">
                <a:srgbClr val="74969A"/>
              </a:gs>
            </a:gsLst>
            <a:lin ang="5400012" scaled="0"/>
          </a:gradFill>
          <a:ln cap="flat" cmpd="sng" w="1143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1" lang="en-GB" sz="26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Include a quote here from a member or partner (if relevant/appropriate)</a:t>
            </a:r>
            <a:endParaRPr b="1" i="1" sz="26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Quattrocento Sans"/>
              <a:buNone/>
            </a:pPr>
            <a:r>
              <a:t/>
            </a:r>
            <a:endParaRPr/>
          </a:p>
        </p:txBody>
      </p:sp>
      <p:sp>
        <p:nvSpPr>
          <p:cNvPr id="93" name="Google Shape;93;p5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94" name="Google Shape;94;p5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0f4a0e27a9_0_0"/>
          <p:cNvSpPr/>
          <p:nvPr/>
        </p:nvSpPr>
        <p:spPr>
          <a:xfrm>
            <a:off x="1588" y="0"/>
            <a:ext cx="4672500" cy="6858000"/>
          </a:xfrm>
          <a:prstGeom prst="rect">
            <a:avLst/>
          </a:prstGeom>
          <a:solidFill>
            <a:srgbClr val="BAD9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g30f4a0e27a9_0_0"/>
          <p:cNvSpPr txBox="1"/>
          <p:nvPr/>
        </p:nvSpPr>
        <p:spPr>
          <a:xfrm>
            <a:off x="6757022" y="4064248"/>
            <a:ext cx="3156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GB" sz="2100" u="sng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www.kantarainitiative.org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30f4a0e27a9_0_0"/>
          <p:cNvSpPr txBox="1"/>
          <p:nvPr/>
        </p:nvSpPr>
        <p:spPr>
          <a:xfrm>
            <a:off x="6752896" y="3190918"/>
            <a:ext cx="47886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GB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Communications@kantarainitiative.org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g30f4a0e27a9_0_0"/>
          <p:cNvSpPr txBox="1"/>
          <p:nvPr/>
        </p:nvSpPr>
        <p:spPr>
          <a:xfrm>
            <a:off x="6759227" y="2317590"/>
            <a:ext cx="2477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GB" sz="21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+1 (571) 475-8895</a:t>
            </a:r>
            <a:r>
              <a:rPr b="0" i="0" lang="en-GB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g30f4a0e27a9_0_0"/>
          <p:cNvSpPr/>
          <p:nvPr/>
        </p:nvSpPr>
        <p:spPr>
          <a:xfrm>
            <a:off x="6115050" y="4032280"/>
            <a:ext cx="521100" cy="521100"/>
          </a:xfrm>
          <a:prstGeom prst="ellipse">
            <a:avLst/>
          </a:prstGeom>
          <a:solidFill>
            <a:srgbClr val="BAD9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30f4a0e27a9_0_0"/>
          <p:cNvSpPr/>
          <p:nvPr/>
        </p:nvSpPr>
        <p:spPr>
          <a:xfrm>
            <a:off x="6115050" y="3156513"/>
            <a:ext cx="521100" cy="521100"/>
          </a:xfrm>
          <a:prstGeom prst="ellipse">
            <a:avLst/>
          </a:prstGeom>
          <a:solidFill>
            <a:srgbClr val="BAD9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30f4a0e27a9_0_0"/>
          <p:cNvSpPr/>
          <p:nvPr/>
        </p:nvSpPr>
        <p:spPr>
          <a:xfrm>
            <a:off x="6115050" y="2283660"/>
            <a:ext cx="521100" cy="521100"/>
          </a:xfrm>
          <a:prstGeom prst="ellipse">
            <a:avLst/>
          </a:prstGeom>
          <a:solidFill>
            <a:srgbClr val="BAD9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30f4a0e27a9_0_0"/>
          <p:cNvSpPr/>
          <p:nvPr/>
        </p:nvSpPr>
        <p:spPr>
          <a:xfrm>
            <a:off x="6241342" y="4145429"/>
            <a:ext cx="279342" cy="279342"/>
          </a:xfrm>
          <a:custGeom>
            <a:rect b="b" l="l" r="r" t="t"/>
            <a:pathLst>
              <a:path extrusionOk="0" h="21600" w="2160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19025" lIns="19025" spcFirstLastPara="1" rIns="19025" wrap="square" tIns="19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accent4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2" name="Google Shape;112;g30f4a0e27a9_0_0"/>
          <p:cNvSpPr/>
          <p:nvPr/>
        </p:nvSpPr>
        <p:spPr>
          <a:xfrm>
            <a:off x="6235969" y="3315522"/>
            <a:ext cx="279342" cy="203148"/>
          </a:xfrm>
          <a:custGeom>
            <a:rect b="b" l="l" r="r" t="t"/>
            <a:pathLst>
              <a:path extrusionOk="0" h="21600" w="2160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19025" lIns="19025" spcFirstLastPara="1" rIns="19025" wrap="square" tIns="19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3" name="Google Shape;113;g30f4a0e27a9_0_0"/>
          <p:cNvSpPr/>
          <p:nvPr/>
        </p:nvSpPr>
        <p:spPr>
          <a:xfrm>
            <a:off x="6310603" y="2404579"/>
            <a:ext cx="152334" cy="279342"/>
          </a:xfrm>
          <a:custGeom>
            <a:rect b="b" l="l" r="r" t="t"/>
            <a:pathLst>
              <a:path extrusionOk="0" h="21600" w="2160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19025" lIns="19025" spcFirstLastPara="1" rIns="19025" wrap="square" tIns="19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g30f4a0e27a9_0_0"/>
          <p:cNvSpPr txBox="1"/>
          <p:nvPr/>
        </p:nvSpPr>
        <p:spPr>
          <a:xfrm>
            <a:off x="626257" y="2496626"/>
            <a:ext cx="30144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GB" sz="5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g30f4a0e27a9_0_0"/>
          <p:cNvSpPr/>
          <p:nvPr/>
        </p:nvSpPr>
        <p:spPr>
          <a:xfrm>
            <a:off x="6126201" y="4908046"/>
            <a:ext cx="521100" cy="521100"/>
          </a:xfrm>
          <a:prstGeom prst="ellipse">
            <a:avLst/>
          </a:prstGeom>
          <a:solidFill>
            <a:srgbClr val="BAD9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30f4a0e27a9_0_0"/>
          <p:cNvSpPr txBox="1"/>
          <p:nvPr/>
        </p:nvSpPr>
        <p:spPr>
          <a:xfrm>
            <a:off x="6759227" y="4937577"/>
            <a:ext cx="4422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GB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@KantaraInitiative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30f4a0e27a9_0_0"/>
          <p:cNvSpPr txBox="1"/>
          <p:nvPr/>
        </p:nvSpPr>
        <p:spPr>
          <a:xfrm>
            <a:off x="5097485" y="244904"/>
            <a:ext cx="6395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GB" sz="5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Get in touch</a:t>
            </a:r>
            <a:r>
              <a:rPr b="1" i="0" lang="en-GB" sz="5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@ outline" id="118" name="Google Shape;118;g30f4a0e27a9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01838" y="4978054"/>
            <a:ext cx="347589" cy="3475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t">
  <a:themeElements>
    <a:clrScheme name="Kantara Initiative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C4D600"/>
      </a:accent1>
      <a:accent2>
        <a:srgbClr val="7FA9AE"/>
      </a:accent2>
      <a:accent3>
        <a:srgbClr val="94B7BB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2021-11-09T16:24:35Z</dcterms:created>
  <dc:creator>Karyn Bright</dc:creator>
</cp:coreProperties>
</file>