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Roboto"/>
      <p:regular r:id="rId21"/>
      <p:bold r:id="rId22"/>
      <p:italic r:id="rId23"/>
      <p:boldItalic r:id="rId24"/>
    </p:embeddedFont>
    <p:embeddedFont>
      <p:font typeface="Quattrocento Sans"/>
      <p:regular r:id="rId25"/>
      <p:bold r:id="rId26"/>
      <p:italic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WtGtt91K/KAW75rFCNueP4hGd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5" name="Google Shape;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30da79cff_1_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230da79cff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69092a30d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69092a30d_0_4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269092a30d_0_4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69092a30d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269092a30d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269092a30d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69092a30d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269092a30d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269092a30d_0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269092a30d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269092a30d_0_4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269092a30d_0_4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230da79cff_1_1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3230da79cff_1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230da79cff_1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3230da79cff_1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30da79cff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230da79cff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3230da79cff_1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69092a30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3269092a30d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3269092a30d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69092a30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3269092a30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269092a30d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230da79cff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230da79cff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230da79cff_1_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230da79cff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230da79cff_1_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230da79cff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30da79cff_1_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230da79cff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230da79cff_1_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230da79cff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SzPts val="48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 type="body"/>
          </p:nvPr>
        </p:nvSpPr>
        <p:spPr>
          <a:xfrm>
            <a:off x="963084" y="2906713"/>
            <a:ext cx="10363200" cy="1500187"/>
          </a:xfrm>
          <a:prstGeom prst="rect">
            <a:avLst/>
          </a:prstGeom>
          <a:noFill/>
          <a:ln>
            <a:noFill/>
          </a:ln>
        </p:spPr>
        <p:txBody>
          <a:bodyPr anchorCtr="0" anchor="b" bIns="45700" lIns="0" spcFirstLastPara="1" rIns="0" wrap="square" tIns="45700">
            <a:normAutofit/>
          </a:bodyPr>
          <a:lstStyle>
            <a:lvl1pPr indent="-228600" lvl="0" marL="457200" algn="l">
              <a:lnSpc>
                <a:spcPct val="90000"/>
              </a:lnSpc>
              <a:spcBef>
                <a:spcPts val="1200"/>
              </a:spcBef>
              <a:spcAft>
                <a:spcPts val="0"/>
              </a:spcAft>
              <a:buSzPts val="2000"/>
              <a:buNone/>
              <a:defRPr sz="2000"/>
            </a:lvl1pPr>
            <a:lvl2pPr indent="-228600" lvl="1" marL="914400" algn="l">
              <a:lnSpc>
                <a:spcPct val="90000"/>
              </a:lnSpc>
              <a:spcBef>
                <a:spcPts val="200"/>
              </a:spcBef>
              <a:spcAft>
                <a:spcPts val="0"/>
              </a:spcAft>
              <a:buSzPts val="1800"/>
              <a:buNone/>
              <a:defRPr sz="1800"/>
            </a:lvl2pPr>
            <a:lvl3pPr indent="-228600" lvl="2" marL="1371600" algn="l">
              <a:lnSpc>
                <a:spcPct val="90000"/>
              </a:lnSpc>
              <a:spcBef>
                <a:spcPts val="400"/>
              </a:spcBef>
              <a:spcAft>
                <a:spcPts val="0"/>
              </a:spcAft>
              <a:buSzPts val="1400"/>
              <a:buNone/>
              <a:defRPr sz="16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228600" lvl="5" marL="2743200" algn="l">
              <a:lnSpc>
                <a:spcPct val="90000"/>
              </a:lnSpc>
              <a:spcBef>
                <a:spcPts val="400"/>
              </a:spcBef>
              <a:spcAft>
                <a:spcPts val="0"/>
              </a:spcAft>
              <a:buSzPts val="1400"/>
              <a:buNone/>
              <a:defRPr sz="1400"/>
            </a:lvl6pPr>
            <a:lvl7pPr indent="-228600" lvl="6" marL="3200400" algn="l">
              <a:lnSpc>
                <a:spcPct val="90000"/>
              </a:lnSpc>
              <a:spcBef>
                <a:spcPts val="400"/>
              </a:spcBef>
              <a:spcAft>
                <a:spcPts val="0"/>
              </a:spcAft>
              <a:buSzPts val="1400"/>
              <a:buNone/>
              <a:defRPr sz="1400"/>
            </a:lvl7pPr>
            <a:lvl8pPr indent="-228600" lvl="7" marL="3657600" algn="l">
              <a:lnSpc>
                <a:spcPct val="90000"/>
              </a:lnSpc>
              <a:spcBef>
                <a:spcPts val="400"/>
              </a:spcBef>
              <a:spcAft>
                <a:spcPts val="0"/>
              </a:spcAft>
              <a:buSzPts val="1400"/>
              <a:buNone/>
              <a:defRPr sz="1400"/>
            </a:lvl8pPr>
            <a:lvl9pPr indent="-228600" lvl="8" marL="4114800" algn="l">
              <a:lnSpc>
                <a:spcPct val="90000"/>
              </a:lnSpc>
              <a:spcBef>
                <a:spcPts val="400"/>
              </a:spcBef>
              <a:spcAft>
                <a:spcPts val="400"/>
              </a:spcAft>
              <a:buSzPts val="14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7EA8AD"/>
              </a:buClr>
              <a:buSzPts val="4800"/>
              <a:buFont typeface="Quattrocento Sans"/>
              <a:buNone/>
              <a:defRPr>
                <a:solidFill>
                  <a:srgbClr val="7EA8A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algn="l">
              <a:lnSpc>
                <a:spcPct val="90000"/>
              </a:lnSpc>
              <a:spcBef>
                <a:spcPts val="1200"/>
              </a:spcBef>
              <a:spcAft>
                <a:spcPts val="0"/>
              </a:spcAft>
              <a:buSzPts val="2000"/>
              <a:buChar char=" "/>
              <a:defRPr>
                <a:solidFill>
                  <a:schemeClr val="dk2"/>
                </a:solidFill>
              </a:defRPr>
            </a:lvl1pPr>
            <a:lvl2pPr indent="-342900" lvl="1" marL="914400" algn="l">
              <a:lnSpc>
                <a:spcPct val="90000"/>
              </a:lnSpc>
              <a:spcBef>
                <a:spcPts val="200"/>
              </a:spcBef>
              <a:spcAft>
                <a:spcPts val="0"/>
              </a:spcAft>
              <a:buSzPts val="1800"/>
              <a:buChar char="◦"/>
              <a:defRPr>
                <a:solidFill>
                  <a:schemeClr val="dk2"/>
                </a:solidFill>
              </a:defRPr>
            </a:lvl2pPr>
            <a:lvl3pPr indent="-317500" lvl="2" marL="1371600" algn="l">
              <a:lnSpc>
                <a:spcPct val="90000"/>
              </a:lnSpc>
              <a:spcBef>
                <a:spcPts val="400"/>
              </a:spcBef>
              <a:spcAft>
                <a:spcPts val="0"/>
              </a:spcAft>
              <a:buSzPts val="1400"/>
              <a:buChar char="◦"/>
              <a:defRPr>
                <a:solidFill>
                  <a:schemeClr val="dk2"/>
                </a:solidFill>
              </a:defRPr>
            </a:lvl3pPr>
            <a:lvl4pPr indent="-317500" lvl="3" marL="1828800" algn="l">
              <a:lnSpc>
                <a:spcPct val="90000"/>
              </a:lnSpc>
              <a:spcBef>
                <a:spcPts val="400"/>
              </a:spcBef>
              <a:spcAft>
                <a:spcPts val="0"/>
              </a:spcAft>
              <a:buSzPts val="1400"/>
              <a:buChar char="◦"/>
              <a:defRPr>
                <a:solidFill>
                  <a:schemeClr val="dk2"/>
                </a:solidFill>
              </a:defRPr>
            </a:lvl4pPr>
            <a:lvl5pPr indent="-317500" lvl="4" marL="2286000" algn="l">
              <a:lnSpc>
                <a:spcPct val="90000"/>
              </a:lnSpc>
              <a:spcBef>
                <a:spcPts val="400"/>
              </a:spcBef>
              <a:spcAft>
                <a:spcPts val="0"/>
              </a:spcAft>
              <a:buSzPts val="1400"/>
              <a:buChar char="◦"/>
              <a:defRPr>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9"/>
          <p:cNvSpPr txBox="1"/>
          <p:nvPr>
            <p:ph idx="10" type="dt"/>
          </p:nvPr>
        </p:nvSpPr>
        <p:spPr>
          <a:xfrm>
            <a:off x="8441977" y="6459784"/>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pic>
        <p:nvPicPr>
          <p:cNvPr descr="Image" id="29" name="Google Shape;29;g3230da79cff_1_9"/>
          <p:cNvPicPr preferRelativeResize="0"/>
          <p:nvPr/>
        </p:nvPicPr>
        <p:blipFill rotWithShape="1">
          <a:blip r:embed="rId2">
            <a:alphaModFix/>
          </a:blip>
          <a:srcRect b="0" l="0" r="0" t="0"/>
          <a:stretch/>
        </p:blipFill>
        <p:spPr>
          <a:xfrm>
            <a:off x="-39366" y="-23446"/>
            <a:ext cx="12360320" cy="6858000"/>
          </a:xfrm>
          <a:prstGeom prst="rect">
            <a:avLst/>
          </a:prstGeom>
          <a:noFill/>
          <a:ln>
            <a:noFill/>
          </a:ln>
        </p:spPr>
      </p:pic>
      <p:sp>
        <p:nvSpPr>
          <p:cNvPr id="30" name="Google Shape;30;g3230da79cff_1_9"/>
          <p:cNvSpPr/>
          <p:nvPr/>
        </p:nvSpPr>
        <p:spPr>
          <a:xfrm>
            <a:off x="-39366" y="6488667"/>
            <a:ext cx="12360320" cy="369333"/>
          </a:xfrm>
          <a:prstGeom prst="rect">
            <a:avLst/>
          </a:prstGeom>
          <a:solidFill>
            <a:srgbClr val="C1D8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31" name="Google Shape;31;g3230da79cff_1_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SzPts val="48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g3230da79cff_1_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
              </a:spcBef>
              <a:spcAft>
                <a:spcPts val="0"/>
              </a:spcAft>
              <a:buClr>
                <a:schemeClr val="dk1"/>
              </a:buClr>
              <a:buSzPts val="2400"/>
              <a:buFont typeface="Avenir"/>
              <a:buNone/>
              <a:defRPr sz="2400"/>
            </a:lvl1pPr>
            <a:lvl2pPr lvl="1" algn="ctr">
              <a:lnSpc>
                <a:spcPct val="90000"/>
              </a:lnSpc>
              <a:spcBef>
                <a:spcPts val="400"/>
              </a:spcBef>
              <a:spcAft>
                <a:spcPts val="0"/>
              </a:spcAft>
              <a:buClr>
                <a:schemeClr val="dk1"/>
              </a:buClr>
              <a:buSzPts val="2000"/>
              <a:buFont typeface="Avenir"/>
              <a:buNone/>
              <a:defRPr sz="2000"/>
            </a:lvl2pPr>
            <a:lvl3pPr lvl="2" algn="ctr">
              <a:lnSpc>
                <a:spcPct val="90000"/>
              </a:lnSpc>
              <a:spcBef>
                <a:spcPts val="360"/>
              </a:spcBef>
              <a:spcAft>
                <a:spcPts val="0"/>
              </a:spcAft>
              <a:buClr>
                <a:schemeClr val="dk1"/>
              </a:buClr>
              <a:buSzPts val="1800"/>
              <a:buFont typeface="Avenir"/>
              <a:buNone/>
              <a:defRPr sz="1800"/>
            </a:lvl3pPr>
            <a:lvl4pPr lvl="3" algn="ctr">
              <a:lnSpc>
                <a:spcPct val="90000"/>
              </a:lnSpc>
              <a:spcBef>
                <a:spcPts val="320"/>
              </a:spcBef>
              <a:spcAft>
                <a:spcPts val="0"/>
              </a:spcAft>
              <a:buClr>
                <a:schemeClr val="dk1"/>
              </a:buClr>
              <a:buSzPts val="1600"/>
              <a:buFont typeface="Avenir"/>
              <a:buNone/>
              <a:defRPr sz="1600"/>
            </a:lvl4pPr>
            <a:lvl5pPr lvl="4" algn="ctr">
              <a:lnSpc>
                <a:spcPct val="90000"/>
              </a:lnSpc>
              <a:spcBef>
                <a:spcPts val="320"/>
              </a:spcBef>
              <a:spcAft>
                <a:spcPts val="0"/>
              </a:spcAft>
              <a:buClr>
                <a:schemeClr val="dk1"/>
              </a:buClr>
              <a:buSzPts val="1600"/>
              <a:buFont typeface="Avenir"/>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400"/>
              </a:spcAft>
              <a:buClr>
                <a:schemeClr val="dk1"/>
              </a:buClr>
              <a:buSzPts val="1600"/>
              <a:buNone/>
              <a:defRPr sz="1600"/>
            </a:lvl9pPr>
          </a:lstStyle>
          <a:p/>
        </p:txBody>
      </p:sp>
      <p:pic>
        <p:nvPicPr>
          <p:cNvPr descr="Kantara Initiative" id="33" name="Google Shape;33;g3230da79cff_1_9"/>
          <p:cNvPicPr preferRelativeResize="0"/>
          <p:nvPr/>
        </p:nvPicPr>
        <p:blipFill rotWithShape="1">
          <a:blip r:embed="rId3">
            <a:alphaModFix/>
          </a:blip>
          <a:srcRect b="0" l="0" r="0" t="0"/>
          <a:stretch/>
        </p:blipFill>
        <p:spPr>
          <a:xfrm>
            <a:off x="609600" y="6485675"/>
            <a:ext cx="997131" cy="3829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1"/>
          <p:cNvSpPr txBox="1"/>
          <p:nvPr>
            <p:ph type="title"/>
          </p:nvPr>
        </p:nvSpPr>
        <p:spPr>
          <a:xfrm>
            <a:off x="1097280" y="286603"/>
            <a:ext cx="10470324"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7EA8AD"/>
              </a:buClr>
              <a:buSzPts val="4800"/>
              <a:buFont typeface="Quattrocento Sans"/>
              <a:buNone/>
              <a:defRPr>
                <a:solidFill>
                  <a:srgbClr val="7EA8A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8084199" y="6459784"/>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8" name="Shape 38"/>
        <p:cNvGrpSpPr/>
        <p:nvPr/>
      </p:nvGrpSpPr>
      <p:grpSpPr>
        <a:xfrm>
          <a:off x="0" y="0"/>
          <a:ext cx="0" cy="0"/>
          <a:chOff x="0" y="0"/>
          <a:chExt cx="0" cy="0"/>
        </a:xfrm>
      </p:grpSpPr>
      <p:sp>
        <p:nvSpPr>
          <p:cNvPr id="39" name="Google Shape;39;p1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Quattrocento Sans"/>
              <a:buNone/>
              <a:defRPr b="0" sz="3600">
                <a:solidFill>
                  <a:srgbClr val="FFFFFF"/>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55600" lvl="0" marL="457200" algn="l">
              <a:lnSpc>
                <a:spcPct val="90000"/>
              </a:lnSpc>
              <a:spcBef>
                <a:spcPts val="1200"/>
              </a:spcBef>
              <a:spcAft>
                <a:spcPts val="0"/>
              </a:spcAft>
              <a:buSzPts val="2000"/>
              <a:buChar char=" "/>
              <a:defRPr>
                <a:solidFill>
                  <a:srgbClr val="7EA8AD"/>
                </a:solidFill>
              </a:defRPr>
            </a:lvl1pPr>
            <a:lvl2pPr indent="-342900" lvl="1" marL="914400" algn="l">
              <a:lnSpc>
                <a:spcPct val="90000"/>
              </a:lnSpc>
              <a:spcBef>
                <a:spcPts val="200"/>
              </a:spcBef>
              <a:spcAft>
                <a:spcPts val="0"/>
              </a:spcAft>
              <a:buSzPts val="1800"/>
              <a:buChar char="◦"/>
              <a:defRPr>
                <a:solidFill>
                  <a:srgbClr val="7EA8AD"/>
                </a:solidFill>
              </a:defRPr>
            </a:lvl2pPr>
            <a:lvl3pPr indent="-317500" lvl="2" marL="1371600" algn="l">
              <a:lnSpc>
                <a:spcPct val="90000"/>
              </a:lnSpc>
              <a:spcBef>
                <a:spcPts val="400"/>
              </a:spcBef>
              <a:spcAft>
                <a:spcPts val="0"/>
              </a:spcAft>
              <a:buSzPts val="1400"/>
              <a:buChar char="◦"/>
              <a:defRPr>
                <a:solidFill>
                  <a:srgbClr val="7EA8AD"/>
                </a:solidFill>
              </a:defRPr>
            </a:lvl3pPr>
            <a:lvl4pPr indent="-317500" lvl="3" marL="1828800" algn="l">
              <a:lnSpc>
                <a:spcPct val="90000"/>
              </a:lnSpc>
              <a:spcBef>
                <a:spcPts val="400"/>
              </a:spcBef>
              <a:spcAft>
                <a:spcPts val="0"/>
              </a:spcAft>
              <a:buSzPts val="1400"/>
              <a:buChar char="◦"/>
              <a:defRPr>
                <a:solidFill>
                  <a:srgbClr val="7EA8AD"/>
                </a:solidFill>
              </a:defRPr>
            </a:lvl4pPr>
            <a:lvl5pPr indent="-317500" lvl="4" marL="2286000" algn="l">
              <a:lnSpc>
                <a:spcPct val="90000"/>
              </a:lnSpc>
              <a:spcBef>
                <a:spcPts val="400"/>
              </a:spcBef>
              <a:spcAft>
                <a:spcPts val="0"/>
              </a:spcAft>
              <a:buSzPts val="1400"/>
              <a:buChar char="◦"/>
              <a:defRPr>
                <a:solidFill>
                  <a:srgbClr val="7EA8A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1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000"/>
              <a:buNone/>
              <a:defRPr sz="2000">
                <a:solidFill>
                  <a:srgbClr val="FFFFFF"/>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4" name="Google Shape;44;p12"/>
          <p:cNvSpPr txBox="1"/>
          <p:nvPr>
            <p:ph idx="10" type="dt"/>
          </p:nvPr>
        </p:nvSpPr>
        <p:spPr>
          <a:xfrm>
            <a:off x="7281948" y="6488046"/>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pic>
        <p:nvPicPr>
          <p:cNvPr descr="Logo, company name&#10;&#10;Description automatically generated" id="46" name="Google Shape;46;p12"/>
          <p:cNvPicPr preferRelativeResize="0"/>
          <p:nvPr/>
        </p:nvPicPr>
        <p:blipFill rotWithShape="1">
          <a:blip r:embed="rId2">
            <a:alphaModFix/>
          </a:blip>
          <a:srcRect b="0" l="0" r="0" t="0"/>
          <a:stretch/>
        </p:blipFill>
        <p:spPr>
          <a:xfrm>
            <a:off x="10294827" y="232794"/>
            <a:ext cx="1835311" cy="997451"/>
          </a:xfrm>
          <a:prstGeom prst="rect">
            <a:avLst/>
          </a:prstGeom>
          <a:noFill/>
          <a:ln>
            <a:noFill/>
          </a:ln>
        </p:spPr>
      </p:pic>
      <p:sp>
        <p:nvSpPr>
          <p:cNvPr id="47" name="Google Shape;47;p12"/>
          <p:cNvSpPr txBox="1"/>
          <p:nvPr/>
        </p:nvSpPr>
        <p:spPr>
          <a:xfrm>
            <a:off x="275303" y="6459785"/>
            <a:ext cx="37647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 Copyright 2024 Kantara Initiative Inc</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8" name="Shape 48"/>
        <p:cNvGrpSpPr/>
        <p:nvPr/>
      </p:nvGrpSpPr>
      <p:grpSpPr>
        <a:xfrm>
          <a:off x="0" y="0"/>
          <a:ext cx="0" cy="0"/>
          <a:chOff x="0" y="0"/>
          <a:chExt cx="0" cy="0"/>
        </a:xfrm>
      </p:grpSpPr>
      <p:sp>
        <p:nvSpPr>
          <p:cNvPr id="49" name="Google Shape;49;p13"/>
          <p:cNvSpPr/>
          <p:nvPr/>
        </p:nvSpPr>
        <p:spPr>
          <a:xfrm>
            <a:off x="3175" y="6398324"/>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 Copyright 2024 Kantara Initiative Inc</a:t>
            </a:r>
            <a:endParaRPr b="0" i="0" sz="1400" u="none" cap="none" strike="noStrike">
              <a:solidFill>
                <a:schemeClr val="lt1"/>
              </a:solidFill>
              <a:latin typeface="Arial"/>
              <a:ea typeface="Arial"/>
              <a:cs typeface="Arial"/>
              <a:sym typeface="Arial"/>
            </a:endParaRPr>
          </a:p>
        </p:txBody>
      </p:sp>
      <p:sp>
        <p:nvSpPr>
          <p:cNvPr id="50" name="Google Shape;50;p1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3"/>
          <p:cNvSpPr txBox="1"/>
          <p:nvPr>
            <p:ph idx="10" type="dt"/>
          </p:nvPr>
        </p:nvSpPr>
        <p:spPr>
          <a:xfrm>
            <a:off x="7995876" y="6459785"/>
            <a:ext cx="357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pic>
        <p:nvPicPr>
          <p:cNvPr descr="Logo, company name&#10;&#10;Description automatically generated" id="53" name="Google Shape;53;p13"/>
          <p:cNvPicPr preferRelativeResize="0"/>
          <p:nvPr/>
        </p:nvPicPr>
        <p:blipFill rotWithShape="1">
          <a:blip r:embed="rId2">
            <a:alphaModFix/>
          </a:blip>
          <a:srcRect b="0" l="0" r="0" t="0"/>
          <a:stretch/>
        </p:blipFill>
        <p:spPr>
          <a:xfrm>
            <a:off x="10293241" y="33090"/>
            <a:ext cx="1835311" cy="997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1">
  <p:cSld name="BIG PICTURE 1">
    <p:spTree>
      <p:nvGrpSpPr>
        <p:cNvPr id="54" name="Shape 54"/>
        <p:cNvGrpSpPr/>
        <p:nvPr/>
      </p:nvGrpSpPr>
      <p:grpSpPr>
        <a:xfrm>
          <a:off x="0" y="0"/>
          <a:ext cx="0" cy="0"/>
          <a:chOff x="0" y="0"/>
          <a:chExt cx="0" cy="0"/>
        </a:xfrm>
      </p:grpSpPr>
      <p:sp>
        <p:nvSpPr>
          <p:cNvPr id="55" name="Google Shape;55;p18"/>
          <p:cNvSpPr/>
          <p:nvPr>
            <p:ph idx="2" type="pic"/>
          </p:nvPr>
        </p:nvSpPr>
        <p:spPr>
          <a:xfrm>
            <a:off x="0" y="0"/>
            <a:ext cx="12192000" cy="6858000"/>
          </a:xfrm>
          <a:prstGeom prst="rect">
            <a:avLst/>
          </a:prstGeom>
          <a:solidFill>
            <a:srgbClr val="F2F2F2"/>
          </a:solidFill>
          <a:ln cap="flat" cmpd="sng" w="9525">
            <a:solidFill>
              <a:srgbClr val="D9D9D9"/>
            </a:solidFill>
            <a:prstDash val="solid"/>
            <a:round/>
            <a:headEnd len="sm" w="sm" type="none"/>
            <a:tailEnd len="sm" w="sm" type="none"/>
          </a:ln>
        </p:spPr>
      </p:sp>
      <p:sp>
        <p:nvSpPr>
          <p:cNvPr id="56" name="Google Shape;56;p18"/>
          <p:cNvSpPr/>
          <p:nvPr/>
        </p:nvSpPr>
        <p:spPr>
          <a:xfrm>
            <a:off x="3175" y="6398324"/>
            <a:ext cx="121887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 Copyright 2024 Kantara Initiative Inc</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7EA8AD"/>
              </a:buClr>
              <a:buSzPts val="4800"/>
              <a:buFont typeface="Quattrocento Sans"/>
              <a:buNone/>
              <a:defRPr>
                <a:solidFill>
                  <a:srgbClr val="7EA8A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55600" lvl="0" marL="457200" algn="l">
              <a:lnSpc>
                <a:spcPct val="90000"/>
              </a:lnSpc>
              <a:spcBef>
                <a:spcPts val="1200"/>
              </a:spcBef>
              <a:spcAft>
                <a:spcPts val="0"/>
              </a:spcAft>
              <a:buSzPts val="2000"/>
              <a:buChar char=" "/>
              <a:defRPr>
                <a:solidFill>
                  <a:schemeClr val="dk2"/>
                </a:solidFill>
              </a:defRPr>
            </a:lvl1pPr>
            <a:lvl2pPr indent="-342900" lvl="1" marL="914400" algn="l">
              <a:lnSpc>
                <a:spcPct val="90000"/>
              </a:lnSpc>
              <a:spcBef>
                <a:spcPts val="200"/>
              </a:spcBef>
              <a:spcAft>
                <a:spcPts val="0"/>
              </a:spcAft>
              <a:buSzPts val="1800"/>
              <a:buChar char="◦"/>
              <a:defRPr>
                <a:solidFill>
                  <a:schemeClr val="dk2"/>
                </a:solidFill>
              </a:defRPr>
            </a:lvl2pPr>
            <a:lvl3pPr indent="-317500" lvl="2" marL="1371600" algn="l">
              <a:lnSpc>
                <a:spcPct val="90000"/>
              </a:lnSpc>
              <a:spcBef>
                <a:spcPts val="400"/>
              </a:spcBef>
              <a:spcAft>
                <a:spcPts val="0"/>
              </a:spcAft>
              <a:buSzPts val="1400"/>
              <a:buChar char="◦"/>
              <a:defRPr>
                <a:solidFill>
                  <a:schemeClr val="dk2"/>
                </a:solidFill>
              </a:defRPr>
            </a:lvl3pPr>
            <a:lvl4pPr indent="-317500" lvl="3" marL="1828800" algn="l">
              <a:lnSpc>
                <a:spcPct val="90000"/>
              </a:lnSpc>
              <a:spcBef>
                <a:spcPts val="400"/>
              </a:spcBef>
              <a:spcAft>
                <a:spcPts val="0"/>
              </a:spcAft>
              <a:buSzPts val="1400"/>
              <a:buChar char="◦"/>
              <a:defRPr>
                <a:solidFill>
                  <a:schemeClr val="dk2"/>
                </a:solidFill>
              </a:defRPr>
            </a:lvl4pPr>
            <a:lvl5pPr indent="-317500" lvl="4" marL="2286000" algn="l">
              <a:lnSpc>
                <a:spcPct val="90000"/>
              </a:lnSpc>
              <a:spcBef>
                <a:spcPts val="400"/>
              </a:spcBef>
              <a:spcAft>
                <a:spcPts val="0"/>
              </a:spcAft>
              <a:buSzPts val="1400"/>
              <a:buChar char="◦"/>
              <a:defRPr>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10"/>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55600" lvl="0" marL="457200" algn="l">
              <a:lnSpc>
                <a:spcPct val="90000"/>
              </a:lnSpc>
              <a:spcBef>
                <a:spcPts val="1200"/>
              </a:spcBef>
              <a:spcAft>
                <a:spcPts val="0"/>
              </a:spcAft>
              <a:buSzPts val="2000"/>
              <a:buChar char=" "/>
              <a:defRPr>
                <a:solidFill>
                  <a:schemeClr val="dk2"/>
                </a:solidFill>
              </a:defRPr>
            </a:lvl1pPr>
            <a:lvl2pPr indent="-342900" lvl="1" marL="914400" algn="l">
              <a:lnSpc>
                <a:spcPct val="90000"/>
              </a:lnSpc>
              <a:spcBef>
                <a:spcPts val="200"/>
              </a:spcBef>
              <a:spcAft>
                <a:spcPts val="0"/>
              </a:spcAft>
              <a:buSzPts val="1800"/>
              <a:buChar char="◦"/>
              <a:defRPr>
                <a:solidFill>
                  <a:schemeClr val="dk2"/>
                </a:solidFill>
              </a:defRPr>
            </a:lvl2pPr>
            <a:lvl3pPr indent="-317500" lvl="2" marL="1371600" algn="l">
              <a:lnSpc>
                <a:spcPct val="90000"/>
              </a:lnSpc>
              <a:spcBef>
                <a:spcPts val="400"/>
              </a:spcBef>
              <a:spcAft>
                <a:spcPts val="0"/>
              </a:spcAft>
              <a:buSzPts val="1400"/>
              <a:buChar char="◦"/>
              <a:defRPr>
                <a:solidFill>
                  <a:schemeClr val="dk2"/>
                </a:solidFill>
              </a:defRPr>
            </a:lvl3pPr>
            <a:lvl4pPr indent="-317500" lvl="3" marL="1828800" algn="l">
              <a:lnSpc>
                <a:spcPct val="90000"/>
              </a:lnSpc>
              <a:spcBef>
                <a:spcPts val="400"/>
              </a:spcBef>
              <a:spcAft>
                <a:spcPts val="0"/>
              </a:spcAft>
              <a:buSzPts val="1400"/>
              <a:buChar char="◦"/>
              <a:defRPr>
                <a:solidFill>
                  <a:schemeClr val="dk2"/>
                </a:solidFill>
              </a:defRPr>
            </a:lvl4pPr>
            <a:lvl5pPr indent="-317500" lvl="4" marL="2286000" algn="l">
              <a:lnSpc>
                <a:spcPct val="90000"/>
              </a:lnSpc>
              <a:spcBef>
                <a:spcPts val="400"/>
              </a:spcBef>
              <a:spcAft>
                <a:spcPts val="0"/>
              </a:spcAft>
              <a:buSzPts val="1400"/>
              <a:buChar char="◦"/>
              <a:defRPr>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10"/>
          <p:cNvSpPr txBox="1"/>
          <p:nvPr>
            <p:ph idx="10" type="dt"/>
          </p:nvPr>
        </p:nvSpPr>
        <p:spPr>
          <a:xfrm>
            <a:off x="8740212" y="6459784"/>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3" name="Shape 63"/>
        <p:cNvGrpSpPr/>
        <p:nvPr/>
      </p:nvGrpSpPr>
      <p:grpSpPr>
        <a:xfrm>
          <a:off x="0" y="0"/>
          <a:ext cx="0" cy="0"/>
          <a:chOff x="0" y="0"/>
          <a:chExt cx="0" cy="0"/>
        </a:xfrm>
      </p:grpSpPr>
      <p:sp>
        <p:nvSpPr>
          <p:cNvPr id="64" name="Google Shape;64;p14"/>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txBox="1"/>
          <p:nvPr>
            <p:ph type="title"/>
          </p:nvPr>
        </p:nvSpPr>
        <p:spPr>
          <a:xfrm>
            <a:off x="871138" y="4979084"/>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Quattrocento Sans"/>
              <a:buNone/>
              <a:defRPr b="0" sz="3600">
                <a:solidFill>
                  <a:srgbClr val="FFFFFF"/>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15" y="0"/>
            <a:ext cx="12191985" cy="4915076"/>
          </a:xfrm>
          <a:prstGeom prst="rect">
            <a:avLst/>
          </a:prstGeom>
          <a:noFill/>
          <a:ln>
            <a:noFill/>
          </a:ln>
        </p:spPr>
      </p:sp>
      <p:sp>
        <p:nvSpPr>
          <p:cNvPr id="68" name="Google Shape;68;p14"/>
          <p:cNvSpPr txBox="1"/>
          <p:nvPr>
            <p:ph idx="1" type="body"/>
          </p:nvPr>
        </p:nvSpPr>
        <p:spPr>
          <a:xfrm>
            <a:off x="871138" y="5939716"/>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2000"/>
              <a:buNone/>
              <a:defRPr sz="2000">
                <a:solidFill>
                  <a:srgbClr val="FFFFFF"/>
                </a:solidFill>
                <a:latin typeface="Quattrocento Sans"/>
                <a:ea typeface="Quattrocento Sans"/>
                <a:cs typeface="Quattrocento Sans"/>
                <a:sym typeface="Quattrocento Sans"/>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9" name="Google Shape;69;p14"/>
          <p:cNvSpPr txBox="1"/>
          <p:nvPr>
            <p:ph idx="10" type="dt"/>
          </p:nvPr>
        </p:nvSpPr>
        <p:spPr>
          <a:xfrm>
            <a:off x="871138" y="6586842"/>
            <a:ext cx="880123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pic>
        <p:nvPicPr>
          <p:cNvPr descr="Logo, company name&#10;&#10;Description automatically generated" id="71" name="Google Shape;71;p14"/>
          <p:cNvPicPr preferRelativeResize="0"/>
          <p:nvPr/>
        </p:nvPicPr>
        <p:blipFill rotWithShape="1">
          <a:blip r:embed="rId2">
            <a:alphaModFix/>
          </a:blip>
          <a:srcRect b="0" l="0" r="0" t="0"/>
          <a:stretch/>
        </p:blipFill>
        <p:spPr>
          <a:xfrm>
            <a:off x="10353514" y="0"/>
            <a:ext cx="1835311" cy="9974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p:nvPr/>
        </p:nvSpPr>
        <p:spPr>
          <a:xfrm>
            <a:off x="0" y="6413747"/>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7"/>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7EA8AD"/>
              </a:buClr>
              <a:buSzPts val="4800"/>
              <a:buFont typeface="Quattrocento Sans"/>
              <a:buNone/>
              <a:defRPr b="0" i="0" sz="4800" u="none" cap="none" strike="noStrike">
                <a:solidFill>
                  <a:srgbClr val="7EA8AD"/>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chemeClr val="dk2"/>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chemeClr val="dk2"/>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chemeClr val="dk2"/>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7"/>
          <p:cNvSpPr txBox="1"/>
          <p:nvPr>
            <p:ph idx="10" type="dt"/>
          </p:nvPr>
        </p:nvSpPr>
        <p:spPr>
          <a:xfrm>
            <a:off x="7765753" y="6465572"/>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GB"/>
              <a:t>‹#›</a:t>
            </a:fld>
            <a:endParaRPr/>
          </a:p>
        </p:txBody>
      </p:sp>
      <p:cxnSp>
        <p:nvCxnSpPr>
          <p:cNvPr id="16" name="Google Shape;16;p7"/>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pic>
        <p:nvPicPr>
          <p:cNvPr descr="Logo, company name&#10;&#10;Description automatically generated" id="17" name="Google Shape;17;p7"/>
          <p:cNvPicPr preferRelativeResize="0"/>
          <p:nvPr/>
        </p:nvPicPr>
        <p:blipFill rotWithShape="1">
          <a:blip r:embed="rId1">
            <a:alphaModFix/>
          </a:blip>
          <a:srcRect b="0" l="0" r="0" t="0"/>
          <a:stretch/>
        </p:blipFill>
        <p:spPr>
          <a:xfrm>
            <a:off x="10238024" y="33090"/>
            <a:ext cx="1835311" cy="997451"/>
          </a:xfrm>
          <a:prstGeom prst="rect">
            <a:avLst/>
          </a:prstGeom>
          <a:noFill/>
          <a:ln>
            <a:noFill/>
          </a:ln>
        </p:spPr>
      </p:pic>
      <p:sp>
        <p:nvSpPr>
          <p:cNvPr id="18" name="Google Shape;18;p7"/>
          <p:cNvSpPr txBox="1"/>
          <p:nvPr/>
        </p:nvSpPr>
        <p:spPr>
          <a:xfrm>
            <a:off x="344128" y="6500917"/>
            <a:ext cx="376575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Copyright 2024 Kantara Initiative Inc</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iso.org/standard/46568.html" TargetMode="External"/><Relationship Id="rId4" Type="http://schemas.openxmlformats.org/officeDocument/2006/relationships/hyperlink" Target="https://www.iso.org/sites/directives/current/part2/index.xhtml#_idTextAnchor454" TargetMode="External"/><Relationship Id="rId10" Type="http://schemas.openxmlformats.org/officeDocument/2006/relationships/hyperlink" Target="https://www.iso.org/standard/67198.html" TargetMode="External"/><Relationship Id="rId9" Type="http://schemas.openxmlformats.org/officeDocument/2006/relationships/hyperlink" Target="https://www.iso.org/obp/ui/#iso:std:iso-iec:17000:ed-2:v2:en" TargetMode="External"/><Relationship Id="rId5" Type="http://schemas.openxmlformats.org/officeDocument/2006/relationships/hyperlink" Target="https://www.iso.org/standard/42635.html" TargetMode="External"/><Relationship Id="rId6" Type="http://schemas.openxmlformats.org/officeDocument/2006/relationships/hyperlink" Target="https://www.iso.org/standard/52993.html" TargetMode="External"/><Relationship Id="rId7" Type="http://schemas.openxmlformats.org/officeDocument/2006/relationships/hyperlink" Target="https://www.iso.org/standard/55087.html" TargetMode="External"/><Relationship Id="rId8" Type="http://schemas.openxmlformats.org/officeDocument/2006/relationships/hyperlink" Target="https://www.iso.org/standard/71580.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so.org/standard/52994.html" TargetMode="External"/><Relationship Id="rId4" Type="http://schemas.openxmlformats.org/officeDocument/2006/relationships/hyperlink" Target="https://www.iso.org/standard/61651.html" TargetMode="External"/><Relationship Id="rId10" Type="http://schemas.openxmlformats.org/officeDocument/2006/relationships/hyperlink" Target="https://www.iso.org/standard/29366.html" TargetMode="External"/><Relationship Id="rId9" Type="http://schemas.openxmlformats.org/officeDocument/2006/relationships/hyperlink" Target="https://www.iso.org/obp/ui/#iso:std:iso-iec:17040:ed-1:v1:en" TargetMode="External"/><Relationship Id="rId5" Type="http://schemas.openxmlformats.org/officeDocument/2006/relationships/hyperlink" Target="https://www.iso.org/ISO-IEC-17025-testing-and-calibration-laboratories.html" TargetMode="External"/><Relationship Id="rId6" Type="http://schemas.openxmlformats.org/officeDocument/2006/relationships/hyperlink" Target="https://www.iso.org/standard/29352.html" TargetMode="External"/><Relationship Id="rId7" Type="http://schemas.openxmlformats.org/officeDocument/2006/relationships/hyperlink" Target="https://www.iso.org/standard/29353.html" TargetMode="External"/><Relationship Id="rId8" Type="http://schemas.openxmlformats.org/officeDocument/2006/relationships/hyperlink" Target="https://www.iso.org/standard/29357.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290051" y="1675898"/>
            <a:ext cx="11611897" cy="1576387"/>
          </a:xfrm>
          <a:prstGeom prst="rect">
            <a:avLst/>
          </a:prstGeom>
          <a:solidFill>
            <a:schemeClr val="lt1"/>
          </a:solid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SzPts val="4800"/>
              <a:buNone/>
            </a:pPr>
            <a:r>
              <a:rPr b="0" lang="en-GB"/>
              <a:t>ISO 17065 Certification Overview</a:t>
            </a:r>
            <a:endParaRPr b="0"/>
          </a:p>
          <a:p>
            <a:pPr indent="0" lvl="0" marL="0" rtl="0" algn="l">
              <a:lnSpc>
                <a:spcPct val="85000"/>
              </a:lnSpc>
              <a:spcBef>
                <a:spcPts val="0"/>
              </a:spcBef>
              <a:spcAft>
                <a:spcPts val="0"/>
              </a:spcAft>
              <a:buSzPts val="4800"/>
              <a:buNone/>
            </a:pPr>
            <a:r>
              <a:rPr lang="en-GB" sz="3100"/>
              <a:t>Providers</a:t>
            </a:r>
            <a:br>
              <a:rPr lang="en-GB" sz="3100"/>
            </a:br>
            <a:r>
              <a:rPr lang="en-GB" sz="3100"/>
              <a:t>Jan 2025, Carol Buttle</a:t>
            </a:r>
            <a:endParaRPr/>
          </a:p>
        </p:txBody>
      </p:sp>
      <p:sp>
        <p:nvSpPr>
          <p:cNvPr id="78" name="Google Shape;78;p15"/>
          <p:cNvSpPr txBox="1"/>
          <p:nvPr>
            <p:ph idx="1" type="body"/>
          </p:nvPr>
        </p:nvSpPr>
        <p:spPr>
          <a:xfrm>
            <a:off x="4454311" y="57150"/>
            <a:ext cx="7860591" cy="1500187"/>
          </a:xfrm>
          <a:prstGeom prst="rect">
            <a:avLst/>
          </a:prstGeom>
          <a:noFill/>
          <a:ln>
            <a:noFill/>
          </a:ln>
        </p:spPr>
        <p:txBody>
          <a:bodyPr anchorCtr="0" anchor="b" bIns="45700" lIns="0" spcFirstLastPara="1" rIns="0" wrap="square" tIns="45700">
            <a:normAutofit/>
          </a:bodyPr>
          <a:lstStyle/>
          <a:p>
            <a:pPr indent="0" lvl="0" marL="0" rtl="0" algn="l">
              <a:lnSpc>
                <a:spcPct val="90000"/>
              </a:lnSpc>
              <a:spcBef>
                <a:spcPts val="1200"/>
              </a:spcBef>
              <a:spcAft>
                <a:spcPts val="0"/>
              </a:spcAft>
              <a:buSzPts val="2000"/>
              <a:buNone/>
            </a:pPr>
            <a:r>
              <a:rPr lang="en-GB"/>
              <a:t>					  				</a:t>
            </a:r>
            <a:endParaRPr/>
          </a:p>
        </p:txBody>
      </p:sp>
      <p:pic>
        <p:nvPicPr>
          <p:cNvPr descr="Logo, company name&#10;&#10;Description automatically generated" id="79" name="Google Shape;79;p15"/>
          <p:cNvPicPr preferRelativeResize="0"/>
          <p:nvPr/>
        </p:nvPicPr>
        <p:blipFill rotWithShape="1">
          <a:blip r:embed="rId3">
            <a:alphaModFix/>
          </a:blip>
          <a:srcRect b="0" l="0" r="0" t="0"/>
          <a:stretch/>
        </p:blipFill>
        <p:spPr>
          <a:xfrm>
            <a:off x="7904836" y="291748"/>
            <a:ext cx="3997112" cy="2172343"/>
          </a:xfrm>
          <a:prstGeom prst="rect">
            <a:avLst/>
          </a:prstGeom>
          <a:noFill/>
          <a:ln>
            <a:noFill/>
          </a:ln>
        </p:spPr>
      </p:pic>
      <p:pic>
        <p:nvPicPr>
          <p:cNvPr descr="Graphical user interface&#10;&#10;Description automatically generated" id="80" name="Google Shape;80;p15"/>
          <p:cNvPicPr preferRelativeResize="0"/>
          <p:nvPr/>
        </p:nvPicPr>
        <p:blipFill rotWithShape="1">
          <a:blip r:embed="rId4">
            <a:alphaModFix/>
          </a:blip>
          <a:srcRect b="27143" l="0" r="0" t="27014"/>
          <a:stretch/>
        </p:blipFill>
        <p:spPr>
          <a:xfrm>
            <a:off x="0" y="3166394"/>
            <a:ext cx="12192000" cy="31439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230da79cff_1_50"/>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Requirements</a:t>
            </a:r>
            <a:endParaRPr/>
          </a:p>
        </p:txBody>
      </p:sp>
      <p:sp>
        <p:nvSpPr>
          <p:cNvPr id="142" name="Google Shape;142;g3230da79cff_1_50"/>
          <p:cNvSpPr txBox="1"/>
          <p:nvPr>
            <p:ph idx="12" type="sldNum"/>
          </p:nvPr>
        </p:nvSpPr>
        <p:spPr>
          <a:xfrm>
            <a:off x="8737600" y="6565936"/>
            <a:ext cx="2844800" cy="28167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43" name="Google Shape;143;g3230da79cff_1_50"/>
          <p:cNvSpPr txBox="1"/>
          <p:nvPr>
            <p:ph idx="1" type="body"/>
          </p:nvPr>
        </p:nvSpPr>
        <p:spPr>
          <a:xfrm>
            <a:off x="640075" y="1888651"/>
            <a:ext cx="10972800" cy="3667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480"/>
              </a:spcBef>
              <a:spcAft>
                <a:spcPts val="0"/>
              </a:spcAft>
              <a:buSzPts val="2000"/>
              <a:buNone/>
            </a:pPr>
            <a:r>
              <a:rPr lang="en-GB" sz="2400"/>
              <a:t>The requirements are in depth, mandated and fall into the following categories:</a:t>
            </a:r>
            <a:endParaRPr sz="2400"/>
          </a:p>
          <a:p>
            <a:pPr indent="0" lvl="0" marL="0" marR="0" rtl="0" algn="l">
              <a:lnSpc>
                <a:spcPct val="90000"/>
              </a:lnSpc>
              <a:spcBef>
                <a:spcPts val="480"/>
              </a:spcBef>
              <a:spcAft>
                <a:spcPts val="0"/>
              </a:spcAft>
              <a:buSzPts val="2000"/>
              <a:buNone/>
            </a:pPr>
            <a:r>
              <a:t/>
            </a:r>
            <a:endParaRPr sz="2400"/>
          </a:p>
          <a:p>
            <a:pPr indent="-381000" lvl="0" marL="457200" marR="0" rtl="0" algn="l">
              <a:lnSpc>
                <a:spcPct val="90000"/>
              </a:lnSpc>
              <a:spcBef>
                <a:spcPts val="480"/>
              </a:spcBef>
              <a:spcAft>
                <a:spcPts val="0"/>
              </a:spcAft>
              <a:buSzPts val="2400"/>
              <a:buFont typeface="Quattrocento Sans"/>
              <a:buChar char="●"/>
            </a:pPr>
            <a:r>
              <a:rPr lang="en-GB" sz="2400"/>
              <a:t>General requirements</a:t>
            </a:r>
            <a:endParaRPr sz="2400"/>
          </a:p>
          <a:p>
            <a:pPr indent="-381000" lvl="0" marL="457200" marR="0" rtl="0" algn="l">
              <a:lnSpc>
                <a:spcPct val="90000"/>
              </a:lnSpc>
              <a:spcBef>
                <a:spcPts val="0"/>
              </a:spcBef>
              <a:spcAft>
                <a:spcPts val="0"/>
              </a:spcAft>
              <a:buSzPts val="2400"/>
              <a:buFont typeface="Quattrocento Sans"/>
              <a:buChar char="●"/>
            </a:pPr>
            <a:r>
              <a:rPr lang="en-GB" sz="2400"/>
              <a:t>Structural requirements</a:t>
            </a:r>
            <a:endParaRPr sz="2400"/>
          </a:p>
          <a:p>
            <a:pPr indent="-381000" lvl="0" marL="457200" marR="0" rtl="0" algn="l">
              <a:lnSpc>
                <a:spcPct val="90000"/>
              </a:lnSpc>
              <a:spcBef>
                <a:spcPts val="0"/>
              </a:spcBef>
              <a:spcAft>
                <a:spcPts val="0"/>
              </a:spcAft>
              <a:buSzPts val="2400"/>
              <a:buFont typeface="Quattrocento Sans"/>
              <a:buChar char="●"/>
            </a:pPr>
            <a:r>
              <a:rPr lang="en-GB" sz="2400"/>
              <a:t>Resource requirements</a:t>
            </a:r>
            <a:endParaRPr sz="2400"/>
          </a:p>
          <a:p>
            <a:pPr indent="-381000" lvl="0" marL="457200" marR="0" rtl="0" algn="l">
              <a:lnSpc>
                <a:spcPct val="90000"/>
              </a:lnSpc>
              <a:spcBef>
                <a:spcPts val="0"/>
              </a:spcBef>
              <a:spcAft>
                <a:spcPts val="0"/>
              </a:spcAft>
              <a:buSzPts val="2400"/>
              <a:buFont typeface="Quattrocento Sans"/>
              <a:buChar char="●"/>
            </a:pPr>
            <a:r>
              <a:rPr lang="en-GB" sz="2400"/>
              <a:t>Process requirements</a:t>
            </a:r>
            <a:endParaRPr sz="2400"/>
          </a:p>
          <a:p>
            <a:pPr indent="-381000" lvl="0" marL="457200" marR="0" rtl="0" algn="l">
              <a:lnSpc>
                <a:spcPct val="90000"/>
              </a:lnSpc>
              <a:spcBef>
                <a:spcPts val="0"/>
              </a:spcBef>
              <a:spcAft>
                <a:spcPts val="0"/>
              </a:spcAft>
              <a:buSzPts val="2400"/>
              <a:buFont typeface="Quattrocento Sans"/>
              <a:buChar char="●"/>
            </a:pPr>
            <a:r>
              <a:rPr lang="en-GB" sz="2400"/>
              <a:t>Management systems requirements</a:t>
            </a:r>
            <a:endParaRPr sz="2400"/>
          </a:p>
          <a:p>
            <a:pPr indent="-190500" lvl="0" marL="342900" rtl="0" algn="l">
              <a:lnSpc>
                <a:spcPct val="90000"/>
              </a:lnSpc>
              <a:spcBef>
                <a:spcPts val="480"/>
              </a:spcBef>
              <a:spcAft>
                <a:spcPts val="0"/>
              </a:spcAft>
              <a:buClr>
                <a:schemeClr val="dk1"/>
              </a:buClr>
              <a:buSzPts val="2400"/>
              <a:buFont typeface="Avenir"/>
              <a:buNone/>
            </a:pPr>
            <a:r>
              <a:t/>
            </a:r>
            <a:endParaRPr sz="2400"/>
          </a:p>
          <a:p>
            <a:pPr indent="-139700" lvl="0" marL="342900" rtl="0" algn="l">
              <a:lnSpc>
                <a:spcPct val="90000"/>
              </a:lnSpc>
              <a:spcBef>
                <a:spcPts val="640"/>
              </a:spcBef>
              <a:spcAft>
                <a:spcPts val="0"/>
              </a:spcAft>
              <a:buClr>
                <a:schemeClr val="dk1"/>
              </a:buClr>
              <a:buSzPts val="3200"/>
              <a:buFont typeface="Avenir"/>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269092a30d_0_49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GB"/>
              <a:t>The ISO 17065 process</a:t>
            </a:r>
            <a:endParaRPr/>
          </a:p>
        </p:txBody>
      </p:sp>
      <p:pic>
        <p:nvPicPr>
          <p:cNvPr id="150" name="Google Shape;150;g3269092a30d_0_490"/>
          <p:cNvPicPr preferRelativeResize="0"/>
          <p:nvPr/>
        </p:nvPicPr>
        <p:blipFill rotWithShape="1">
          <a:blip r:embed="rId3">
            <a:alphaModFix/>
          </a:blip>
          <a:srcRect b="0" l="0" r="0" t="0"/>
          <a:stretch/>
        </p:blipFill>
        <p:spPr>
          <a:xfrm>
            <a:off x="1195525" y="1928577"/>
            <a:ext cx="6328901" cy="3570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269092a30d_0_4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lang="en-GB"/>
              <a:t>What will Kantara do differently</a:t>
            </a:r>
            <a:endParaRPr/>
          </a:p>
        </p:txBody>
      </p:sp>
      <p:sp>
        <p:nvSpPr>
          <p:cNvPr id="157" name="Google Shape;157;g3269092a30d_0_45"/>
          <p:cNvSpPr txBox="1"/>
          <p:nvPr>
            <p:ph idx="1" type="body"/>
          </p:nvPr>
        </p:nvSpPr>
        <p:spPr>
          <a:xfrm>
            <a:off x="609600" y="1870650"/>
            <a:ext cx="10972800" cy="3987900"/>
          </a:xfrm>
          <a:prstGeom prst="rect">
            <a:avLst/>
          </a:prstGeom>
          <a:noFill/>
          <a:ln>
            <a:noFill/>
          </a:ln>
        </p:spPr>
        <p:txBody>
          <a:bodyPr anchorCtr="0" anchor="t" bIns="45700" lIns="0" spcFirstLastPara="1" rIns="0" wrap="square" tIns="45700">
            <a:normAutofit/>
          </a:bodyPr>
          <a:lstStyle/>
          <a:p>
            <a:pPr indent="-355600" lvl="0" marL="457200" rtl="0" algn="l">
              <a:lnSpc>
                <a:spcPct val="90000"/>
              </a:lnSpc>
              <a:spcBef>
                <a:spcPts val="1200"/>
              </a:spcBef>
              <a:spcAft>
                <a:spcPts val="0"/>
              </a:spcAft>
              <a:buSzPts val="2000"/>
              <a:buChar char="●"/>
            </a:pPr>
            <a:r>
              <a:rPr lang="en-GB">
                <a:highlight>
                  <a:srgbClr val="FFFFFF"/>
                </a:highlight>
              </a:rPr>
              <a:t>Provider approaches Kantara with initial request</a:t>
            </a:r>
            <a:endParaRPr>
              <a:highlight>
                <a:srgbClr val="FFFFFF"/>
              </a:highlight>
            </a:endParaRPr>
          </a:p>
          <a:p>
            <a:pPr indent="-355600" lvl="0" marL="457200" rtl="0" algn="l">
              <a:lnSpc>
                <a:spcPct val="115000"/>
              </a:lnSpc>
              <a:spcBef>
                <a:spcPts val="0"/>
              </a:spcBef>
              <a:spcAft>
                <a:spcPts val="0"/>
              </a:spcAft>
              <a:buSzPts val="2000"/>
              <a:buChar char="●"/>
            </a:pPr>
            <a:r>
              <a:rPr lang="en-GB">
                <a:highlight>
                  <a:srgbClr val="FFFFFF"/>
                </a:highlight>
              </a:rPr>
              <a:t>An application pack is sent</a:t>
            </a:r>
            <a:endParaRPr>
              <a:highlight>
                <a:srgbClr val="FFFFFF"/>
              </a:highlight>
            </a:endParaRPr>
          </a:p>
          <a:p>
            <a:pPr indent="-355600" lvl="0" marL="457200" rtl="0" algn="l">
              <a:lnSpc>
                <a:spcPct val="115000"/>
              </a:lnSpc>
              <a:spcBef>
                <a:spcPts val="0"/>
              </a:spcBef>
              <a:spcAft>
                <a:spcPts val="0"/>
              </a:spcAft>
              <a:buSzPts val="2000"/>
              <a:buChar char="●"/>
            </a:pPr>
            <a:r>
              <a:rPr lang="en-GB">
                <a:highlight>
                  <a:srgbClr val="FFFFFF"/>
                </a:highlight>
              </a:rPr>
              <a:t>The certification program team reviews application</a:t>
            </a:r>
            <a:endParaRPr>
              <a:highlight>
                <a:srgbClr val="FFFFFF"/>
              </a:highlight>
            </a:endParaRPr>
          </a:p>
          <a:p>
            <a:pPr indent="-355600" lvl="0" marL="457200" rtl="0" algn="l">
              <a:lnSpc>
                <a:spcPct val="115000"/>
              </a:lnSpc>
              <a:spcBef>
                <a:spcPts val="0"/>
              </a:spcBef>
              <a:spcAft>
                <a:spcPts val="0"/>
              </a:spcAft>
              <a:buSzPts val="2000"/>
              <a:buChar char="●"/>
            </a:pPr>
            <a:r>
              <a:rPr lang="en-GB">
                <a:highlight>
                  <a:srgbClr val="FFFFFF"/>
                </a:highlight>
              </a:rPr>
              <a:t>The scope is assessed</a:t>
            </a:r>
            <a:endParaRPr>
              <a:highlight>
                <a:srgbClr val="FFFFFF"/>
              </a:highlight>
            </a:endParaRPr>
          </a:p>
          <a:p>
            <a:pPr indent="-355600" lvl="0" marL="457200" rtl="0" algn="l">
              <a:lnSpc>
                <a:spcPct val="115000"/>
              </a:lnSpc>
              <a:spcBef>
                <a:spcPts val="0"/>
              </a:spcBef>
              <a:spcAft>
                <a:spcPts val="0"/>
              </a:spcAft>
              <a:buSzPts val="2000"/>
              <a:buChar char="●"/>
            </a:pPr>
            <a:r>
              <a:rPr lang="en-GB">
                <a:highlight>
                  <a:srgbClr val="FFFFFF"/>
                </a:highlight>
              </a:rPr>
              <a:t>Availability of audit team is checked</a:t>
            </a:r>
            <a:endParaRPr>
              <a:highlight>
                <a:srgbClr val="FFFFFF"/>
              </a:highlight>
            </a:endParaRPr>
          </a:p>
          <a:p>
            <a:pPr indent="-355600" lvl="0" marL="457200" rtl="0" algn="l">
              <a:lnSpc>
                <a:spcPct val="115000"/>
              </a:lnSpc>
              <a:spcBef>
                <a:spcPts val="0"/>
              </a:spcBef>
              <a:spcAft>
                <a:spcPts val="0"/>
              </a:spcAft>
              <a:buSzPts val="2000"/>
              <a:buChar char="●"/>
            </a:pPr>
            <a:r>
              <a:rPr lang="en-GB">
                <a:highlight>
                  <a:srgbClr val="FFFFFF"/>
                </a:highlight>
              </a:rPr>
              <a:t>A proposal is sent back to applicant</a:t>
            </a:r>
            <a:endParaRPr>
              <a:highlight>
                <a:srgbClr val="FFFFFF"/>
              </a:highlight>
            </a:endParaRPr>
          </a:p>
          <a:p>
            <a:pPr indent="-355600" lvl="0" marL="457200" rtl="0" algn="l">
              <a:lnSpc>
                <a:spcPct val="90000"/>
              </a:lnSpc>
              <a:spcBef>
                <a:spcPts val="0"/>
              </a:spcBef>
              <a:spcAft>
                <a:spcPts val="0"/>
              </a:spcAft>
              <a:buSzPts val="2000"/>
              <a:buChar char="●"/>
            </a:pPr>
            <a:r>
              <a:rPr lang="en-GB">
                <a:highlight>
                  <a:srgbClr val="FFFFFF"/>
                </a:highlight>
              </a:rPr>
              <a:t>A contract is signed</a:t>
            </a:r>
            <a:endParaRPr>
              <a:highlight>
                <a:srgbClr val="FFFFFF"/>
              </a:highlight>
            </a:endParaRPr>
          </a:p>
          <a:p>
            <a:pPr indent="-355600" lvl="0" marL="457200" rtl="0" algn="l">
              <a:lnSpc>
                <a:spcPct val="90000"/>
              </a:lnSpc>
              <a:spcBef>
                <a:spcPts val="0"/>
              </a:spcBef>
              <a:spcAft>
                <a:spcPts val="0"/>
              </a:spcAft>
              <a:buSzPts val="2000"/>
              <a:buChar char="●"/>
            </a:pPr>
            <a:r>
              <a:rPr lang="en-GB">
                <a:highlight>
                  <a:srgbClr val="FFFFFF"/>
                </a:highlight>
              </a:rPr>
              <a:t>The audit/assessments take place</a:t>
            </a:r>
            <a:endParaRPr>
              <a:highlight>
                <a:srgbClr val="FFFFFF"/>
              </a:highlight>
            </a:endParaRPr>
          </a:p>
          <a:p>
            <a:pPr indent="-355600" lvl="0" marL="457200" rtl="0" algn="l">
              <a:lnSpc>
                <a:spcPct val="90000"/>
              </a:lnSpc>
              <a:spcBef>
                <a:spcPts val="0"/>
              </a:spcBef>
              <a:spcAft>
                <a:spcPts val="0"/>
              </a:spcAft>
              <a:buSzPts val="2000"/>
              <a:buChar char="●"/>
            </a:pPr>
            <a:r>
              <a:rPr lang="en-GB">
                <a:highlight>
                  <a:srgbClr val="FFFFFF"/>
                </a:highlight>
              </a:rPr>
              <a:t>A report is submitted by the audit team and reviewed by technical audit lead</a:t>
            </a:r>
            <a:endParaRPr>
              <a:highlight>
                <a:srgbClr val="FFFFFF"/>
              </a:highlight>
            </a:endParaRPr>
          </a:p>
          <a:p>
            <a:pPr indent="-355600" lvl="0" marL="457200" rtl="0" algn="l">
              <a:lnSpc>
                <a:spcPct val="90000"/>
              </a:lnSpc>
              <a:spcBef>
                <a:spcPts val="0"/>
              </a:spcBef>
              <a:spcAft>
                <a:spcPts val="0"/>
              </a:spcAft>
              <a:buSzPts val="2000"/>
              <a:buChar char="●"/>
            </a:pPr>
            <a:r>
              <a:rPr lang="en-GB">
                <a:highlight>
                  <a:srgbClr val="FFFFFF"/>
                </a:highlight>
              </a:rPr>
              <a:t>The report is submitted to the ARB for review and decision</a:t>
            </a:r>
            <a:endParaRPr>
              <a:highlight>
                <a:srgbClr val="FFFFFF"/>
              </a:highlight>
            </a:endParaRPr>
          </a:p>
          <a:p>
            <a:pPr indent="-355600" lvl="0" marL="457200" rtl="0" algn="l">
              <a:lnSpc>
                <a:spcPct val="90000"/>
              </a:lnSpc>
              <a:spcBef>
                <a:spcPts val="0"/>
              </a:spcBef>
              <a:spcAft>
                <a:spcPts val="0"/>
              </a:spcAft>
              <a:buSzPts val="2000"/>
              <a:buChar char="●"/>
            </a:pPr>
            <a:r>
              <a:rPr lang="en-GB">
                <a:highlight>
                  <a:srgbClr val="FFFFFF"/>
                </a:highlight>
              </a:rPr>
              <a:t>The </a:t>
            </a:r>
            <a:r>
              <a:rPr lang="en-GB">
                <a:highlight>
                  <a:srgbClr val="FFFFFF"/>
                </a:highlight>
              </a:rPr>
              <a:t>decision</a:t>
            </a:r>
            <a:r>
              <a:rPr lang="en-GB">
                <a:highlight>
                  <a:srgbClr val="FFFFFF"/>
                </a:highlight>
              </a:rPr>
              <a:t> is made and successful outcome result is the release of a certificate and entry on the register</a:t>
            </a:r>
            <a:endParaRPr>
              <a:highlight>
                <a:srgbClr val="FFFFFF"/>
              </a:highlight>
            </a:endParaRPr>
          </a:p>
        </p:txBody>
      </p:sp>
      <p:sp>
        <p:nvSpPr>
          <p:cNvPr id="158" name="Google Shape;158;g3269092a30d_0_45"/>
          <p:cNvSpPr txBox="1"/>
          <p:nvPr>
            <p:ph idx="12" type="sldNum"/>
          </p:nvPr>
        </p:nvSpPr>
        <p:spPr>
          <a:xfrm>
            <a:off x="9233988" y="6540729"/>
            <a:ext cx="2844900" cy="33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269092a30d_0_25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lang="en-GB"/>
              <a:t>Process</a:t>
            </a:r>
            <a:endParaRPr/>
          </a:p>
        </p:txBody>
      </p:sp>
      <p:sp>
        <p:nvSpPr>
          <p:cNvPr id="165" name="Google Shape;165;g3269092a30d_0_255"/>
          <p:cNvSpPr txBox="1"/>
          <p:nvPr>
            <p:ph idx="12" type="sldNum"/>
          </p:nvPr>
        </p:nvSpPr>
        <p:spPr>
          <a:xfrm>
            <a:off x="9161838" y="6288229"/>
            <a:ext cx="2844900" cy="33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grpSp>
        <p:nvGrpSpPr>
          <p:cNvPr id="166" name="Google Shape;166;g3269092a30d_0_255"/>
          <p:cNvGrpSpPr/>
          <p:nvPr/>
        </p:nvGrpSpPr>
        <p:grpSpPr>
          <a:xfrm>
            <a:off x="7683674" y="1833469"/>
            <a:ext cx="4161546" cy="4144133"/>
            <a:chOff x="5632317" y="1189775"/>
            <a:chExt cx="3305700" cy="3483050"/>
          </a:xfrm>
        </p:grpSpPr>
        <p:sp>
          <p:nvSpPr>
            <p:cNvPr id="167" name="Google Shape;167;g3269092a30d_0_255"/>
            <p:cNvSpPr/>
            <p:nvPr/>
          </p:nvSpPr>
          <p:spPr>
            <a:xfrm>
              <a:off x="5632317" y="1189775"/>
              <a:ext cx="3305700" cy="669000"/>
            </a:xfrm>
            <a:prstGeom prst="chevron">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Proposal</a:t>
              </a:r>
              <a:endParaRPr sz="1900">
                <a:solidFill>
                  <a:srgbClr val="FFFFFF"/>
                </a:solidFill>
                <a:latin typeface="Roboto"/>
                <a:ea typeface="Roboto"/>
                <a:cs typeface="Roboto"/>
                <a:sym typeface="Roboto"/>
              </a:endParaRPr>
            </a:p>
          </p:txBody>
        </p:sp>
        <p:sp>
          <p:nvSpPr>
            <p:cNvPr id="168" name="Google Shape;168;g3269092a30d_0_255"/>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The proposal will detail:</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Costs, duration and timescales</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The nominated auditors.</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 plan giving full information about what is required, when and by whom.</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If Kantara and the provider are in agreement the proposal is accepted and a contract signed.</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p:txBody>
        </p:sp>
      </p:grpSp>
      <p:grpSp>
        <p:nvGrpSpPr>
          <p:cNvPr id="169" name="Google Shape;169;g3269092a30d_0_255"/>
          <p:cNvGrpSpPr/>
          <p:nvPr/>
        </p:nvGrpSpPr>
        <p:grpSpPr>
          <a:xfrm>
            <a:off x="593150" y="1833724"/>
            <a:ext cx="4465192" cy="4143878"/>
            <a:chOff x="0" y="1189989"/>
            <a:chExt cx="3546900" cy="3482836"/>
          </a:xfrm>
        </p:grpSpPr>
        <p:sp>
          <p:nvSpPr>
            <p:cNvPr id="170" name="Google Shape;170;g3269092a30d_0_255"/>
            <p:cNvSpPr/>
            <p:nvPr/>
          </p:nvSpPr>
          <p:spPr>
            <a:xfrm>
              <a:off x="0" y="1189989"/>
              <a:ext cx="3546900" cy="669000"/>
            </a:xfrm>
            <a:prstGeom prst="homePlate">
              <a:avLst>
                <a:gd fmla="val 50000" name="adj"/>
              </a:avLst>
            </a:prstGeom>
            <a:solidFill>
              <a:schemeClr val="dk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Application</a:t>
              </a:r>
              <a:endParaRPr sz="1900">
                <a:solidFill>
                  <a:srgbClr val="FFFFFF"/>
                </a:solidFill>
                <a:latin typeface="Roboto"/>
                <a:ea typeface="Roboto"/>
                <a:cs typeface="Roboto"/>
                <a:sym typeface="Roboto"/>
              </a:endParaRPr>
            </a:p>
          </p:txBody>
        </p:sp>
        <p:sp>
          <p:nvSpPr>
            <p:cNvPr id="171" name="Google Shape;171;g3269092a30d_0_255"/>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The application pack comprises:</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Application form</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Service Assessment Criteria (SAC) &amp; Statement of Criteria Applicability (SoCA)</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Statement of conformity</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Service description</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Everything needed will be sent to the </a:t>
              </a:r>
              <a:r>
                <a:rPr lang="en-GB">
                  <a:latin typeface="Roboto"/>
                  <a:ea typeface="Roboto"/>
                  <a:cs typeface="Roboto"/>
                  <a:sym typeface="Roboto"/>
                </a:rPr>
                <a:t>provider</a:t>
              </a:r>
              <a:r>
                <a:rPr lang="en-GB">
                  <a:latin typeface="Roboto"/>
                  <a:ea typeface="Roboto"/>
                  <a:cs typeface="Roboto"/>
                  <a:sym typeface="Roboto"/>
                </a:rPr>
                <a:t> by the certification team.</a:t>
              </a:r>
              <a:endParaRPr>
                <a:latin typeface="Roboto"/>
                <a:ea typeface="Roboto"/>
                <a:cs typeface="Roboto"/>
                <a:sym typeface="Roboto"/>
              </a:endParaRPr>
            </a:p>
          </p:txBody>
        </p:sp>
      </p:grpSp>
      <p:grpSp>
        <p:nvGrpSpPr>
          <p:cNvPr id="172" name="Google Shape;172;g3269092a30d_0_255"/>
          <p:cNvGrpSpPr/>
          <p:nvPr/>
        </p:nvGrpSpPr>
        <p:grpSpPr>
          <a:xfrm>
            <a:off x="4299609" y="1833469"/>
            <a:ext cx="4161546" cy="4144141"/>
            <a:chOff x="2944204" y="1189775"/>
            <a:chExt cx="3305700" cy="3483057"/>
          </a:xfrm>
        </p:grpSpPr>
        <p:sp>
          <p:nvSpPr>
            <p:cNvPr id="173" name="Google Shape;173;g3269092a30d_0_255"/>
            <p:cNvSpPr/>
            <p:nvPr/>
          </p:nvSpPr>
          <p:spPr>
            <a:xfrm>
              <a:off x="2944204" y="1189775"/>
              <a:ext cx="3305700" cy="669000"/>
            </a:xfrm>
            <a:prstGeom prst="chevron">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Application review</a:t>
              </a:r>
              <a:endParaRPr sz="1900">
                <a:solidFill>
                  <a:srgbClr val="FFFFFF"/>
                </a:solidFill>
                <a:latin typeface="Roboto"/>
                <a:ea typeface="Roboto"/>
                <a:cs typeface="Roboto"/>
                <a:sym typeface="Roboto"/>
              </a:endParaRPr>
            </a:p>
          </p:txBody>
        </p:sp>
        <p:sp>
          <p:nvSpPr>
            <p:cNvPr id="174" name="Google Shape;174;g3269092a30d_0_255"/>
            <p:cNvSpPr txBox="1"/>
            <p:nvPr/>
          </p:nvSpPr>
          <p:spPr>
            <a:xfrm>
              <a:off x="3304631" y="2057132"/>
              <a:ext cx="26361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On receipt of completed application pack the certification reviews. This</a:t>
              </a:r>
              <a:r>
                <a:rPr lang="en-GB">
                  <a:latin typeface="Roboto"/>
                  <a:ea typeface="Roboto"/>
                  <a:cs typeface="Roboto"/>
                  <a:sym typeface="Roboto"/>
                </a:rPr>
                <a:t> will make sure that the provider is ready to proceed and has supplied all the necessary information.</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It will also make sure that Kantara has the necessary resources and skills to undertake the assessment.</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An estimate of the time, duration is made.</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 plan is produced.</a:t>
              </a:r>
              <a:endParaRPr>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269092a30d_0_49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lang="en-GB"/>
              <a:t>Process</a:t>
            </a:r>
            <a:endParaRPr/>
          </a:p>
        </p:txBody>
      </p:sp>
      <p:sp>
        <p:nvSpPr>
          <p:cNvPr id="181" name="Google Shape;181;g3269092a30d_0_497"/>
          <p:cNvSpPr txBox="1"/>
          <p:nvPr>
            <p:ph idx="12" type="sldNum"/>
          </p:nvPr>
        </p:nvSpPr>
        <p:spPr>
          <a:xfrm>
            <a:off x="9270063" y="6276229"/>
            <a:ext cx="2844900" cy="33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grpSp>
        <p:nvGrpSpPr>
          <p:cNvPr id="182" name="Google Shape;182;g3269092a30d_0_497"/>
          <p:cNvGrpSpPr/>
          <p:nvPr/>
        </p:nvGrpSpPr>
        <p:grpSpPr>
          <a:xfrm>
            <a:off x="7791899" y="1821469"/>
            <a:ext cx="4161546" cy="4144133"/>
            <a:chOff x="5632317" y="1189775"/>
            <a:chExt cx="3305700" cy="3483050"/>
          </a:xfrm>
        </p:grpSpPr>
        <p:sp>
          <p:nvSpPr>
            <p:cNvPr id="183" name="Google Shape;183;g3269092a30d_0_497"/>
            <p:cNvSpPr/>
            <p:nvPr/>
          </p:nvSpPr>
          <p:spPr>
            <a:xfrm>
              <a:off x="5632317" y="1189775"/>
              <a:ext cx="3305700" cy="669000"/>
            </a:xfrm>
            <a:prstGeom prst="chevron">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Decision</a:t>
              </a:r>
              <a:endParaRPr sz="1900">
                <a:solidFill>
                  <a:srgbClr val="FFFFFF"/>
                </a:solidFill>
                <a:latin typeface="Roboto"/>
                <a:ea typeface="Roboto"/>
                <a:cs typeface="Roboto"/>
                <a:sym typeface="Roboto"/>
              </a:endParaRPr>
            </a:p>
          </p:txBody>
        </p:sp>
        <p:sp>
          <p:nvSpPr>
            <p:cNvPr id="184" name="Google Shape;184;g3269092a30d_0_497"/>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The ARB will review the fully completed report. Any clarifications will be requested but all being well, a positive </a:t>
              </a:r>
              <a:r>
                <a:rPr lang="en-GB">
                  <a:latin typeface="Roboto"/>
                  <a:ea typeface="Roboto"/>
                  <a:cs typeface="Roboto"/>
                  <a:sym typeface="Roboto"/>
                </a:rPr>
                <a:t>decision</a:t>
              </a:r>
              <a:r>
                <a:rPr lang="en-GB">
                  <a:latin typeface="Roboto"/>
                  <a:ea typeface="Roboto"/>
                  <a:cs typeface="Roboto"/>
                  <a:sym typeface="Roboto"/>
                </a:rPr>
                <a:t> is made and agreement for issuance of a certificate.</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The certification team will notify the </a:t>
              </a:r>
              <a:r>
                <a:rPr lang="en-GB">
                  <a:latin typeface="Roboto"/>
                  <a:ea typeface="Roboto"/>
                  <a:cs typeface="Roboto"/>
                  <a:sym typeface="Roboto"/>
                </a:rPr>
                <a:t>provider of</a:t>
              </a:r>
              <a:r>
                <a:rPr lang="en-GB">
                  <a:latin typeface="Roboto"/>
                  <a:ea typeface="Roboto"/>
                  <a:cs typeface="Roboto"/>
                  <a:sym typeface="Roboto"/>
                </a:rPr>
                <a:t> the decision.</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Provider is then supplied with </a:t>
              </a:r>
              <a:r>
                <a:rPr lang="en-GB">
                  <a:latin typeface="Roboto"/>
                  <a:ea typeface="Roboto"/>
                  <a:cs typeface="Roboto"/>
                  <a:sym typeface="Roboto"/>
                </a:rPr>
                <a:t>certificate</a:t>
              </a:r>
              <a:r>
                <a:rPr lang="en-GB">
                  <a:latin typeface="Roboto"/>
                  <a:ea typeface="Roboto"/>
                  <a:cs typeface="Roboto"/>
                  <a:sym typeface="Roboto"/>
                </a:rPr>
                <a:t> and added to the trust list register</a:t>
              </a:r>
              <a:endParaRPr>
                <a:latin typeface="Roboto"/>
                <a:ea typeface="Roboto"/>
                <a:cs typeface="Roboto"/>
                <a:sym typeface="Roboto"/>
              </a:endParaRPr>
            </a:p>
          </p:txBody>
        </p:sp>
      </p:grpSp>
      <p:grpSp>
        <p:nvGrpSpPr>
          <p:cNvPr id="185" name="Google Shape;185;g3269092a30d_0_497"/>
          <p:cNvGrpSpPr/>
          <p:nvPr/>
        </p:nvGrpSpPr>
        <p:grpSpPr>
          <a:xfrm>
            <a:off x="701375" y="1821724"/>
            <a:ext cx="4465192" cy="4143878"/>
            <a:chOff x="0" y="1189989"/>
            <a:chExt cx="3546900" cy="3482836"/>
          </a:xfrm>
        </p:grpSpPr>
        <p:sp>
          <p:nvSpPr>
            <p:cNvPr id="186" name="Google Shape;186;g3269092a30d_0_497"/>
            <p:cNvSpPr/>
            <p:nvPr/>
          </p:nvSpPr>
          <p:spPr>
            <a:xfrm>
              <a:off x="0" y="1189989"/>
              <a:ext cx="3546900" cy="669000"/>
            </a:xfrm>
            <a:prstGeom prst="homePlate">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Evaluation</a:t>
              </a:r>
              <a:endParaRPr sz="1900">
                <a:solidFill>
                  <a:srgbClr val="FFFFFF"/>
                </a:solidFill>
                <a:latin typeface="Roboto"/>
                <a:ea typeface="Roboto"/>
                <a:cs typeface="Roboto"/>
                <a:sym typeface="Roboto"/>
              </a:endParaRPr>
            </a:p>
          </p:txBody>
        </p:sp>
        <p:sp>
          <p:nvSpPr>
            <p:cNvPr id="187" name="Google Shape;187;g3269092a30d_0_497"/>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The evaluation will use the best method for checking compliance:</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Document review</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Interviews</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Testing etc</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 full report is compiled by the assessors.</a:t>
              </a:r>
              <a:endParaRPr>
                <a:latin typeface="Roboto"/>
                <a:ea typeface="Roboto"/>
                <a:cs typeface="Roboto"/>
                <a:sym typeface="Roboto"/>
              </a:endParaRPr>
            </a:p>
          </p:txBody>
        </p:sp>
      </p:grpSp>
      <p:grpSp>
        <p:nvGrpSpPr>
          <p:cNvPr id="188" name="Google Shape;188;g3269092a30d_0_497"/>
          <p:cNvGrpSpPr/>
          <p:nvPr/>
        </p:nvGrpSpPr>
        <p:grpSpPr>
          <a:xfrm>
            <a:off x="4407834" y="1821469"/>
            <a:ext cx="4161546" cy="4144133"/>
            <a:chOff x="2944204" y="1189775"/>
            <a:chExt cx="3305700" cy="3483050"/>
          </a:xfrm>
        </p:grpSpPr>
        <p:sp>
          <p:nvSpPr>
            <p:cNvPr id="189" name="Google Shape;189;g3269092a30d_0_497"/>
            <p:cNvSpPr/>
            <p:nvPr/>
          </p:nvSpPr>
          <p:spPr>
            <a:xfrm>
              <a:off x="2944204" y="1189775"/>
              <a:ext cx="3305700" cy="669000"/>
            </a:xfrm>
            <a:prstGeom prst="chevron">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GB" sz="1900">
                  <a:solidFill>
                    <a:srgbClr val="FFFFFF"/>
                  </a:solidFill>
                  <a:latin typeface="Roboto"/>
                  <a:ea typeface="Roboto"/>
                  <a:cs typeface="Roboto"/>
                  <a:sym typeface="Roboto"/>
                </a:rPr>
                <a:t>R</a:t>
              </a:r>
              <a:r>
                <a:rPr lang="en-GB" sz="1900">
                  <a:solidFill>
                    <a:srgbClr val="FFFFFF"/>
                  </a:solidFill>
                  <a:latin typeface="Roboto"/>
                  <a:ea typeface="Roboto"/>
                  <a:cs typeface="Roboto"/>
                  <a:sym typeface="Roboto"/>
                </a:rPr>
                <a:t>eview</a:t>
              </a:r>
              <a:endParaRPr sz="1900">
                <a:solidFill>
                  <a:srgbClr val="FFFFFF"/>
                </a:solidFill>
                <a:latin typeface="Roboto"/>
                <a:ea typeface="Roboto"/>
                <a:cs typeface="Roboto"/>
                <a:sym typeface="Roboto"/>
              </a:endParaRPr>
            </a:p>
          </p:txBody>
        </p:sp>
        <p:sp>
          <p:nvSpPr>
            <p:cNvPr id="190" name="Google Shape;190;g3269092a30d_0_497"/>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GB">
                  <a:latin typeface="Roboto"/>
                  <a:ea typeface="Roboto"/>
                  <a:cs typeface="Roboto"/>
                  <a:sym typeface="Roboto"/>
                </a:rPr>
                <a:t>An independent review by a technical review who had not taken part in the original evaluation will take place in a specified amount of time.</a:t>
              </a:r>
              <a:endParaRPr>
                <a:latin typeface="Roboto"/>
                <a:ea typeface="Roboto"/>
                <a:cs typeface="Roboto"/>
                <a:sym typeface="Roboto"/>
              </a:endParaRPr>
            </a:p>
            <a:p>
              <a:pPr indent="0" lvl="0" marL="0" rtl="0" algn="l">
                <a:lnSpc>
                  <a:spcPct val="115000"/>
                </a:lnSpc>
                <a:spcBef>
                  <a:spcPts val="0"/>
                </a:spcBef>
                <a:spcAft>
                  <a:spcPts val="0"/>
                </a:spcAft>
                <a:buNone/>
              </a:pPr>
              <a:r>
                <a:rPr lang="en-GB">
                  <a:latin typeface="Roboto"/>
                  <a:ea typeface="Roboto"/>
                  <a:cs typeface="Roboto"/>
                  <a:sym typeface="Roboto"/>
                </a:rPr>
                <a:t>Any further information from the provider will be requested if necessary and when complete the updated report is sent to the certification team who then submit it to the ARB.</a:t>
              </a:r>
              <a:endParaRPr>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230da79cff_1_119"/>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marR="0" rtl="0" algn="l">
              <a:lnSpc>
                <a:spcPct val="115000"/>
              </a:lnSpc>
              <a:spcBef>
                <a:spcPts val="0"/>
              </a:spcBef>
              <a:spcAft>
                <a:spcPts val="0"/>
              </a:spcAft>
              <a:buSzPts val="4800"/>
              <a:buNone/>
            </a:pPr>
            <a:r>
              <a:rPr lang="en-GB"/>
              <a:t>Appendix - interrelated standards</a:t>
            </a:r>
            <a:endParaRPr/>
          </a:p>
        </p:txBody>
      </p:sp>
      <p:sp>
        <p:nvSpPr>
          <p:cNvPr id="196" name="Google Shape;196;g3230da79cff_1_119"/>
          <p:cNvSpPr txBox="1"/>
          <p:nvPr>
            <p:ph idx="1" type="body"/>
          </p:nvPr>
        </p:nvSpPr>
        <p:spPr>
          <a:xfrm>
            <a:off x="609600" y="1772800"/>
            <a:ext cx="10972800" cy="4793100"/>
          </a:xfrm>
          <a:prstGeom prst="rect">
            <a:avLst/>
          </a:prstGeom>
          <a:noFill/>
          <a:ln>
            <a:noFill/>
          </a:ln>
        </p:spPr>
        <p:txBody>
          <a:bodyPr anchorCtr="0" anchor="t" bIns="45700" lIns="91425" spcFirstLastPara="1" rIns="91425" wrap="square" tIns="45700">
            <a:normAutofit/>
          </a:bodyPr>
          <a:lstStyle/>
          <a:p>
            <a:pPr indent="0" lvl="0" marL="0" rtl="0" algn="l">
              <a:lnSpc>
                <a:spcPct val="131000"/>
              </a:lnSpc>
              <a:spcBef>
                <a:spcPts val="1500"/>
              </a:spcBef>
              <a:spcAft>
                <a:spcPts val="0"/>
              </a:spcAft>
              <a:buSzPts val="2000"/>
              <a:buNone/>
            </a:pPr>
            <a:r>
              <a:t/>
            </a:r>
            <a:endParaRPr b="1" sz="1700">
              <a:highlight>
                <a:srgbClr val="FFFFFF"/>
              </a:highlight>
              <a:latin typeface="Arial"/>
              <a:ea typeface="Arial"/>
              <a:cs typeface="Arial"/>
              <a:sym typeface="Arial"/>
            </a:endParaRPr>
          </a:p>
          <a:p>
            <a:pPr indent="-342900" lvl="0" marL="457200" rtl="0" algn="l">
              <a:lnSpc>
                <a:spcPct val="100000"/>
              </a:lnSpc>
              <a:spcBef>
                <a:spcPts val="1500"/>
              </a:spcBef>
              <a:spcAft>
                <a:spcPts val="0"/>
              </a:spcAft>
              <a:buSzPts val="1800"/>
              <a:buChar char="●"/>
            </a:pPr>
            <a:r>
              <a:rPr lang="en-GB" sz="1800" u="sng">
                <a:solidFill>
                  <a:schemeClr val="hlink"/>
                </a:solidFill>
                <a:hlinkClick r:id="rId3"/>
              </a:rPr>
              <a:t>ISO/IEC 17065</a:t>
            </a:r>
            <a:r>
              <a:rPr lang="en-GB" sz="1800"/>
              <a:t>, Conformity assessment – Requirements for bodies certifying products, processes and services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4"/>
              </a:rPr>
              <a:t>ISO/IEC Directives, Part 2, 2018, 33.2</a:t>
            </a:r>
            <a:r>
              <a:rPr lang="en-GB" sz="1800"/>
              <a:t>, Conformity assessment schemes and systems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5"/>
              </a:rPr>
              <a:t>ISO/IEC 17007</a:t>
            </a:r>
            <a:r>
              <a:rPr lang="en-GB" sz="1800"/>
              <a:t>, Conformity assessment – Guidance for drafting normative documents suitable for use for conformity assessment</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6"/>
              </a:rPr>
              <a:t>ISO/IEC 17024</a:t>
            </a:r>
            <a:r>
              <a:rPr lang="en-GB" sz="1800"/>
              <a:t>, Conformity assessment – General requirements for bodies operating certification of persons, Clause 8, Certification schemes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7"/>
              </a:rPr>
              <a:t>ISO/IEC 17067</a:t>
            </a:r>
            <a:r>
              <a:rPr lang="en-GB" sz="1800"/>
              <a:t>, Conformity assessment – Fundamentals of product certification and guidelines for product certification schemes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8"/>
              </a:rPr>
              <a:t>ISO 10002</a:t>
            </a:r>
            <a:r>
              <a:rPr lang="en-GB" sz="1800"/>
              <a:t>, Quality management – Customer satisfaction – Guidelines for complaints handling in organisations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9"/>
              </a:rPr>
              <a:t>ISO/IEC 17000</a:t>
            </a:r>
            <a:r>
              <a:rPr lang="en-GB" sz="1800"/>
              <a:t>, Conformity assessment – Vocabulary and general principles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10"/>
              </a:rPr>
              <a:t>ISO/IEC 17011</a:t>
            </a:r>
            <a:r>
              <a:rPr lang="en-GB" sz="1800"/>
              <a:t>, Conformity assessment – Requirements for accreditation bodies accrediting conformity assessment bodies</a:t>
            </a:r>
            <a:endParaRPr sz="2600"/>
          </a:p>
        </p:txBody>
      </p:sp>
      <p:sp>
        <p:nvSpPr>
          <p:cNvPr id="197" name="Google Shape;197;g3230da79cff_1_119"/>
          <p:cNvSpPr txBox="1"/>
          <p:nvPr>
            <p:ph idx="12" type="sldNum"/>
          </p:nvPr>
        </p:nvSpPr>
        <p:spPr>
          <a:xfrm>
            <a:off x="8737600" y="6565936"/>
            <a:ext cx="2844800" cy="28167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230da79cff_1_125"/>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Appendix - interrelated standards (contd)</a:t>
            </a:r>
            <a:r>
              <a:rPr lang="en-GB" sz="4400"/>
              <a:t> </a:t>
            </a:r>
            <a:endParaRPr/>
          </a:p>
        </p:txBody>
      </p:sp>
      <p:sp>
        <p:nvSpPr>
          <p:cNvPr id="203" name="Google Shape;203;g3230da79cff_1_125"/>
          <p:cNvSpPr txBox="1"/>
          <p:nvPr>
            <p:ph idx="1" type="body"/>
          </p:nvPr>
        </p:nvSpPr>
        <p:spPr>
          <a:xfrm>
            <a:off x="609600" y="2009300"/>
            <a:ext cx="10972800" cy="44415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500"/>
              </a:spcBef>
              <a:spcAft>
                <a:spcPts val="0"/>
              </a:spcAft>
              <a:buSzPts val="2000"/>
              <a:buNone/>
            </a:pPr>
            <a:r>
              <a:t/>
            </a:r>
            <a:endParaRPr sz="1000"/>
          </a:p>
          <a:p>
            <a:pPr indent="-342900" lvl="0" marL="457200" rtl="0" algn="l">
              <a:lnSpc>
                <a:spcPct val="100000"/>
              </a:lnSpc>
              <a:spcBef>
                <a:spcPts val="1500"/>
              </a:spcBef>
              <a:spcAft>
                <a:spcPts val="0"/>
              </a:spcAft>
              <a:buSzPts val="1800"/>
              <a:buChar char="●"/>
            </a:pPr>
            <a:r>
              <a:rPr lang="en-GB" sz="1800" u="sng">
                <a:solidFill>
                  <a:schemeClr val="hlink"/>
                </a:solidFill>
                <a:hlinkClick r:id="rId3"/>
              </a:rPr>
              <a:t>ISO/IEC 17020</a:t>
            </a:r>
            <a:r>
              <a:rPr lang="en-GB" sz="1800"/>
              <a:t>, Conformity assessment – Requirements for the operation of various types of bodies performing inspection</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4"/>
              </a:rPr>
              <a:t>ISO/IEC 17021-1</a:t>
            </a:r>
            <a:r>
              <a:rPr lang="en-GB" sz="1800"/>
              <a:t>, Conformity assessment –Requirements for bodies providing audit and certification of management systems – Part 1: Requirements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5"/>
              </a:rPr>
              <a:t>ISO/IEC 17025</a:t>
            </a:r>
            <a:r>
              <a:rPr lang="en-GB" sz="1800"/>
              <a:t>, General requirements for the competence of testing and calibration laboratories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6"/>
              </a:rPr>
              <a:t>ISO/IEC 17029</a:t>
            </a:r>
            <a:r>
              <a:rPr lang="en-GB" sz="1800"/>
              <a:t>, Conformity assessment – General principles and requirements for validation and verification bodies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7"/>
              </a:rPr>
              <a:t>ISO/IEC 17030</a:t>
            </a:r>
            <a:r>
              <a:rPr lang="en-GB" sz="1800"/>
              <a:t>, Conformity assessment – General requirements for third-party marks of conformity</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8"/>
              </a:rPr>
              <a:t>ISO/IEC 17034</a:t>
            </a:r>
            <a:r>
              <a:rPr lang="en-GB" sz="1800"/>
              <a:t>, General requirements for the competence of reference material producers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9"/>
              </a:rPr>
              <a:t>ISO/IEC 17040</a:t>
            </a:r>
            <a:r>
              <a:rPr lang="en-GB" sz="1800"/>
              <a:t>, Conformity assessment – General requirements for peer assessment of conformity assessment bodies and accreditation bodies</a:t>
            </a:r>
            <a:endParaRPr sz="1800"/>
          </a:p>
          <a:p>
            <a:pPr indent="-342900" lvl="0" marL="457200" rtl="0" algn="l">
              <a:lnSpc>
                <a:spcPct val="100000"/>
              </a:lnSpc>
              <a:spcBef>
                <a:spcPts val="0"/>
              </a:spcBef>
              <a:spcAft>
                <a:spcPts val="0"/>
              </a:spcAft>
              <a:buSzPts val="1800"/>
              <a:buChar char="●"/>
            </a:pPr>
            <a:r>
              <a:rPr lang="en-GB" sz="1800" u="sng">
                <a:solidFill>
                  <a:schemeClr val="hlink"/>
                </a:solidFill>
                <a:hlinkClick r:id="rId10"/>
              </a:rPr>
              <a:t>ISO/IEC 17043</a:t>
            </a:r>
            <a:r>
              <a:rPr lang="en-GB" sz="1800"/>
              <a:t>, Conformity assessment – General requirements for proficiency testing ISO/IEC Guide 23, Methods of indicating conformity with standards for third-party certification systems.</a:t>
            </a:r>
            <a:endParaRPr b="1" sz="1800"/>
          </a:p>
        </p:txBody>
      </p:sp>
      <p:sp>
        <p:nvSpPr>
          <p:cNvPr id="204" name="Google Shape;204;g3230da79cff_1_125"/>
          <p:cNvSpPr txBox="1"/>
          <p:nvPr>
            <p:ph idx="12" type="sldNum"/>
          </p:nvPr>
        </p:nvSpPr>
        <p:spPr>
          <a:xfrm>
            <a:off x="8737600" y="6565936"/>
            <a:ext cx="2844900" cy="281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230da79cff_1_15"/>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lang="en-GB"/>
              <a:t>What this overview covers</a:t>
            </a:r>
            <a:endParaRPr/>
          </a:p>
        </p:txBody>
      </p:sp>
      <p:sp>
        <p:nvSpPr>
          <p:cNvPr id="87" name="Google Shape;87;g3230da79cff_1_15"/>
          <p:cNvSpPr txBox="1"/>
          <p:nvPr>
            <p:ph idx="1" type="body"/>
          </p:nvPr>
        </p:nvSpPr>
        <p:spPr>
          <a:xfrm>
            <a:off x="609600" y="1870650"/>
            <a:ext cx="10972800" cy="3987900"/>
          </a:xfrm>
          <a:prstGeom prst="rect">
            <a:avLst/>
          </a:prstGeom>
          <a:noFill/>
          <a:ln>
            <a:noFill/>
          </a:ln>
        </p:spPr>
        <p:txBody>
          <a:bodyPr anchorCtr="0" anchor="t" bIns="45700" lIns="0" spcFirstLastPara="1" rIns="0" wrap="square" tIns="45700">
            <a:normAutofit/>
          </a:bodyPr>
          <a:lstStyle/>
          <a:p>
            <a:pPr indent="-406400" lvl="0" marL="457200" rtl="0" algn="l">
              <a:lnSpc>
                <a:spcPct val="90000"/>
              </a:lnSpc>
              <a:spcBef>
                <a:spcPts val="1200"/>
              </a:spcBef>
              <a:spcAft>
                <a:spcPts val="0"/>
              </a:spcAft>
              <a:buClr>
                <a:schemeClr val="dk2"/>
              </a:buClr>
              <a:buSzPts val="2800"/>
              <a:buChar char=" "/>
            </a:pPr>
            <a:r>
              <a:rPr lang="en-GB" sz="2800">
                <a:highlight>
                  <a:srgbClr val="FFFFFF"/>
                </a:highlight>
              </a:rPr>
              <a:t>Overview of ISO 17065</a:t>
            </a:r>
            <a:endParaRPr sz="2800">
              <a:highlight>
                <a:srgbClr val="FFFFFF"/>
              </a:highlight>
            </a:endParaRPr>
          </a:p>
          <a:p>
            <a:pPr indent="-406400" lvl="0" marL="457200" rtl="0" algn="l">
              <a:lnSpc>
                <a:spcPct val="115000"/>
              </a:lnSpc>
              <a:spcBef>
                <a:spcPts val="0"/>
              </a:spcBef>
              <a:spcAft>
                <a:spcPts val="0"/>
              </a:spcAft>
              <a:buClr>
                <a:schemeClr val="dk2"/>
              </a:buClr>
              <a:buSzPts val="2800"/>
              <a:buFont typeface="Quattrocento Sans"/>
              <a:buChar char=" "/>
            </a:pPr>
            <a:r>
              <a:rPr lang="en-GB" sz="2800">
                <a:highlight>
                  <a:srgbClr val="FFFFFF"/>
                </a:highlight>
              </a:rPr>
              <a:t>Benefits for assessed companies</a:t>
            </a:r>
            <a:endParaRPr sz="2800">
              <a:highlight>
                <a:srgbClr val="FFFFFF"/>
              </a:highlight>
            </a:endParaRPr>
          </a:p>
          <a:p>
            <a:pPr indent="-406400" lvl="0" marL="457200" rtl="0" algn="l">
              <a:lnSpc>
                <a:spcPct val="115000"/>
              </a:lnSpc>
              <a:spcBef>
                <a:spcPts val="0"/>
              </a:spcBef>
              <a:spcAft>
                <a:spcPts val="0"/>
              </a:spcAft>
              <a:buClr>
                <a:schemeClr val="dk2"/>
              </a:buClr>
              <a:buSzPts val="2800"/>
              <a:buFont typeface="Quattrocento Sans"/>
              <a:buChar char=" "/>
            </a:pPr>
            <a:r>
              <a:rPr lang="en-GB" sz="2800">
                <a:highlight>
                  <a:srgbClr val="FFFFFF"/>
                </a:highlight>
              </a:rPr>
              <a:t>What ISO 17065 covers and how this affects you</a:t>
            </a:r>
            <a:endParaRPr sz="2800">
              <a:highlight>
                <a:srgbClr val="FFFFFF"/>
              </a:highlight>
            </a:endParaRPr>
          </a:p>
          <a:p>
            <a:pPr indent="-406400" lvl="0" marL="457200" rtl="0" algn="l">
              <a:lnSpc>
                <a:spcPct val="115000"/>
              </a:lnSpc>
              <a:spcBef>
                <a:spcPts val="0"/>
              </a:spcBef>
              <a:spcAft>
                <a:spcPts val="0"/>
              </a:spcAft>
              <a:buClr>
                <a:schemeClr val="dk2"/>
              </a:buClr>
              <a:buSzPts val="2800"/>
              <a:buFont typeface="Quattrocento Sans"/>
              <a:buChar char=" "/>
            </a:pPr>
            <a:r>
              <a:rPr lang="en-GB" sz="2800">
                <a:highlight>
                  <a:srgbClr val="FFFFFF"/>
                </a:highlight>
              </a:rPr>
              <a:t>What will Kantara do differently?</a:t>
            </a:r>
            <a:endParaRPr sz="2800">
              <a:highlight>
                <a:srgbClr val="FFFFFF"/>
              </a:highlight>
            </a:endParaRPr>
          </a:p>
          <a:p>
            <a:pPr indent="-406400" lvl="0" marL="457200" rtl="0" algn="l">
              <a:lnSpc>
                <a:spcPct val="90000"/>
              </a:lnSpc>
              <a:spcBef>
                <a:spcPts val="0"/>
              </a:spcBef>
              <a:spcAft>
                <a:spcPts val="0"/>
              </a:spcAft>
              <a:buSzPts val="2800"/>
              <a:buChar char=" "/>
            </a:pPr>
            <a:r>
              <a:rPr lang="en-GB" sz="2800"/>
              <a:t>A brief list of the documents that support our delivery of a ISO 17065 certification scheme</a:t>
            </a:r>
            <a:endParaRPr sz="2800">
              <a:highlight>
                <a:srgbClr val="FFFFFF"/>
              </a:highlight>
            </a:endParaRPr>
          </a:p>
          <a:p>
            <a:pPr indent="-406400" lvl="0" marL="457200" rtl="0" algn="l">
              <a:lnSpc>
                <a:spcPct val="90000"/>
              </a:lnSpc>
              <a:spcBef>
                <a:spcPts val="0"/>
              </a:spcBef>
              <a:spcAft>
                <a:spcPts val="0"/>
              </a:spcAft>
              <a:buSzPts val="2800"/>
              <a:buChar char=" "/>
            </a:pPr>
            <a:r>
              <a:rPr lang="en-GB" sz="2800">
                <a:highlight>
                  <a:srgbClr val="FFFFFF"/>
                </a:highlight>
              </a:rPr>
              <a:t>Q&amp;A</a:t>
            </a:r>
            <a:endParaRPr sz="2800"/>
          </a:p>
        </p:txBody>
      </p:sp>
      <p:sp>
        <p:nvSpPr>
          <p:cNvPr id="88" name="Google Shape;88;g3230da79cff_1_15"/>
          <p:cNvSpPr txBox="1"/>
          <p:nvPr>
            <p:ph idx="12" type="sldNum"/>
          </p:nvPr>
        </p:nvSpPr>
        <p:spPr>
          <a:xfrm>
            <a:off x="9233988" y="6540729"/>
            <a:ext cx="2844900" cy="33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269092a30d_0_2"/>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lang="en-GB"/>
              <a:t>Some terminology</a:t>
            </a:r>
            <a:endParaRPr/>
          </a:p>
        </p:txBody>
      </p:sp>
      <p:sp>
        <p:nvSpPr>
          <p:cNvPr id="95" name="Google Shape;95;g3269092a30d_0_2"/>
          <p:cNvSpPr txBox="1"/>
          <p:nvPr>
            <p:ph idx="1" type="body"/>
          </p:nvPr>
        </p:nvSpPr>
        <p:spPr>
          <a:xfrm>
            <a:off x="609600" y="1870650"/>
            <a:ext cx="10972800" cy="39879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None/>
            </a:pPr>
            <a:r>
              <a:rPr lang="en-GB" sz="2800">
                <a:highlight>
                  <a:srgbClr val="FFFFFF"/>
                </a:highlight>
              </a:rPr>
              <a:t>Accreditation:</a:t>
            </a:r>
            <a:endParaRPr sz="2800">
              <a:highlight>
                <a:srgbClr val="FFFFFF"/>
              </a:highlight>
            </a:endParaRPr>
          </a:p>
          <a:p>
            <a:pPr indent="0" lvl="0" marL="0" rtl="0" algn="l">
              <a:lnSpc>
                <a:spcPct val="90000"/>
              </a:lnSpc>
              <a:spcBef>
                <a:spcPts val="0"/>
              </a:spcBef>
              <a:spcAft>
                <a:spcPts val="0"/>
              </a:spcAft>
              <a:buNone/>
            </a:pPr>
            <a:r>
              <a:rPr lang="en-GB" sz="2200">
                <a:highlight>
                  <a:srgbClr val="FEFEFE"/>
                </a:highlight>
              </a:rPr>
              <a:t>Accreditation is the assessment of the competence and impartiality of a Conformity Assessment Body and the compliance of their work to nationally and internationally recognised standards or schemes.</a:t>
            </a:r>
            <a:endParaRPr sz="2200">
              <a:highlight>
                <a:srgbClr val="FEFEFE"/>
              </a:highlight>
            </a:endParaRPr>
          </a:p>
          <a:p>
            <a:pPr indent="0" lvl="0" marL="0" rtl="0" algn="l">
              <a:lnSpc>
                <a:spcPct val="90000"/>
              </a:lnSpc>
              <a:spcBef>
                <a:spcPts val="0"/>
              </a:spcBef>
              <a:spcAft>
                <a:spcPts val="0"/>
              </a:spcAft>
              <a:buNone/>
            </a:pPr>
            <a:r>
              <a:t/>
            </a:r>
            <a:endParaRPr sz="2600">
              <a:highlight>
                <a:srgbClr val="FEFEFE"/>
              </a:highlight>
            </a:endParaRPr>
          </a:p>
          <a:p>
            <a:pPr indent="0" lvl="0" marL="0" rtl="0" algn="l">
              <a:lnSpc>
                <a:spcPct val="90000"/>
              </a:lnSpc>
              <a:spcBef>
                <a:spcPts val="0"/>
              </a:spcBef>
              <a:spcAft>
                <a:spcPts val="0"/>
              </a:spcAft>
              <a:buNone/>
            </a:pPr>
            <a:r>
              <a:rPr lang="en-GB" sz="2800">
                <a:highlight>
                  <a:srgbClr val="FFFFFF"/>
                </a:highlight>
              </a:rPr>
              <a:t>Certification:</a:t>
            </a:r>
            <a:endParaRPr sz="2800">
              <a:highlight>
                <a:srgbClr val="FFFFFF"/>
              </a:highlight>
            </a:endParaRPr>
          </a:p>
          <a:p>
            <a:pPr indent="0" lvl="0" marL="0" rtl="0" algn="l">
              <a:lnSpc>
                <a:spcPct val="90000"/>
              </a:lnSpc>
              <a:spcBef>
                <a:spcPts val="0"/>
              </a:spcBef>
              <a:spcAft>
                <a:spcPts val="0"/>
              </a:spcAft>
              <a:buNone/>
            </a:pPr>
            <a:r>
              <a:rPr lang="en-GB" sz="2200">
                <a:highlight>
                  <a:srgbClr val="FEFEFE"/>
                </a:highlight>
              </a:rPr>
              <a:t>Certification is the third-party confirmation via audit (assessment and test) of an organisation’s systems or products.</a:t>
            </a:r>
            <a:endParaRPr sz="2200">
              <a:highlight>
                <a:srgbClr val="FEFEFE"/>
              </a:highlight>
            </a:endParaRPr>
          </a:p>
          <a:p>
            <a:pPr indent="0" lvl="0" marL="0" rtl="0" algn="l">
              <a:lnSpc>
                <a:spcPct val="90000"/>
              </a:lnSpc>
              <a:spcBef>
                <a:spcPts val="0"/>
              </a:spcBef>
              <a:spcAft>
                <a:spcPts val="0"/>
              </a:spcAft>
              <a:buNone/>
            </a:pPr>
            <a:r>
              <a:t/>
            </a:r>
            <a:endParaRPr sz="2600">
              <a:highlight>
                <a:srgbClr val="FEFEFE"/>
              </a:highlight>
            </a:endParaRPr>
          </a:p>
          <a:p>
            <a:pPr indent="0" lvl="0" marL="0" rtl="0" algn="l">
              <a:lnSpc>
                <a:spcPct val="90000"/>
              </a:lnSpc>
              <a:spcBef>
                <a:spcPts val="0"/>
              </a:spcBef>
              <a:spcAft>
                <a:spcPts val="0"/>
              </a:spcAft>
              <a:buNone/>
            </a:pPr>
            <a:r>
              <a:rPr lang="en-GB" sz="2200">
                <a:highlight>
                  <a:srgbClr val="FEFEFE"/>
                </a:highlight>
              </a:rPr>
              <a:t>A CAB/CB undertakes audits and assessments and the National Accreditation Body is responsible for making sure they are competent to do so and follow the process as specified in the appropriate standard along with the certification scheme requirements</a:t>
            </a:r>
            <a:r>
              <a:rPr lang="en-GB" sz="2600">
                <a:highlight>
                  <a:srgbClr val="FEFEFE"/>
                </a:highlight>
              </a:rPr>
              <a:t> </a:t>
            </a:r>
            <a:endParaRPr sz="2600">
              <a:highlight>
                <a:srgbClr val="FEFEFE"/>
              </a:highlight>
            </a:endParaRPr>
          </a:p>
        </p:txBody>
      </p:sp>
      <p:sp>
        <p:nvSpPr>
          <p:cNvPr id="96" name="Google Shape;96;g3269092a30d_0_2"/>
          <p:cNvSpPr txBox="1"/>
          <p:nvPr>
            <p:ph idx="12" type="sldNum"/>
          </p:nvPr>
        </p:nvSpPr>
        <p:spPr>
          <a:xfrm>
            <a:off x="9233988" y="6540729"/>
            <a:ext cx="2844900" cy="334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269092a30d_0_1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GB"/>
              <a:t>Why Kantara is making this move</a:t>
            </a:r>
            <a:endParaRPr/>
          </a:p>
        </p:txBody>
      </p:sp>
      <p:sp>
        <p:nvSpPr>
          <p:cNvPr id="103" name="Google Shape;103;g3269092a30d_0_11"/>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406400" lvl="0" marL="457200" rtl="0" algn="l">
              <a:spcBef>
                <a:spcPts val="1200"/>
              </a:spcBef>
              <a:spcAft>
                <a:spcPts val="0"/>
              </a:spcAft>
              <a:buSzPts val="2800"/>
              <a:buChar char="●"/>
            </a:pPr>
            <a:r>
              <a:rPr lang="en-GB" sz="2800"/>
              <a:t>To line up with the industry</a:t>
            </a:r>
            <a:endParaRPr sz="2800"/>
          </a:p>
          <a:p>
            <a:pPr indent="-406400" lvl="0" marL="457200" rtl="0" algn="l">
              <a:spcBef>
                <a:spcPts val="0"/>
              </a:spcBef>
              <a:spcAft>
                <a:spcPts val="0"/>
              </a:spcAft>
              <a:buSzPts val="2800"/>
              <a:buChar char="●"/>
            </a:pPr>
            <a:r>
              <a:rPr lang="en-GB" sz="2800"/>
              <a:t>To future proof our assessments</a:t>
            </a:r>
            <a:endParaRPr sz="2800"/>
          </a:p>
          <a:p>
            <a:pPr indent="-406400" lvl="0" marL="457200" rtl="0" algn="l">
              <a:spcBef>
                <a:spcPts val="0"/>
              </a:spcBef>
              <a:spcAft>
                <a:spcPts val="0"/>
              </a:spcAft>
              <a:buSzPts val="2800"/>
              <a:buChar char="●"/>
            </a:pPr>
            <a:r>
              <a:rPr lang="en-GB" sz="2800"/>
              <a:t>To be able to offer additional schemes and extensions to schemes</a:t>
            </a:r>
            <a:endParaRPr sz="2800"/>
          </a:p>
          <a:p>
            <a:pPr indent="-406400" lvl="0" marL="457200" rtl="0" algn="l">
              <a:spcBef>
                <a:spcPts val="0"/>
              </a:spcBef>
              <a:spcAft>
                <a:spcPts val="0"/>
              </a:spcAft>
              <a:buSzPts val="2800"/>
              <a:buChar char="●"/>
            </a:pPr>
            <a:r>
              <a:rPr lang="en-GB" sz="2800"/>
              <a:t>To provide the increased governance the </a:t>
            </a:r>
            <a:r>
              <a:rPr lang="en-GB" sz="2800"/>
              <a:t>industry</a:t>
            </a:r>
            <a:r>
              <a:rPr lang="en-GB" sz="2800"/>
              <a:t> is expecting of conformity assessment bodies</a:t>
            </a:r>
            <a:endParaRPr sz="2800"/>
          </a:p>
          <a:p>
            <a:pPr indent="-406400" lvl="0" marL="457200" rtl="0" algn="l">
              <a:spcBef>
                <a:spcPts val="0"/>
              </a:spcBef>
              <a:spcAft>
                <a:spcPts val="0"/>
              </a:spcAft>
              <a:buSzPts val="2800"/>
              <a:buChar char="●"/>
            </a:pPr>
            <a:r>
              <a:rPr lang="en-GB" sz="2800"/>
              <a:t>To be able to give greater clarity on cost, duration and scope</a:t>
            </a:r>
            <a:endParaRPr sz="2800"/>
          </a:p>
          <a:p>
            <a:pPr indent="-406400" lvl="0" marL="457200" rtl="0" algn="l">
              <a:spcBef>
                <a:spcPts val="0"/>
              </a:spcBef>
              <a:spcAft>
                <a:spcPts val="0"/>
              </a:spcAft>
              <a:buSzPts val="2800"/>
              <a:buChar char="●"/>
            </a:pPr>
            <a:r>
              <a:rPr lang="en-GB" sz="2800"/>
              <a:t>To be able to support providers through the process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230da79cff_1_28"/>
          <p:cNvSpPr txBox="1"/>
          <p:nvPr>
            <p:ph type="title"/>
          </p:nvPr>
        </p:nvSpPr>
        <p:spPr>
          <a:xfrm>
            <a:off x="333000" y="568385"/>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ISO 17065 - benefits for our clients</a:t>
            </a:r>
            <a:endParaRPr/>
          </a:p>
        </p:txBody>
      </p:sp>
      <p:sp>
        <p:nvSpPr>
          <p:cNvPr id="109" name="Google Shape;109;g3230da79cff_1_28"/>
          <p:cNvSpPr txBox="1"/>
          <p:nvPr>
            <p:ph idx="1" type="body"/>
          </p:nvPr>
        </p:nvSpPr>
        <p:spPr>
          <a:xfrm>
            <a:off x="560700" y="1865825"/>
            <a:ext cx="11305200" cy="5144400"/>
          </a:xfrm>
          <a:prstGeom prst="rect">
            <a:avLst/>
          </a:prstGeom>
          <a:noFill/>
          <a:ln>
            <a:noFill/>
          </a:ln>
        </p:spPr>
        <p:txBody>
          <a:bodyPr anchorCtr="0" anchor="t" bIns="45700" lIns="91425" spcFirstLastPara="1" rIns="91425" wrap="square" tIns="45700">
            <a:normAutofit lnSpcReduction="10000"/>
          </a:bodyPr>
          <a:lstStyle/>
          <a:p>
            <a:pPr indent="-368300" lvl="0" marL="457200" rtl="0" algn="l">
              <a:lnSpc>
                <a:spcPct val="115000"/>
              </a:lnSpc>
              <a:spcBef>
                <a:spcPts val="3600"/>
              </a:spcBef>
              <a:spcAft>
                <a:spcPts val="0"/>
              </a:spcAft>
              <a:buSzPts val="2200"/>
              <a:buFont typeface="Arial"/>
              <a:buChar char="●"/>
            </a:pPr>
            <a:r>
              <a:rPr b="1" lang="en-GB" sz="2200"/>
              <a:t>Consumer confidence:</a:t>
            </a:r>
            <a:r>
              <a:rPr lang="en-GB" sz="2200"/>
              <a:t> a certified organisation </a:t>
            </a:r>
            <a:r>
              <a:rPr lang="en-GB" sz="2200">
                <a:extLst>
                  <a:ext uri="http://customooxmlschemas.google.com/">
                    <go:slidesCustomData xmlns:go="http://customooxmlschemas.google.com/" textRoundtripDataId="0"/>
                  </a:ext>
                </a:extLst>
              </a:rPr>
              <a:t>has</a:t>
            </a:r>
            <a:r>
              <a:rPr lang="en-GB" sz="2200"/>
              <a:t> a recognised mark and certificate. This gives confidence to consumers that when they verify their identity the underlying products, processes and service have all been fully tested and are compliant </a:t>
            </a:r>
            <a:endParaRPr sz="2200"/>
          </a:p>
          <a:p>
            <a:pPr indent="-368300" lvl="0" marL="457200" rtl="0" algn="l">
              <a:lnSpc>
                <a:spcPct val="115000"/>
              </a:lnSpc>
              <a:spcBef>
                <a:spcPts val="0"/>
              </a:spcBef>
              <a:spcAft>
                <a:spcPts val="0"/>
              </a:spcAft>
              <a:buSzPts val="2200"/>
              <a:buFont typeface="Arial"/>
              <a:buChar char="●"/>
            </a:pPr>
            <a:r>
              <a:rPr b="1" lang="en-GB" sz="2200"/>
              <a:t>Regulatory compliance:</a:t>
            </a:r>
            <a:r>
              <a:rPr lang="en-GB" sz="2200"/>
              <a:t> more and more regulators expect certification to be in place to ensure that product, process and service certifications comply with scheme, regulatory and other applicable requirements.</a:t>
            </a:r>
            <a:endParaRPr sz="2200"/>
          </a:p>
          <a:p>
            <a:pPr indent="-368300" lvl="0" marL="457200" rtl="0" algn="l">
              <a:lnSpc>
                <a:spcPct val="115000"/>
              </a:lnSpc>
              <a:spcBef>
                <a:spcPts val="0"/>
              </a:spcBef>
              <a:spcAft>
                <a:spcPts val="0"/>
              </a:spcAft>
              <a:buSzPts val="2200"/>
              <a:buFont typeface="Arial"/>
              <a:buChar char="●"/>
            </a:pPr>
            <a:r>
              <a:rPr b="1" lang="en-GB" sz="2200"/>
              <a:t>Unbiased certification</a:t>
            </a:r>
            <a:r>
              <a:rPr lang="en-GB" sz="2200"/>
              <a:t>: our certifications are conducted without bias, conflicts of interest or undue influence. This creates an equal playing field. Increased transparency.</a:t>
            </a:r>
            <a:endParaRPr sz="2200"/>
          </a:p>
          <a:p>
            <a:pPr indent="-368300" lvl="0" marL="457200" rtl="0" algn="l">
              <a:lnSpc>
                <a:spcPct val="115000"/>
              </a:lnSpc>
              <a:spcBef>
                <a:spcPts val="0"/>
              </a:spcBef>
              <a:spcAft>
                <a:spcPts val="0"/>
              </a:spcAft>
              <a:buSzPts val="2200"/>
              <a:buFont typeface="Arial"/>
              <a:buChar char="●"/>
            </a:pPr>
            <a:r>
              <a:rPr b="1" lang="en-GB" sz="2200"/>
              <a:t>Specialist expertise</a:t>
            </a:r>
            <a:r>
              <a:rPr lang="en-GB" sz="2200"/>
              <a:t>: the use of specialist identity experts in the certification process enhances the value and credibility of the certified solution.</a:t>
            </a:r>
            <a:endParaRPr sz="2200"/>
          </a:p>
          <a:p>
            <a:pPr indent="-368300" lvl="0" marL="457200" rtl="0" algn="l">
              <a:lnSpc>
                <a:spcPct val="115000"/>
              </a:lnSpc>
              <a:spcBef>
                <a:spcPts val="0"/>
              </a:spcBef>
              <a:spcAft>
                <a:spcPts val="0"/>
              </a:spcAft>
              <a:buSzPts val="2200"/>
              <a:buFont typeface="Arial"/>
              <a:buChar char="●"/>
            </a:pPr>
            <a:r>
              <a:rPr b="1" lang="en-GB" sz="2200"/>
              <a:t>Consistency and reliability</a:t>
            </a:r>
            <a:r>
              <a:rPr lang="en-GB" sz="2200"/>
              <a:t>: clarity and consistency in adhering to ISO guidelines results in reliable and uniform product certification practices. </a:t>
            </a:r>
            <a:endParaRPr sz="2200"/>
          </a:p>
          <a:p>
            <a:pPr indent="0" lvl="0" marL="457200" rtl="0" algn="l">
              <a:lnSpc>
                <a:spcPct val="115000"/>
              </a:lnSpc>
              <a:spcBef>
                <a:spcPts val="3600"/>
              </a:spcBef>
              <a:spcAft>
                <a:spcPts val="3600"/>
              </a:spcAft>
              <a:buSzPts val="2000"/>
              <a:buNone/>
            </a:pPr>
            <a:r>
              <a:t/>
            </a:r>
            <a:endParaRPr sz="1500">
              <a:highlight>
                <a:srgbClr val="FFFFFF"/>
              </a:highlight>
              <a:latin typeface="Arial"/>
              <a:ea typeface="Arial"/>
              <a:cs typeface="Arial"/>
              <a:sym typeface="Arial"/>
            </a:endParaRPr>
          </a:p>
        </p:txBody>
      </p:sp>
      <p:sp>
        <p:nvSpPr>
          <p:cNvPr id="110" name="Google Shape;110;g3230da79cff_1_28"/>
          <p:cNvSpPr txBox="1"/>
          <p:nvPr>
            <p:ph idx="12" type="sldNum"/>
          </p:nvPr>
        </p:nvSpPr>
        <p:spPr>
          <a:xfrm>
            <a:off x="8737600" y="6565936"/>
            <a:ext cx="2844900" cy="281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230da79cff_1_22"/>
          <p:cNvSpPr txBox="1"/>
          <p:nvPr>
            <p:ph type="title"/>
          </p:nvPr>
        </p:nvSpPr>
        <p:spPr>
          <a:xfrm>
            <a:off x="609600" y="470810"/>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Overview of ISO 17065</a:t>
            </a:r>
            <a:endParaRPr/>
          </a:p>
        </p:txBody>
      </p:sp>
      <p:sp>
        <p:nvSpPr>
          <p:cNvPr id="116" name="Google Shape;116;g3230da79cff_1_22"/>
          <p:cNvSpPr txBox="1"/>
          <p:nvPr>
            <p:ph idx="1" type="body"/>
          </p:nvPr>
        </p:nvSpPr>
        <p:spPr>
          <a:xfrm>
            <a:off x="609600" y="1911425"/>
            <a:ext cx="11305200" cy="4460700"/>
          </a:xfrm>
          <a:prstGeom prst="rect">
            <a:avLst/>
          </a:prstGeom>
          <a:noFill/>
          <a:ln>
            <a:noFill/>
          </a:ln>
        </p:spPr>
        <p:txBody>
          <a:bodyPr anchorCtr="0" anchor="t" bIns="45700" lIns="91425" spcFirstLastPara="1" rIns="91425" wrap="square" tIns="45700">
            <a:noAutofit/>
          </a:bodyPr>
          <a:lstStyle/>
          <a:p>
            <a:pPr indent="0" lvl="0" marL="342900" rtl="0" algn="l">
              <a:lnSpc>
                <a:spcPct val="90000"/>
              </a:lnSpc>
              <a:spcBef>
                <a:spcPts val="360"/>
              </a:spcBef>
              <a:spcAft>
                <a:spcPts val="0"/>
              </a:spcAft>
              <a:buSzPts val="2000"/>
              <a:buNone/>
            </a:pPr>
            <a:r>
              <a:rPr lang="en-GB" sz="1437"/>
              <a:t>ISO/IEC 17065 is the international standard that provides requirements for bodies that perform certification of products, processes, and services. </a:t>
            </a:r>
            <a:endParaRPr sz="1437"/>
          </a:p>
          <a:p>
            <a:pPr indent="0" lvl="0" marL="342900" rtl="0" algn="l">
              <a:lnSpc>
                <a:spcPct val="90000"/>
              </a:lnSpc>
              <a:spcBef>
                <a:spcPts val="1000"/>
              </a:spcBef>
              <a:spcAft>
                <a:spcPts val="0"/>
              </a:spcAft>
              <a:buSzPts val="2000"/>
              <a:buNone/>
            </a:pPr>
            <a:r>
              <a:rPr lang="en-GB" sz="1437"/>
              <a:t>It is supported by numerous other standards that are interrelated or set the requirements for organisations like Kantara Initiative to achieve and maintain accreditation. (See Appendix </a:t>
            </a:r>
            <a:r>
              <a:rPr lang="en-GB" sz="1437">
                <a:extLst>
                  <a:ext uri="http://customooxmlschemas.google.com/">
                    <go:slidesCustomData xmlns:go="http://customooxmlschemas.google.com/" textRoundtripDataId="1"/>
                  </a:ext>
                </a:extLst>
              </a:rPr>
              <a:t>slides</a:t>
            </a:r>
            <a:r>
              <a:rPr lang="en-GB" sz="1437"/>
              <a:t>)</a:t>
            </a:r>
            <a:endParaRPr sz="1437"/>
          </a:p>
          <a:p>
            <a:pPr indent="0" lvl="0" marL="342900" rtl="0" algn="l">
              <a:lnSpc>
                <a:spcPct val="90000"/>
              </a:lnSpc>
              <a:spcBef>
                <a:spcPts val="1000"/>
              </a:spcBef>
              <a:spcAft>
                <a:spcPts val="0"/>
              </a:spcAft>
              <a:buSzPts val="2000"/>
              <a:buNone/>
            </a:pPr>
            <a:r>
              <a:rPr lang="en-GB" sz="1437"/>
              <a:t>It is recognised by Multilateral Recognition Agreements by international accreditation </a:t>
            </a:r>
            <a:r>
              <a:rPr lang="en-GB" sz="1437">
                <a:extLst>
                  <a:ext uri="http://customooxmlschemas.google.com/">
                    <go:slidesCustomData xmlns:go="http://customooxmlschemas.google.com/" textRoundtripDataId="2"/>
                  </a:ext>
                </a:extLst>
              </a:rPr>
              <a:t>bodies</a:t>
            </a:r>
            <a:r>
              <a:rPr lang="en-GB" sz="1437"/>
              <a:t> .</a:t>
            </a:r>
            <a:endParaRPr sz="1437"/>
          </a:p>
          <a:p>
            <a:pPr indent="0" lvl="0" marL="342900" rtl="0" algn="l">
              <a:lnSpc>
                <a:spcPct val="90000"/>
              </a:lnSpc>
              <a:spcBef>
                <a:spcPts val="1000"/>
              </a:spcBef>
              <a:spcAft>
                <a:spcPts val="0"/>
              </a:spcAft>
              <a:buSzPts val="2000"/>
              <a:buNone/>
            </a:pPr>
            <a:r>
              <a:rPr lang="en-GB" sz="1437"/>
              <a:t>It covers numerous industries and is seen as integral for enhancing consumer trust and market confidence.</a:t>
            </a:r>
            <a:endParaRPr sz="1437"/>
          </a:p>
          <a:p>
            <a:pPr indent="0" lvl="0" marL="342900" rtl="0" algn="l">
              <a:lnSpc>
                <a:spcPct val="90000"/>
              </a:lnSpc>
              <a:spcBef>
                <a:spcPts val="1000"/>
              </a:spcBef>
              <a:spcAft>
                <a:spcPts val="0"/>
              </a:spcAft>
              <a:buSzPts val="2000"/>
              <a:buNone/>
            </a:pPr>
            <a:r>
              <a:rPr lang="en-GB" sz="1437"/>
              <a:t>It lays down a clear framework for a robust certification process that is grounded on the principles of:</a:t>
            </a:r>
            <a:endParaRPr sz="1437"/>
          </a:p>
          <a:p>
            <a:pPr indent="-319909" lvl="0" marL="914400" rtl="0" algn="l">
              <a:lnSpc>
                <a:spcPct val="90000"/>
              </a:lnSpc>
              <a:spcBef>
                <a:spcPts val="1000"/>
              </a:spcBef>
              <a:spcAft>
                <a:spcPts val="0"/>
              </a:spcAft>
              <a:buClr>
                <a:schemeClr val="dk2"/>
              </a:buClr>
              <a:buSzPts val="1438"/>
              <a:buChar char=" "/>
            </a:pPr>
            <a:r>
              <a:rPr b="1" lang="en-GB" sz="1437"/>
              <a:t>Integrity</a:t>
            </a:r>
            <a:endParaRPr b="1" sz="1437"/>
          </a:p>
          <a:p>
            <a:pPr indent="-319909" lvl="0" marL="914400" rtl="0" algn="l">
              <a:lnSpc>
                <a:spcPct val="90000"/>
              </a:lnSpc>
              <a:spcBef>
                <a:spcPts val="1000"/>
              </a:spcBef>
              <a:spcAft>
                <a:spcPts val="0"/>
              </a:spcAft>
              <a:buClr>
                <a:schemeClr val="dk2"/>
              </a:buClr>
              <a:buSzPts val="1438"/>
              <a:buChar char=" "/>
            </a:pPr>
            <a:r>
              <a:rPr b="1" lang="en-GB" sz="1437"/>
              <a:t>Impartiality and independence</a:t>
            </a:r>
            <a:endParaRPr b="1" sz="1437"/>
          </a:p>
          <a:p>
            <a:pPr indent="-319909" lvl="0" marL="914400" rtl="0" algn="l">
              <a:lnSpc>
                <a:spcPct val="90000"/>
              </a:lnSpc>
              <a:spcBef>
                <a:spcPts val="1000"/>
              </a:spcBef>
              <a:spcAft>
                <a:spcPts val="0"/>
              </a:spcAft>
              <a:buClr>
                <a:schemeClr val="dk2"/>
              </a:buClr>
              <a:buSzPts val="1438"/>
              <a:buChar char=" "/>
            </a:pPr>
            <a:r>
              <a:rPr b="1" lang="en-GB" sz="1437"/>
              <a:t>Competence and qualification</a:t>
            </a:r>
            <a:endParaRPr b="1" sz="1437"/>
          </a:p>
          <a:p>
            <a:pPr indent="-319909" lvl="0" marL="914400" rtl="0" algn="l">
              <a:lnSpc>
                <a:spcPct val="90000"/>
              </a:lnSpc>
              <a:spcBef>
                <a:spcPts val="1000"/>
              </a:spcBef>
              <a:spcAft>
                <a:spcPts val="0"/>
              </a:spcAft>
              <a:buClr>
                <a:schemeClr val="dk2"/>
              </a:buClr>
              <a:buSzPts val="1438"/>
              <a:buChar char=" "/>
            </a:pPr>
            <a:r>
              <a:rPr b="1" lang="en-GB" sz="1437"/>
              <a:t>Consistency and reliability</a:t>
            </a:r>
            <a:endParaRPr b="1" sz="1437"/>
          </a:p>
          <a:p>
            <a:pPr indent="-319909" lvl="0" marL="914400" rtl="0" algn="l">
              <a:lnSpc>
                <a:spcPct val="90000"/>
              </a:lnSpc>
              <a:spcBef>
                <a:spcPts val="1000"/>
              </a:spcBef>
              <a:spcAft>
                <a:spcPts val="0"/>
              </a:spcAft>
              <a:buClr>
                <a:schemeClr val="dk2"/>
              </a:buClr>
              <a:buSzPts val="1438"/>
              <a:buChar char=" "/>
            </a:pPr>
            <a:r>
              <a:rPr b="1" lang="en-GB" sz="1437"/>
              <a:t>Transparency and accountability</a:t>
            </a:r>
            <a:endParaRPr b="1" sz="1437"/>
          </a:p>
          <a:p>
            <a:pPr indent="-319909" lvl="0" marL="914400" rtl="0" algn="l">
              <a:lnSpc>
                <a:spcPct val="90000"/>
              </a:lnSpc>
              <a:spcBef>
                <a:spcPts val="1000"/>
              </a:spcBef>
              <a:spcAft>
                <a:spcPts val="0"/>
              </a:spcAft>
              <a:buClr>
                <a:schemeClr val="dk2"/>
              </a:buClr>
              <a:buSzPts val="1438"/>
              <a:buChar char=" "/>
            </a:pPr>
            <a:r>
              <a:rPr b="1" lang="en-GB" sz="1437"/>
              <a:t>Confidentiality</a:t>
            </a:r>
            <a:endParaRPr b="1" sz="1437"/>
          </a:p>
          <a:p>
            <a:pPr indent="0" lvl="0" marL="0" rtl="0" algn="l">
              <a:lnSpc>
                <a:spcPct val="90000"/>
              </a:lnSpc>
              <a:spcBef>
                <a:spcPts val="1000"/>
              </a:spcBef>
              <a:spcAft>
                <a:spcPts val="0"/>
              </a:spcAft>
              <a:buSzPts val="2000"/>
              <a:buNone/>
            </a:pPr>
            <a:r>
              <a:rPr lang="en-GB" sz="1437"/>
              <a:t>These principles are maintained by a mandate in the standard for regular internal audit and management review of the integrity of the certification processes and delivery.</a:t>
            </a:r>
            <a:endParaRPr sz="1437"/>
          </a:p>
          <a:p>
            <a:pPr indent="0" lvl="0" marL="0" rtl="0" algn="l">
              <a:lnSpc>
                <a:spcPct val="90000"/>
              </a:lnSpc>
              <a:spcBef>
                <a:spcPts val="1000"/>
              </a:spcBef>
              <a:spcAft>
                <a:spcPts val="0"/>
              </a:spcAft>
              <a:buSzPts val="2000"/>
              <a:buNone/>
            </a:pPr>
            <a:r>
              <a:t/>
            </a:r>
            <a:endParaRPr sz="1800">
              <a:solidFill>
                <a:srgbClr val="696969"/>
              </a:solidFill>
              <a:highlight>
                <a:srgbClr val="FFFFFF"/>
              </a:highlight>
              <a:latin typeface="Arial"/>
              <a:ea typeface="Arial"/>
              <a:cs typeface="Arial"/>
              <a:sym typeface="Arial"/>
            </a:endParaRPr>
          </a:p>
          <a:p>
            <a:pPr indent="0" lvl="0" marL="0" rtl="0" algn="l">
              <a:lnSpc>
                <a:spcPct val="90000"/>
              </a:lnSpc>
              <a:spcBef>
                <a:spcPts val="200"/>
              </a:spcBef>
              <a:spcAft>
                <a:spcPts val="0"/>
              </a:spcAft>
              <a:buClr>
                <a:schemeClr val="dk1"/>
              </a:buClr>
              <a:buSzPts val="1000"/>
              <a:buFont typeface="Avenir"/>
              <a:buNone/>
            </a:pPr>
            <a:r>
              <a:t/>
            </a:r>
            <a:endParaRPr b="1" i="1" sz="1800">
              <a:latin typeface="Arial"/>
              <a:ea typeface="Arial"/>
              <a:cs typeface="Arial"/>
              <a:sym typeface="Arial"/>
            </a:endParaRPr>
          </a:p>
          <a:p>
            <a:pPr indent="0" lvl="0" marL="0" rtl="0" algn="l">
              <a:lnSpc>
                <a:spcPct val="90000"/>
              </a:lnSpc>
              <a:spcBef>
                <a:spcPts val="400"/>
              </a:spcBef>
              <a:spcAft>
                <a:spcPts val="0"/>
              </a:spcAft>
              <a:buClr>
                <a:schemeClr val="dk1"/>
              </a:buClr>
              <a:buSzPts val="2000"/>
              <a:buFont typeface="Avenir"/>
              <a:buNone/>
            </a:pPr>
            <a:r>
              <a:t/>
            </a:r>
            <a:endParaRPr sz="1800">
              <a:latin typeface="Arial"/>
              <a:ea typeface="Arial"/>
              <a:cs typeface="Arial"/>
              <a:sym typeface="Arial"/>
            </a:endParaRPr>
          </a:p>
        </p:txBody>
      </p:sp>
      <p:sp>
        <p:nvSpPr>
          <p:cNvPr id="117" name="Google Shape;117;g3230da79cff_1_22"/>
          <p:cNvSpPr txBox="1"/>
          <p:nvPr>
            <p:ph idx="12" type="sldNum"/>
          </p:nvPr>
        </p:nvSpPr>
        <p:spPr>
          <a:xfrm>
            <a:off x="8737600" y="6565936"/>
            <a:ext cx="2844800" cy="28167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230da79cff_1_34"/>
          <p:cNvSpPr txBox="1"/>
          <p:nvPr>
            <p:ph type="title"/>
          </p:nvPr>
        </p:nvSpPr>
        <p:spPr>
          <a:xfrm>
            <a:off x="1066805" y="286603"/>
            <a:ext cx="10058400" cy="1450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What does ISO 17065 cover?</a:t>
            </a:r>
            <a:endParaRPr/>
          </a:p>
        </p:txBody>
      </p:sp>
      <p:sp>
        <p:nvSpPr>
          <p:cNvPr id="123" name="Google Shape;123;g3230da79cff_1_34"/>
          <p:cNvSpPr txBox="1"/>
          <p:nvPr>
            <p:ph idx="1" type="body"/>
          </p:nvPr>
        </p:nvSpPr>
        <p:spPr>
          <a:xfrm>
            <a:off x="394500" y="1821725"/>
            <a:ext cx="11582400" cy="5638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2000"/>
              <a:buNone/>
            </a:pPr>
            <a:r>
              <a:rPr lang="en-GB" sz="1800"/>
              <a:t>In full, ISO 17065 is: </a:t>
            </a:r>
            <a:r>
              <a:rPr b="1" lang="en-GB" sz="1800"/>
              <a:t>Conformity assessment — Requirements for bodies certifying products, processes and services. </a:t>
            </a:r>
            <a:r>
              <a:rPr lang="en-GB" sz="1800"/>
              <a:t>This explains the wide ranging appeal and applicability of the standard across a vast number of industries.</a:t>
            </a:r>
            <a:endParaRPr sz="1800"/>
          </a:p>
          <a:p>
            <a:pPr indent="-342900" lvl="0" marL="457200" rtl="0" algn="l">
              <a:lnSpc>
                <a:spcPct val="115000"/>
              </a:lnSpc>
              <a:spcBef>
                <a:spcPts val="0"/>
              </a:spcBef>
              <a:spcAft>
                <a:spcPts val="0"/>
              </a:spcAft>
              <a:buClr>
                <a:schemeClr val="dk2"/>
              </a:buClr>
              <a:buSzPts val="1800"/>
              <a:buFont typeface="Avenir"/>
              <a:buChar char=" "/>
            </a:pPr>
            <a:r>
              <a:rPr b="1" lang="en-GB" sz="1800"/>
              <a:t>Products</a:t>
            </a:r>
            <a:r>
              <a:rPr lang="en-GB" sz="1800"/>
              <a:t>: our assessors would be able to certify the products that result from complex processes that meet a specific, final standard or framework.</a:t>
            </a:r>
            <a:endParaRPr sz="1800"/>
          </a:p>
          <a:p>
            <a:pPr indent="-342900" lvl="1" marL="914400" rtl="0" algn="l">
              <a:lnSpc>
                <a:spcPct val="115000"/>
              </a:lnSpc>
              <a:spcBef>
                <a:spcPts val="0"/>
              </a:spcBef>
              <a:spcAft>
                <a:spcPts val="0"/>
              </a:spcAft>
              <a:buClr>
                <a:schemeClr val="dk2"/>
              </a:buClr>
              <a:buSzPts val="1800"/>
              <a:buFont typeface="Avenir"/>
              <a:buChar char="◦"/>
            </a:pPr>
            <a:r>
              <a:rPr lang="en-GB" sz="1800"/>
              <a:t> e.g. NIST 800-63 or the UK DIATF or any emerging schemes we may choose to cover in the US</a:t>
            </a:r>
            <a:endParaRPr sz="1800"/>
          </a:p>
          <a:p>
            <a:pPr indent="-342900" lvl="0" marL="457200" rtl="0" algn="l">
              <a:lnSpc>
                <a:spcPct val="115000"/>
              </a:lnSpc>
              <a:spcBef>
                <a:spcPts val="0"/>
              </a:spcBef>
              <a:spcAft>
                <a:spcPts val="0"/>
              </a:spcAft>
              <a:buClr>
                <a:schemeClr val="dk2"/>
              </a:buClr>
              <a:buSzPts val="1800"/>
              <a:buFont typeface="Avenir"/>
              <a:buChar char=" "/>
            </a:pPr>
            <a:r>
              <a:rPr b="1" lang="en-GB" sz="1800"/>
              <a:t>Services</a:t>
            </a:r>
            <a:r>
              <a:rPr lang="en-GB" sz="1800"/>
              <a:t>: our assessors would be able to assess and certify services and intangibles that typically include a product or ongoing activity.</a:t>
            </a:r>
            <a:endParaRPr sz="1800"/>
          </a:p>
          <a:p>
            <a:pPr indent="-342900" lvl="1" marL="914400" rtl="0" algn="l">
              <a:lnSpc>
                <a:spcPct val="115000"/>
              </a:lnSpc>
              <a:spcBef>
                <a:spcPts val="0"/>
              </a:spcBef>
              <a:spcAft>
                <a:spcPts val="0"/>
              </a:spcAft>
              <a:buClr>
                <a:schemeClr val="dk2"/>
              </a:buClr>
              <a:buSzPts val="1800"/>
              <a:buFont typeface="Avenir"/>
              <a:buChar char="◦"/>
            </a:pPr>
            <a:r>
              <a:rPr lang="en-GB" sz="1800"/>
              <a:t>e.g. a document checking service or a biometric provision</a:t>
            </a:r>
            <a:endParaRPr sz="1800"/>
          </a:p>
          <a:p>
            <a:pPr indent="-342900" lvl="0" marL="457200" rtl="0" algn="l">
              <a:lnSpc>
                <a:spcPct val="115000"/>
              </a:lnSpc>
              <a:spcBef>
                <a:spcPts val="0"/>
              </a:spcBef>
              <a:spcAft>
                <a:spcPts val="0"/>
              </a:spcAft>
              <a:buClr>
                <a:schemeClr val="dk2"/>
              </a:buClr>
              <a:buSzPts val="1800"/>
              <a:buFont typeface="Avenir"/>
              <a:buChar char=" "/>
            </a:pPr>
            <a:r>
              <a:rPr b="1" lang="en-GB" sz="1800"/>
              <a:t>Processes</a:t>
            </a:r>
            <a:r>
              <a:rPr lang="en-GB" sz="1800"/>
              <a:t>: our assessors could support the certification of processes–interrelated activities that lead to a product or service or any system that takes inputs to produce output.</a:t>
            </a:r>
            <a:endParaRPr sz="1800"/>
          </a:p>
          <a:p>
            <a:pPr indent="-342900" lvl="1" marL="914400" rtl="0" algn="l">
              <a:lnSpc>
                <a:spcPct val="115000"/>
              </a:lnSpc>
              <a:spcBef>
                <a:spcPts val="0"/>
              </a:spcBef>
              <a:spcAft>
                <a:spcPts val="0"/>
              </a:spcAft>
              <a:buClr>
                <a:schemeClr val="dk2"/>
              </a:buClr>
              <a:buSzPts val="1800"/>
              <a:buFont typeface="Avenir"/>
              <a:buChar char="◦"/>
            </a:pPr>
            <a:r>
              <a:rPr lang="en-GB" sz="1800"/>
              <a:t>e.g. an incident reporting and recovery process or a staff screening process</a:t>
            </a:r>
            <a:endParaRPr/>
          </a:p>
          <a:p>
            <a:pPr indent="0" lvl="0" marL="0" rtl="0" algn="l">
              <a:lnSpc>
                <a:spcPct val="115000"/>
              </a:lnSpc>
              <a:spcBef>
                <a:spcPts val="0"/>
              </a:spcBef>
              <a:spcAft>
                <a:spcPts val="0"/>
              </a:spcAft>
              <a:buSzPts val="2000"/>
              <a:buNone/>
            </a:pPr>
            <a:r>
              <a:rPr lang="en-GB" sz="1800"/>
              <a:t>Individually, each area is particularly useful for security, where assessors are regularly responsible for assessing the compliance and competence of businesses’ and agencies’ overall IT and data security processes. When all three areas are combined, it makes for a very powerful audit/assessment capability.</a:t>
            </a:r>
            <a:endParaRPr sz="1800"/>
          </a:p>
        </p:txBody>
      </p:sp>
      <p:sp>
        <p:nvSpPr>
          <p:cNvPr id="124" name="Google Shape;124;g3230da79cff_1_34"/>
          <p:cNvSpPr txBox="1"/>
          <p:nvPr>
            <p:ph idx="12" type="sldNum"/>
          </p:nvPr>
        </p:nvSpPr>
        <p:spPr>
          <a:xfrm>
            <a:off x="8737600" y="6565936"/>
            <a:ext cx="2844800" cy="28167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230da79cff_1_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SzPts val="4800"/>
              <a:buNone/>
            </a:pPr>
            <a:r>
              <a:rPr lang="en-GB"/>
              <a:t>ISO 17065 Requirements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230da79cff_1_44"/>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SzPts val="4800"/>
              <a:buNone/>
            </a:pPr>
            <a:r>
              <a:rPr lang="en-GB"/>
              <a:t>The standard has stringent requirements</a:t>
            </a:r>
            <a:endParaRPr/>
          </a:p>
        </p:txBody>
      </p:sp>
      <p:sp>
        <p:nvSpPr>
          <p:cNvPr id="135" name="Google Shape;135;g3230da79cff_1_44"/>
          <p:cNvSpPr txBox="1"/>
          <p:nvPr>
            <p:ph idx="1" type="body"/>
          </p:nvPr>
        </p:nvSpPr>
        <p:spPr>
          <a:xfrm>
            <a:off x="723775" y="1802068"/>
            <a:ext cx="109728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2"/>
              </a:buClr>
              <a:buSzPts val="2400"/>
              <a:buFont typeface="Quattrocento Sans"/>
              <a:buChar char=" "/>
            </a:pPr>
            <a:r>
              <a:rPr lang="en-GB" sz="2400"/>
              <a:t>A certification body or conformity assessment body (CAB) must be a legal entity and, as such, can be held accountable and legally liable for the certification and assessment activities it undertakes.</a:t>
            </a:r>
            <a:endParaRPr sz="2400"/>
          </a:p>
          <a:p>
            <a:pPr indent="0" lvl="0" marL="342900" rtl="0" algn="l">
              <a:lnSpc>
                <a:spcPct val="90000"/>
              </a:lnSpc>
              <a:spcBef>
                <a:spcPts val="0"/>
              </a:spcBef>
              <a:spcAft>
                <a:spcPts val="0"/>
              </a:spcAft>
              <a:buSzPts val="2000"/>
              <a:buNone/>
            </a:pPr>
            <a:r>
              <a:t/>
            </a:r>
            <a:endParaRPr sz="2400"/>
          </a:p>
          <a:p>
            <a:pPr indent="-342900" lvl="0" marL="342900" rtl="0" algn="l">
              <a:lnSpc>
                <a:spcPct val="90000"/>
              </a:lnSpc>
              <a:spcBef>
                <a:spcPts val="0"/>
              </a:spcBef>
              <a:spcAft>
                <a:spcPts val="0"/>
              </a:spcAft>
              <a:buClr>
                <a:schemeClr val="dk2"/>
              </a:buClr>
              <a:buSzPts val="2400"/>
              <a:buFont typeface="Quattrocento Sans"/>
              <a:buChar char=" "/>
            </a:pPr>
            <a:r>
              <a:rPr lang="en-GB" sz="2400"/>
              <a:t>ISO 17065 continuously emphasises the need for impartiality and accountability.</a:t>
            </a:r>
            <a:endParaRPr sz="2400"/>
          </a:p>
          <a:p>
            <a:pPr indent="-190500" lvl="0" marL="342900" rtl="0" algn="l">
              <a:lnSpc>
                <a:spcPct val="90000"/>
              </a:lnSpc>
              <a:spcBef>
                <a:spcPts val="480"/>
              </a:spcBef>
              <a:spcAft>
                <a:spcPts val="0"/>
              </a:spcAft>
              <a:buClr>
                <a:schemeClr val="dk1"/>
              </a:buClr>
              <a:buSzPts val="2400"/>
              <a:buFont typeface="Avenir"/>
              <a:buNone/>
            </a:pPr>
            <a:r>
              <a:t/>
            </a:r>
            <a:endParaRPr sz="2400"/>
          </a:p>
          <a:p>
            <a:pPr indent="-190500" lvl="0" marL="342900" rtl="0" algn="l">
              <a:lnSpc>
                <a:spcPct val="90000"/>
              </a:lnSpc>
              <a:spcBef>
                <a:spcPts val="480"/>
              </a:spcBef>
              <a:spcAft>
                <a:spcPts val="0"/>
              </a:spcAft>
              <a:buClr>
                <a:schemeClr val="dk1"/>
              </a:buClr>
              <a:buSzPts val="2400"/>
              <a:buFont typeface="Avenir"/>
              <a:buNone/>
            </a:pPr>
            <a:r>
              <a:t/>
            </a:r>
            <a:endParaRPr sz="2400"/>
          </a:p>
          <a:p>
            <a:pPr indent="-139700" lvl="0" marL="342900" rtl="0" algn="l">
              <a:lnSpc>
                <a:spcPct val="90000"/>
              </a:lnSpc>
              <a:spcBef>
                <a:spcPts val="640"/>
              </a:spcBef>
              <a:spcAft>
                <a:spcPts val="0"/>
              </a:spcAft>
              <a:buClr>
                <a:schemeClr val="dk1"/>
              </a:buClr>
              <a:buSzPts val="3200"/>
              <a:buFont typeface="Avenir"/>
              <a:buNone/>
            </a:pPr>
            <a:r>
              <a:t/>
            </a:r>
            <a:endParaRPr/>
          </a:p>
        </p:txBody>
      </p:sp>
      <p:sp>
        <p:nvSpPr>
          <p:cNvPr id="136" name="Google Shape;136;g3230da79cff_1_44"/>
          <p:cNvSpPr txBox="1"/>
          <p:nvPr>
            <p:ph idx="12" type="sldNum"/>
          </p:nvPr>
        </p:nvSpPr>
        <p:spPr>
          <a:xfrm>
            <a:off x="8737600" y="6565936"/>
            <a:ext cx="2844800" cy="28167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Kantara Initiative">
      <a:dk1>
        <a:srgbClr val="000000"/>
      </a:dk1>
      <a:lt1>
        <a:srgbClr val="FFFFFF"/>
      </a:lt1>
      <a:dk2>
        <a:srgbClr val="637052"/>
      </a:dk2>
      <a:lt2>
        <a:srgbClr val="CCDDEA"/>
      </a:lt2>
      <a:accent1>
        <a:srgbClr val="C4D600"/>
      </a:accent1>
      <a:accent2>
        <a:srgbClr val="7FA9AE"/>
      </a:accent2>
      <a:accent3>
        <a:srgbClr val="94B7BB"/>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2021-11-09T16:24:35Z</dcterms:created>
  <dc:creator>Karyn Bright</dc:creator>
</cp:coreProperties>
</file>