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embeddedFontLst>
    <p:embeddedFont>
      <p:font typeface="Noto Sans Symbols" panose="020B0502040504020204" pitchFamily="34" charset="0"/>
      <p:regular r:id="rId5"/>
    </p:embeddedFont>
    <p:embeddedFont>
      <p:font typeface="Quattrocento Sans" panose="020B0502050000020003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IuFcAtINyJbn/Y6hvuE+Ir2/I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6"/>
  </p:normalViewPr>
  <p:slideViewPr>
    <p:cSldViewPr snapToGrid="0">
      <p:cViewPr varScale="1">
        <p:scale>
          <a:sx n="110" d="100"/>
          <a:sy n="110" d="100"/>
        </p:scale>
        <p:origin x="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23" Type="http://schemas.openxmlformats.org/officeDocument/2006/relationships/tableStyles" Target="tableStyles.xml"/><Relationship Id="rId19" Type="http://customschemas.google.com/relationships/presentationmetadata" Target="meta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7" name="Google Shape;7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f4a0e27a9_0_10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g30f4a0e27a9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470324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>
                <a:solidFill>
                  <a:srgbClr val="7EA8A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dt" idx="10"/>
          </p:nvPr>
        </p:nvSpPr>
        <p:spPr>
          <a:xfrm>
            <a:off x="8084199" y="6459784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>
                <a:solidFill>
                  <a:srgbClr val="7EA8A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>
                <a:solidFill>
                  <a:schemeClr val="dk2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8441977" y="6459784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>
                <a:solidFill>
                  <a:srgbClr val="7EA8A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>
                <a:solidFill>
                  <a:schemeClr val="dk2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>
                <a:solidFill>
                  <a:schemeClr val="dk2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8740212" y="6459784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4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871138" y="4979084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Quattrocento Sans"/>
              <a:buNone/>
              <a:defRPr sz="3600" b="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915076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871138" y="5939716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dt" idx="10"/>
          </p:nvPr>
        </p:nvSpPr>
        <p:spPr>
          <a:xfrm>
            <a:off x="871138" y="6586842"/>
            <a:ext cx="88012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5" name="Google Shape;65;p14" descr="Logo, company nam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53514" y="0"/>
            <a:ext cx="1835311" cy="997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/>
          <p:nvPr/>
        </p:nvSpPr>
        <p:spPr>
          <a:xfrm>
            <a:off x="0" y="6413747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7"/>
          <p:cNvSpPr/>
          <p:nvPr/>
        </p:nvSpPr>
        <p:spPr>
          <a:xfrm>
            <a:off x="0" y="6334316"/>
            <a:ext cx="12192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 sz="4800" b="0" i="0" u="none" strike="noStrike" cap="none">
                <a:solidFill>
                  <a:srgbClr val="7EA8AD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7765753" y="6465572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6" name="Google Shape;16;p7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7" name="Google Shape;17;p7" descr="Logo, company name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38024" y="33090"/>
            <a:ext cx="1835311" cy="99745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 txBox="1"/>
          <p:nvPr/>
        </p:nvSpPr>
        <p:spPr>
          <a:xfrm>
            <a:off x="344128" y="6500917"/>
            <a:ext cx="376575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2024 Kantara Initiative Inc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  <p:sldLayoutId id="214748365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470300" cy="14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dirty="0"/>
              <a:t>ID Assurance – WG Report for AGM</a:t>
            </a:r>
            <a:endParaRPr dirty="0"/>
          </a:p>
        </p:txBody>
      </p:sp>
      <p:sp>
        <p:nvSpPr>
          <p:cNvPr id="80" name="Google Shape;80;p4"/>
          <p:cNvSpPr txBox="1">
            <a:spLocks noGrp="1"/>
          </p:cNvSpPr>
          <p:nvPr>
            <p:ph type="body" idx="4294967295"/>
          </p:nvPr>
        </p:nvSpPr>
        <p:spPr>
          <a:xfrm>
            <a:off x="354593" y="1912347"/>
            <a:ext cx="114828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 sz="2400" dirty="0">
                <a:solidFill>
                  <a:srgbClr val="7EA8AD"/>
                </a:solidFill>
              </a:rPr>
              <a:t>Last year we said we would:</a:t>
            </a:r>
            <a:endParaRPr sz="2400" dirty="0">
              <a:solidFill>
                <a:srgbClr val="7EA8AD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en-GB" sz="2400" dirty="0"/>
              <a:t>Deliberate and contribute to NIST 800-63v4 call for public review.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en-GB" sz="2400" dirty="0"/>
              <a:t>Respond to ‘customer’ feedback on service assessment criteria and refine as needed.</a:t>
            </a:r>
            <a:endParaRPr sz="2400" dirty="0"/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 sz="2400" dirty="0">
                <a:solidFill>
                  <a:srgbClr val="7EA8AD"/>
                </a:solidFill>
              </a:rPr>
              <a:t>This year, we have delivered:</a:t>
            </a:r>
            <a:endParaRPr dirty="0">
              <a:solidFill>
                <a:srgbClr val="7EA8AD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en-CA" sz="2400" dirty="0"/>
              <a:t>Responded to NIST 800-63-4 2</a:t>
            </a:r>
            <a:r>
              <a:rPr lang="en-CA" sz="2400" baseline="30000" dirty="0"/>
              <a:t>nd</a:t>
            </a:r>
            <a:r>
              <a:rPr lang="en-CA" sz="2400" dirty="0"/>
              <a:t> public draft call for contributions.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 dirty="0"/>
              <a:t>Published Kantara position on meaning of 800-63-3 “Address of Record”.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CA" sz="2400" dirty="0"/>
              <a:t>Analyzed 800-63 text on ‘</a:t>
            </a:r>
            <a:r>
              <a:rPr lang="en-CA" sz="2400" dirty="0" err="1"/>
              <a:t>syncable</a:t>
            </a:r>
            <a:r>
              <a:rPr lang="en-CA" sz="2400" dirty="0"/>
              <a:t> authenticators’ requirements – challenges exist with interpretation and conversion into assessable criteria – solution is proposed.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f4a0e27a9_0_109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470300" cy="14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 dirty="0"/>
              <a:t>ID Assurance – WG Report for AGM</a:t>
            </a:r>
            <a:endParaRPr dirty="0"/>
          </a:p>
        </p:txBody>
      </p:sp>
      <p:sp>
        <p:nvSpPr>
          <p:cNvPr id="86" name="Google Shape;86;g30f4a0e27a9_0_109"/>
          <p:cNvSpPr txBox="1">
            <a:spLocks noGrp="1"/>
          </p:cNvSpPr>
          <p:nvPr>
            <p:ph type="body" idx="4294967295"/>
          </p:nvPr>
        </p:nvSpPr>
        <p:spPr>
          <a:xfrm>
            <a:off x="354593" y="1912347"/>
            <a:ext cx="114828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 sz="2400" dirty="0">
                <a:solidFill>
                  <a:srgbClr val="7EA8AD"/>
                </a:solidFill>
              </a:rPr>
              <a:t>Next year, we will: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CA" sz="2400" dirty="0"/>
              <a:t>Develop Kantara service assessment criteria for NIST 800-63-4 (once published).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 dirty="0"/>
              <a:t>Collaborate with Kantara staff to prepare for ISO 17065 Accreditation as a “certification body”.</a:t>
            </a:r>
          </a:p>
          <a:p>
            <a:pPr marL="800100" lvl="1">
              <a:spcBef>
                <a:spcPts val="1200"/>
              </a:spcBef>
              <a:buSzPts val="2400"/>
              <a:buChar char="▪"/>
            </a:pPr>
            <a:r>
              <a:rPr lang="en-GB" sz="2200" dirty="0"/>
              <a:t>ISO 17065 standardizes how a a certification body should operate in order to ensure high quality, consistency, accountability when evaluating and certifying products or services.</a:t>
            </a:r>
          </a:p>
          <a:p>
            <a:pPr marL="800100" lvl="1">
              <a:spcBef>
                <a:spcPts val="1200"/>
              </a:spcBef>
              <a:buSzPts val="2400"/>
              <a:buChar char="▪"/>
            </a:pPr>
            <a:r>
              <a:rPr lang="en-GB" sz="2200" dirty="0"/>
              <a:t>Kantara UK is undergoing ISO 17065 accreditation now.</a:t>
            </a:r>
          </a:p>
          <a:p>
            <a:pPr marL="800100" lvl="1">
              <a:spcBef>
                <a:spcPts val="1200"/>
              </a:spcBef>
              <a:buSzPts val="2400"/>
              <a:buChar char="▪"/>
            </a:pPr>
            <a:r>
              <a:rPr lang="en-GB" sz="2200" dirty="0"/>
              <a:t>Kantara’s US program must too, to establish stronger foundations for expansion and commercial value of the certification marks.</a:t>
            </a:r>
          </a:p>
          <a:p>
            <a:pPr marL="342900" indent="-342900">
              <a:buSzPts val="2400"/>
            </a:pPr>
            <a:endParaRPr lang="en-GB" sz="2400" dirty="0"/>
          </a:p>
          <a:p>
            <a:pPr marL="342900" indent="-342900">
              <a:buSzPts val="2400"/>
            </a:pPr>
            <a:endParaRPr lang="en-GB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Kantara Initiativ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C4D600"/>
      </a:accent1>
      <a:accent2>
        <a:srgbClr val="7FA9AE"/>
      </a:accent2>
      <a:accent3>
        <a:srgbClr val="94B7BB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192</Words>
  <Application>Microsoft Macintosh PowerPoint</Application>
  <PresentationFormat>Widescreen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Quattrocento Sans</vt:lpstr>
      <vt:lpstr>Noto Sans Symbols</vt:lpstr>
      <vt:lpstr>Calibri</vt:lpstr>
      <vt:lpstr>Retrospect</vt:lpstr>
      <vt:lpstr>ID Assurance – WG Report for AGM</vt:lpstr>
      <vt:lpstr>ID Assurance – WG Report for AGM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Karyn Bright</dc:creator>
  <cp:lastModifiedBy>Andrew Hughes</cp:lastModifiedBy>
  <cp:revision>3</cp:revision>
  <dcterms:created xsi:type="dcterms:W3CDTF">2021-11-09T16:24:35Z</dcterms:created>
  <dcterms:modified xsi:type="dcterms:W3CDTF">2024-12-03T23:28:01Z</dcterms:modified>
</cp:coreProperties>
</file>