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Space Grotesk SemiBold"/>
      <p:regular r:id="rId10"/>
      <p:bold r:id="rId11"/>
    </p:embeddedFont>
    <p:embeddedFont>
      <p:font typeface="Space Grotesk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paceGroteskSemiBold-bold.fntdata"/><Relationship Id="rId10" Type="http://schemas.openxmlformats.org/officeDocument/2006/relationships/font" Target="fonts/SpaceGroteskSemiBold-regular.fntdata"/><Relationship Id="rId13" Type="http://schemas.openxmlformats.org/officeDocument/2006/relationships/font" Target="fonts/SpaceGrotesk-bold.fntdata"/><Relationship Id="rId12" Type="http://schemas.openxmlformats.org/officeDocument/2006/relationships/font" Target="fonts/SpaceGrotes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485099672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485099672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6c9bef236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6c9bef236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UMA WG existing work hits on 1, 2, and 4 - managing info across different places, org ability to delegate to a person, solving how you figure out who the person is (could be for future work)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 assurance work – we predicted the current moment! Consent receipts work hits on 1, also 2 for providing notice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IoT area is a great indicator of lack of deep experience out there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“Consent from” vs. “consent to” is a missing link today – consent tokens are a solution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3" name="Google Shape;53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0" name="Google Shape;6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4" name="Google Shape;94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8" name="Google Shape;9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9" name="Google Shape;99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green" type="secHead">
  <p:cSld name="SECTION_HEADER">
    <p:bg>
      <p:bgPr>
        <a:solidFill>
          <a:srgbClr val="163D2E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8C44B"/>
              </a:buClr>
              <a:buSzPts val="3600"/>
              <a:buNone/>
              <a:defRPr sz="3600">
                <a:solidFill>
                  <a:srgbClr val="08C44B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150" y="274628"/>
            <a:ext cx="873682" cy="28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2" name="Google Shape;10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6" name="Google Shape;106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7" name="Google Shape;107;p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plum">
  <p:cSld name="SECTION_HEADER_1">
    <p:bg>
      <p:bgPr>
        <a:solidFill>
          <a:srgbClr val="480830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DBC4A4"/>
              </a:buClr>
              <a:buSzPts val="3600"/>
              <a:buNone/>
              <a:defRPr sz="3600">
                <a:solidFill>
                  <a:srgbClr val="DBC4A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heat">
  <p:cSld name="SECTION_HEADER_1_1">
    <p:bg>
      <p:bgPr>
        <a:solidFill>
          <a:srgbClr val="DBC4A4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3600"/>
              <a:buNone/>
              <a:defRPr sz="3600">
                <a:solidFill>
                  <a:srgbClr val="163D2E"/>
                </a:solidFill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5404" y="274628"/>
            <a:ext cx="873185" cy="28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4238" y="274625"/>
            <a:ext cx="875515" cy="28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●"/>
              <a:defRPr>
                <a:latin typeface="Space Grotesk"/>
                <a:ea typeface="Space Grotesk"/>
                <a:cs typeface="Space Grotesk"/>
                <a:sym typeface="Space Grotesk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○"/>
              <a:defRPr>
                <a:latin typeface="Space Grotesk"/>
                <a:ea typeface="Space Grotesk"/>
                <a:cs typeface="Space Grotesk"/>
                <a:sym typeface="Space Grotesk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Space Grotesk"/>
              <a:buChar char="■"/>
              <a:defRPr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5" name="Google Shape;4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000" y="4663213"/>
            <a:ext cx="875550" cy="28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b="1" sz="24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Font typeface="Space Grotesk"/>
              <a:buNone/>
              <a:defRPr b="1" sz="24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2400"/>
              <a:buNone/>
              <a:defRPr sz="2400">
                <a:solidFill>
                  <a:srgbClr val="163D2E"/>
                </a:solidFill>
              </a:defRPr>
            </a:lvl9pPr>
          </a:lstStyle>
          <a:p/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800"/>
              <a:buFont typeface="Space Grotesk"/>
              <a:buChar char="●"/>
              <a:defRPr sz="18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●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○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3D2E"/>
              </a:buClr>
              <a:buSzPts val="1400"/>
              <a:buFont typeface="Space Grotesk"/>
              <a:buChar char="■"/>
              <a:defRPr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hyperlink" Target="http://vennfactory.com/" TargetMode="External"/><Relationship Id="rId5" Type="http://schemas.openxmlformats.org/officeDocument/2006/relationships/image" Target="../media/image6.png"/><Relationship Id="rId6" Type="http://schemas.openxmlformats.org/officeDocument/2006/relationships/hyperlink" Target="mailto:eve@vennfactory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BC4A4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72" y="158841"/>
            <a:ext cx="8283023" cy="500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000" y="275000"/>
            <a:ext cx="1520548" cy="4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/>
          <p:nvPr/>
        </p:nvSpPr>
        <p:spPr>
          <a:xfrm>
            <a:off x="275000" y="2699525"/>
            <a:ext cx="4299000" cy="127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BELIEFS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EVIDENCE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PROOF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63D2E"/>
                </a:solidFill>
                <a:latin typeface="Space Grotesk SemiBold"/>
                <a:ea typeface="Space Grotesk SemiBold"/>
                <a:cs typeface="Space Grotesk SemiBold"/>
                <a:sym typeface="Space Grotesk SemiBold"/>
              </a:rPr>
              <a:t>PLANS</a:t>
            </a:r>
            <a:endParaRPr sz="3600">
              <a:solidFill>
                <a:srgbClr val="163D2E"/>
              </a:solidFill>
              <a:latin typeface="Space Grotesk SemiBold"/>
              <a:ea typeface="Space Grotesk SemiBold"/>
              <a:cs typeface="Space Grotesk SemiBold"/>
              <a:sym typeface="Space Grotesk SemiBold"/>
            </a:endParaRPr>
          </a:p>
        </p:txBody>
      </p:sp>
      <p:sp>
        <p:nvSpPr>
          <p:cNvPr id="127" name="Google Shape;127;p27"/>
          <p:cNvSpPr txBox="1"/>
          <p:nvPr/>
        </p:nvSpPr>
        <p:spPr>
          <a:xfrm>
            <a:off x="286475" y="3846400"/>
            <a:ext cx="4287600" cy="7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A (draft) fully articulated vision for Kantara Initiative</a:t>
            </a:r>
            <a:endParaRPr sz="18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8" name="Google Shape;128;p27"/>
          <p:cNvSpPr txBox="1"/>
          <p:nvPr/>
        </p:nvSpPr>
        <p:spPr>
          <a:xfrm>
            <a:off x="280775" y="4565800"/>
            <a:ext cx="42990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Space Grotesk"/>
                <a:ea typeface="Space Grotesk"/>
                <a:cs typeface="Space Grotesk"/>
                <a:sym typeface="Space Grotesk"/>
              </a:rPr>
              <a:t>26 Mar 2024</a:t>
            </a:r>
            <a:endParaRPr sz="1200">
              <a:solidFill>
                <a:schemeClr val="dk2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29" name="Google Shape;129;p27"/>
          <p:cNvSpPr txBox="1"/>
          <p:nvPr/>
        </p:nvSpPr>
        <p:spPr>
          <a:xfrm>
            <a:off x="6204850" y="2957525"/>
            <a:ext cx="2664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Eve Maler</a:t>
            </a:r>
            <a:endParaRPr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63D2E"/>
                </a:solidFill>
                <a:uFill>
                  <a:noFill/>
                </a:uFill>
                <a:latin typeface="Space Grotesk"/>
                <a:ea typeface="Space Grotesk"/>
                <a:cs typeface="Space Grotesk"/>
                <a:sym typeface="Space Grotesk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eve@vennfactory.com</a:t>
            </a:r>
            <a:endParaRPr sz="10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idx="4294967295" type="body"/>
          </p:nvPr>
        </p:nvSpPr>
        <p:spPr>
          <a:xfrm>
            <a:off x="265350" y="2496900"/>
            <a:ext cx="2001600" cy="24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>
                <a:solidFill>
                  <a:schemeClr val="dk2"/>
                </a:solidFill>
              </a:rPr>
              <a:t>We believe…in empowering people with tools to </a:t>
            </a:r>
            <a:r>
              <a:rPr b="1" lang="en" sz="1400">
                <a:solidFill>
                  <a:schemeClr val="dk2"/>
                </a:solidFill>
              </a:rPr>
              <a:t>help them make risk decisions</a:t>
            </a:r>
            <a:r>
              <a:rPr lang="en" sz="1400">
                <a:solidFill>
                  <a:schemeClr val="dk2"/>
                </a:solidFill>
              </a:rPr>
              <a:t>.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135" name="Google Shape;13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BoD-developed beliefs (“nano-visions”)</a:t>
            </a:r>
            <a:endParaRPr/>
          </a:p>
        </p:txBody>
      </p:sp>
      <p:sp>
        <p:nvSpPr>
          <p:cNvPr id="136" name="Google Shape;13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8"/>
          <p:cNvSpPr/>
          <p:nvPr/>
        </p:nvSpPr>
        <p:spPr>
          <a:xfrm>
            <a:off x="265350" y="2154000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people</a:t>
            </a:r>
            <a:endParaRPr b="1" sz="12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38" name="Google Shape;138;p28"/>
          <p:cNvSpPr txBox="1"/>
          <p:nvPr>
            <p:ph idx="4294967295" type="body"/>
          </p:nvPr>
        </p:nvSpPr>
        <p:spPr>
          <a:xfrm>
            <a:off x="2453820" y="2496900"/>
            <a:ext cx="2001600" cy="24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>
                <a:solidFill>
                  <a:schemeClr val="dk2"/>
                </a:solidFill>
              </a:rPr>
              <a:t>We believe…in enabling organizations with tools to </a:t>
            </a:r>
            <a:r>
              <a:rPr b="1" lang="en" sz="1400">
                <a:solidFill>
                  <a:schemeClr val="dk2"/>
                </a:solidFill>
              </a:rPr>
              <a:t>help them mitigate the risks of trust failure</a:t>
            </a:r>
            <a:r>
              <a:rPr lang="en" sz="1400">
                <a:solidFill>
                  <a:schemeClr val="dk2"/>
                </a:solidFill>
              </a:rPr>
              <a:t>.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2453820" y="2154000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organizations</a:t>
            </a:r>
            <a:endParaRPr b="1" sz="12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0" name="Google Shape;140;p28"/>
          <p:cNvSpPr txBox="1"/>
          <p:nvPr>
            <p:ph idx="4294967295" type="body"/>
          </p:nvPr>
        </p:nvSpPr>
        <p:spPr>
          <a:xfrm>
            <a:off x="4642290" y="2496900"/>
            <a:ext cx="2001600" cy="24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>
                <a:solidFill>
                  <a:schemeClr val="dk2"/>
                </a:solidFill>
              </a:rPr>
              <a:t>We believe…that simplification of assurance requires </a:t>
            </a:r>
            <a:r>
              <a:rPr b="1" lang="en" sz="1400">
                <a:solidFill>
                  <a:schemeClr val="dk2"/>
                </a:solidFill>
              </a:rPr>
              <a:t>depth of experience</a:t>
            </a:r>
            <a:r>
              <a:rPr lang="en" sz="1400">
                <a:solidFill>
                  <a:schemeClr val="dk2"/>
                </a:solidFill>
              </a:rPr>
              <a:t>.</a:t>
            </a:r>
            <a:endParaRPr b="1" sz="1400">
              <a:solidFill>
                <a:schemeClr val="dk2"/>
              </a:solidFill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4642290" y="2154000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assurance</a:t>
            </a:r>
            <a:endParaRPr b="1" sz="12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42" name="Google Shape;142;p28"/>
          <p:cNvSpPr txBox="1"/>
          <p:nvPr>
            <p:ph idx="4294967295" type="body"/>
          </p:nvPr>
        </p:nvSpPr>
        <p:spPr>
          <a:xfrm>
            <a:off x="6830760" y="2496900"/>
            <a:ext cx="2001600" cy="24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400">
                <a:solidFill>
                  <a:schemeClr val="dk2"/>
                </a:solidFill>
              </a:rPr>
              <a:t>We believe…that assurance of </a:t>
            </a:r>
            <a:r>
              <a:rPr b="1" lang="en" sz="1400">
                <a:solidFill>
                  <a:schemeClr val="dk2"/>
                </a:solidFill>
              </a:rPr>
              <a:t>human-to-digital binding processes</a:t>
            </a:r>
            <a:r>
              <a:rPr lang="en" sz="1400">
                <a:solidFill>
                  <a:schemeClr val="dk2"/>
                </a:solidFill>
              </a:rPr>
              <a:t> is the missing link.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143" name="Google Shape;143;p28"/>
          <p:cNvSpPr/>
          <p:nvPr/>
        </p:nvSpPr>
        <p:spPr>
          <a:xfrm>
            <a:off x="6830760" y="2154000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About what’s missing</a:t>
            </a:r>
            <a:endParaRPr b="1" sz="12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4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40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7613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15800" y="1230650"/>
            <a:ext cx="831475" cy="8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/>
          <p:nvPr/>
        </p:nvSpPr>
        <p:spPr>
          <a:xfrm>
            <a:off x="1371600" y="3971123"/>
            <a:ext cx="6400800" cy="692100"/>
          </a:xfrm>
          <a:prstGeom prst="rect">
            <a:avLst/>
          </a:prstGeom>
          <a:solidFill>
            <a:srgbClr val="FDFC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What this drives:</a:t>
            </a:r>
            <a:endParaRPr b="1" i="1"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Organization strategic planning → Immediate messaging</a:t>
            </a:r>
            <a:endParaRPr i="1"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i="1" lang="en" sz="1200">
                <a:solidFill>
                  <a:srgbClr val="163D2E"/>
                </a:solidFill>
                <a:latin typeface="Space Grotesk"/>
                <a:ea typeface="Space Grotesk"/>
                <a:cs typeface="Space Grotesk"/>
                <a:sym typeface="Space Grotesk"/>
              </a:rPr>
              <a:t>→ Industry/competitive awareness → New group and program opportunities</a:t>
            </a:r>
            <a:endParaRPr i="1" sz="1200">
              <a:solidFill>
                <a:srgbClr val="163D2E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and brainstorming of proof and plans</a:t>
            </a:r>
            <a:endParaRPr/>
          </a:p>
        </p:txBody>
      </p:sp>
      <p:sp>
        <p:nvSpPr>
          <p:cNvPr id="154" name="Google Shape;154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5" name="Google Shape;155;p29"/>
          <p:cNvSpPr/>
          <p:nvPr/>
        </p:nvSpPr>
        <p:spPr>
          <a:xfrm>
            <a:off x="745550" y="1387663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empowering people with tools to help them make risk decisions.</a:t>
            </a:r>
            <a:endParaRPr b="1" sz="7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745545" y="2013725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believe…in enabling organizations with tools to help them mitigate the risks of trust failure.</a:t>
            </a:r>
            <a:endParaRPr b="1" sz="7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745540" y="2670938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simplification of assurance requires depth of experience.</a:t>
            </a:r>
            <a:endParaRPr b="1" sz="8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58" name="Google Shape;158;p29"/>
          <p:cNvSpPr/>
          <p:nvPr/>
        </p:nvSpPr>
        <p:spPr>
          <a:xfrm>
            <a:off x="745560" y="3328150"/>
            <a:ext cx="2001600" cy="342900"/>
          </a:xfrm>
          <a:prstGeom prst="rect">
            <a:avLst/>
          </a:prstGeom>
          <a:solidFill>
            <a:srgbClr val="163D2E"/>
          </a:solidFill>
          <a:ln cap="flat" cmpd="sng" w="9525">
            <a:solidFill>
              <a:srgbClr val="163D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DFCE4"/>
                </a:solidFill>
                <a:latin typeface="Space Grotesk"/>
                <a:ea typeface="Space Grotesk"/>
                <a:cs typeface="Space Grotesk"/>
                <a:sym typeface="Space Grotesk"/>
              </a:rPr>
              <a:t>We believe…that assurance of human-to-digital binding processes is the missing link.</a:t>
            </a:r>
            <a:endParaRPr b="1" sz="800">
              <a:solidFill>
                <a:srgbClr val="FDFCE4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pic>
        <p:nvPicPr>
          <p:cNvPr id="159" name="Google Shape;15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871" y="1240613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71" y="1897846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871" y="2555042"/>
            <a:ext cx="574675" cy="5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875" y="3212250"/>
            <a:ext cx="574675" cy="57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9"/>
          <p:cNvSpPr/>
          <p:nvPr/>
        </p:nvSpPr>
        <p:spPr>
          <a:xfrm>
            <a:off x="2818025" y="1296775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Age verification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Drone triggers IDV when flying near airport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Repetitive patient agreements in hospital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Laws for KBA, age, notary, privacy...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4" name="Google Shape;164;p29"/>
          <p:cNvSpPr/>
          <p:nvPr/>
        </p:nvSpPr>
        <p:spPr>
          <a:xfrm>
            <a:off x="2818025" y="19228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ITRC reports increase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Privacy regs in response to abuses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Online fraud at scale, synthetic identity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"Verification theater" and regulator annoyance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2818025" y="25800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SIDI had to be invented!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"Third-wave specialty" era of identity standards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Assurance level explosion of many credential formats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EU wallet efforts and country-specific wallets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2818025" y="32372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FIDO Alliance certification is incomplete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When you can’t sufficiently prove that binding, fraud happens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5937500" y="1296775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5937500" y="19228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69" name="Google Shape;169;p29"/>
          <p:cNvSpPr/>
          <p:nvPr/>
        </p:nvSpPr>
        <p:spPr>
          <a:xfrm>
            <a:off x="5937500" y="25800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5937500" y="3237238"/>
            <a:ext cx="3048600" cy="524700"/>
          </a:xfrm>
          <a:prstGeom prst="rect">
            <a:avLst/>
          </a:prstGeom>
          <a:solidFill>
            <a:srgbClr val="DBC4A4"/>
          </a:solidFill>
          <a:ln cap="flat" cmpd="sng" w="9525">
            <a:solidFill>
              <a:srgbClr val="4808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Proof from existing KI work?</a:t>
            </a:r>
            <a:endParaRPr sz="7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Plans for the next 2-5 years?</a:t>
            </a:r>
            <a:endParaRPr sz="7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cxnSp>
        <p:nvCxnSpPr>
          <p:cNvPr id="171" name="Google Shape;171;p29"/>
          <p:cNvCxnSpPr/>
          <p:nvPr/>
        </p:nvCxnSpPr>
        <p:spPr>
          <a:xfrm>
            <a:off x="170875" y="4305300"/>
            <a:ext cx="8838000" cy="0"/>
          </a:xfrm>
          <a:prstGeom prst="straightConnector1">
            <a:avLst/>
          </a:prstGeom>
          <a:noFill/>
          <a:ln cap="flat" cmpd="sng" w="19050">
            <a:solidFill>
              <a:srgbClr val="48083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Google Shape;172;p29"/>
          <p:cNvSpPr/>
          <p:nvPr/>
        </p:nvSpPr>
        <p:spPr>
          <a:xfrm>
            <a:off x="100340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pace Grotesk"/>
                <a:ea typeface="Space Grotesk"/>
                <a:cs typeface="Space Grotesk"/>
                <a:sym typeface="Space Grotesk"/>
              </a:rPr>
              <a:t>B E L I E F S</a:t>
            </a:r>
            <a:endParaRPr b="1" sz="10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3599375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pace Grotesk"/>
                <a:ea typeface="Space Grotesk"/>
                <a:cs typeface="Space Grotesk"/>
                <a:sym typeface="Space Grotesk"/>
              </a:rPr>
              <a:t>E V I D E N C E</a:t>
            </a:r>
            <a:endParaRPr b="1" sz="10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174" name="Google Shape;174;p29"/>
          <p:cNvSpPr/>
          <p:nvPr/>
        </p:nvSpPr>
        <p:spPr>
          <a:xfrm>
            <a:off x="6718850" y="4233900"/>
            <a:ext cx="1485900" cy="14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pace Grotesk"/>
                <a:ea typeface="Space Grotesk"/>
                <a:cs typeface="Space Grotesk"/>
                <a:sym typeface="Space Grotesk"/>
              </a:rPr>
              <a:t>? ? ?</a:t>
            </a:r>
            <a:endParaRPr b="1" sz="10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63D2E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