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72" r:id="rId4"/>
    <p:sldMasterId id="2147483673" r:id="rId5"/>
  </p:sldMasterIdLst>
  <p:notesMasterIdLst>
    <p:notesMasterId r:id="rId6"/>
  </p:notesMasterIdLst>
  <p:sldIdLst>
    <p:sldId id="256" r:id="rId7"/>
    <p:sldId id="257" r:id="rId8"/>
    <p:sldId id="258" r:id="rId9"/>
  </p:sldIdLst>
  <p:sldSz cy="5143500" cx="9144000"/>
  <p:notesSz cx="6858000" cy="9144000"/>
  <p:embeddedFontLst>
    <p:embeddedFont>
      <p:font typeface="Space Grotesk SemiBold"/>
      <p:regular r:id="rId10"/>
      <p:bold r:id="rId11"/>
    </p:embeddedFont>
    <p:embeddedFont>
      <p:font typeface="Space Grotesk"/>
      <p:regular r:id="rId12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SpaceGroteskSemiBold-bold.fntdata"/><Relationship Id="rId10" Type="http://schemas.openxmlformats.org/officeDocument/2006/relationships/font" Target="fonts/SpaceGroteskSemiBold-regular.fntdata"/><Relationship Id="rId13" Type="http://schemas.openxmlformats.org/officeDocument/2006/relationships/font" Target="fonts/SpaceGrotesk-bold.fntdata"/><Relationship Id="rId12" Type="http://schemas.openxmlformats.org/officeDocument/2006/relationships/font" Target="fonts/SpaceGrotesk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c485099672_0_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c485099672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6c9bef236a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26c9bef236a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UMA WG existing work hits on 1, 2, and 4 - managing info across different places, org ability to delegate to a person, solving how you figure out who the person is (could be for future work)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 assurance work – we predicted the current moment! Consent receipts work hits on 1, also 2 for providing notice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IoT area is a great indicator of lack of deep experience out there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“Consent from” vs. “consent to” is a missing link today – consent tokens are a solution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4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53" name="Google Shape;53;p1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4" name="Google Shape;54;p1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6" name="Google Shape;56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0" name="Google Shape;60;p1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3" name="Google Shape;63;p1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5" name="Google Shape;65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8" name="Google Shape;68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75" name="Google Shape;75;p1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6" name="Google Shape;76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Font typeface="Space Grotesk"/>
              <a:buChar char="●"/>
              <a:defRPr>
                <a:latin typeface="Space Grotesk"/>
                <a:ea typeface="Space Grotesk"/>
                <a:cs typeface="Space Grotesk"/>
                <a:sym typeface="Space Grotesk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○"/>
              <a:defRPr>
                <a:latin typeface="Space Grotesk"/>
                <a:ea typeface="Space Grotesk"/>
                <a:cs typeface="Space Grotesk"/>
                <a:sym typeface="Space Grotesk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■"/>
              <a:defRPr>
                <a:latin typeface="Space Grotesk"/>
                <a:ea typeface="Space Grotesk"/>
                <a:cs typeface="Space Grotesk"/>
                <a:sym typeface="Space Grotesk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●"/>
              <a:defRPr>
                <a:latin typeface="Space Grotesk"/>
                <a:ea typeface="Space Grotesk"/>
                <a:cs typeface="Space Grotesk"/>
                <a:sym typeface="Space Grotesk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○"/>
              <a:defRPr>
                <a:latin typeface="Space Grotesk"/>
                <a:ea typeface="Space Grotesk"/>
                <a:cs typeface="Space Grotesk"/>
                <a:sym typeface="Space Grotesk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■"/>
              <a:defRPr>
                <a:latin typeface="Space Grotesk"/>
                <a:ea typeface="Space Grotesk"/>
                <a:cs typeface="Space Grotesk"/>
                <a:sym typeface="Space Grotesk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●"/>
              <a:defRPr>
                <a:latin typeface="Space Grotesk"/>
                <a:ea typeface="Space Grotesk"/>
                <a:cs typeface="Space Grotesk"/>
                <a:sym typeface="Space Grotesk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○"/>
              <a:defRPr>
                <a:latin typeface="Space Grotesk"/>
                <a:ea typeface="Space Grotesk"/>
                <a:cs typeface="Space Grotesk"/>
                <a:sym typeface="Space Grotesk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■"/>
              <a:defRPr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/>
        </p:txBody>
      </p:sp>
      <p:sp>
        <p:nvSpPr>
          <p:cNvPr id="83" name="Google Shape;83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84" name="Google Shape;84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87" name="Google Shape;87;p19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8" name="Google Shape;88;p19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9" name="Google Shape;89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0" name="Google Shape;90;p1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93" name="Google Shape;93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4" name="Google Shape;94;p2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1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7" name="Google Shape;97;p21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98" name="Google Shape;98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9" name="Google Shape;99;p2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green" type="secHead">
  <p:cSld name="SECTION_HEADER">
    <p:bg>
      <p:bgPr>
        <a:solidFill>
          <a:srgbClr val="163D2E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8C44B"/>
              </a:buClr>
              <a:buSzPts val="3600"/>
              <a:buNone/>
              <a:defRPr sz="3600">
                <a:solidFill>
                  <a:srgbClr val="08C44B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6" name="Google Shape;16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135150" y="274628"/>
            <a:ext cx="873682" cy="283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2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02" name="Google Shape;102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3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06" name="Google Shape;106;p23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07" name="Google Shape;107;p23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8" name="Google Shape;108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4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111" name="Google Shape;111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12" name="Google Shape;112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5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15" name="Google Shape;115;p25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16" name="Google Shape;116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17" name="Google Shape;117;p2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plum">
  <p:cSld name="SECTION_HEADER_1">
    <p:bg>
      <p:bgPr>
        <a:solidFill>
          <a:srgbClr val="480830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DBC4A4"/>
              </a:buClr>
              <a:buSzPts val="3600"/>
              <a:buNone/>
              <a:defRPr sz="3600">
                <a:solidFill>
                  <a:srgbClr val="DBC4A4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0" name="Google Shape;20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135404" y="274628"/>
            <a:ext cx="873185" cy="283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wheat">
  <p:cSld name="SECTION_HEADER_1_1">
    <p:bg>
      <p:bgPr>
        <a:solidFill>
          <a:srgbClr val="DBC4A4"/>
        </a:solid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3600"/>
              <a:buNone/>
              <a:defRPr sz="3600">
                <a:solidFill>
                  <a:srgbClr val="163D2E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3600"/>
              <a:buNone/>
              <a:defRPr sz="3600">
                <a:solidFill>
                  <a:srgbClr val="163D2E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3600"/>
              <a:buNone/>
              <a:defRPr sz="3600">
                <a:solidFill>
                  <a:srgbClr val="163D2E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3600"/>
              <a:buNone/>
              <a:defRPr sz="3600">
                <a:solidFill>
                  <a:srgbClr val="163D2E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3600"/>
              <a:buNone/>
              <a:defRPr sz="3600">
                <a:solidFill>
                  <a:srgbClr val="163D2E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3600"/>
              <a:buNone/>
              <a:defRPr sz="3600">
                <a:solidFill>
                  <a:srgbClr val="163D2E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3600"/>
              <a:buNone/>
              <a:defRPr sz="3600">
                <a:solidFill>
                  <a:srgbClr val="163D2E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3600"/>
              <a:buNone/>
              <a:defRPr sz="3600">
                <a:solidFill>
                  <a:srgbClr val="163D2E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3600"/>
              <a:buNone/>
              <a:defRPr sz="3600">
                <a:solidFill>
                  <a:srgbClr val="163D2E"/>
                </a:solidFill>
              </a:defRPr>
            </a:lvl9pPr>
          </a:lstStyle>
          <a:p/>
        </p:txBody>
      </p:sp>
      <p:sp>
        <p:nvSpPr>
          <p:cNvPr id="23" name="Google Shape;23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4" name="Google Shape;24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135404" y="274628"/>
            <a:ext cx="873185" cy="2839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34238" y="274625"/>
            <a:ext cx="875515" cy="283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Font typeface="Space Grotesk"/>
              <a:buChar char="●"/>
              <a:defRPr>
                <a:latin typeface="Space Grotesk"/>
                <a:ea typeface="Space Grotesk"/>
                <a:cs typeface="Space Grotesk"/>
                <a:sym typeface="Space Grotesk"/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○"/>
              <a:defRPr>
                <a:latin typeface="Space Grotesk"/>
                <a:ea typeface="Space Grotesk"/>
                <a:cs typeface="Space Grotesk"/>
                <a:sym typeface="Space Grotesk"/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■"/>
              <a:defRPr>
                <a:latin typeface="Space Grotesk"/>
                <a:ea typeface="Space Grotesk"/>
                <a:cs typeface="Space Grotesk"/>
                <a:sym typeface="Space Grotesk"/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●"/>
              <a:defRPr>
                <a:latin typeface="Space Grotesk"/>
                <a:ea typeface="Space Grotesk"/>
                <a:cs typeface="Space Grotesk"/>
                <a:sym typeface="Space Grotesk"/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○"/>
              <a:defRPr>
                <a:latin typeface="Space Grotesk"/>
                <a:ea typeface="Space Grotesk"/>
                <a:cs typeface="Space Grotesk"/>
                <a:sym typeface="Space Grotesk"/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■"/>
              <a:defRPr>
                <a:latin typeface="Space Grotesk"/>
                <a:ea typeface="Space Grotesk"/>
                <a:cs typeface="Space Grotesk"/>
                <a:sym typeface="Space Grotesk"/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●"/>
              <a:defRPr>
                <a:latin typeface="Space Grotesk"/>
                <a:ea typeface="Space Grotesk"/>
                <a:cs typeface="Space Grotesk"/>
                <a:sym typeface="Space Grotesk"/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○"/>
              <a:defRPr>
                <a:latin typeface="Space Grotesk"/>
                <a:ea typeface="Space Grotesk"/>
                <a:cs typeface="Space Grotesk"/>
                <a:sym typeface="Space Grotesk"/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■"/>
              <a:defRPr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0" name="Google Shape;30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6" name="Google Shape;36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39" name="Google Shape;39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0" name="Google Shape;40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3" name="Google Shape;43;p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5" name="Google Shape;45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9" name="Google Shape;49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Font typeface="Space Grotesk"/>
              <a:buNone/>
              <a:defRPr b="1" sz="2400"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800"/>
              <a:buFont typeface="Space Grotesk"/>
              <a:buChar char="●"/>
              <a:defRPr sz="1800"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○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■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●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○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■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●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○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■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Font typeface="Space Grotesk"/>
              <a:buNone/>
              <a:defRPr b="1" sz="2400"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9pPr>
          </a:lstStyle>
          <a:p/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800"/>
              <a:buFont typeface="Space Grotesk"/>
              <a:buChar char="●"/>
              <a:defRPr sz="1800"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○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■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●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○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■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●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○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■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/>
        </p:txBody>
      </p:sp>
      <p:sp>
        <p:nvSpPr>
          <p:cNvPr id="72" name="Google Shape;72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hyperlink" Target="http://vennfactory.com/" TargetMode="External"/><Relationship Id="rId5" Type="http://schemas.openxmlformats.org/officeDocument/2006/relationships/image" Target="../media/image6.png"/><Relationship Id="rId6" Type="http://schemas.openxmlformats.org/officeDocument/2006/relationships/hyperlink" Target="mailto:eve@vennfactory.com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9.png"/><Relationship Id="rId5" Type="http://schemas.openxmlformats.org/officeDocument/2006/relationships/image" Target="../media/image8.png"/><Relationship Id="rId6" Type="http://schemas.openxmlformats.org/officeDocument/2006/relationships/image" Target="../media/image1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9.png"/><Relationship Id="rId5" Type="http://schemas.openxmlformats.org/officeDocument/2006/relationships/image" Target="../media/image8.png"/><Relationship Id="rId6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BC4A4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7172" y="158841"/>
            <a:ext cx="8283023" cy="5007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27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5000" y="275000"/>
            <a:ext cx="1520548" cy="493724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27"/>
          <p:cNvSpPr txBox="1"/>
          <p:nvPr/>
        </p:nvSpPr>
        <p:spPr>
          <a:xfrm>
            <a:off x="275000" y="2699525"/>
            <a:ext cx="4299000" cy="1273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163D2E"/>
                </a:solidFill>
                <a:latin typeface="Space Grotesk SemiBold"/>
                <a:ea typeface="Space Grotesk SemiBold"/>
                <a:cs typeface="Space Grotesk SemiBold"/>
                <a:sym typeface="Space Grotesk SemiBold"/>
              </a:rPr>
              <a:t>BELIEFS</a:t>
            </a:r>
            <a:endParaRPr sz="3600">
              <a:solidFill>
                <a:srgbClr val="163D2E"/>
              </a:solidFill>
              <a:latin typeface="Space Grotesk SemiBold"/>
              <a:ea typeface="Space Grotesk SemiBold"/>
              <a:cs typeface="Space Grotesk SemiBold"/>
              <a:sym typeface="Space Grotesk SemiBold"/>
            </a:endParaRPr>
          </a:p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163D2E"/>
                </a:solidFill>
                <a:latin typeface="Space Grotesk SemiBold"/>
                <a:ea typeface="Space Grotesk SemiBold"/>
                <a:cs typeface="Space Grotesk SemiBold"/>
                <a:sym typeface="Space Grotesk SemiBold"/>
              </a:rPr>
              <a:t>EVIDENCE</a:t>
            </a:r>
            <a:endParaRPr sz="3600">
              <a:solidFill>
                <a:srgbClr val="163D2E"/>
              </a:solidFill>
              <a:latin typeface="Space Grotesk SemiBold"/>
              <a:ea typeface="Space Grotesk SemiBold"/>
              <a:cs typeface="Space Grotesk SemiBold"/>
              <a:sym typeface="Space Grotesk SemiBold"/>
            </a:endParaRPr>
          </a:p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163D2E"/>
                </a:solidFill>
                <a:latin typeface="Space Grotesk SemiBold"/>
                <a:ea typeface="Space Grotesk SemiBold"/>
                <a:cs typeface="Space Grotesk SemiBold"/>
                <a:sym typeface="Space Grotesk SemiBold"/>
              </a:rPr>
              <a:t>PROOF</a:t>
            </a:r>
            <a:endParaRPr sz="3600">
              <a:solidFill>
                <a:srgbClr val="163D2E"/>
              </a:solidFill>
              <a:latin typeface="Space Grotesk SemiBold"/>
              <a:ea typeface="Space Grotesk SemiBold"/>
              <a:cs typeface="Space Grotesk SemiBold"/>
              <a:sym typeface="Space Grotesk SemiBold"/>
            </a:endParaRPr>
          </a:p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163D2E"/>
                </a:solidFill>
                <a:latin typeface="Space Grotesk SemiBold"/>
                <a:ea typeface="Space Grotesk SemiBold"/>
                <a:cs typeface="Space Grotesk SemiBold"/>
                <a:sym typeface="Space Grotesk SemiBold"/>
              </a:rPr>
              <a:t>PLANS</a:t>
            </a:r>
            <a:endParaRPr sz="3600">
              <a:solidFill>
                <a:srgbClr val="163D2E"/>
              </a:solidFill>
              <a:latin typeface="Space Grotesk SemiBold"/>
              <a:ea typeface="Space Grotesk SemiBold"/>
              <a:cs typeface="Space Grotesk SemiBold"/>
              <a:sym typeface="Space Grotesk SemiBold"/>
            </a:endParaRPr>
          </a:p>
        </p:txBody>
      </p:sp>
      <p:sp>
        <p:nvSpPr>
          <p:cNvPr id="127" name="Google Shape;127;p27"/>
          <p:cNvSpPr txBox="1"/>
          <p:nvPr/>
        </p:nvSpPr>
        <p:spPr>
          <a:xfrm>
            <a:off x="286475" y="3846400"/>
            <a:ext cx="4287600" cy="71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rPr>
              <a:t>A (draft) fully articulated vision for Kantara Initiative</a:t>
            </a:r>
            <a:endParaRPr sz="1800">
              <a:solidFill>
                <a:schemeClr val="dk2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28" name="Google Shape;128;p27"/>
          <p:cNvSpPr txBox="1"/>
          <p:nvPr/>
        </p:nvSpPr>
        <p:spPr>
          <a:xfrm>
            <a:off x="280775" y="4565800"/>
            <a:ext cx="4299000" cy="32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rPr>
              <a:t>26 Mar 2024</a:t>
            </a:r>
            <a:endParaRPr sz="1200">
              <a:solidFill>
                <a:schemeClr val="dk2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29" name="Google Shape;129;p27"/>
          <p:cNvSpPr txBox="1"/>
          <p:nvPr/>
        </p:nvSpPr>
        <p:spPr>
          <a:xfrm>
            <a:off x="6204850" y="2957525"/>
            <a:ext cx="26643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rPr>
              <a:t>Eve Maler</a:t>
            </a:r>
            <a:endParaRPr sz="1200">
              <a:solidFill>
                <a:srgbClr val="163D2E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163D2E"/>
                </a:solidFill>
                <a:uFill>
                  <a:noFill/>
                </a:uFill>
                <a:latin typeface="Space Grotesk"/>
                <a:ea typeface="Space Grotesk"/>
                <a:cs typeface="Space Grotesk"/>
                <a:sym typeface="Space Grotesk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eve@vennfactory.com</a:t>
            </a:r>
            <a:endParaRPr sz="1000">
              <a:solidFill>
                <a:srgbClr val="163D2E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8"/>
          <p:cNvSpPr txBox="1"/>
          <p:nvPr>
            <p:ph idx="4294967295" type="body"/>
          </p:nvPr>
        </p:nvSpPr>
        <p:spPr>
          <a:xfrm>
            <a:off x="265350" y="2496900"/>
            <a:ext cx="2001600" cy="24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" sz="1400">
                <a:solidFill>
                  <a:schemeClr val="dk2"/>
                </a:solidFill>
              </a:rPr>
              <a:t>We believe…in empowering people with tools to </a:t>
            </a:r>
            <a:r>
              <a:rPr b="1" lang="en" sz="1400">
                <a:solidFill>
                  <a:schemeClr val="dk2"/>
                </a:solidFill>
              </a:rPr>
              <a:t>help them make risk decisions</a:t>
            </a:r>
            <a:r>
              <a:rPr lang="en" sz="1400">
                <a:solidFill>
                  <a:schemeClr val="dk2"/>
                </a:solidFill>
              </a:rPr>
              <a:t>.</a:t>
            </a:r>
            <a:endParaRPr sz="1400">
              <a:solidFill>
                <a:schemeClr val="dk2"/>
              </a:solidFill>
            </a:endParaRPr>
          </a:p>
        </p:txBody>
      </p:sp>
      <p:sp>
        <p:nvSpPr>
          <p:cNvPr id="135" name="Google Shape;135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 of BoD-developed beliefs (“nano-visions”)</a:t>
            </a:r>
            <a:endParaRPr/>
          </a:p>
        </p:txBody>
      </p:sp>
      <p:sp>
        <p:nvSpPr>
          <p:cNvPr id="136" name="Google Shape;136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7" name="Google Shape;137;p28"/>
          <p:cNvSpPr/>
          <p:nvPr/>
        </p:nvSpPr>
        <p:spPr>
          <a:xfrm>
            <a:off x="265350" y="2154000"/>
            <a:ext cx="2001600" cy="342900"/>
          </a:xfrm>
          <a:prstGeom prst="rect">
            <a:avLst/>
          </a:prstGeom>
          <a:solidFill>
            <a:srgbClr val="163D2E"/>
          </a:solidFill>
          <a:ln cap="flat" cmpd="sng" w="9525">
            <a:solidFill>
              <a:srgbClr val="163D2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About people</a:t>
            </a:r>
            <a:endParaRPr b="1" sz="1200">
              <a:solidFill>
                <a:srgbClr val="FDFCE4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38" name="Google Shape;138;p28"/>
          <p:cNvSpPr txBox="1"/>
          <p:nvPr>
            <p:ph idx="4294967295" type="body"/>
          </p:nvPr>
        </p:nvSpPr>
        <p:spPr>
          <a:xfrm>
            <a:off x="2453820" y="2496900"/>
            <a:ext cx="2001600" cy="24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" sz="1400">
                <a:solidFill>
                  <a:schemeClr val="dk2"/>
                </a:solidFill>
              </a:rPr>
              <a:t>We believe…in enabling organizations with tools to </a:t>
            </a:r>
            <a:r>
              <a:rPr b="1" lang="en" sz="1400">
                <a:solidFill>
                  <a:schemeClr val="dk2"/>
                </a:solidFill>
              </a:rPr>
              <a:t>help them mitigate the risks of trust failure</a:t>
            </a:r>
            <a:r>
              <a:rPr lang="en" sz="1400">
                <a:solidFill>
                  <a:schemeClr val="dk2"/>
                </a:solidFill>
              </a:rPr>
              <a:t>.</a:t>
            </a:r>
            <a:endParaRPr sz="1400">
              <a:solidFill>
                <a:schemeClr val="dk2"/>
              </a:solidFill>
            </a:endParaRPr>
          </a:p>
        </p:txBody>
      </p:sp>
      <p:sp>
        <p:nvSpPr>
          <p:cNvPr id="139" name="Google Shape;139;p28"/>
          <p:cNvSpPr/>
          <p:nvPr/>
        </p:nvSpPr>
        <p:spPr>
          <a:xfrm>
            <a:off x="2453820" y="2154000"/>
            <a:ext cx="2001600" cy="342900"/>
          </a:xfrm>
          <a:prstGeom prst="rect">
            <a:avLst/>
          </a:prstGeom>
          <a:solidFill>
            <a:srgbClr val="163D2E"/>
          </a:solidFill>
          <a:ln cap="flat" cmpd="sng" w="9525">
            <a:solidFill>
              <a:srgbClr val="163D2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About organizations</a:t>
            </a:r>
            <a:endParaRPr b="1" sz="1200">
              <a:solidFill>
                <a:srgbClr val="FDFCE4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40" name="Google Shape;140;p28"/>
          <p:cNvSpPr txBox="1"/>
          <p:nvPr>
            <p:ph idx="4294967295" type="body"/>
          </p:nvPr>
        </p:nvSpPr>
        <p:spPr>
          <a:xfrm>
            <a:off x="4642290" y="2496900"/>
            <a:ext cx="2001600" cy="24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" sz="1400">
                <a:solidFill>
                  <a:schemeClr val="dk2"/>
                </a:solidFill>
              </a:rPr>
              <a:t>We believe…that simplification of assurance requires </a:t>
            </a:r>
            <a:r>
              <a:rPr b="1" lang="en" sz="1400">
                <a:solidFill>
                  <a:schemeClr val="dk2"/>
                </a:solidFill>
              </a:rPr>
              <a:t>depth of experience</a:t>
            </a:r>
            <a:r>
              <a:rPr lang="en" sz="1400">
                <a:solidFill>
                  <a:schemeClr val="dk2"/>
                </a:solidFill>
              </a:rPr>
              <a:t>.</a:t>
            </a:r>
            <a:endParaRPr b="1" sz="1400">
              <a:solidFill>
                <a:schemeClr val="dk2"/>
              </a:solidFill>
            </a:endParaRPr>
          </a:p>
        </p:txBody>
      </p:sp>
      <p:sp>
        <p:nvSpPr>
          <p:cNvPr id="141" name="Google Shape;141;p28"/>
          <p:cNvSpPr/>
          <p:nvPr/>
        </p:nvSpPr>
        <p:spPr>
          <a:xfrm>
            <a:off x="4642290" y="2154000"/>
            <a:ext cx="2001600" cy="342900"/>
          </a:xfrm>
          <a:prstGeom prst="rect">
            <a:avLst/>
          </a:prstGeom>
          <a:solidFill>
            <a:srgbClr val="163D2E"/>
          </a:solidFill>
          <a:ln cap="flat" cmpd="sng" w="9525">
            <a:solidFill>
              <a:srgbClr val="163D2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About assurance</a:t>
            </a:r>
            <a:endParaRPr b="1" sz="1200">
              <a:solidFill>
                <a:srgbClr val="FDFCE4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42" name="Google Shape;142;p28"/>
          <p:cNvSpPr txBox="1"/>
          <p:nvPr>
            <p:ph idx="4294967295" type="body"/>
          </p:nvPr>
        </p:nvSpPr>
        <p:spPr>
          <a:xfrm>
            <a:off x="6830760" y="2496900"/>
            <a:ext cx="2001600" cy="24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" sz="1400">
                <a:solidFill>
                  <a:schemeClr val="dk2"/>
                </a:solidFill>
              </a:rPr>
              <a:t>We believe…that assurance of </a:t>
            </a:r>
            <a:r>
              <a:rPr b="1" lang="en" sz="1400">
                <a:solidFill>
                  <a:schemeClr val="dk2"/>
                </a:solidFill>
              </a:rPr>
              <a:t>human-to-digital binding processes</a:t>
            </a:r>
            <a:r>
              <a:rPr lang="en" sz="1400">
                <a:solidFill>
                  <a:schemeClr val="dk2"/>
                </a:solidFill>
              </a:rPr>
              <a:t> is the missing link.</a:t>
            </a:r>
            <a:endParaRPr sz="1400">
              <a:solidFill>
                <a:schemeClr val="dk2"/>
              </a:solidFill>
            </a:endParaRPr>
          </a:p>
        </p:txBody>
      </p:sp>
      <p:sp>
        <p:nvSpPr>
          <p:cNvPr id="143" name="Google Shape;143;p28"/>
          <p:cNvSpPr/>
          <p:nvPr/>
        </p:nvSpPr>
        <p:spPr>
          <a:xfrm>
            <a:off x="6830760" y="2154000"/>
            <a:ext cx="2001600" cy="342900"/>
          </a:xfrm>
          <a:prstGeom prst="rect">
            <a:avLst/>
          </a:prstGeom>
          <a:solidFill>
            <a:srgbClr val="163D2E"/>
          </a:solidFill>
          <a:ln cap="flat" cmpd="sng" w="9525">
            <a:solidFill>
              <a:srgbClr val="163D2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About what’s missing</a:t>
            </a:r>
            <a:endParaRPr b="1" sz="1200">
              <a:solidFill>
                <a:srgbClr val="FDFCE4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pic>
        <p:nvPicPr>
          <p:cNvPr id="144" name="Google Shape;144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413" y="1230650"/>
            <a:ext cx="831475" cy="83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54013" y="1230650"/>
            <a:ext cx="831475" cy="83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57613" y="1230650"/>
            <a:ext cx="831475" cy="83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2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415800" y="1230650"/>
            <a:ext cx="831475" cy="831475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28"/>
          <p:cNvSpPr txBox="1"/>
          <p:nvPr/>
        </p:nvSpPr>
        <p:spPr>
          <a:xfrm>
            <a:off x="1371600" y="3971123"/>
            <a:ext cx="6400800" cy="692100"/>
          </a:xfrm>
          <a:prstGeom prst="rect">
            <a:avLst/>
          </a:prstGeom>
          <a:solidFill>
            <a:srgbClr val="FDFCE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200"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rPr>
              <a:t>What this drives:</a:t>
            </a:r>
            <a:endParaRPr b="1" i="1" sz="1200">
              <a:solidFill>
                <a:srgbClr val="163D2E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0" lvl="0" marL="0" rtl="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rPr>
              <a:t>Organization strategic planning → Immediate messaging</a:t>
            </a:r>
            <a:endParaRPr i="1" sz="1200">
              <a:solidFill>
                <a:srgbClr val="163D2E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0" lvl="0" marL="0" rtl="0" algn="ctr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i="1" lang="en" sz="1200"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rPr>
              <a:t>→ Industry/competitive awareness → New group and program opportunities</a:t>
            </a:r>
            <a:endParaRPr i="1" sz="1200">
              <a:solidFill>
                <a:srgbClr val="163D2E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Evidence and brainstorming of proof and plans</a:t>
            </a:r>
            <a:endParaRPr/>
          </a:p>
        </p:txBody>
      </p:sp>
      <p:sp>
        <p:nvSpPr>
          <p:cNvPr id="154" name="Google Shape;154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55" name="Google Shape;155;p29"/>
          <p:cNvSpPr/>
          <p:nvPr/>
        </p:nvSpPr>
        <p:spPr>
          <a:xfrm>
            <a:off x="745550" y="1387663"/>
            <a:ext cx="2001600" cy="342900"/>
          </a:xfrm>
          <a:prstGeom prst="rect">
            <a:avLst/>
          </a:prstGeom>
          <a:solidFill>
            <a:srgbClr val="163D2E"/>
          </a:solidFill>
          <a:ln cap="flat" cmpd="sng" w="9525">
            <a:solidFill>
              <a:srgbClr val="163D2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We believe…in empowering people with tools to help them make risk decisions.</a:t>
            </a:r>
            <a:endParaRPr b="1" sz="700">
              <a:solidFill>
                <a:srgbClr val="FDFCE4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56" name="Google Shape;156;p29"/>
          <p:cNvSpPr/>
          <p:nvPr/>
        </p:nvSpPr>
        <p:spPr>
          <a:xfrm>
            <a:off x="745545" y="2013725"/>
            <a:ext cx="2001600" cy="342900"/>
          </a:xfrm>
          <a:prstGeom prst="rect">
            <a:avLst/>
          </a:prstGeom>
          <a:solidFill>
            <a:srgbClr val="163D2E"/>
          </a:solidFill>
          <a:ln cap="flat" cmpd="sng" w="9525">
            <a:solidFill>
              <a:srgbClr val="163D2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We believe…in enabling organizations with tools to help them mitigate the risks of trust failure.</a:t>
            </a:r>
            <a:endParaRPr b="1" sz="700">
              <a:solidFill>
                <a:srgbClr val="FDFCE4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57" name="Google Shape;157;p29"/>
          <p:cNvSpPr/>
          <p:nvPr/>
        </p:nvSpPr>
        <p:spPr>
          <a:xfrm>
            <a:off x="745540" y="2670938"/>
            <a:ext cx="2001600" cy="342900"/>
          </a:xfrm>
          <a:prstGeom prst="rect">
            <a:avLst/>
          </a:prstGeom>
          <a:solidFill>
            <a:srgbClr val="163D2E"/>
          </a:solidFill>
          <a:ln cap="flat" cmpd="sng" w="9525">
            <a:solidFill>
              <a:srgbClr val="163D2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We believe…that simplification of assurance requires depth of experience.</a:t>
            </a:r>
            <a:endParaRPr b="1" sz="800">
              <a:solidFill>
                <a:srgbClr val="FDFCE4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58" name="Google Shape;158;p29"/>
          <p:cNvSpPr/>
          <p:nvPr/>
        </p:nvSpPr>
        <p:spPr>
          <a:xfrm>
            <a:off x="745560" y="3328150"/>
            <a:ext cx="2001600" cy="342900"/>
          </a:xfrm>
          <a:prstGeom prst="rect">
            <a:avLst/>
          </a:prstGeom>
          <a:solidFill>
            <a:srgbClr val="163D2E"/>
          </a:solidFill>
          <a:ln cap="flat" cmpd="sng" w="9525">
            <a:solidFill>
              <a:srgbClr val="163D2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We believe…that assurance of human-to-digital binding processes is the missing link.</a:t>
            </a:r>
            <a:endParaRPr b="1" sz="800">
              <a:solidFill>
                <a:srgbClr val="FDFCE4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pic>
        <p:nvPicPr>
          <p:cNvPr id="159" name="Google Shape;159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0871" y="1240613"/>
            <a:ext cx="574675" cy="5746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0871" y="1897846"/>
            <a:ext cx="574675" cy="5746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70871" y="2555042"/>
            <a:ext cx="574675" cy="5746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2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70875" y="3212250"/>
            <a:ext cx="574675" cy="574675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29"/>
          <p:cNvSpPr/>
          <p:nvPr/>
        </p:nvSpPr>
        <p:spPr>
          <a:xfrm>
            <a:off x="2818025" y="1296775"/>
            <a:ext cx="3048600" cy="524700"/>
          </a:xfrm>
          <a:prstGeom prst="rect">
            <a:avLst/>
          </a:prstGeom>
          <a:solidFill>
            <a:srgbClr val="DBC4A4"/>
          </a:solidFill>
          <a:ln cap="flat" cmpd="sng" w="9525">
            <a:solidFill>
              <a:srgbClr val="4808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latin typeface="Space Grotesk"/>
                <a:ea typeface="Space Grotesk"/>
                <a:cs typeface="Space Grotesk"/>
                <a:sym typeface="Space Grotesk"/>
              </a:rPr>
              <a:t>Age verification</a:t>
            </a:r>
            <a:endParaRPr sz="700"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latin typeface="Space Grotesk"/>
                <a:ea typeface="Space Grotesk"/>
                <a:cs typeface="Space Grotesk"/>
                <a:sym typeface="Space Grotesk"/>
              </a:rPr>
              <a:t>Drone triggers IDV when flying near airport</a:t>
            </a:r>
            <a:endParaRPr sz="700"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latin typeface="Space Grotesk"/>
                <a:ea typeface="Space Grotesk"/>
                <a:cs typeface="Space Grotesk"/>
                <a:sym typeface="Space Grotesk"/>
              </a:rPr>
              <a:t>Repetitive patient agreements in hospital</a:t>
            </a:r>
            <a:endParaRPr sz="700"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Space Grotesk"/>
                <a:ea typeface="Space Grotesk"/>
                <a:cs typeface="Space Grotesk"/>
                <a:sym typeface="Space Grotesk"/>
              </a:rPr>
              <a:t>Laws for KBA, age, notary, privacy...</a:t>
            </a:r>
            <a:endParaRPr sz="70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64" name="Google Shape;164;p29"/>
          <p:cNvSpPr/>
          <p:nvPr/>
        </p:nvSpPr>
        <p:spPr>
          <a:xfrm>
            <a:off x="2818025" y="1922838"/>
            <a:ext cx="3048600" cy="524700"/>
          </a:xfrm>
          <a:prstGeom prst="rect">
            <a:avLst/>
          </a:prstGeom>
          <a:solidFill>
            <a:srgbClr val="DBC4A4"/>
          </a:solidFill>
          <a:ln cap="flat" cmpd="sng" w="9525">
            <a:solidFill>
              <a:srgbClr val="4808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latin typeface="Space Grotesk"/>
                <a:ea typeface="Space Grotesk"/>
                <a:cs typeface="Space Grotesk"/>
                <a:sym typeface="Space Grotesk"/>
              </a:rPr>
              <a:t>ITRC reports increase</a:t>
            </a:r>
            <a:endParaRPr sz="700"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latin typeface="Space Grotesk"/>
                <a:ea typeface="Space Grotesk"/>
                <a:cs typeface="Space Grotesk"/>
                <a:sym typeface="Space Grotesk"/>
              </a:rPr>
              <a:t>Privacy regs in response to abuses</a:t>
            </a:r>
            <a:endParaRPr sz="700"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latin typeface="Space Grotesk"/>
                <a:ea typeface="Space Grotesk"/>
                <a:cs typeface="Space Grotesk"/>
                <a:sym typeface="Space Grotesk"/>
              </a:rPr>
              <a:t>Online fraud at scale, synthetic identity</a:t>
            </a:r>
            <a:endParaRPr sz="700"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Space Grotesk"/>
                <a:ea typeface="Space Grotesk"/>
                <a:cs typeface="Space Grotesk"/>
                <a:sym typeface="Space Grotesk"/>
              </a:rPr>
              <a:t>"Verification theater" and regulator annoyance</a:t>
            </a:r>
            <a:endParaRPr sz="70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65" name="Google Shape;165;p29"/>
          <p:cNvSpPr/>
          <p:nvPr/>
        </p:nvSpPr>
        <p:spPr>
          <a:xfrm>
            <a:off x="2818025" y="2580038"/>
            <a:ext cx="3048600" cy="524700"/>
          </a:xfrm>
          <a:prstGeom prst="rect">
            <a:avLst/>
          </a:prstGeom>
          <a:solidFill>
            <a:srgbClr val="DBC4A4"/>
          </a:solidFill>
          <a:ln cap="flat" cmpd="sng" w="9525">
            <a:solidFill>
              <a:srgbClr val="4808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Space Grotesk"/>
                <a:ea typeface="Space Grotesk"/>
                <a:cs typeface="Space Grotesk"/>
                <a:sym typeface="Space Grotesk"/>
              </a:rPr>
              <a:t>SIDI had to be invented!</a:t>
            </a:r>
            <a:endParaRPr sz="700"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Space Grotesk"/>
                <a:ea typeface="Space Grotesk"/>
                <a:cs typeface="Space Grotesk"/>
                <a:sym typeface="Space Grotesk"/>
              </a:rPr>
              <a:t>"Third-wave specialty" era of identity standards</a:t>
            </a:r>
            <a:endParaRPr sz="700"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Space Grotesk"/>
                <a:ea typeface="Space Grotesk"/>
                <a:cs typeface="Space Grotesk"/>
                <a:sym typeface="Space Grotesk"/>
              </a:rPr>
              <a:t>Assurance level explosion of many credential formats</a:t>
            </a:r>
            <a:endParaRPr sz="700"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Space Grotesk"/>
                <a:ea typeface="Space Grotesk"/>
                <a:cs typeface="Space Grotesk"/>
                <a:sym typeface="Space Grotesk"/>
              </a:rPr>
              <a:t>EU wallet efforts and country-specific wallets</a:t>
            </a:r>
            <a:endParaRPr sz="70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66" name="Google Shape;166;p29"/>
          <p:cNvSpPr/>
          <p:nvPr/>
        </p:nvSpPr>
        <p:spPr>
          <a:xfrm>
            <a:off x="2818025" y="3237238"/>
            <a:ext cx="3048600" cy="524700"/>
          </a:xfrm>
          <a:prstGeom prst="rect">
            <a:avLst/>
          </a:prstGeom>
          <a:solidFill>
            <a:srgbClr val="DBC4A4"/>
          </a:solidFill>
          <a:ln cap="flat" cmpd="sng" w="9525">
            <a:solidFill>
              <a:srgbClr val="4808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Space Grotesk"/>
                <a:ea typeface="Space Grotesk"/>
                <a:cs typeface="Space Grotesk"/>
                <a:sym typeface="Space Grotesk"/>
              </a:rPr>
              <a:t>FIDO Alliance certification is incomplete</a:t>
            </a:r>
            <a:endParaRPr sz="700"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Space Grotesk"/>
                <a:ea typeface="Space Grotesk"/>
                <a:cs typeface="Space Grotesk"/>
                <a:sym typeface="Space Grotesk"/>
              </a:rPr>
              <a:t>When you can’t sufficiently prove that binding, fraud happens</a:t>
            </a:r>
            <a:endParaRPr sz="70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67" name="Google Shape;167;p29"/>
          <p:cNvSpPr/>
          <p:nvPr/>
        </p:nvSpPr>
        <p:spPr>
          <a:xfrm>
            <a:off x="5937500" y="1296775"/>
            <a:ext cx="3048600" cy="524700"/>
          </a:xfrm>
          <a:prstGeom prst="rect">
            <a:avLst/>
          </a:prstGeom>
          <a:solidFill>
            <a:srgbClr val="DBC4A4"/>
          </a:solidFill>
          <a:ln cap="flat" cmpd="sng" w="9525">
            <a:solidFill>
              <a:srgbClr val="4808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Space Grotesk"/>
                <a:ea typeface="Space Grotesk"/>
                <a:cs typeface="Space Grotesk"/>
                <a:sym typeface="Space Grotesk"/>
              </a:rPr>
              <a:t>Proof from existing KI work?</a:t>
            </a:r>
            <a:endParaRPr sz="700"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Space Grotesk"/>
                <a:ea typeface="Space Grotesk"/>
                <a:cs typeface="Space Grotesk"/>
                <a:sym typeface="Space Grotesk"/>
              </a:rPr>
              <a:t>Plans for the next 2-5 years?</a:t>
            </a:r>
            <a:endParaRPr sz="70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68" name="Google Shape;168;p29"/>
          <p:cNvSpPr/>
          <p:nvPr/>
        </p:nvSpPr>
        <p:spPr>
          <a:xfrm>
            <a:off x="5937500" y="1922838"/>
            <a:ext cx="3048600" cy="524700"/>
          </a:xfrm>
          <a:prstGeom prst="rect">
            <a:avLst/>
          </a:prstGeom>
          <a:solidFill>
            <a:srgbClr val="DBC4A4"/>
          </a:solidFill>
          <a:ln cap="flat" cmpd="sng" w="9525">
            <a:solidFill>
              <a:srgbClr val="4808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Proof from existing KI work?</a:t>
            </a:r>
            <a:endParaRPr sz="70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Plans for the next 2-5 years?</a:t>
            </a:r>
            <a:endParaRPr sz="70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69" name="Google Shape;169;p29"/>
          <p:cNvSpPr/>
          <p:nvPr/>
        </p:nvSpPr>
        <p:spPr>
          <a:xfrm>
            <a:off x="5937500" y="2580038"/>
            <a:ext cx="3048600" cy="524700"/>
          </a:xfrm>
          <a:prstGeom prst="rect">
            <a:avLst/>
          </a:prstGeom>
          <a:solidFill>
            <a:srgbClr val="DBC4A4"/>
          </a:solidFill>
          <a:ln cap="flat" cmpd="sng" w="9525">
            <a:solidFill>
              <a:srgbClr val="4808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Proof from existing KI work?</a:t>
            </a:r>
            <a:endParaRPr sz="70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Plans for the next 2-5 years?</a:t>
            </a:r>
            <a:endParaRPr sz="70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70" name="Google Shape;170;p29"/>
          <p:cNvSpPr/>
          <p:nvPr/>
        </p:nvSpPr>
        <p:spPr>
          <a:xfrm>
            <a:off x="5937500" y="3237238"/>
            <a:ext cx="3048600" cy="524700"/>
          </a:xfrm>
          <a:prstGeom prst="rect">
            <a:avLst/>
          </a:prstGeom>
          <a:solidFill>
            <a:srgbClr val="DBC4A4"/>
          </a:solidFill>
          <a:ln cap="flat" cmpd="sng" w="9525">
            <a:solidFill>
              <a:srgbClr val="4808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Proof from existing KI work?</a:t>
            </a:r>
            <a:endParaRPr sz="70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Plans for the next 2-5 years?</a:t>
            </a:r>
            <a:endParaRPr sz="70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cxnSp>
        <p:nvCxnSpPr>
          <p:cNvPr id="171" name="Google Shape;171;p29"/>
          <p:cNvCxnSpPr/>
          <p:nvPr/>
        </p:nvCxnSpPr>
        <p:spPr>
          <a:xfrm>
            <a:off x="170875" y="4305300"/>
            <a:ext cx="8838000" cy="0"/>
          </a:xfrm>
          <a:prstGeom prst="straightConnector1">
            <a:avLst/>
          </a:prstGeom>
          <a:noFill/>
          <a:ln cap="flat" cmpd="sng" w="19050">
            <a:solidFill>
              <a:srgbClr val="4808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2" name="Google Shape;172;p29"/>
          <p:cNvSpPr/>
          <p:nvPr/>
        </p:nvSpPr>
        <p:spPr>
          <a:xfrm>
            <a:off x="1003400" y="4233900"/>
            <a:ext cx="1485900" cy="14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Space Grotesk"/>
                <a:ea typeface="Space Grotesk"/>
                <a:cs typeface="Space Grotesk"/>
                <a:sym typeface="Space Grotesk"/>
              </a:rPr>
              <a:t>B E L I E F S</a:t>
            </a:r>
            <a:endParaRPr b="1" sz="100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73" name="Google Shape;173;p29"/>
          <p:cNvSpPr/>
          <p:nvPr/>
        </p:nvSpPr>
        <p:spPr>
          <a:xfrm>
            <a:off x="3599375" y="4233900"/>
            <a:ext cx="1485900" cy="14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Space Grotesk"/>
                <a:ea typeface="Space Grotesk"/>
                <a:cs typeface="Space Grotesk"/>
                <a:sym typeface="Space Grotesk"/>
              </a:rPr>
              <a:t>E V I D E N C E</a:t>
            </a:r>
            <a:endParaRPr b="1" sz="100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74" name="Google Shape;174;p29"/>
          <p:cNvSpPr/>
          <p:nvPr/>
        </p:nvSpPr>
        <p:spPr>
          <a:xfrm>
            <a:off x="6718850" y="4233900"/>
            <a:ext cx="1485900" cy="14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Space Grotesk"/>
                <a:ea typeface="Space Grotesk"/>
                <a:cs typeface="Space Grotesk"/>
                <a:sym typeface="Space Grotesk"/>
              </a:rPr>
              <a:t>? ? ?</a:t>
            </a:r>
            <a:endParaRPr b="1" sz="1000">
              <a:latin typeface="Space Grotesk"/>
              <a:ea typeface="Space Grotesk"/>
              <a:cs typeface="Space Grotesk"/>
              <a:sym typeface="Space Grotes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163D2E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