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53"/>
  </p:notesMasterIdLst>
  <p:sldIdLst>
    <p:sldId id="256" r:id="rId3"/>
    <p:sldId id="257" r:id="rId4"/>
    <p:sldId id="258" r:id="rId5"/>
    <p:sldId id="323" r:id="rId6"/>
    <p:sldId id="324" r:id="rId7"/>
    <p:sldId id="325" r:id="rId8"/>
    <p:sldId id="326" r:id="rId9"/>
    <p:sldId id="312" r:id="rId10"/>
    <p:sldId id="301" r:id="rId11"/>
    <p:sldId id="302" r:id="rId12"/>
    <p:sldId id="303" r:id="rId13"/>
    <p:sldId id="305" r:id="rId14"/>
    <p:sldId id="282" r:id="rId15"/>
    <p:sldId id="310" r:id="rId16"/>
    <p:sldId id="307" r:id="rId17"/>
    <p:sldId id="308" r:id="rId18"/>
    <p:sldId id="309" r:id="rId19"/>
    <p:sldId id="290" r:id="rId20"/>
    <p:sldId id="264" r:id="rId21"/>
    <p:sldId id="294" r:id="rId22"/>
    <p:sldId id="262" r:id="rId23"/>
    <p:sldId id="314" r:id="rId24"/>
    <p:sldId id="267" r:id="rId25"/>
    <p:sldId id="315" r:id="rId26"/>
    <p:sldId id="316" r:id="rId27"/>
    <p:sldId id="317" r:id="rId28"/>
    <p:sldId id="313" r:id="rId29"/>
    <p:sldId id="318" r:id="rId30"/>
    <p:sldId id="295" r:id="rId31"/>
    <p:sldId id="265" r:id="rId32"/>
    <p:sldId id="266" r:id="rId33"/>
    <p:sldId id="268" r:id="rId34"/>
    <p:sldId id="269" r:id="rId35"/>
    <p:sldId id="270" r:id="rId36"/>
    <p:sldId id="287" r:id="rId37"/>
    <p:sldId id="288" r:id="rId38"/>
    <p:sldId id="272" r:id="rId39"/>
    <p:sldId id="297" r:id="rId40"/>
    <p:sldId id="275" r:id="rId41"/>
    <p:sldId id="327" r:id="rId42"/>
    <p:sldId id="328" r:id="rId43"/>
    <p:sldId id="278" r:id="rId44"/>
    <p:sldId id="280" r:id="rId45"/>
    <p:sldId id="281" r:id="rId46"/>
    <p:sldId id="299" r:id="rId47"/>
    <p:sldId id="320" r:id="rId48"/>
    <p:sldId id="319" r:id="rId49"/>
    <p:sldId id="298" r:id="rId50"/>
    <p:sldId id="321" r:id="rId51"/>
    <p:sldId id="322"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Quattrocento Sans" panose="020B0502050000020003"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9tWBrcp0APCsLiBxy134D2J4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7052"/>
    <a:srgbClr val="7EA8AD"/>
    <a:srgbClr val="BAD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45FA54-7878-493A-97BA-4137182EEAF1}">
  <a:tblStyle styleId="{A545FA54-7878-493A-97BA-4137182EEA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2"/>
    <p:restoredTop sz="94730"/>
  </p:normalViewPr>
  <p:slideViewPr>
    <p:cSldViewPr snapToGrid="0">
      <p:cViewPr varScale="1">
        <p:scale>
          <a:sx n="118" d="100"/>
          <a:sy n="118" d="100"/>
        </p:scale>
        <p:origin x="240"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mandagay/Desktop/Desktop%20-%20Amanda&#8217;s%20MacBook%20Pro/Membership/2023%20Membership%20Tracking%20and%20Reporting%20Databa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07-AA4F-9AD4-ED6923CB863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8207-AA4F-9AD4-ED6923CB86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07-AA4F-9AD4-ED6923CB8631}"/>
              </c:ext>
            </c:extLst>
          </c:dPt>
          <c:dPt>
            <c:idx val="3"/>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7-8207-AA4F-9AD4-ED6923CB8631}"/>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8207-AA4F-9AD4-ED6923CB8631}"/>
              </c:ext>
            </c:extLst>
          </c:dPt>
          <c:dLbls>
            <c:dLbl>
              <c:idx val="0"/>
              <c:layout>
                <c:manualLayout>
                  <c:x val="3.9911846641140662E-2"/>
                  <c:y val="-2.0157123216740763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r>
                      <a:rPr lang="en-US" sz="1400" dirty="0">
                        <a:solidFill>
                          <a:srgbClr val="637052"/>
                        </a:solidFill>
                      </a:rPr>
                      <a:t>Corporate (1-3), 22%</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4663083713889561"/>
                      <c:h val="0.13109700573142644"/>
                    </c:manualLayout>
                  </c15:layout>
                  <c15:showDataLabelsRange val="1"/>
                </c:ext>
                <c:ext xmlns:c16="http://schemas.microsoft.com/office/drawing/2014/chart" uri="{C3380CC4-5D6E-409C-BE32-E72D297353CC}">
                  <c16:uniqueId val="{00000001-8207-AA4F-9AD4-ED6923CB8631}"/>
                </c:ext>
              </c:extLst>
            </c:dLbl>
            <c:dLbl>
              <c:idx val="1"/>
              <c:layout>
                <c:manualLayout>
                  <c:x val="3.8880783076590389E-2"/>
                  <c:y val="-1.8136957521447995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fld id="{E8738870-46FB-A045-838A-D49845814551}" type="CELLRANGE">
                      <a:rPr lang="en-US" sz="1400" baseline="0" dirty="0">
                        <a:solidFill>
                          <a:srgbClr val="637052"/>
                        </a:solidFill>
                      </a:rPr>
                      <a:pPr>
                        <a:defRPr sz="1400">
                          <a:solidFill>
                            <a:srgbClr val="637052"/>
                          </a:solidFill>
                        </a:defRPr>
                      </a:pPr>
                      <a:t>[CELLRANGE]</a:t>
                    </a:fld>
                    <a:r>
                      <a:rPr lang="en-US" sz="1400" baseline="0" dirty="0">
                        <a:solidFill>
                          <a:srgbClr val="637052"/>
                        </a:solidFill>
                      </a:rPr>
                      <a:t>, </a:t>
                    </a:r>
                    <a:fld id="{8A486E71-AEEC-054D-B59E-383D7DF2C957}" type="PERCENTAGE">
                      <a:rPr lang="en-US" sz="1400" baseline="0" dirty="0">
                        <a:solidFill>
                          <a:srgbClr val="637052"/>
                        </a:solidFill>
                      </a:rPr>
                      <a:pPr>
                        <a:defRPr sz="1400">
                          <a:solidFill>
                            <a:srgbClr val="637052"/>
                          </a:solidFill>
                        </a:defRPr>
                      </a:pPr>
                      <a:t>[PERCENTAGE]</a:t>
                    </a:fld>
                    <a:endParaRPr lang="en-US" sz="1400" baseline="0" dirty="0">
                      <a:solidFill>
                        <a:srgbClr val="637052"/>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6528964751889233"/>
                      <c:h val="0.12977687626774845"/>
                    </c:manualLayout>
                  </c15:layout>
                  <c15:dlblFieldTable/>
                  <c15:showDataLabelsRange val="1"/>
                </c:ext>
                <c:ext xmlns:c16="http://schemas.microsoft.com/office/drawing/2014/chart" uri="{C3380CC4-5D6E-409C-BE32-E72D297353CC}">
                  <c16:uniqueId val="{00000003-8207-AA4F-9AD4-ED6923CB8631}"/>
                </c:ext>
              </c:extLst>
            </c:dLbl>
            <c:dLbl>
              <c:idx val="2"/>
              <c:layout>
                <c:manualLayout>
                  <c:x val="3.1480671135817116E-2"/>
                  <c:y val="-3.662965184353554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fld id="{F9CF658B-C262-6E4C-AB91-F6C07512C518}" type="CELLRANGE">
                      <a:rPr lang="en-US" sz="1400" baseline="0" dirty="0">
                        <a:solidFill>
                          <a:srgbClr val="637052"/>
                        </a:solidFill>
                      </a:rPr>
                      <a:pPr>
                        <a:defRPr sz="1400">
                          <a:solidFill>
                            <a:srgbClr val="637052"/>
                          </a:solidFill>
                        </a:defRPr>
                      </a:pPr>
                      <a:t>[CELLRANGE]</a:t>
                    </a:fld>
                    <a:r>
                      <a:rPr lang="en-US" sz="1400" baseline="0" dirty="0">
                        <a:solidFill>
                          <a:srgbClr val="637052"/>
                        </a:solidFill>
                      </a:rPr>
                      <a:t>, </a:t>
                    </a:r>
                    <a:fld id="{B540C2E8-05C6-0A47-A17A-A0CEF0D48335}" type="PERCENTAGE">
                      <a:rPr lang="en-US" sz="1400" baseline="0" dirty="0">
                        <a:solidFill>
                          <a:srgbClr val="637052"/>
                        </a:solidFill>
                      </a:rPr>
                      <a:pPr>
                        <a:defRPr sz="1400">
                          <a:solidFill>
                            <a:srgbClr val="637052"/>
                          </a:solidFill>
                        </a:defRPr>
                      </a:pPr>
                      <a:t>[PERCENTAGE]</a:t>
                    </a:fld>
                    <a:endParaRPr lang="en-US" sz="1400" baseline="0" dirty="0">
                      <a:solidFill>
                        <a:srgbClr val="637052"/>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1053353062410823"/>
                      <c:h val="0.11760649087221095"/>
                    </c:manualLayout>
                  </c15:layout>
                  <c15:dlblFieldTable/>
                  <c15:showDataLabelsRange val="1"/>
                </c:ext>
                <c:ext xmlns:c16="http://schemas.microsoft.com/office/drawing/2014/chart" uri="{C3380CC4-5D6E-409C-BE32-E72D297353CC}">
                  <c16:uniqueId val="{00000005-8207-AA4F-9AD4-ED6923CB8631}"/>
                </c:ext>
              </c:extLst>
            </c:dLbl>
            <c:dLbl>
              <c:idx val="3"/>
              <c:layout>
                <c:manualLayout>
                  <c:x val="-0.21735538762352694"/>
                  <c:y val="-4.8086119052562798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fld id="{0A86B531-4BC6-2F47-9F39-2E260ED6D10F}" type="CELLRANGE">
                      <a:rPr lang="en-US" sz="1400" baseline="0" dirty="0">
                        <a:solidFill>
                          <a:srgbClr val="637052"/>
                        </a:solidFill>
                      </a:rPr>
                      <a:pPr>
                        <a:defRPr sz="1400">
                          <a:solidFill>
                            <a:srgbClr val="637052"/>
                          </a:solidFill>
                        </a:defRPr>
                      </a:pPr>
                      <a:t>[CELLRANGE]</a:t>
                    </a:fld>
                    <a:r>
                      <a:rPr lang="en-US" sz="1400" baseline="0" dirty="0">
                        <a:solidFill>
                          <a:srgbClr val="637052"/>
                        </a:solidFill>
                      </a:rPr>
                      <a:t>, </a:t>
                    </a:r>
                    <a:fld id="{129F5BA8-87C8-3147-A37C-EB869575E6CA}" type="PERCENTAGE">
                      <a:rPr lang="en-US" sz="1400" baseline="0" dirty="0">
                        <a:solidFill>
                          <a:srgbClr val="637052"/>
                        </a:solidFill>
                      </a:rPr>
                      <a:pPr>
                        <a:defRPr sz="1400">
                          <a:solidFill>
                            <a:srgbClr val="637052"/>
                          </a:solidFill>
                        </a:defRPr>
                      </a:pPr>
                      <a:t>[PERCENTAGE]</a:t>
                    </a:fld>
                    <a:endParaRPr lang="en-US" sz="1400" baseline="0" dirty="0">
                      <a:solidFill>
                        <a:srgbClr val="637052"/>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397682185699942"/>
                      <c:h val="0.10708437814441552"/>
                    </c:manualLayout>
                  </c15:layout>
                  <c15:dlblFieldTable/>
                  <c15:showDataLabelsRange val="1"/>
                </c:ext>
                <c:ext xmlns:c16="http://schemas.microsoft.com/office/drawing/2014/chart" uri="{C3380CC4-5D6E-409C-BE32-E72D297353CC}">
                  <c16:uniqueId val="{00000007-8207-AA4F-9AD4-ED6923CB8631}"/>
                </c:ext>
              </c:extLst>
            </c:dLbl>
            <c:dLbl>
              <c:idx val="4"/>
              <c:layout>
                <c:manualLayout>
                  <c:x val="-8.1975166321091919E-2"/>
                  <c:y val="-0.18508482981406593"/>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r>
                      <a:rPr lang="en-US" sz="1400" dirty="0">
                        <a:solidFill>
                          <a:srgbClr val="637052"/>
                        </a:solidFill>
                      </a:rPr>
                      <a:t>Individual, 41%</a:t>
                    </a:r>
                    <a:r>
                      <a:rPr lang="en-US" sz="1400" baseline="0" dirty="0">
                        <a:solidFill>
                          <a:srgbClr val="637052"/>
                        </a:solidFill>
                      </a:rPr>
                      <a:t> </a:t>
                    </a:r>
                    <a:endParaRPr lang="en-US" sz="1400" dirty="0">
                      <a:solidFill>
                        <a:srgbClr val="637052"/>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637052"/>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0081182501621869"/>
                      <c:h val="9.7322570249990525E-2"/>
                    </c:manualLayout>
                  </c15:layout>
                  <c15:showDataLabelsRange val="1"/>
                </c:ext>
                <c:ext xmlns:c16="http://schemas.microsoft.com/office/drawing/2014/chart" uri="{C3380CC4-5D6E-409C-BE32-E72D297353CC}">
                  <c16:uniqueId val="{00000009-8207-AA4F-9AD4-ED6923CB863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637052"/>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'DATA AGM'!$W$8:$W$12</c:f>
              <c:numCache>
                <c:formatCode>General</c:formatCode>
                <c:ptCount val="5"/>
                <c:pt idx="0">
                  <c:v>11</c:v>
                </c:pt>
                <c:pt idx="1">
                  <c:v>5</c:v>
                </c:pt>
                <c:pt idx="2">
                  <c:v>7</c:v>
                </c:pt>
                <c:pt idx="3">
                  <c:v>6</c:v>
                </c:pt>
                <c:pt idx="4">
                  <c:v>20</c:v>
                </c:pt>
              </c:numCache>
            </c:numRef>
          </c:val>
          <c:extLst>
            <c:ext xmlns:c15="http://schemas.microsoft.com/office/drawing/2012/chart" uri="{02D57815-91ED-43cb-92C2-25804820EDAC}">
              <c15:datalabelsRange>
                <c15:f>'DATA AGM'!$X$8:$X$12</c15:f>
                <c15:dlblRangeCache>
                  <c:ptCount val="5"/>
                  <c:pt idx="0">
                    <c:v>Corporate (1-3)</c:v>
                  </c:pt>
                  <c:pt idx="1">
                    <c:v>Corporate (4-100)</c:v>
                  </c:pt>
                  <c:pt idx="2">
                    <c:v>Corporate (101-1000)</c:v>
                  </c:pt>
                  <c:pt idx="3">
                    <c:v>Corporate (1000+)</c:v>
                  </c:pt>
                  <c:pt idx="4">
                    <c:v>Individual</c:v>
                  </c:pt>
                </c15:dlblRangeCache>
              </c15:datalabelsRange>
            </c:ext>
            <c:ext xmlns:c16="http://schemas.microsoft.com/office/drawing/2014/chart" uri="{C3380CC4-5D6E-409C-BE32-E72D297353CC}">
              <c16:uniqueId val="{0000000A-8207-AA4F-9AD4-ED6923CB86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49592169657423"/>
          <c:y val="3.1784841075794622E-2"/>
          <c:w val="0.63132137030995106"/>
          <c:h val="0.94621026894865523"/>
        </c:manualLayout>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39-154E-AF1A-C6048CCEA4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39-154E-AF1A-C6048CCEA412}"/>
              </c:ext>
            </c:extLst>
          </c:dPt>
          <c:dPt>
            <c:idx val="2"/>
            <c:bubble3D val="0"/>
            <c:spPr>
              <a:solidFill>
                <a:srgbClr val="D2DADA"/>
              </a:solidFill>
              <a:ln w="19050">
                <a:solidFill>
                  <a:schemeClr val="lt1"/>
                </a:solidFill>
              </a:ln>
              <a:effectLst/>
            </c:spPr>
            <c:extLst>
              <c:ext xmlns:c16="http://schemas.microsoft.com/office/drawing/2014/chart" uri="{C3380CC4-5D6E-409C-BE32-E72D297353CC}">
                <c16:uniqueId val="{00000005-3239-154E-AF1A-C6048CCEA412}"/>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3239-154E-AF1A-C6048CCEA4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39-154E-AF1A-C6048CCEA412}"/>
              </c:ext>
            </c:extLst>
          </c:dPt>
          <c:dLbls>
            <c:delete val="1"/>
          </c:dLbls>
          <c:cat>
            <c:strRef>
              <c:f>Sheet1!$A$1:$A$5</c:f>
              <c:strCache>
                <c:ptCount val="5"/>
                <c:pt idx="0">
                  <c:v>Accredited Assessors</c:v>
                </c:pt>
                <c:pt idx="1">
                  <c:v>Full Service</c:v>
                </c:pt>
                <c:pt idx="2">
                  <c:v>Classic Service</c:v>
                </c:pt>
                <c:pt idx="3">
                  <c:v>Component Service</c:v>
                </c:pt>
                <c:pt idx="4">
                  <c:v>Registered Applicants</c:v>
                </c:pt>
              </c:strCache>
            </c:strRef>
          </c:cat>
          <c:val>
            <c:numRef>
              <c:f>Sheet1!$B$1:$B$5</c:f>
              <c:numCache>
                <c:formatCode>General</c:formatCode>
                <c:ptCount val="5"/>
                <c:pt idx="0">
                  <c:v>6</c:v>
                </c:pt>
                <c:pt idx="1">
                  <c:v>5</c:v>
                </c:pt>
                <c:pt idx="2">
                  <c:v>4</c:v>
                </c:pt>
                <c:pt idx="3">
                  <c:v>11</c:v>
                </c:pt>
                <c:pt idx="4">
                  <c:v>9</c:v>
                </c:pt>
              </c:numCache>
            </c:numRef>
          </c:val>
          <c:extLst>
            <c:ext xmlns:c16="http://schemas.microsoft.com/office/drawing/2014/chart" uri="{C3380CC4-5D6E-409C-BE32-E72D297353CC}">
              <c16:uniqueId val="{0000000A-3239-154E-AF1A-C6048CCEA41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Sheet2!$B$1</c:f>
              <c:strCache>
                <c:ptCount val="1"/>
                <c:pt idx="0">
                  <c:v>New Grant of Approval</c:v>
                </c:pt>
              </c:strCache>
            </c:strRef>
          </c:tx>
          <c:spPr>
            <a:solidFill>
              <a:schemeClr val="accent1"/>
            </a:solidFill>
            <a:ln>
              <a:noFill/>
            </a:ln>
            <a:effectLst/>
          </c:spPr>
          <c:invertIfNegative val="0"/>
          <c:cat>
            <c:numRef>
              <c:f>Sheet2!$A$2:$A$5</c:f>
              <c:numCache>
                <c:formatCode>General</c:formatCode>
                <c:ptCount val="4"/>
                <c:pt idx="0">
                  <c:v>2020</c:v>
                </c:pt>
                <c:pt idx="1">
                  <c:v>2021</c:v>
                </c:pt>
                <c:pt idx="2">
                  <c:v>2022</c:v>
                </c:pt>
                <c:pt idx="3">
                  <c:v>2023</c:v>
                </c:pt>
              </c:numCache>
            </c:numRef>
          </c:cat>
          <c:val>
            <c:numRef>
              <c:f>Sheet2!$B$2:$B$5</c:f>
              <c:numCache>
                <c:formatCode>General</c:formatCode>
                <c:ptCount val="4"/>
                <c:pt idx="0">
                  <c:v>3</c:v>
                </c:pt>
                <c:pt idx="1">
                  <c:v>4</c:v>
                </c:pt>
                <c:pt idx="2">
                  <c:v>8</c:v>
                </c:pt>
                <c:pt idx="3">
                  <c:v>7</c:v>
                </c:pt>
              </c:numCache>
            </c:numRef>
          </c:val>
          <c:extLst>
            <c:ext xmlns:c16="http://schemas.microsoft.com/office/drawing/2014/chart" uri="{C3380CC4-5D6E-409C-BE32-E72D297353CC}">
              <c16:uniqueId val="{00000000-76C7-7D48-828F-3CC385A72AA4}"/>
            </c:ext>
          </c:extLst>
        </c:ser>
        <c:ser>
          <c:idx val="1"/>
          <c:order val="1"/>
          <c:tx>
            <c:strRef>
              <c:f>Sheet2!$C$1</c:f>
              <c:strCache>
                <c:ptCount val="1"/>
                <c:pt idx="0">
                  <c:v>Renewed Grant of Approval</c:v>
                </c:pt>
              </c:strCache>
            </c:strRef>
          </c:tx>
          <c:spPr>
            <a:solidFill>
              <a:schemeClr val="accent2"/>
            </a:solidFill>
            <a:ln>
              <a:noFill/>
            </a:ln>
            <a:effectLst/>
          </c:spPr>
          <c:invertIfNegative val="0"/>
          <c:cat>
            <c:numRef>
              <c:f>Sheet2!$A$2:$A$5</c:f>
              <c:numCache>
                <c:formatCode>General</c:formatCode>
                <c:ptCount val="4"/>
                <c:pt idx="0">
                  <c:v>2020</c:v>
                </c:pt>
                <c:pt idx="1">
                  <c:v>2021</c:v>
                </c:pt>
                <c:pt idx="2">
                  <c:v>2022</c:v>
                </c:pt>
                <c:pt idx="3">
                  <c:v>2023</c:v>
                </c:pt>
              </c:numCache>
            </c:numRef>
          </c:cat>
          <c:val>
            <c:numRef>
              <c:f>Sheet2!$C$2:$C$5</c:f>
              <c:numCache>
                <c:formatCode>General</c:formatCode>
                <c:ptCount val="4"/>
                <c:pt idx="2">
                  <c:v>6</c:v>
                </c:pt>
                <c:pt idx="3">
                  <c:v>6</c:v>
                </c:pt>
              </c:numCache>
            </c:numRef>
          </c:val>
          <c:extLst>
            <c:ext xmlns:c16="http://schemas.microsoft.com/office/drawing/2014/chart" uri="{C3380CC4-5D6E-409C-BE32-E72D297353CC}">
              <c16:uniqueId val="{00000001-76C7-7D48-828F-3CC385A72AA4}"/>
            </c:ext>
          </c:extLst>
        </c:ser>
        <c:ser>
          <c:idx val="2"/>
          <c:order val="2"/>
          <c:tx>
            <c:strRef>
              <c:f>Sheet2!$D$1</c:f>
              <c:strCache>
                <c:ptCount val="1"/>
                <c:pt idx="0">
                  <c:v>Annual Conformity Review</c:v>
                </c:pt>
              </c:strCache>
            </c:strRef>
          </c:tx>
          <c:spPr>
            <a:solidFill>
              <a:schemeClr val="accent2">
                <a:lumMod val="40000"/>
                <a:lumOff val="60000"/>
              </a:schemeClr>
            </a:solidFill>
            <a:ln>
              <a:noFill/>
            </a:ln>
            <a:effectLst/>
          </c:spPr>
          <c:invertIfNegative val="0"/>
          <c:cat>
            <c:numRef>
              <c:f>Sheet2!$A$2:$A$5</c:f>
              <c:numCache>
                <c:formatCode>General</c:formatCode>
                <c:ptCount val="4"/>
                <c:pt idx="0">
                  <c:v>2020</c:v>
                </c:pt>
                <c:pt idx="1">
                  <c:v>2021</c:v>
                </c:pt>
                <c:pt idx="2">
                  <c:v>2022</c:v>
                </c:pt>
                <c:pt idx="3">
                  <c:v>2023</c:v>
                </c:pt>
              </c:numCache>
            </c:numRef>
          </c:cat>
          <c:val>
            <c:numRef>
              <c:f>Sheet2!$D$2:$D$5</c:f>
              <c:numCache>
                <c:formatCode>General</c:formatCode>
                <c:ptCount val="4"/>
                <c:pt idx="0">
                  <c:v>6</c:v>
                </c:pt>
                <c:pt idx="1">
                  <c:v>9</c:v>
                </c:pt>
                <c:pt idx="2">
                  <c:v>7</c:v>
                </c:pt>
                <c:pt idx="3">
                  <c:v>13</c:v>
                </c:pt>
              </c:numCache>
            </c:numRef>
          </c:val>
          <c:extLst>
            <c:ext xmlns:c16="http://schemas.microsoft.com/office/drawing/2014/chart" uri="{C3380CC4-5D6E-409C-BE32-E72D297353CC}">
              <c16:uniqueId val="{00000002-76C7-7D48-828F-3CC385A72AA4}"/>
            </c:ext>
          </c:extLst>
        </c:ser>
        <c:dLbls>
          <c:showLegendKey val="0"/>
          <c:showVal val="0"/>
          <c:showCatName val="0"/>
          <c:showSerName val="0"/>
          <c:showPercent val="0"/>
          <c:showBubbleSize val="0"/>
        </c:dLbls>
        <c:gapWidth val="150"/>
        <c:overlap val="100"/>
        <c:axId val="132422127"/>
        <c:axId val="132293135"/>
      </c:barChart>
      <c:catAx>
        <c:axId val="13242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93135"/>
        <c:crosses val="autoZero"/>
        <c:auto val="1"/>
        <c:lblAlgn val="ctr"/>
        <c:lblOffset val="100"/>
        <c:noMultiLvlLbl val="0"/>
      </c:catAx>
      <c:valAx>
        <c:axId val="13229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42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0.22142</cdr:x>
      <cdr:y>0.65163</cdr:y>
    </cdr:from>
    <cdr:to>
      <cdr:x>0.39041</cdr:x>
      <cdr:y>0.82767</cdr:y>
    </cdr:to>
    <cdr:sp macro="" textlink="">
      <cdr:nvSpPr>
        <cdr:cNvPr id="2" name="TextBox 1">
          <a:extLst xmlns:a="http://schemas.openxmlformats.org/drawingml/2006/main">
            <a:ext uri="{FF2B5EF4-FFF2-40B4-BE49-F238E27FC236}">
              <a16:creationId xmlns:a16="http://schemas.microsoft.com/office/drawing/2014/main" id="{B47B0BA2-9CB4-C834-7703-A96695670404}"/>
            </a:ext>
          </a:extLst>
        </cdr:cNvPr>
        <cdr:cNvSpPr txBox="1"/>
      </cdr:nvSpPr>
      <cdr:spPr>
        <a:xfrm xmlns:a="http://schemas.openxmlformats.org/drawingml/2006/main">
          <a:off x="1723782" y="3384762"/>
          <a:ext cx="1315603" cy="914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Component Service, 11 </a:t>
          </a:r>
        </a:p>
      </cdr:txBody>
    </cdr:sp>
  </cdr:relSizeAnchor>
  <cdr:relSizeAnchor xmlns:cdr="http://schemas.openxmlformats.org/drawingml/2006/chartDrawing">
    <cdr:from>
      <cdr:x>0.57214</cdr:x>
      <cdr:y>0.46147</cdr:y>
    </cdr:from>
    <cdr:to>
      <cdr:x>0.79374</cdr:x>
      <cdr:y>0.54949</cdr:y>
    </cdr:to>
    <cdr:sp macro="" textlink="">
      <cdr:nvSpPr>
        <cdr:cNvPr id="3" name="TextBox 2">
          <a:extLst xmlns:a="http://schemas.openxmlformats.org/drawingml/2006/main">
            <a:ext uri="{FF2B5EF4-FFF2-40B4-BE49-F238E27FC236}">
              <a16:creationId xmlns:a16="http://schemas.microsoft.com/office/drawing/2014/main" id="{594F8188-DB78-9BA1-C7B5-D7D0D44070E6}"/>
            </a:ext>
          </a:extLst>
        </cdr:cNvPr>
        <cdr:cNvSpPr txBox="1"/>
      </cdr:nvSpPr>
      <cdr:spPr>
        <a:xfrm xmlns:a="http://schemas.openxmlformats.org/drawingml/2006/main">
          <a:off x="4454144" y="2397021"/>
          <a:ext cx="1725173" cy="457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Full</a:t>
          </a:r>
          <a:r>
            <a:rPr lang="en-US" sz="1800" baseline="0" dirty="0"/>
            <a:t> Service, 5</a:t>
          </a:r>
          <a:endParaRPr lang="en-US" sz="1800" dirty="0"/>
        </a:p>
      </cdr:txBody>
    </cdr:sp>
  </cdr:relSizeAnchor>
  <cdr:relSizeAnchor xmlns:cdr="http://schemas.openxmlformats.org/drawingml/2006/chartDrawing">
    <cdr:from>
      <cdr:x>0.58821</cdr:x>
      <cdr:y>0.65163</cdr:y>
    </cdr:from>
    <cdr:to>
      <cdr:x>0.70567</cdr:x>
      <cdr:y>0.82767</cdr:y>
    </cdr:to>
    <cdr:sp macro="" textlink="">
      <cdr:nvSpPr>
        <cdr:cNvPr id="4" name="TextBox 3">
          <a:extLst xmlns:a="http://schemas.openxmlformats.org/drawingml/2006/main">
            <a:ext uri="{FF2B5EF4-FFF2-40B4-BE49-F238E27FC236}">
              <a16:creationId xmlns:a16="http://schemas.microsoft.com/office/drawing/2014/main" id="{07C59B29-FEC1-929E-8BE6-0E76558101EA}"/>
            </a:ext>
          </a:extLst>
        </cdr:cNvPr>
        <cdr:cNvSpPr txBox="1"/>
      </cdr:nvSpPr>
      <cdr:spPr>
        <a:xfrm xmlns:a="http://schemas.openxmlformats.org/drawingml/2006/main">
          <a:off x="4579266" y="3384763"/>
          <a:ext cx="914438" cy="914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Classic </a:t>
          </a:r>
        </a:p>
        <a:p xmlns:a="http://schemas.openxmlformats.org/drawingml/2006/main">
          <a:r>
            <a:rPr lang="en-US" sz="1800" dirty="0"/>
            <a:t>Service,</a:t>
          </a:r>
          <a:r>
            <a:rPr lang="en-US" sz="1800" baseline="0" dirty="0"/>
            <a:t> 4</a:t>
          </a:r>
          <a:endParaRPr lang="en-US" sz="1800" dirty="0"/>
        </a:p>
      </cdr:txBody>
    </cdr:sp>
  </cdr:relSizeAnchor>
  <cdr:relSizeAnchor xmlns:cdr="http://schemas.openxmlformats.org/drawingml/2006/chartDrawing">
    <cdr:from>
      <cdr:x>0.2708</cdr:x>
      <cdr:y>0.26406</cdr:y>
    </cdr:from>
    <cdr:to>
      <cdr:x>0.49918</cdr:x>
      <cdr:y>0.42579</cdr:y>
    </cdr:to>
    <cdr:sp macro="" textlink="">
      <cdr:nvSpPr>
        <cdr:cNvPr id="5" name="TextBox 4">
          <a:extLst xmlns:a="http://schemas.openxmlformats.org/drawingml/2006/main">
            <a:ext uri="{FF2B5EF4-FFF2-40B4-BE49-F238E27FC236}">
              <a16:creationId xmlns:a16="http://schemas.microsoft.com/office/drawing/2014/main" id="{CFB863C7-2A0C-47D7-ACDF-380738697180}"/>
            </a:ext>
          </a:extLst>
        </cdr:cNvPr>
        <cdr:cNvSpPr txBox="1"/>
      </cdr:nvSpPr>
      <cdr:spPr>
        <a:xfrm xmlns:a="http://schemas.openxmlformats.org/drawingml/2006/main">
          <a:off x="2108205" y="1371606"/>
          <a:ext cx="1777961" cy="840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Registered Applicant, 9</a:t>
          </a:r>
        </a:p>
      </cdr:txBody>
    </cdr:sp>
  </cdr:relSizeAnchor>
  <cdr:relSizeAnchor xmlns:cdr="http://schemas.openxmlformats.org/drawingml/2006/chartDrawing">
    <cdr:from>
      <cdr:x>0.50734</cdr:x>
      <cdr:y>0.1687</cdr:y>
    </cdr:from>
    <cdr:to>
      <cdr:x>0.68048</cdr:x>
      <cdr:y>0.34474</cdr:y>
    </cdr:to>
    <cdr:sp macro="" textlink="">
      <cdr:nvSpPr>
        <cdr:cNvPr id="6" name="TextBox 5">
          <a:extLst xmlns:a="http://schemas.openxmlformats.org/drawingml/2006/main">
            <a:ext uri="{FF2B5EF4-FFF2-40B4-BE49-F238E27FC236}">
              <a16:creationId xmlns:a16="http://schemas.microsoft.com/office/drawing/2014/main" id="{79E4581D-E3E2-F66B-21AA-261FA023E9D2}"/>
            </a:ext>
          </a:extLst>
        </cdr:cNvPr>
        <cdr:cNvSpPr txBox="1"/>
      </cdr:nvSpPr>
      <cdr:spPr>
        <a:xfrm xmlns:a="http://schemas.openxmlformats.org/drawingml/2006/main">
          <a:off x="3949693" y="876278"/>
          <a:ext cx="1347877" cy="914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Accredited </a:t>
          </a:r>
        </a:p>
        <a:p xmlns:a="http://schemas.openxmlformats.org/drawingml/2006/main">
          <a:r>
            <a:rPr lang="en-US" sz="1800" dirty="0"/>
            <a:t>Assessor, 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67" name="Google Shape;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dirty="0"/>
          </a:p>
        </p:txBody>
      </p:sp>
    </p:spTree>
    <p:extLst>
      <p:ext uri="{BB962C8B-B14F-4D97-AF65-F5344CB8AC3E}">
        <p14:creationId xmlns:p14="http://schemas.microsoft.com/office/powerpoint/2010/main" val="221416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074ea93ca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13</a:t>
            </a:fld>
            <a:endParaRPr dirty="0"/>
          </a:p>
        </p:txBody>
      </p:sp>
      <p:sp>
        <p:nvSpPr>
          <p:cNvPr id="303" name="Google Shape;303;g24074ea93ca_0_111: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4" name="Google Shape;304;g24074ea93ca_0_111: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88767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dirty="0"/>
          </a:p>
        </p:txBody>
      </p:sp>
    </p:spTree>
    <p:extLst>
      <p:ext uri="{BB962C8B-B14F-4D97-AF65-F5344CB8AC3E}">
        <p14:creationId xmlns:p14="http://schemas.microsoft.com/office/powerpoint/2010/main" val="323077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fe2864d95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9fe2864d95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8" name="Google Shape;138;g29fe2864d95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dirty="0"/>
          </a:p>
        </p:txBody>
      </p:sp>
    </p:spTree>
    <p:extLst>
      <p:ext uri="{BB962C8B-B14F-4D97-AF65-F5344CB8AC3E}">
        <p14:creationId xmlns:p14="http://schemas.microsoft.com/office/powerpoint/2010/main" val="242476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dirty="0"/>
          </a:p>
        </p:txBody>
      </p:sp>
    </p:spTree>
    <p:extLst>
      <p:ext uri="{BB962C8B-B14F-4D97-AF65-F5344CB8AC3E}">
        <p14:creationId xmlns:p14="http://schemas.microsoft.com/office/powerpoint/2010/main" val="288412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dirty="0"/>
          </a:p>
        </p:txBody>
      </p:sp>
    </p:spTree>
    <p:extLst>
      <p:ext uri="{BB962C8B-B14F-4D97-AF65-F5344CB8AC3E}">
        <p14:creationId xmlns:p14="http://schemas.microsoft.com/office/powerpoint/2010/main" val="4102137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18</a:t>
            </a:fld>
            <a:endParaRPr dirty="0"/>
          </a:p>
        </p:txBody>
      </p:sp>
      <p:sp>
        <p:nvSpPr>
          <p:cNvPr id="142" name="Google Shape;142;p22: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3" name="Google Shape;143;p22:notes"/>
          <p:cNvSpPr txBox="1">
            <a:spLocks noGrp="1"/>
          </p:cNvSpPr>
          <p:nvPr>
            <p:ph type="body" idx="1"/>
          </p:nvPr>
        </p:nvSpPr>
        <p:spPr>
          <a:xfrm>
            <a:off x="685800" y="4400550"/>
            <a:ext cx="5484813" cy="3598863"/>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c561ca7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ec561ca7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73" name="Google Shape;173;g1ec561ca7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c561ca724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g1ec561ca72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64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21</a:t>
            </a:fld>
            <a:endParaRPr dirty="0"/>
          </a:p>
        </p:txBody>
      </p:sp>
      <p:sp>
        <p:nvSpPr>
          <p:cNvPr id="158" name="Google Shape;158;p33: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9" name="Google Shape;159;p33: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TEN new companies in 2023!</a:t>
            </a:r>
          </a:p>
          <a:p>
            <a:r>
              <a:rPr lang="en-US" dirty="0"/>
              <a:t>Seeing an increase in our Full Service Providers – 2 RTOs and a Component Service adding on AAL to be a full service provider</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Confidential to Kantara Board of Directors</a:t>
            </a:r>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22</a:t>
            </a:fld>
            <a:endParaRPr lang="en-US" altLang="en-US" dirty="0"/>
          </a:p>
        </p:txBody>
      </p:sp>
    </p:spTree>
    <p:extLst>
      <p:ext uri="{BB962C8B-B14F-4D97-AF65-F5344CB8AC3E}">
        <p14:creationId xmlns:p14="http://schemas.microsoft.com/office/powerpoint/2010/main" val="283842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Grew from 21 Grants of approval to 26 Grants of Approval over 2023.</a:t>
            </a:r>
          </a:p>
        </p:txBody>
      </p:sp>
      <p:sp>
        <p:nvSpPr>
          <p:cNvPr id="4" name="Footer Placeholder 3"/>
          <p:cNvSpPr>
            <a:spLocks noGrp="1"/>
          </p:cNvSpPr>
          <p:nvPr>
            <p:ph type="ftr" sz="quarter" idx="10"/>
          </p:nvPr>
        </p:nvSpPr>
        <p:spPr/>
        <p:txBody>
          <a:bodyPr/>
          <a:lstStyle/>
          <a:p>
            <a:pPr>
              <a:defRPr/>
            </a:pPr>
            <a:r>
              <a:rPr lang="en-US" dirty="0"/>
              <a:t>Confidential to Kantara Board of Directors</a:t>
            </a:r>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23</a:t>
            </a:fld>
            <a:endParaRPr lang="en-US" altLang="en-US" dirty="0"/>
          </a:p>
        </p:txBody>
      </p:sp>
    </p:spTree>
    <p:extLst>
      <p:ext uri="{BB962C8B-B14F-4D97-AF65-F5344CB8AC3E}">
        <p14:creationId xmlns:p14="http://schemas.microsoft.com/office/powerpoint/2010/main" val="283004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Confidential to Kantara Board of Directors</a:t>
            </a:r>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24</a:t>
            </a:fld>
            <a:endParaRPr lang="en-US" altLang="en-US" dirty="0"/>
          </a:p>
        </p:txBody>
      </p:sp>
    </p:spTree>
    <p:extLst>
      <p:ext uri="{BB962C8B-B14F-4D97-AF65-F5344CB8AC3E}">
        <p14:creationId xmlns:p14="http://schemas.microsoft.com/office/powerpoint/2010/main" val="3717878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25</a:t>
            </a:fld>
            <a:endParaRPr dirty="0"/>
          </a:p>
        </p:txBody>
      </p:sp>
      <p:sp>
        <p:nvSpPr>
          <p:cNvPr id="158" name="Google Shape;158;p33: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9" name="Google Shape;159;p33: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80100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Confidential to Kantara Board of Directors</a:t>
            </a:r>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26</a:t>
            </a:fld>
            <a:endParaRPr lang="en-US" altLang="en-US" dirty="0"/>
          </a:p>
        </p:txBody>
      </p:sp>
    </p:spTree>
    <p:extLst>
      <p:ext uri="{BB962C8B-B14F-4D97-AF65-F5344CB8AC3E}">
        <p14:creationId xmlns:p14="http://schemas.microsoft.com/office/powerpoint/2010/main" val="1466851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27</a:t>
            </a:fld>
            <a:endParaRPr dirty="0"/>
          </a:p>
        </p:txBody>
      </p:sp>
      <p:sp>
        <p:nvSpPr>
          <p:cNvPr id="158" name="Google Shape;158;p33: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9" name="Google Shape;159;p33: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53015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28</a:t>
            </a:fld>
            <a:endParaRPr dirty="0"/>
          </a:p>
        </p:txBody>
      </p:sp>
      <p:sp>
        <p:nvSpPr>
          <p:cNvPr id="158" name="Google Shape;158;p33: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9" name="Google Shape;159;p33: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70700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c561ca7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ec561ca7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73" name="Google Shape;173;g1ec561ca7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29</a:t>
            </a:fld>
            <a:endParaRPr dirty="0"/>
          </a:p>
        </p:txBody>
      </p:sp>
    </p:spTree>
    <p:extLst>
      <p:ext uri="{BB962C8B-B14F-4D97-AF65-F5344CB8AC3E}">
        <p14:creationId xmlns:p14="http://schemas.microsoft.com/office/powerpoint/2010/main" val="132685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ec561ca7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1ec561ca72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80" name="Google Shape;180;g1ec561ca72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30</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12a9f8885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31</a:t>
            </a:fld>
            <a:endParaRPr dirty="0"/>
          </a:p>
        </p:txBody>
      </p:sp>
      <p:sp>
        <p:nvSpPr>
          <p:cNvPr id="186" name="Google Shape;186;g212a9f88854_0_0: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7" name="Google Shape;187;g212a9f88854_0_0: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9fe2864d95_1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9fe2864d95_1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04" name="Google Shape;204;g29fe2864d95_1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32</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fe2864d95_1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9fe2864d95_1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11" name="Google Shape;211;g29fe2864d95_1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33</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2a9f8885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34</a:t>
            </a:fld>
            <a:endParaRPr dirty="0"/>
          </a:p>
        </p:txBody>
      </p:sp>
      <p:sp>
        <p:nvSpPr>
          <p:cNvPr id="217" name="Google Shape;217;g212a9f88854_0_6: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8" name="Google Shape;218;g212a9f88854_0_6: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2a9f8885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2a9f88854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7" name="Google Shape;67;g212a9f88854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35</a:t>
            </a:fld>
            <a:endParaRPr dirty="0"/>
          </a:p>
        </p:txBody>
      </p:sp>
    </p:spTree>
    <p:extLst>
      <p:ext uri="{BB962C8B-B14F-4D97-AF65-F5344CB8AC3E}">
        <p14:creationId xmlns:p14="http://schemas.microsoft.com/office/powerpoint/2010/main" val="935271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2a9f8885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2a9f88854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7" name="Google Shape;67;g212a9f88854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36</a:t>
            </a:fld>
            <a:endParaRPr dirty="0"/>
          </a:p>
        </p:txBody>
      </p:sp>
    </p:spTree>
    <p:extLst>
      <p:ext uri="{BB962C8B-B14F-4D97-AF65-F5344CB8AC3E}">
        <p14:creationId xmlns:p14="http://schemas.microsoft.com/office/powerpoint/2010/main" val="394929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2a9f8885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37</a:t>
            </a:fld>
            <a:endParaRPr dirty="0"/>
          </a:p>
        </p:txBody>
      </p:sp>
      <p:sp>
        <p:nvSpPr>
          <p:cNvPr id="230" name="Google Shape;230;g212a9f88854_0_12: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1" name="Google Shape;231;g212a9f88854_0_12: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2a9f8885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2a9f88854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7" name="Google Shape;67;g212a9f88854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38</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12a9f88854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39</a:t>
            </a:fld>
            <a:endParaRPr dirty="0"/>
          </a:p>
        </p:txBody>
      </p:sp>
      <p:sp>
        <p:nvSpPr>
          <p:cNvPr id="253" name="Google Shape;253;g212a9f88854_0_18: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4" name="Google Shape;254;g212a9f88854_0_18: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2a9f8885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2a9f88854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7" name="Google Shape;67;g212a9f88854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ec561ca724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42</a:t>
            </a:fld>
            <a:endParaRPr dirty="0"/>
          </a:p>
        </p:txBody>
      </p:sp>
      <p:sp>
        <p:nvSpPr>
          <p:cNvPr id="275" name="Google Shape;275;g1ec561ca724_0_20: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6" name="Google Shape;276;g1ec561ca724_0_20: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074ea93ca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4</a:t>
            </a:fld>
            <a:endParaRPr dirty="0"/>
          </a:p>
        </p:txBody>
      </p:sp>
      <p:sp>
        <p:nvSpPr>
          <p:cNvPr id="303" name="Google Shape;303;g24074ea93ca_0_111: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4" name="Google Shape;304;g24074ea93ca_0_111: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343403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ec561ca72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ec561ca724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90" name="Google Shape;290;g1ec561ca724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43</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ec561ca72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ec561ca724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97" name="Google Shape;297;g1ec561ca724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44</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fe2864d95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45</a:t>
            </a:fld>
            <a:endParaRPr dirty="0"/>
          </a:p>
        </p:txBody>
      </p:sp>
      <p:sp>
        <p:nvSpPr>
          <p:cNvPr id="151" name="Google Shape;151;g29fe2864d95_1_18: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2" name="Google Shape;152;g29fe2864d95_1_18: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14879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ec561ca72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ec561ca724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97" name="Google Shape;297;g1ec561ca724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46</a:t>
            </a:fld>
            <a:endParaRPr dirty="0"/>
          </a:p>
        </p:txBody>
      </p:sp>
    </p:spTree>
    <p:extLst>
      <p:ext uri="{BB962C8B-B14F-4D97-AF65-F5344CB8AC3E}">
        <p14:creationId xmlns:p14="http://schemas.microsoft.com/office/powerpoint/2010/main" val="3108613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fe2864d95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47</a:t>
            </a:fld>
            <a:endParaRPr dirty="0"/>
          </a:p>
        </p:txBody>
      </p:sp>
      <p:sp>
        <p:nvSpPr>
          <p:cNvPr id="151" name="Google Shape;151;g29fe2864d95_1_18: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2" name="Google Shape;152;g29fe2864d95_1_18: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091977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48</a:t>
            </a:fld>
            <a:endParaRPr dirty="0"/>
          </a:p>
        </p:txBody>
      </p:sp>
    </p:spTree>
    <p:extLst>
      <p:ext uri="{BB962C8B-B14F-4D97-AF65-F5344CB8AC3E}">
        <p14:creationId xmlns:p14="http://schemas.microsoft.com/office/powerpoint/2010/main" val="3606970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fe2864d95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49</a:t>
            </a:fld>
            <a:endParaRPr dirty="0"/>
          </a:p>
        </p:txBody>
      </p:sp>
      <p:sp>
        <p:nvSpPr>
          <p:cNvPr id="151" name="Google Shape;151;g29fe2864d95_1_18: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2" name="Google Shape;152;g29fe2864d95_1_18: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135212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50</a:t>
            </a:fld>
            <a:endParaRPr/>
          </a:p>
        </p:txBody>
      </p:sp>
      <p:sp>
        <p:nvSpPr>
          <p:cNvPr id="386" name="Google Shape;386;p42: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7" name="Google Shape;387;p42:notes"/>
          <p:cNvSpPr txBox="1">
            <a:spLocks noGrp="1"/>
          </p:cNvSpPr>
          <p:nvPr>
            <p:ph type="body" idx="1"/>
          </p:nvPr>
        </p:nvSpPr>
        <p:spPr>
          <a:xfrm>
            <a:off x="685800" y="4400550"/>
            <a:ext cx="5484813" cy="3598863"/>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074ea93ca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7</a:t>
            </a:fld>
            <a:endParaRPr dirty="0"/>
          </a:p>
        </p:txBody>
      </p:sp>
      <p:sp>
        <p:nvSpPr>
          <p:cNvPr id="303" name="Google Shape;303;g24074ea93ca_0_111: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4" name="Google Shape;304;g24074ea93ca_0_111:notes"/>
          <p:cNvSpPr txBox="1">
            <a:spLocks noGrp="1"/>
          </p:cNvSpPr>
          <p:nvPr>
            <p:ph type="body" idx="1"/>
          </p:nvPr>
        </p:nvSpPr>
        <p:spPr>
          <a:xfrm>
            <a:off x="685800" y="4400550"/>
            <a:ext cx="5484900" cy="35988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42410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dirty="0"/>
          </a:p>
        </p:txBody>
      </p:sp>
    </p:spTree>
    <p:extLst>
      <p:ext uri="{BB962C8B-B14F-4D97-AF65-F5344CB8AC3E}">
        <p14:creationId xmlns:p14="http://schemas.microsoft.com/office/powerpoint/2010/main" val="74731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fe2864d95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9fe2864d95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8" name="Google Shape;138;g29fe2864d95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dirty="0"/>
          </a:p>
        </p:txBody>
      </p:sp>
    </p:spTree>
    <p:extLst>
      <p:ext uri="{BB962C8B-B14F-4D97-AF65-F5344CB8AC3E}">
        <p14:creationId xmlns:p14="http://schemas.microsoft.com/office/powerpoint/2010/main" val="378421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fe2864d9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9fe2864d95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 name="Google Shape;145;g29fe2864d95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dirty="0"/>
          </a:p>
        </p:txBody>
      </p:sp>
    </p:spTree>
    <p:extLst>
      <p:ext uri="{BB962C8B-B14F-4D97-AF65-F5344CB8AC3E}">
        <p14:creationId xmlns:p14="http://schemas.microsoft.com/office/powerpoint/2010/main" val="184403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fe2864d95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9fe2864d95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8" name="Google Shape;138;g29fe2864d95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dirty="0"/>
          </a:p>
        </p:txBody>
      </p:sp>
    </p:spTree>
    <p:extLst>
      <p:ext uri="{BB962C8B-B14F-4D97-AF65-F5344CB8AC3E}">
        <p14:creationId xmlns:p14="http://schemas.microsoft.com/office/powerpoint/2010/main" val="194791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SzPts val="4800"/>
              <a:buNone/>
              <a:defRPr sz="4000" b="0" i="0" cap="none">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43"/>
          <p:cNvSpPr txBox="1">
            <a:spLocks noGrp="1"/>
          </p:cNvSpPr>
          <p:nvPr>
            <p:ph type="body" idx="1"/>
          </p:nvPr>
        </p:nvSpPr>
        <p:spPr>
          <a:xfrm>
            <a:off x="963084" y="2906713"/>
            <a:ext cx="10363200" cy="1500187"/>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200"/>
              </a:spcBef>
              <a:spcAft>
                <a:spcPts val="0"/>
              </a:spcAft>
              <a:buSzPts val="2000"/>
              <a:buNone/>
              <a:defRPr sz="2000" b="0" i="0">
                <a:latin typeface="Arial" panose="020B0604020202020204" pitchFamily="34" charset="0"/>
                <a:cs typeface="Arial" panose="020B0604020202020204" pitchFamily="34" charset="0"/>
              </a:defRPr>
            </a:lvl1pPr>
            <a:lvl2pPr marL="914400" lvl="1" indent="-228600" algn="l">
              <a:lnSpc>
                <a:spcPct val="90000"/>
              </a:lnSpc>
              <a:spcBef>
                <a:spcPts val="200"/>
              </a:spcBef>
              <a:spcAft>
                <a:spcPts val="0"/>
              </a:spcAft>
              <a:buSzPts val="1800"/>
              <a:buNone/>
              <a:defRPr sz="1800"/>
            </a:lvl2pPr>
            <a:lvl3pPr marL="1371600" lvl="2" indent="-228600" algn="l">
              <a:lnSpc>
                <a:spcPct val="90000"/>
              </a:lnSpc>
              <a:spcBef>
                <a:spcPts val="400"/>
              </a:spcBef>
              <a:spcAft>
                <a:spcPts val="0"/>
              </a:spcAft>
              <a:buSzPts val="1400"/>
              <a:buNone/>
              <a:defRPr sz="1600"/>
            </a:lvl3pPr>
            <a:lvl4pPr marL="1828800" lvl="3" indent="-228600" algn="l">
              <a:lnSpc>
                <a:spcPct val="90000"/>
              </a:lnSpc>
              <a:spcBef>
                <a:spcPts val="400"/>
              </a:spcBef>
              <a:spcAft>
                <a:spcPts val="0"/>
              </a:spcAft>
              <a:buSzPts val="1400"/>
              <a:buNone/>
              <a:defRPr sz="1400"/>
            </a:lvl4pPr>
            <a:lvl5pPr marL="2286000" lvl="4" indent="-228600" algn="l">
              <a:lnSpc>
                <a:spcPct val="90000"/>
              </a:lnSpc>
              <a:spcBef>
                <a:spcPts val="400"/>
              </a:spcBef>
              <a:spcAft>
                <a:spcPts val="0"/>
              </a:spcAft>
              <a:buSzPts val="1400"/>
              <a:buNone/>
              <a:defRPr sz="1400"/>
            </a:lvl5pPr>
            <a:lvl6pPr marL="2743200" lvl="5" indent="-228600" algn="l">
              <a:lnSpc>
                <a:spcPct val="90000"/>
              </a:lnSpc>
              <a:spcBef>
                <a:spcPts val="400"/>
              </a:spcBef>
              <a:spcAft>
                <a:spcPts val="0"/>
              </a:spcAft>
              <a:buSzPts val="1400"/>
              <a:buNone/>
              <a:defRPr sz="1400"/>
            </a:lvl6pPr>
            <a:lvl7pPr marL="3200400" lvl="6" indent="-228600" algn="l">
              <a:lnSpc>
                <a:spcPct val="90000"/>
              </a:lnSpc>
              <a:spcBef>
                <a:spcPts val="400"/>
              </a:spcBef>
              <a:spcAft>
                <a:spcPts val="0"/>
              </a:spcAft>
              <a:buSzPts val="1400"/>
              <a:buNone/>
              <a:defRPr sz="1400"/>
            </a:lvl7pPr>
            <a:lvl8pPr marL="3657600" lvl="7" indent="-228600" algn="l">
              <a:lnSpc>
                <a:spcPct val="90000"/>
              </a:lnSpc>
              <a:spcBef>
                <a:spcPts val="400"/>
              </a:spcBef>
              <a:spcAft>
                <a:spcPts val="0"/>
              </a:spcAft>
              <a:buSzPts val="1400"/>
              <a:buNone/>
              <a:defRPr sz="1400"/>
            </a:lvl8pPr>
            <a:lvl9pPr marL="4114800" lvl="8" indent="-228600" algn="l">
              <a:lnSpc>
                <a:spcPct val="90000"/>
              </a:lnSpc>
              <a:spcBef>
                <a:spcPts val="400"/>
              </a:spcBef>
              <a:spcAft>
                <a:spcPts val="400"/>
              </a:spcAft>
              <a:buSzPts val="1400"/>
              <a:buNone/>
              <a:defRPr sz="1400"/>
            </a:lvl9pPr>
          </a:lstStyle>
          <a:p>
            <a:endParaRPr dirty="0"/>
          </a:p>
        </p:txBody>
      </p:sp>
      <p:sp>
        <p:nvSpPr>
          <p:cNvPr id="3" name="Slide Number Placeholder 2">
            <a:extLst>
              <a:ext uri="{FF2B5EF4-FFF2-40B4-BE49-F238E27FC236}">
                <a16:creationId xmlns:a16="http://schemas.microsoft.com/office/drawing/2014/main" id="{CB9DA840-2980-CC0C-3F27-49D2E4B9B9CF}"/>
              </a:ext>
            </a:extLst>
          </p:cNvPr>
          <p:cNvSpPr>
            <a:spLocks noGrp="1"/>
          </p:cNvSpPr>
          <p:nvPr>
            <p:ph type="sldNum" idx="11"/>
          </p:nvPr>
        </p:nvSpPr>
        <p:spPr>
          <a:xfrm>
            <a:off x="9900458" y="6459785"/>
            <a:ext cx="1312025" cy="365125"/>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g29fe2864d95_1_1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1" name="Google Shape;81;g29fe2864d95_1_17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2" name="Google Shape;82;g29fe2864d95_1_17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3" name="Google Shape;83;g29fe2864d95_1_1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g29fe2864d95_1_17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6" name="Google Shape;86;g29fe2864d95_1_1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g29fe2864d95_1_18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9" name="Google Shape;89;g29fe2864d95_1_18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0" name="Google Shape;90;g29fe2864d95_1_18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sp>
        <p:nvSpPr>
          <p:cNvPr id="92" name="Google Shape;92;g29fe2864d95_1_18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93" name="Google Shape;93;g29fe2864d95_1_1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g29fe2864d95_1_18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96" name="Google Shape;96;g29fe2864d95_1_18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97" name="Google Shape;97;g29fe2864d95_1_187"/>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8" name="Google Shape;98;g29fe2864d95_1_187"/>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99" name="Google Shape;99;g29fe2864d95_1_18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g29fe2864d95_1_19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02" name="Google Shape;102;g29fe2864d95_1_19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g29fe2864d95_1_196"/>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05" name="Google Shape;105;g29fe2864d95_1_196"/>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06" name="Google Shape;106;g29fe2864d95_1_1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g29fe2864d95_1_2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PICTURE 1">
  <p:cSld name="BIG PICTURE 1">
    <p:spTree>
      <p:nvGrpSpPr>
        <p:cNvPr id="1" name="Shape 109"/>
        <p:cNvGrpSpPr/>
        <p:nvPr/>
      </p:nvGrpSpPr>
      <p:grpSpPr>
        <a:xfrm>
          <a:off x="0" y="0"/>
          <a:ext cx="0" cy="0"/>
          <a:chOff x="0" y="0"/>
          <a:chExt cx="0" cy="0"/>
        </a:xfrm>
      </p:grpSpPr>
      <p:sp>
        <p:nvSpPr>
          <p:cNvPr id="110" name="Google Shape;110;g29fe2864d95_1_202"/>
          <p:cNvSpPr>
            <a:spLocks noGrp="1"/>
          </p:cNvSpPr>
          <p:nvPr>
            <p:ph type="pic" idx="2"/>
          </p:nvPr>
        </p:nvSpPr>
        <p:spPr>
          <a:xfrm>
            <a:off x="0" y="0"/>
            <a:ext cx="12192000" cy="6858000"/>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g29fe2864d95_1_20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7EA8AD"/>
              </a:buClr>
              <a:buSzPts val="4800"/>
              <a:buFont typeface="Quattrocento Sans"/>
              <a:buNone/>
              <a:defRPr>
                <a:solidFill>
                  <a:srgbClr val="7EA8AD"/>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3" name="Google Shape;113;g29fe2864d95_1_204"/>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55600" algn="l" rtl="0">
              <a:lnSpc>
                <a:spcPct val="90000"/>
              </a:lnSpc>
              <a:spcBef>
                <a:spcPts val="1200"/>
              </a:spcBef>
              <a:spcAft>
                <a:spcPts val="0"/>
              </a:spcAft>
              <a:buSzPts val="2000"/>
              <a:buChar char=" "/>
              <a:defRPr>
                <a:solidFill>
                  <a:schemeClr val="dk2"/>
                </a:solidFill>
              </a:defRPr>
            </a:lvl1pPr>
            <a:lvl2pPr marL="914400" lvl="1" indent="-349250" algn="l" rtl="0">
              <a:lnSpc>
                <a:spcPct val="90000"/>
              </a:lnSpc>
              <a:spcBef>
                <a:spcPts val="300"/>
              </a:spcBef>
              <a:spcAft>
                <a:spcPts val="0"/>
              </a:spcAft>
              <a:buSzPts val="1900"/>
              <a:buChar char="◦"/>
              <a:defRPr>
                <a:solidFill>
                  <a:schemeClr val="dk2"/>
                </a:solidFill>
              </a:defRPr>
            </a:lvl2pPr>
            <a:lvl3pPr marL="1371600" lvl="2" indent="-323850" algn="l" rtl="0">
              <a:lnSpc>
                <a:spcPct val="90000"/>
              </a:lnSpc>
              <a:spcBef>
                <a:spcPts val="400"/>
              </a:spcBef>
              <a:spcAft>
                <a:spcPts val="0"/>
              </a:spcAft>
              <a:buSzPts val="1500"/>
              <a:buChar char="◦"/>
              <a:defRPr>
                <a:solidFill>
                  <a:schemeClr val="dk2"/>
                </a:solidFill>
              </a:defRPr>
            </a:lvl3pPr>
            <a:lvl4pPr marL="1828800" lvl="3" indent="-323850" algn="l" rtl="0">
              <a:lnSpc>
                <a:spcPct val="90000"/>
              </a:lnSpc>
              <a:spcBef>
                <a:spcPts val="400"/>
              </a:spcBef>
              <a:spcAft>
                <a:spcPts val="0"/>
              </a:spcAft>
              <a:buSzPts val="1500"/>
              <a:buChar char="◦"/>
              <a:defRPr>
                <a:solidFill>
                  <a:schemeClr val="dk2"/>
                </a:solidFill>
              </a:defRPr>
            </a:lvl4pPr>
            <a:lvl5pPr marL="2286000" lvl="4" indent="-323850" algn="l" rtl="0">
              <a:lnSpc>
                <a:spcPct val="90000"/>
              </a:lnSpc>
              <a:spcBef>
                <a:spcPts val="400"/>
              </a:spcBef>
              <a:spcAft>
                <a:spcPts val="0"/>
              </a:spcAft>
              <a:buSzPts val="1500"/>
              <a:buChar char="◦"/>
              <a:defRPr>
                <a:solidFill>
                  <a:schemeClr val="dk2"/>
                </a:solidFill>
              </a:defRPr>
            </a:lvl5pPr>
            <a:lvl6pPr marL="2743200" lvl="5" indent="-349250" algn="l" rtl="0">
              <a:lnSpc>
                <a:spcPct val="90000"/>
              </a:lnSpc>
              <a:spcBef>
                <a:spcPts val="400"/>
              </a:spcBef>
              <a:spcAft>
                <a:spcPts val="0"/>
              </a:spcAft>
              <a:buSzPts val="1900"/>
              <a:buChar char="◦"/>
              <a:defRPr/>
            </a:lvl6pPr>
            <a:lvl7pPr marL="3200400" lvl="6" indent="-349250" algn="l" rtl="0">
              <a:lnSpc>
                <a:spcPct val="90000"/>
              </a:lnSpc>
              <a:spcBef>
                <a:spcPts val="400"/>
              </a:spcBef>
              <a:spcAft>
                <a:spcPts val="0"/>
              </a:spcAft>
              <a:buSzPts val="1900"/>
              <a:buChar char="◦"/>
              <a:defRPr/>
            </a:lvl7pPr>
            <a:lvl8pPr marL="3657600" lvl="7" indent="-349250" algn="l" rtl="0">
              <a:lnSpc>
                <a:spcPct val="90000"/>
              </a:lnSpc>
              <a:spcBef>
                <a:spcPts val="400"/>
              </a:spcBef>
              <a:spcAft>
                <a:spcPts val="0"/>
              </a:spcAft>
              <a:buSzPts val="1900"/>
              <a:buChar char="◦"/>
              <a:defRPr/>
            </a:lvl8pPr>
            <a:lvl9pPr marL="4114800" lvl="8" indent="-349250" algn="l" rtl="0">
              <a:lnSpc>
                <a:spcPct val="90000"/>
              </a:lnSpc>
              <a:spcBef>
                <a:spcPts val="400"/>
              </a:spcBef>
              <a:spcAft>
                <a:spcPts val="400"/>
              </a:spcAft>
              <a:buSzPts val="1900"/>
              <a:buChar char="◦"/>
              <a:defRPr/>
            </a:lvl9pPr>
          </a:lstStyle>
          <a:p>
            <a:endParaRPr/>
          </a:p>
        </p:txBody>
      </p:sp>
      <p:sp>
        <p:nvSpPr>
          <p:cNvPr id="114" name="Google Shape;114;g29fe2864d95_1_204"/>
          <p:cNvSpPr txBox="1">
            <a:spLocks noGrp="1"/>
          </p:cNvSpPr>
          <p:nvPr>
            <p:ph type="dt" idx="10"/>
          </p:nvPr>
        </p:nvSpPr>
        <p:spPr>
          <a:xfrm>
            <a:off x="8441977" y="6459784"/>
            <a:ext cx="24723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dirty="0"/>
          </a:p>
        </p:txBody>
      </p:sp>
      <p:sp>
        <p:nvSpPr>
          <p:cNvPr id="115" name="Google Shape;115;g29fe2864d95_1_20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FFFFFF"/>
                </a:solidFill>
                <a:latin typeface="Quattrocento Sans"/>
                <a:ea typeface="Quattrocento Sans"/>
                <a:cs typeface="Quattrocento Sans"/>
                <a:sym typeface="Quattrocento Sans"/>
              </a:defRPr>
            </a:lvl9pPr>
          </a:lstStyle>
          <a:p>
            <a:fld id="{00000000-1234-1234-1234-12341234123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7EA8AD"/>
              </a:buClr>
              <a:buSzPts val="4800"/>
              <a:buFont typeface="Quattrocento Sans"/>
              <a:buNone/>
              <a:defRPr b="0" i="0">
                <a:solidFill>
                  <a:srgbClr val="7EA8AD"/>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b="0" i="0">
                <a:solidFill>
                  <a:schemeClr val="dk2"/>
                </a:solidFill>
                <a:latin typeface="Arial" panose="020B0604020202020204" pitchFamily="34" charset="0"/>
                <a:cs typeface="Arial" panose="020B0604020202020204" pitchFamily="34" charset="0"/>
              </a:defRPr>
            </a:lvl1pPr>
            <a:lvl2pPr marL="914400" lvl="1" indent="-342900" algn="l">
              <a:lnSpc>
                <a:spcPct val="90000"/>
              </a:lnSpc>
              <a:spcBef>
                <a:spcPts val="200"/>
              </a:spcBef>
              <a:spcAft>
                <a:spcPts val="0"/>
              </a:spcAft>
              <a:buSzPts val="1800"/>
              <a:buChar char="◦"/>
              <a:defRPr>
                <a:solidFill>
                  <a:schemeClr val="dk2"/>
                </a:solidFill>
              </a:defRPr>
            </a:lvl2pPr>
            <a:lvl3pPr marL="1371600" lvl="2" indent="-317500" algn="l">
              <a:lnSpc>
                <a:spcPct val="90000"/>
              </a:lnSpc>
              <a:spcBef>
                <a:spcPts val="400"/>
              </a:spcBef>
              <a:spcAft>
                <a:spcPts val="0"/>
              </a:spcAft>
              <a:buSzPts val="1400"/>
              <a:buChar char="◦"/>
              <a:defRPr>
                <a:solidFill>
                  <a:schemeClr val="dk2"/>
                </a:solidFill>
              </a:defRPr>
            </a:lvl3pPr>
            <a:lvl4pPr marL="1828800" lvl="3" indent="-317500" algn="l">
              <a:lnSpc>
                <a:spcPct val="90000"/>
              </a:lnSpc>
              <a:spcBef>
                <a:spcPts val="400"/>
              </a:spcBef>
              <a:spcAft>
                <a:spcPts val="0"/>
              </a:spcAft>
              <a:buSzPts val="1400"/>
              <a:buChar char="◦"/>
              <a:defRPr>
                <a:solidFill>
                  <a:schemeClr val="dk2"/>
                </a:solidFill>
              </a:defRPr>
            </a:lvl4pPr>
            <a:lvl5pPr marL="2286000" lvl="4" indent="-317500" algn="l">
              <a:lnSpc>
                <a:spcPct val="90000"/>
              </a:lnSpc>
              <a:spcBef>
                <a:spcPts val="400"/>
              </a:spcBef>
              <a:spcAft>
                <a:spcPts val="0"/>
              </a:spcAft>
              <a:buSzPts val="1400"/>
              <a:buChar char="◦"/>
              <a:defRPr>
                <a:solidFill>
                  <a:schemeClr val="dk2"/>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2" name="Slide Number Placeholder 1">
            <a:extLst>
              <a:ext uri="{FF2B5EF4-FFF2-40B4-BE49-F238E27FC236}">
                <a16:creationId xmlns:a16="http://schemas.microsoft.com/office/drawing/2014/main" id="{96915076-BAFD-3FFF-78DB-ED71F6309F58}"/>
              </a:ext>
            </a:extLst>
          </p:cNvPr>
          <p:cNvSpPr>
            <a:spLocks noGrp="1"/>
          </p:cNvSpPr>
          <p:nvPr>
            <p:ph type="sldNum" idx="10"/>
          </p:nvPr>
        </p:nvSpPr>
        <p:spPr>
          <a:xfrm>
            <a:off x="9900458" y="6459785"/>
            <a:ext cx="1312025" cy="365125"/>
          </a:xfrm>
          <a:prstGeom prst="rect">
            <a:avLst/>
          </a:prstGeom>
        </p:spPr>
        <p:txBody>
          <a:bodyPr/>
          <a:lstStyle/>
          <a:p>
            <a:fld id="{00000000-1234-1234-1234-12341234123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PICTURE 1">
  <p:cSld name="BIG PICTURE 1">
    <p:spTree>
      <p:nvGrpSpPr>
        <p:cNvPr id="1" name="Shape 27"/>
        <p:cNvGrpSpPr/>
        <p:nvPr/>
      </p:nvGrpSpPr>
      <p:grpSpPr>
        <a:xfrm>
          <a:off x="0" y="0"/>
          <a:ext cx="0" cy="0"/>
          <a:chOff x="0" y="0"/>
          <a:chExt cx="0" cy="0"/>
        </a:xfrm>
      </p:grpSpPr>
      <p:sp>
        <p:nvSpPr>
          <p:cNvPr id="28" name="Google Shape;28;p44"/>
          <p:cNvSpPr>
            <a:spLocks noGrp="1"/>
          </p:cNvSpPr>
          <p:nvPr>
            <p:ph type="pic" idx="2"/>
          </p:nvPr>
        </p:nvSpPr>
        <p:spPr>
          <a:xfrm>
            <a:off x="0" y="0"/>
            <a:ext cx="12192000" cy="6858000"/>
          </a:xfrm>
          <a:prstGeom prst="rect">
            <a:avLst/>
          </a:prstGeom>
          <a:solidFill>
            <a:srgbClr val="F2F2F2"/>
          </a:solidFill>
          <a:ln>
            <a:noFill/>
          </a:ln>
        </p:spPr>
      </p:sp>
      <p:sp>
        <p:nvSpPr>
          <p:cNvPr id="2" name="Slide Number Placeholder 1">
            <a:extLst>
              <a:ext uri="{FF2B5EF4-FFF2-40B4-BE49-F238E27FC236}">
                <a16:creationId xmlns:a16="http://schemas.microsoft.com/office/drawing/2014/main" id="{7B3E9E1E-2469-57B0-776D-F041225C4CC8}"/>
              </a:ext>
            </a:extLst>
          </p:cNvPr>
          <p:cNvSpPr>
            <a:spLocks noGrp="1"/>
          </p:cNvSpPr>
          <p:nvPr>
            <p:ph type="sldNum" idx="10"/>
          </p:nvPr>
        </p:nvSpPr>
        <p:spPr/>
        <p:txBody>
          <a:bodyPr/>
          <a:lstStyle/>
          <a:p>
            <a:fld id="{00000000-1234-1234-1234-12341234123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1"/>
        <p:cNvGrpSpPr/>
        <p:nvPr/>
      </p:nvGrpSpPr>
      <p:grpSpPr>
        <a:xfrm>
          <a:off x="0" y="0"/>
          <a:ext cx="0" cy="0"/>
          <a:chOff x="0" y="0"/>
          <a:chExt cx="0" cy="0"/>
        </a:xfrm>
      </p:grpSpPr>
      <p:sp>
        <p:nvSpPr>
          <p:cNvPr id="42" name="Google Shape;42;p4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4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44;p4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Quattrocento Sans"/>
              <a:buNone/>
              <a:defRPr sz="3600" b="0" i="0">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4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b="0" i="0">
                <a:solidFill>
                  <a:srgbClr val="7EA8AD"/>
                </a:solidFill>
                <a:latin typeface="Arial" panose="020B0604020202020204" pitchFamily="34" charset="0"/>
                <a:cs typeface="Arial" panose="020B0604020202020204" pitchFamily="34" charset="0"/>
              </a:defRPr>
            </a:lvl1pPr>
            <a:lvl2pPr marL="914400" lvl="1" indent="-342900" algn="l">
              <a:lnSpc>
                <a:spcPct val="90000"/>
              </a:lnSpc>
              <a:spcBef>
                <a:spcPts val="200"/>
              </a:spcBef>
              <a:spcAft>
                <a:spcPts val="0"/>
              </a:spcAft>
              <a:buSzPts val="1800"/>
              <a:buChar char="◦"/>
              <a:defRPr>
                <a:solidFill>
                  <a:srgbClr val="7EA8AD"/>
                </a:solidFill>
              </a:defRPr>
            </a:lvl2pPr>
            <a:lvl3pPr marL="1371600" lvl="2" indent="-317500" algn="l">
              <a:lnSpc>
                <a:spcPct val="90000"/>
              </a:lnSpc>
              <a:spcBef>
                <a:spcPts val="400"/>
              </a:spcBef>
              <a:spcAft>
                <a:spcPts val="0"/>
              </a:spcAft>
              <a:buSzPts val="1400"/>
              <a:buChar char="◦"/>
              <a:defRPr>
                <a:solidFill>
                  <a:srgbClr val="7EA8AD"/>
                </a:solidFill>
              </a:defRPr>
            </a:lvl3pPr>
            <a:lvl4pPr marL="1828800" lvl="3" indent="-317500" algn="l">
              <a:lnSpc>
                <a:spcPct val="90000"/>
              </a:lnSpc>
              <a:spcBef>
                <a:spcPts val="400"/>
              </a:spcBef>
              <a:spcAft>
                <a:spcPts val="0"/>
              </a:spcAft>
              <a:buSzPts val="1400"/>
              <a:buChar char="◦"/>
              <a:defRPr>
                <a:solidFill>
                  <a:srgbClr val="7EA8AD"/>
                </a:solidFill>
              </a:defRPr>
            </a:lvl4pPr>
            <a:lvl5pPr marL="2286000" lvl="4" indent="-317500" algn="l">
              <a:lnSpc>
                <a:spcPct val="90000"/>
              </a:lnSpc>
              <a:spcBef>
                <a:spcPts val="400"/>
              </a:spcBef>
              <a:spcAft>
                <a:spcPts val="0"/>
              </a:spcAft>
              <a:buSzPts val="1400"/>
              <a:buChar char="◦"/>
              <a:defRPr>
                <a:solidFill>
                  <a:srgbClr val="7EA8AD"/>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46" name="Google Shape;46;p4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000"/>
              <a:buNone/>
              <a:defRPr sz="2000" b="0" i="0">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dirty="0"/>
          </a:p>
        </p:txBody>
      </p:sp>
      <p:sp>
        <p:nvSpPr>
          <p:cNvPr id="47" name="Google Shape;47;p47"/>
          <p:cNvSpPr txBox="1">
            <a:spLocks noGrp="1"/>
          </p:cNvSpPr>
          <p:nvPr>
            <p:ph type="dt" idx="10"/>
          </p:nvPr>
        </p:nvSpPr>
        <p:spPr>
          <a:xfrm>
            <a:off x="7281948" y="6488046"/>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Quattrocento San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Quattrocento Sans"/>
                <a:ea typeface="Quattrocento Sans"/>
                <a:cs typeface="Quattrocento Sans"/>
                <a:sym typeface="Quattrocento Sans"/>
              </a:defRPr>
            </a:lvl9pPr>
          </a:lstStyle>
          <a:p>
            <a:fld id="{00000000-1234-1234-1234-123412341234}" type="slidenum">
              <a:rPr lang="en-GB" smtClean="0"/>
              <a:pPr/>
              <a:t>‹#›</a:t>
            </a:fld>
            <a:endParaRPr lang="en-GB" dirty="0"/>
          </a:p>
        </p:txBody>
      </p:sp>
      <p:pic>
        <p:nvPicPr>
          <p:cNvPr id="49" name="Google Shape;49;p47" descr="Logo, company name&#10;&#10;Description automatically generated"/>
          <p:cNvPicPr preferRelativeResize="0"/>
          <p:nvPr/>
        </p:nvPicPr>
        <p:blipFill rotWithShape="1">
          <a:blip r:embed="rId2">
            <a:alphaModFix/>
          </a:blip>
          <a:srcRect/>
          <a:stretch/>
        </p:blipFill>
        <p:spPr>
          <a:xfrm>
            <a:off x="10294827" y="232794"/>
            <a:ext cx="1835311" cy="997451"/>
          </a:xfrm>
          <a:prstGeom prst="rect">
            <a:avLst/>
          </a:prstGeom>
          <a:noFill/>
          <a:ln>
            <a:noFill/>
          </a:ln>
        </p:spPr>
      </p:pic>
      <p:sp>
        <p:nvSpPr>
          <p:cNvPr id="50" name="Google Shape;50;p47"/>
          <p:cNvSpPr txBox="1"/>
          <p:nvPr/>
        </p:nvSpPr>
        <p:spPr>
          <a:xfrm>
            <a:off x="275303" y="6459785"/>
            <a:ext cx="37647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Arial"/>
                <a:ea typeface="Arial"/>
                <a:cs typeface="Arial"/>
                <a:sym typeface="Arial"/>
              </a:rPr>
              <a:t>© Copyright 2023 Kantara Initiative Inc</a:t>
            </a:r>
            <a:endParaRPr sz="14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5"/>
        <p:cNvGrpSpPr/>
        <p:nvPr/>
      </p:nvGrpSpPr>
      <p:grpSpPr>
        <a:xfrm>
          <a:off x="0" y="0"/>
          <a:ext cx="0" cy="0"/>
          <a:chOff x="0" y="0"/>
          <a:chExt cx="0" cy="0"/>
        </a:xfrm>
      </p:grpSpPr>
      <p:sp>
        <p:nvSpPr>
          <p:cNvPr id="56" name="Google Shape;56;p14"/>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 name="Google Shape;57;p1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 name="Google Shape;58;p14"/>
          <p:cNvSpPr txBox="1">
            <a:spLocks noGrp="1"/>
          </p:cNvSpPr>
          <p:nvPr>
            <p:ph type="title"/>
          </p:nvPr>
        </p:nvSpPr>
        <p:spPr>
          <a:xfrm>
            <a:off x="871138" y="4979084"/>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Quattrocento Sans"/>
              <a:buNone/>
              <a:defRPr sz="3600" b="0" i="0">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4"/>
          <p:cNvSpPr>
            <a:spLocks noGrp="1"/>
          </p:cNvSpPr>
          <p:nvPr>
            <p:ph type="pic" idx="2"/>
          </p:nvPr>
        </p:nvSpPr>
        <p:spPr>
          <a:xfrm>
            <a:off x="15" y="0"/>
            <a:ext cx="12191985" cy="4915076"/>
          </a:xfrm>
          <a:prstGeom prst="rect">
            <a:avLst/>
          </a:prstGeom>
          <a:noFill/>
          <a:ln>
            <a:noFill/>
          </a:ln>
        </p:spPr>
      </p:sp>
      <p:sp>
        <p:nvSpPr>
          <p:cNvPr id="60" name="Google Shape;60;p14"/>
          <p:cNvSpPr txBox="1">
            <a:spLocks noGrp="1"/>
          </p:cNvSpPr>
          <p:nvPr>
            <p:ph type="body" idx="1"/>
          </p:nvPr>
        </p:nvSpPr>
        <p:spPr>
          <a:xfrm>
            <a:off x="871138" y="5939716"/>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2000"/>
              <a:buNone/>
              <a:defRPr sz="2000" b="0" i="0">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dirty="0"/>
          </a:p>
        </p:txBody>
      </p:sp>
      <p:sp>
        <p:nvSpPr>
          <p:cNvPr id="61" name="Google Shape;61;p14"/>
          <p:cNvSpPr txBox="1">
            <a:spLocks noGrp="1"/>
          </p:cNvSpPr>
          <p:nvPr>
            <p:ph type="dt" idx="10"/>
          </p:nvPr>
        </p:nvSpPr>
        <p:spPr>
          <a:xfrm>
            <a:off x="871138" y="6586842"/>
            <a:ext cx="88012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9pPr>
          </a:lstStyle>
          <a:p>
            <a:fld id="{00000000-1234-1234-1234-123412341234}" type="slidenum">
              <a:rPr lang="en-GB" smtClean="0"/>
              <a:pPr/>
              <a:t>‹#›</a:t>
            </a:fld>
            <a:endParaRPr lang="en-GB" dirty="0"/>
          </a:p>
        </p:txBody>
      </p:sp>
      <p:pic>
        <p:nvPicPr>
          <p:cNvPr id="63" name="Google Shape;63;p14" descr="Logo, company name&#10;&#10;Description automatically generated"/>
          <p:cNvPicPr preferRelativeResize="0"/>
          <p:nvPr/>
        </p:nvPicPr>
        <p:blipFill rotWithShape="1">
          <a:blip r:embed="rId2">
            <a:alphaModFix/>
          </a:blip>
          <a:srcRect/>
          <a:stretch/>
        </p:blipFill>
        <p:spPr>
          <a:xfrm>
            <a:off x="10353514" y="0"/>
            <a:ext cx="1835311" cy="997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1097280" y="286603"/>
            <a:ext cx="10470324"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7EA8AD"/>
              </a:buClr>
              <a:buSzPts val="4800"/>
              <a:buFont typeface="Quattrocento Sans"/>
              <a:buNone/>
              <a:defRPr b="0" i="0">
                <a:solidFill>
                  <a:srgbClr val="7EA8AD"/>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 name="Slide Number Placeholder 1">
            <a:extLst>
              <a:ext uri="{FF2B5EF4-FFF2-40B4-BE49-F238E27FC236}">
                <a16:creationId xmlns:a16="http://schemas.microsoft.com/office/drawing/2014/main" id="{787A7687-87A7-A1EF-16BC-4E0707594E74}"/>
              </a:ext>
            </a:extLst>
          </p:cNvPr>
          <p:cNvSpPr>
            <a:spLocks noGrp="1"/>
          </p:cNvSpPr>
          <p:nvPr>
            <p:ph type="sldNum" idx="10"/>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82089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userDrawn="1">
  <p:cSld name="Blank">
    <p:spTree>
      <p:nvGrpSpPr>
        <p:cNvPr id="1" name="Shape 35"/>
        <p:cNvGrpSpPr/>
        <p:nvPr/>
      </p:nvGrpSpPr>
      <p:grpSpPr>
        <a:xfrm>
          <a:off x="0" y="0"/>
          <a:ext cx="0" cy="0"/>
          <a:chOff x="0" y="0"/>
          <a:chExt cx="0" cy="0"/>
        </a:xfrm>
      </p:grpSpPr>
      <p:sp>
        <p:nvSpPr>
          <p:cNvPr id="36" name="Google Shape;36;p46"/>
          <p:cNvSpPr/>
          <p:nvPr userDrawn="1"/>
        </p:nvSpPr>
        <p:spPr>
          <a:xfrm>
            <a:off x="3175" y="6398324"/>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Arial"/>
                <a:ea typeface="Arial"/>
                <a:cs typeface="Arial"/>
                <a:sym typeface="Arial"/>
              </a:rPr>
              <a:t>© Copyright 2023 Kantara Initiative Inc</a:t>
            </a:r>
            <a:endParaRPr sz="1400" b="0" i="0" u="none" strike="noStrike" cap="none" dirty="0">
              <a:solidFill>
                <a:schemeClr val="lt1"/>
              </a:solidFill>
              <a:latin typeface="Arial"/>
              <a:ea typeface="Arial"/>
              <a:cs typeface="Arial"/>
              <a:sym typeface="Arial"/>
            </a:endParaRPr>
          </a:p>
        </p:txBody>
      </p:sp>
      <p:sp>
        <p:nvSpPr>
          <p:cNvPr id="37" name="Google Shape;37;p4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0" name="Google Shape;40;p46" descr="Logo, company name&#10;&#10;Description automatically generated"/>
          <p:cNvPicPr preferRelativeResize="0"/>
          <p:nvPr/>
        </p:nvPicPr>
        <p:blipFill rotWithShape="1">
          <a:blip r:embed="rId2">
            <a:alphaModFix/>
          </a:blip>
          <a:srcRect/>
          <a:stretch/>
        </p:blipFill>
        <p:spPr>
          <a:xfrm>
            <a:off x="10293241" y="33090"/>
            <a:ext cx="1835311" cy="997451"/>
          </a:xfrm>
          <a:prstGeom prst="rect">
            <a:avLst/>
          </a:prstGeom>
          <a:noFill/>
          <a:ln>
            <a:noFill/>
          </a:ln>
        </p:spPr>
      </p:pic>
      <p:sp>
        <p:nvSpPr>
          <p:cNvPr id="3" name="Slide Number Placeholder 2">
            <a:extLst>
              <a:ext uri="{FF2B5EF4-FFF2-40B4-BE49-F238E27FC236}">
                <a16:creationId xmlns:a16="http://schemas.microsoft.com/office/drawing/2014/main" id="{7B09D1D2-72C3-3495-EC45-001DE3E7A1EC}"/>
              </a:ext>
            </a:extLst>
          </p:cNvPr>
          <p:cNvSpPr>
            <a:spLocks noGrp="1"/>
          </p:cNvSpPr>
          <p:nvPr>
            <p:ph type="sldNum" idx="10"/>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50799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g29fe2864d95_1_16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70" name="Google Shape;70;g29fe2864d95_1_16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71" name="Google Shape;71;g29fe2864d95_1_16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g29fe2864d95_1_16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4" name="Google Shape;74;g29fe2864d95_1_1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p:nvPr/>
        </p:nvSpPr>
        <p:spPr>
          <a:xfrm>
            <a:off x="0" y="6413747"/>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7"/>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3" name="Google Shape;13;p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chemeClr val="dk2"/>
                </a:solidFill>
                <a:latin typeface="Quattrocento Sans"/>
                <a:ea typeface="Quattrocento Sans"/>
                <a:cs typeface="Quattrocento Sans"/>
                <a:sym typeface="Quattrocento Sans"/>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chemeClr val="dk2"/>
                </a:solidFill>
                <a:latin typeface="Quattrocento Sans"/>
                <a:ea typeface="Quattrocento Sans"/>
                <a:cs typeface="Quattrocento Sans"/>
                <a:sym typeface="Quattrocento Sans"/>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dk2"/>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dk2"/>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dk2"/>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dirty="0"/>
          </a:p>
        </p:txBody>
      </p:sp>
      <p:sp>
        <p:nvSpPr>
          <p:cNvPr id="15" name="Google Shape;15;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Quattrocento Sans"/>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Quattrocento Sans"/>
                <a:ea typeface="Quattrocento Sans"/>
                <a:cs typeface="Quattrocento Sans"/>
                <a:sym typeface="Quattrocento Sans"/>
              </a:defRPr>
            </a:lvl9pPr>
          </a:lstStyle>
          <a:p>
            <a:fld id="{00000000-1234-1234-1234-123412341234}" type="slidenum">
              <a:rPr lang="en-GB" smtClean="0"/>
              <a:pPr/>
              <a:t>‹#›</a:t>
            </a:fld>
            <a:endParaRPr lang="en-GB" dirty="0"/>
          </a:p>
        </p:txBody>
      </p:sp>
      <p:cxnSp>
        <p:nvCxnSpPr>
          <p:cNvPr id="16" name="Google Shape;16;p7"/>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7" name="Google Shape;17;p7" descr="Logo, company name&#10;&#10;Description automatically generated"/>
          <p:cNvPicPr preferRelativeResize="0"/>
          <p:nvPr/>
        </p:nvPicPr>
        <p:blipFill rotWithShape="1">
          <a:blip r:embed="rId9">
            <a:alphaModFix/>
          </a:blip>
          <a:srcRect/>
          <a:stretch/>
        </p:blipFill>
        <p:spPr>
          <a:xfrm>
            <a:off x="10238024" y="33090"/>
            <a:ext cx="1835311" cy="997451"/>
          </a:xfrm>
          <a:prstGeom prst="rect">
            <a:avLst/>
          </a:prstGeom>
          <a:noFill/>
          <a:ln>
            <a:noFill/>
          </a:ln>
        </p:spPr>
      </p:pic>
      <p:sp>
        <p:nvSpPr>
          <p:cNvPr id="2" name="Google Shape;87;p17">
            <a:extLst>
              <a:ext uri="{FF2B5EF4-FFF2-40B4-BE49-F238E27FC236}">
                <a16:creationId xmlns:a16="http://schemas.microsoft.com/office/drawing/2014/main" id="{43F4A9CE-B70D-30A1-FE54-02B0B348C812}"/>
              </a:ext>
            </a:extLst>
          </p:cNvPr>
          <p:cNvSpPr txBox="1"/>
          <p:nvPr userDrawn="1"/>
        </p:nvSpPr>
        <p:spPr>
          <a:xfrm>
            <a:off x="204196" y="6511542"/>
            <a:ext cx="519725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dirty="0">
                <a:solidFill>
                  <a:schemeClr val="lt1"/>
                </a:solidFill>
                <a:latin typeface="Arial" panose="020B0604020202020204" pitchFamily="34" charset="0"/>
                <a:ea typeface="Arial"/>
                <a:cs typeface="Arial"/>
                <a:sym typeface="Arial"/>
              </a:rPr>
              <a:t>Kantara Initiative Annual General Member Meeting © 2023 Kantara Initiative Inc.</a:t>
            </a:r>
            <a:endParaRPr b="0" i="0" dirty="0">
              <a:latin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4"/>
        <p:cNvGrpSpPr/>
        <p:nvPr/>
      </p:nvGrpSpPr>
      <p:grpSpPr>
        <a:xfrm>
          <a:off x="0" y="0"/>
          <a:ext cx="0" cy="0"/>
          <a:chOff x="0" y="0"/>
          <a:chExt cx="0" cy="0"/>
        </a:xfrm>
      </p:grpSpPr>
      <p:sp>
        <p:nvSpPr>
          <p:cNvPr id="65" name="Google Shape;65;g29fe2864d95_1_15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66" name="Google Shape;66;g29fe2864d95_1_15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67" name="Google Shape;67;g29fe2864d95_1_15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kantara.atlassian.net/l/cp/vuHNuDSj"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kantarainitiative.org/workgroups/riup-w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kantarainitiative.org/workgroups/riup-w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kantara.atlassian.net/wiki/spaces/PEMCP/overview?homepageId=2097167"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KantaraInitiative/WG-ANCR/blob/main/TPI/ANCR-Digital-Transaprency-Scheme-v0.9.1.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ithub.com/KantaraInitiative/WG-ANCR/tree/main/AuthC" TargetMode="External"/><Relationship Id="rId4" Type="http://schemas.openxmlformats.org/officeDocument/2006/relationships/hyperlink" Target="https://github.com/KantaraInitiative/WG-ANCR/commit/ba46db762a9b5ad2d033a95d835c76afe0a08dc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arlvu.parl.gc.ca/Harmony/en/PowerBrowser/PowerBrowserV2?fk=1238137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kantarainitiative.org/director-nominations-2023/"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hyperlink" Target="mailto:Staff@kantarainitiative.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mailto:Applications@kantarainitiative.co.uk" TargetMode="External"/><Relationship Id="rId4" Type="http://schemas.openxmlformats.org/officeDocument/2006/relationships/hyperlink" Target="mailto:Secretariat@kantarainitiativ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uncilofnonprofits.org/running-nonprofit/governance-leadership/board-roles-and-responsibilit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90051" y="1675898"/>
            <a:ext cx="11611897" cy="1576387"/>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SzPts val="4800"/>
              <a:buNone/>
            </a:pPr>
            <a:r>
              <a:rPr lang="en-GB" sz="3100" dirty="0"/>
              <a:t>ANNUAL GENERAL MEMBERS MEETING</a:t>
            </a:r>
            <a:br>
              <a:rPr lang="en-GB" sz="3100" dirty="0"/>
            </a:br>
            <a:br>
              <a:rPr lang="en-GB" sz="3100" dirty="0"/>
            </a:br>
            <a:r>
              <a:rPr lang="en-GB" sz="3100" dirty="0"/>
              <a:t>5 DECEMBER 2023</a:t>
            </a:r>
            <a:endParaRPr dirty="0"/>
          </a:p>
        </p:txBody>
      </p:sp>
      <p:sp>
        <p:nvSpPr>
          <p:cNvPr id="70" name="Google Shape;70;p15"/>
          <p:cNvSpPr txBox="1">
            <a:spLocks noGrp="1"/>
          </p:cNvSpPr>
          <p:nvPr>
            <p:ph type="body" idx="1"/>
          </p:nvPr>
        </p:nvSpPr>
        <p:spPr>
          <a:xfrm>
            <a:off x="4454311" y="57150"/>
            <a:ext cx="7860591" cy="1500187"/>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1200"/>
              </a:spcBef>
              <a:spcAft>
                <a:spcPts val="0"/>
              </a:spcAft>
              <a:buSzPts val="2000"/>
              <a:buNone/>
            </a:pPr>
            <a:r>
              <a:rPr lang="en-GB" dirty="0"/>
              <a:t>					  				</a:t>
            </a:r>
            <a:endParaRPr dirty="0"/>
          </a:p>
        </p:txBody>
      </p:sp>
      <p:pic>
        <p:nvPicPr>
          <p:cNvPr id="71" name="Google Shape;71;p15" descr="Logo, company name&#10;&#10;Description automatically generated"/>
          <p:cNvPicPr preferRelativeResize="0"/>
          <p:nvPr/>
        </p:nvPicPr>
        <p:blipFill rotWithShape="1">
          <a:blip r:embed="rId3">
            <a:alphaModFix/>
          </a:blip>
          <a:srcRect/>
          <a:stretch/>
        </p:blipFill>
        <p:spPr>
          <a:xfrm>
            <a:off x="8194887" y="-125668"/>
            <a:ext cx="3997112" cy="2172343"/>
          </a:xfrm>
          <a:prstGeom prst="rect">
            <a:avLst/>
          </a:prstGeom>
          <a:noFill/>
          <a:ln>
            <a:noFill/>
          </a:ln>
        </p:spPr>
      </p:pic>
      <p:pic>
        <p:nvPicPr>
          <p:cNvPr id="72" name="Google Shape;72;p15" descr="Graphical user interface&#10;&#10;Description automatically generated"/>
          <p:cNvPicPr preferRelativeResize="0"/>
          <p:nvPr/>
        </p:nvPicPr>
        <p:blipFill rotWithShape="1">
          <a:blip r:embed="rId4">
            <a:alphaModFix/>
          </a:blip>
          <a:srcRect t="27014" b="27143"/>
          <a:stretch/>
        </p:blipFill>
        <p:spPr>
          <a:xfrm>
            <a:off x="0" y="3228294"/>
            <a:ext cx="12192000" cy="3143931"/>
          </a:xfrm>
          <a:prstGeom prst="rect">
            <a:avLst/>
          </a:prstGeom>
          <a:noFill/>
          <a:ln>
            <a:noFill/>
          </a:ln>
        </p:spPr>
      </p:pic>
      <p:sp>
        <p:nvSpPr>
          <p:cNvPr id="2" name="Slide Number Placeholder 1">
            <a:extLst>
              <a:ext uri="{FF2B5EF4-FFF2-40B4-BE49-F238E27FC236}">
                <a16:creationId xmlns:a16="http://schemas.microsoft.com/office/drawing/2014/main" id="{E9CA9F11-7A52-0509-B3F8-929EDA9DDE90}"/>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GB" smtClean="0"/>
              <a:t>1</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6" name="Google Shape;74;p16">
            <a:extLst>
              <a:ext uri="{FF2B5EF4-FFF2-40B4-BE49-F238E27FC236}">
                <a16:creationId xmlns:a16="http://schemas.microsoft.com/office/drawing/2014/main" id="{9FF348A0-D244-11C9-EE2A-F54C9DD25581}"/>
              </a:ext>
            </a:extLst>
          </p:cNvPr>
          <p:cNvGraphicFramePr/>
          <p:nvPr>
            <p:extLst>
              <p:ext uri="{D42A27DB-BD31-4B8C-83A1-F6EECF244321}">
                <p14:modId xmlns:p14="http://schemas.microsoft.com/office/powerpoint/2010/main" val="3988808729"/>
              </p:ext>
            </p:extLst>
          </p:nvPr>
        </p:nvGraphicFramePr>
        <p:xfrm>
          <a:off x="1961141" y="1948698"/>
          <a:ext cx="8267220" cy="4115926"/>
        </p:xfrm>
        <a:graphic>
          <a:graphicData uri="http://schemas.openxmlformats.org/drawingml/2006/table">
            <a:tbl>
              <a:tblPr>
                <a:noFill/>
              </a:tblPr>
              <a:tblGrid>
                <a:gridCol w="604838">
                  <a:extLst>
                    <a:ext uri="{9D8B030D-6E8A-4147-A177-3AD203B41FA5}">
                      <a16:colId xmlns:a16="http://schemas.microsoft.com/office/drawing/2014/main" val="20000"/>
                    </a:ext>
                  </a:extLst>
                </a:gridCol>
                <a:gridCol w="1410601">
                  <a:extLst>
                    <a:ext uri="{9D8B030D-6E8A-4147-A177-3AD203B41FA5}">
                      <a16:colId xmlns:a16="http://schemas.microsoft.com/office/drawing/2014/main" val="20001"/>
                    </a:ext>
                  </a:extLst>
                </a:gridCol>
                <a:gridCol w="4192709">
                  <a:extLst>
                    <a:ext uri="{9D8B030D-6E8A-4147-A177-3AD203B41FA5}">
                      <a16:colId xmlns:a16="http://schemas.microsoft.com/office/drawing/2014/main" val="20002"/>
                    </a:ext>
                  </a:extLst>
                </a:gridCol>
                <a:gridCol w="2059072">
                  <a:extLst>
                    <a:ext uri="{9D8B030D-6E8A-4147-A177-3AD203B41FA5}">
                      <a16:colId xmlns:a16="http://schemas.microsoft.com/office/drawing/2014/main" val="20003"/>
                    </a:ext>
                  </a:extLst>
                </a:gridCol>
              </a:tblGrid>
              <a:tr h="389028">
                <a:tc gridSpan="2">
                  <a:txBody>
                    <a:bodyPr/>
                    <a:lstStyle/>
                    <a:p>
                      <a:pPr marL="0" lvl="0" indent="0" algn="ctr" rtl="0">
                        <a:spcBef>
                          <a:spcPts val="0"/>
                        </a:spcBef>
                        <a:spcAft>
                          <a:spcPts val="0"/>
                        </a:spcAft>
                        <a:buNone/>
                      </a:pPr>
                      <a:r>
                        <a:rPr lang="en" sz="1500" b="1" dirty="0">
                          <a:solidFill>
                            <a:schemeClr val="tx1"/>
                          </a:solidFill>
                        </a:rPr>
                        <a:t>WHEN</a:t>
                      </a:r>
                      <a:endParaRPr sz="1500" b="1" dirty="0">
                        <a:solidFill>
                          <a:schemeClr val="tx1"/>
                        </a:solidFil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EA8AD"/>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 sz="1500" b="1" dirty="0">
                          <a:solidFill>
                            <a:schemeClr val="tx1"/>
                          </a:solidFill>
                        </a:rPr>
                        <a:t>WHAT</a:t>
                      </a:r>
                      <a:endParaRPr sz="1500" b="1" i="0" u="none" strike="noStrike" cap="none" dirty="0">
                        <a:solidFill>
                          <a:schemeClr val="tx1"/>
                        </a:solidFil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EA8AD"/>
                    </a:solidFill>
                  </a:tcPr>
                </a:tc>
                <a:tc>
                  <a:txBody>
                    <a:bodyPr/>
                    <a:lstStyle/>
                    <a:p>
                      <a:pPr marL="0" marR="0" lvl="0" indent="0" algn="ctr" rtl="0">
                        <a:lnSpc>
                          <a:spcPct val="100000"/>
                        </a:lnSpc>
                        <a:spcBef>
                          <a:spcPts val="0"/>
                        </a:spcBef>
                        <a:spcAft>
                          <a:spcPts val="0"/>
                        </a:spcAft>
                        <a:buNone/>
                      </a:pPr>
                      <a:r>
                        <a:rPr lang="en" sz="1500" b="1" dirty="0">
                          <a:solidFill>
                            <a:schemeClr val="tx1"/>
                          </a:solidFill>
                        </a:rPr>
                        <a:t>STATUS</a:t>
                      </a:r>
                      <a:endParaRPr sz="1500" b="1" dirty="0">
                        <a:solidFill>
                          <a:schemeClr val="tx1"/>
                        </a:solidFil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EA8AD"/>
                    </a:solidFill>
                  </a:tcPr>
                </a:tc>
                <a:extLst>
                  <a:ext uri="{0D108BD9-81ED-4DB2-BD59-A6C34878D82A}">
                    <a16:rowId xmlns:a16="http://schemas.microsoft.com/office/drawing/2014/main" val="10000"/>
                  </a:ext>
                </a:extLst>
              </a:tr>
              <a:tr h="639117">
                <a:tc rowSpan="3">
                  <a:txBody>
                    <a:bodyPr/>
                    <a:lstStyle/>
                    <a:p>
                      <a:pPr marL="0" marR="0" lvl="0" indent="0" algn="ctr" rtl="0">
                        <a:lnSpc>
                          <a:spcPct val="100000"/>
                        </a:lnSpc>
                        <a:spcBef>
                          <a:spcPts val="0"/>
                        </a:spcBef>
                        <a:spcAft>
                          <a:spcPts val="0"/>
                        </a:spcAft>
                        <a:buNone/>
                      </a:pPr>
                      <a:r>
                        <a:rPr lang="en" sz="1500" b="1" i="0" u="none" strike="noStrike" cap="none" dirty="0">
                          <a:solidFill>
                            <a:srgbClr val="000000"/>
                          </a:solidFill>
                        </a:rPr>
                        <a:t>2023</a:t>
                      </a:r>
                      <a:endParaRPr sz="18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tcPr>
                </a:tc>
                <a:tc>
                  <a:txBody>
                    <a:bodyPr/>
                    <a:lstStyle/>
                    <a:p>
                      <a:pPr marL="0" marR="0" lvl="0" indent="0" algn="ctr" rtl="0">
                        <a:lnSpc>
                          <a:spcPct val="100000"/>
                        </a:lnSpc>
                        <a:spcBef>
                          <a:spcPts val="0"/>
                        </a:spcBef>
                        <a:spcAft>
                          <a:spcPts val="0"/>
                        </a:spcAft>
                        <a:buNone/>
                      </a:pPr>
                      <a:r>
                        <a:rPr lang="en" sz="1500" b="1" i="0" u="none" strike="noStrike" cap="none" dirty="0">
                          <a:solidFill>
                            <a:srgbClr val="000000"/>
                          </a:solidFill>
                        </a:rPr>
                        <a:t>Jul-Aug</a:t>
                      </a:r>
                      <a:endParaRPr sz="18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D94B">
                        <a:alpha val="80000"/>
                      </a:srgbClr>
                    </a:solidFill>
                  </a:tcPr>
                </a:tc>
                <a:tc>
                  <a:txBody>
                    <a:bodyPr/>
                    <a:lstStyle/>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Agree scope of work</a:t>
                      </a:r>
                      <a:endParaRPr sz="1800" u="none" strike="noStrike" cap="none" dirty="0"/>
                    </a:p>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Initial review of bylaws</a:t>
                      </a:r>
                      <a:endParaRPr sz="18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D94B">
                        <a:alpha val="80000"/>
                      </a:srgbClr>
                    </a:solidFill>
                  </a:tcPr>
                </a:tc>
                <a:tc>
                  <a:txBody>
                    <a:bodyPr/>
                    <a:lstStyle/>
                    <a:p>
                      <a:pPr marL="0" marR="0" lvl="0" indent="0" algn="ctr" rtl="0">
                        <a:lnSpc>
                          <a:spcPct val="100000"/>
                        </a:lnSpc>
                        <a:spcBef>
                          <a:spcPts val="0"/>
                        </a:spcBef>
                        <a:spcAft>
                          <a:spcPts val="0"/>
                        </a:spcAft>
                        <a:buNone/>
                      </a:pPr>
                      <a:r>
                        <a:rPr lang="en" sz="1500" b="1" dirty="0"/>
                        <a:t>Complete</a:t>
                      </a:r>
                      <a:endParaRPr sz="1500" b="1" i="0" u="none" strike="noStrike" cap="none" dirty="0">
                        <a:solidFill>
                          <a:srgbClr val="000000"/>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D94B">
                        <a:alpha val="80000"/>
                      </a:srgbClr>
                    </a:solidFill>
                  </a:tcPr>
                </a:tc>
                <a:extLst>
                  <a:ext uri="{0D108BD9-81ED-4DB2-BD59-A6C34878D82A}">
                    <a16:rowId xmlns:a16="http://schemas.microsoft.com/office/drawing/2014/main" val="10001"/>
                  </a:ext>
                </a:extLst>
              </a:tr>
              <a:tr h="889206">
                <a:tc vMerge="1">
                  <a:txBody>
                    <a:bodyPr/>
                    <a:lstStyle/>
                    <a:p>
                      <a:endParaRPr lang="en-US"/>
                    </a:p>
                  </a:txBody>
                  <a:tcPr/>
                </a:tc>
                <a:tc>
                  <a:txBody>
                    <a:bodyPr/>
                    <a:lstStyle/>
                    <a:p>
                      <a:pPr marL="0" marR="0" lvl="0" indent="0" algn="ctr" rtl="0">
                        <a:lnSpc>
                          <a:spcPct val="100000"/>
                        </a:lnSpc>
                        <a:spcBef>
                          <a:spcPts val="0"/>
                        </a:spcBef>
                        <a:spcAft>
                          <a:spcPts val="0"/>
                        </a:spcAft>
                        <a:buNone/>
                      </a:pPr>
                      <a:r>
                        <a:rPr lang="en" sz="1500" b="1" i="0" u="none" strike="noStrike" cap="none" dirty="0">
                          <a:solidFill>
                            <a:srgbClr val="000000"/>
                          </a:solidFill>
                        </a:rPr>
                        <a:t>Aug-Sep</a:t>
                      </a:r>
                      <a:endParaRPr sz="18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D94B">
                        <a:alpha val="80000"/>
                      </a:srgbClr>
                    </a:solidFill>
                  </a:tcPr>
                </a:tc>
                <a:tc>
                  <a:txBody>
                    <a:bodyPr/>
                    <a:lstStyle/>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Develop initial recommendations</a:t>
                      </a:r>
                      <a:endParaRPr sz="1800" u="none" strike="noStrike" cap="none" dirty="0"/>
                    </a:p>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Discuss with board</a:t>
                      </a:r>
                      <a:endParaRPr sz="1800" u="none" strike="noStrike" cap="none" dirty="0"/>
                    </a:p>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Agree next steps</a:t>
                      </a:r>
                      <a:endParaRPr sz="18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D94B">
                        <a:alpha val="80000"/>
                      </a:srgbClr>
                    </a:solidFill>
                  </a:tcPr>
                </a:tc>
                <a:tc>
                  <a:txBody>
                    <a:bodyPr/>
                    <a:lstStyle/>
                    <a:p>
                      <a:pPr marL="0" lvl="0" indent="0" algn="ctr" rtl="0">
                        <a:spcBef>
                          <a:spcPts val="0"/>
                        </a:spcBef>
                        <a:spcAft>
                          <a:spcPts val="0"/>
                        </a:spcAft>
                        <a:buNone/>
                      </a:pPr>
                      <a:r>
                        <a:rPr lang="en" sz="1500" b="1" dirty="0">
                          <a:solidFill>
                            <a:schemeClr val="dk1"/>
                          </a:solidFill>
                        </a:rPr>
                        <a:t>Complete</a:t>
                      </a:r>
                      <a:endParaRPr sz="1500" dirty="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D94B">
                        <a:alpha val="80000"/>
                      </a:srgbClr>
                    </a:solidFill>
                  </a:tcPr>
                </a:tc>
                <a:extLst>
                  <a:ext uri="{0D108BD9-81ED-4DB2-BD59-A6C34878D82A}">
                    <a16:rowId xmlns:a16="http://schemas.microsoft.com/office/drawing/2014/main" val="10002"/>
                  </a:ext>
                </a:extLst>
              </a:tr>
              <a:tr h="1639474">
                <a:tc vMerge="1">
                  <a:txBody>
                    <a:bodyPr/>
                    <a:lstStyle/>
                    <a:p>
                      <a:endParaRPr lang="en-US"/>
                    </a:p>
                  </a:txBody>
                  <a:tcPr/>
                </a:tc>
                <a:tc>
                  <a:txBody>
                    <a:bodyPr/>
                    <a:lstStyle/>
                    <a:p>
                      <a:pPr marL="0" marR="0" lvl="0" indent="0" algn="ctr" rtl="0">
                        <a:lnSpc>
                          <a:spcPct val="100000"/>
                        </a:lnSpc>
                        <a:spcBef>
                          <a:spcPts val="0"/>
                        </a:spcBef>
                        <a:spcAft>
                          <a:spcPts val="0"/>
                        </a:spcAft>
                        <a:buNone/>
                      </a:pPr>
                      <a:r>
                        <a:rPr lang="en" sz="1500" b="1" i="0" u="none" strike="noStrike" cap="none" dirty="0">
                          <a:solidFill>
                            <a:srgbClr val="000000"/>
                          </a:solidFill>
                        </a:rPr>
                        <a:t>Sep-Dec</a:t>
                      </a:r>
                      <a:endParaRPr sz="18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 sz="1500" dirty="0"/>
                        <a:t>Draft </a:t>
                      </a:r>
                      <a:r>
                        <a:rPr lang="en" sz="1500" b="0" i="0" u="none" strike="noStrike" cap="none" dirty="0">
                          <a:solidFill>
                            <a:srgbClr val="000000"/>
                          </a:solidFill>
                          <a:latin typeface="Arial"/>
                          <a:ea typeface="Arial"/>
                          <a:cs typeface="Arial"/>
                          <a:sym typeface="Arial"/>
                        </a:rPr>
                        <a:t>bylaw changes (as</a:t>
                      </a:r>
                      <a:r>
                        <a:rPr lang="en" sz="1500" dirty="0"/>
                        <a:t> required</a:t>
                      </a:r>
                      <a:r>
                        <a:rPr lang="en" sz="1500" b="0" i="0" u="none" strike="noStrike" cap="none" dirty="0">
                          <a:solidFill>
                            <a:srgbClr val="000000"/>
                          </a:solidFill>
                          <a:latin typeface="Arial"/>
                          <a:ea typeface="Arial"/>
                          <a:cs typeface="Arial"/>
                          <a:sym typeface="Arial"/>
                        </a:rPr>
                        <a:t>)</a:t>
                      </a:r>
                      <a:r>
                        <a:rPr lang="en" sz="1500" dirty="0"/>
                        <a:t> for f</a:t>
                      </a:r>
                      <a:r>
                        <a:rPr lang="en" sz="1500" b="0" i="0" u="none" strike="noStrike" cap="none" dirty="0">
                          <a:solidFill>
                            <a:srgbClr val="000000"/>
                          </a:solidFill>
                          <a:latin typeface="Arial"/>
                          <a:ea typeface="Arial"/>
                          <a:cs typeface="Arial"/>
                          <a:sym typeface="Arial"/>
                        </a:rPr>
                        <a:t>inal board approval and membership notification</a:t>
                      </a:r>
                      <a:endParaRPr sz="1800" u="none" strike="noStrike" cap="none" dirty="0"/>
                    </a:p>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Identify additional areas (policies etc.) for </a:t>
                      </a:r>
                      <a:r>
                        <a:rPr lang="en" sz="1500" dirty="0"/>
                        <a:t>review</a:t>
                      </a:r>
                      <a:endParaRPr sz="1800" u="none" strike="noStrike" cap="none" dirty="0"/>
                    </a:p>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Make recommendations for supporting material development</a:t>
                      </a:r>
                      <a:endParaRPr sz="18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b="1" dirty="0"/>
                        <a:t>In progress</a:t>
                      </a:r>
                      <a:endParaRPr sz="1500" b="1" dirty="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559101">
                <a:tc>
                  <a:txBody>
                    <a:bodyPr/>
                    <a:lstStyle/>
                    <a:p>
                      <a:pPr marL="0" marR="0" lvl="0" indent="0" algn="ctr" rtl="0">
                        <a:lnSpc>
                          <a:spcPct val="100000"/>
                        </a:lnSpc>
                        <a:spcBef>
                          <a:spcPts val="0"/>
                        </a:spcBef>
                        <a:spcAft>
                          <a:spcPts val="0"/>
                        </a:spcAft>
                        <a:buNone/>
                      </a:pPr>
                      <a:r>
                        <a:rPr lang="en" sz="1500" b="1" i="0" u="none" strike="noStrike" cap="none" dirty="0">
                          <a:solidFill>
                            <a:srgbClr val="000000"/>
                          </a:solidFill>
                        </a:rPr>
                        <a:t>2024</a:t>
                      </a:r>
                      <a:endParaRPr sz="18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tcPr>
                </a:tc>
                <a:tc>
                  <a:txBody>
                    <a:bodyPr/>
                    <a:lstStyle/>
                    <a:p>
                      <a:pPr marL="0" marR="0" lvl="0" indent="0" algn="ctr" rtl="0">
                        <a:lnSpc>
                          <a:spcPct val="100000"/>
                        </a:lnSpc>
                        <a:spcBef>
                          <a:spcPts val="0"/>
                        </a:spcBef>
                        <a:spcAft>
                          <a:spcPts val="0"/>
                        </a:spcAft>
                        <a:buNone/>
                      </a:pPr>
                      <a:r>
                        <a:rPr lang="en" sz="1500" b="1" dirty="0"/>
                        <a:t>Jan-Dec</a:t>
                      </a:r>
                      <a:endParaRPr sz="1800" b="1"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500" b="0" i="0" u="none" strike="noStrike" cap="none" dirty="0">
                          <a:solidFill>
                            <a:srgbClr val="000000"/>
                          </a:solidFill>
                          <a:latin typeface="Arial"/>
                          <a:ea typeface="Arial"/>
                          <a:cs typeface="Arial"/>
                          <a:sym typeface="Arial"/>
                        </a:rPr>
                        <a:t>Progress work as needed</a:t>
                      </a:r>
                      <a:endParaRPr sz="1800" u="none" strike="noStrike" cap="none"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dirty="0"/>
                        <a:t>Pending</a:t>
                      </a:r>
                      <a:endParaRPr sz="1500" b="1" i="0" u="none" strike="noStrike" cap="none" dirty="0">
                        <a:solidFill>
                          <a:srgbClr val="000000"/>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D4E9886E-15AA-6B1D-23CB-D7600D07209E}"/>
              </a:ext>
            </a:extLst>
          </p:cNvPr>
          <p:cNvSpPr>
            <a:spLocks noGrp="1"/>
          </p:cNvSpPr>
          <p:nvPr>
            <p:ph type="sldNum" idx="10"/>
          </p:nvPr>
        </p:nvSpPr>
        <p:spPr/>
        <p:txBody>
          <a:bodyPr/>
          <a:lstStyle/>
          <a:p>
            <a:fld id="{00000000-1234-1234-1234-123412341234}" type="slidenum">
              <a:rPr lang="en-GB" smtClean="0"/>
              <a:pPr/>
              <a:t>10</a:t>
            </a:fld>
            <a:endParaRPr lang="en-GB" dirty="0"/>
          </a:p>
        </p:txBody>
      </p:sp>
      <p:sp>
        <p:nvSpPr>
          <p:cNvPr id="5" name="Google Shape;147;g29fe2864d95_1_12">
            <a:extLst>
              <a:ext uri="{FF2B5EF4-FFF2-40B4-BE49-F238E27FC236}">
                <a16:creationId xmlns:a16="http://schemas.microsoft.com/office/drawing/2014/main" id="{B52EED38-DAF8-CB8D-D620-D5D9EE86D9BE}"/>
              </a:ext>
            </a:extLst>
          </p:cNvPr>
          <p:cNvSpPr txBox="1">
            <a:spLocks/>
          </p:cNvSpPr>
          <p:nvPr/>
        </p:nvSpPr>
        <p:spPr>
          <a:xfrm>
            <a:off x="1097280" y="988906"/>
            <a:ext cx="10058400" cy="74845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Arial" panose="020B0604020202020204" pitchFamily="34" charset="0"/>
                <a:ea typeface="Quattrocento Sans"/>
                <a:cs typeface="Arial" panose="020B0604020202020204" pitchFamily="34" charset="0"/>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66666"/>
            </a:pPr>
            <a:r>
              <a:rPr lang="en-GB" sz="3200" b="1" dirty="0">
                <a:latin typeface="Arial"/>
                <a:ea typeface="Arial"/>
                <a:cs typeface="Arial"/>
                <a:sym typeface="Arial"/>
              </a:rPr>
              <a:t>Workstream Status</a:t>
            </a:r>
            <a:endParaRPr lang="en-US" sz="3100" b="1" dirty="0">
              <a:latin typeface="Arial"/>
              <a:ea typeface="Arial"/>
              <a:cs typeface="Arial"/>
              <a:sym typeface="Arial"/>
            </a:endParaRPr>
          </a:p>
        </p:txBody>
      </p:sp>
    </p:spTree>
    <p:extLst>
      <p:ext uri="{BB962C8B-B14F-4D97-AF65-F5344CB8AC3E}">
        <p14:creationId xmlns:p14="http://schemas.microsoft.com/office/powerpoint/2010/main" val="8247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4" name="Google Shape;80;p17">
            <a:extLst>
              <a:ext uri="{FF2B5EF4-FFF2-40B4-BE49-F238E27FC236}">
                <a16:creationId xmlns:a16="http://schemas.microsoft.com/office/drawing/2014/main" id="{D15626E4-1A18-C4F0-16D8-501B1433E556}"/>
              </a:ext>
            </a:extLst>
          </p:cNvPr>
          <p:cNvGraphicFramePr/>
          <p:nvPr>
            <p:extLst>
              <p:ext uri="{D42A27DB-BD31-4B8C-83A1-F6EECF244321}">
                <p14:modId xmlns:p14="http://schemas.microsoft.com/office/powerpoint/2010/main" val="821562250"/>
              </p:ext>
            </p:extLst>
          </p:nvPr>
        </p:nvGraphicFramePr>
        <p:xfrm>
          <a:off x="1682826" y="1887196"/>
          <a:ext cx="8826348" cy="4235283"/>
        </p:xfrm>
        <a:graphic>
          <a:graphicData uri="http://schemas.openxmlformats.org/drawingml/2006/table">
            <a:tbl>
              <a:tblPr>
                <a:noFill/>
              </a:tblPr>
              <a:tblGrid>
                <a:gridCol w="1862696">
                  <a:extLst>
                    <a:ext uri="{9D8B030D-6E8A-4147-A177-3AD203B41FA5}">
                      <a16:colId xmlns:a16="http://schemas.microsoft.com/office/drawing/2014/main" val="20000"/>
                    </a:ext>
                  </a:extLst>
                </a:gridCol>
                <a:gridCol w="3793912">
                  <a:extLst>
                    <a:ext uri="{9D8B030D-6E8A-4147-A177-3AD203B41FA5}">
                      <a16:colId xmlns:a16="http://schemas.microsoft.com/office/drawing/2014/main" val="20001"/>
                    </a:ext>
                  </a:extLst>
                </a:gridCol>
                <a:gridCol w="3169740">
                  <a:extLst>
                    <a:ext uri="{9D8B030D-6E8A-4147-A177-3AD203B41FA5}">
                      <a16:colId xmlns:a16="http://schemas.microsoft.com/office/drawing/2014/main" val="20002"/>
                    </a:ext>
                  </a:extLst>
                </a:gridCol>
              </a:tblGrid>
              <a:tr h="433520">
                <a:tc>
                  <a:txBody>
                    <a:bodyPr/>
                    <a:lstStyle/>
                    <a:p>
                      <a:pPr marL="0" lvl="0" indent="0" algn="l" rtl="0">
                        <a:spcBef>
                          <a:spcPts val="0"/>
                        </a:spcBef>
                        <a:spcAft>
                          <a:spcPts val="0"/>
                        </a:spcAft>
                        <a:buNone/>
                      </a:pPr>
                      <a:r>
                        <a:rPr lang="en" b="1" dirty="0"/>
                        <a:t>Issue</a:t>
                      </a:r>
                      <a:endParaRPr b="1" dirty="0"/>
                    </a:p>
                  </a:txBody>
                  <a:tcPr marL="91425" marR="91425" marT="91425" marB="91425">
                    <a:solidFill>
                      <a:srgbClr val="7EA8AD"/>
                    </a:solidFill>
                  </a:tcPr>
                </a:tc>
                <a:tc>
                  <a:txBody>
                    <a:bodyPr/>
                    <a:lstStyle/>
                    <a:p>
                      <a:pPr marL="0" lvl="0" indent="0" algn="l" rtl="0">
                        <a:spcBef>
                          <a:spcPts val="0"/>
                        </a:spcBef>
                        <a:spcAft>
                          <a:spcPts val="0"/>
                        </a:spcAft>
                        <a:buNone/>
                      </a:pPr>
                      <a:r>
                        <a:rPr lang="en" b="1" dirty="0"/>
                        <a:t>Impact</a:t>
                      </a:r>
                      <a:endParaRPr b="1" dirty="0"/>
                    </a:p>
                  </a:txBody>
                  <a:tcPr marL="91425" marR="91425" marT="91425" marB="91425">
                    <a:solidFill>
                      <a:srgbClr val="7EA8AD"/>
                    </a:solidFill>
                  </a:tcPr>
                </a:tc>
                <a:tc>
                  <a:txBody>
                    <a:bodyPr/>
                    <a:lstStyle/>
                    <a:p>
                      <a:pPr marL="0" lvl="0" indent="0" algn="l" rtl="0">
                        <a:spcBef>
                          <a:spcPts val="0"/>
                        </a:spcBef>
                        <a:spcAft>
                          <a:spcPts val="0"/>
                        </a:spcAft>
                        <a:buNone/>
                      </a:pPr>
                      <a:r>
                        <a:rPr lang="en" b="1" dirty="0"/>
                        <a:t>Resolution</a:t>
                      </a:r>
                      <a:endParaRPr b="1" dirty="0"/>
                    </a:p>
                  </a:txBody>
                  <a:tcPr marL="91425" marR="91425" marT="91425" marB="91425">
                    <a:solidFill>
                      <a:srgbClr val="7EA8AD"/>
                    </a:solidFill>
                  </a:tcPr>
                </a:tc>
                <a:extLst>
                  <a:ext uri="{0D108BD9-81ED-4DB2-BD59-A6C34878D82A}">
                    <a16:rowId xmlns:a16="http://schemas.microsoft.com/office/drawing/2014/main" val="10000"/>
                  </a:ext>
                </a:extLst>
              </a:tr>
              <a:tr h="900424">
                <a:tc>
                  <a:txBody>
                    <a:bodyPr/>
                    <a:lstStyle/>
                    <a:p>
                      <a:pPr marL="0" lvl="0" indent="0" algn="l" rtl="0">
                        <a:spcBef>
                          <a:spcPts val="0"/>
                        </a:spcBef>
                        <a:spcAft>
                          <a:spcPts val="0"/>
                        </a:spcAft>
                        <a:buNone/>
                      </a:pPr>
                      <a:r>
                        <a:rPr lang="en" b="1" dirty="0"/>
                        <a:t>1 year term length </a:t>
                      </a:r>
                      <a:endParaRPr b="1" dirty="0"/>
                    </a:p>
                  </a:txBody>
                  <a:tcPr marL="91425" marR="91425" marT="91425" marB="91425"/>
                </a:tc>
                <a:tc>
                  <a:txBody>
                    <a:bodyPr/>
                    <a:lstStyle/>
                    <a:p>
                      <a:pPr marL="0" lvl="0" indent="0" algn="l" rtl="0">
                        <a:spcBef>
                          <a:spcPts val="0"/>
                        </a:spcBef>
                        <a:spcAft>
                          <a:spcPts val="0"/>
                        </a:spcAft>
                        <a:buNone/>
                      </a:pPr>
                      <a:r>
                        <a:rPr lang="en" dirty="0"/>
                        <a:t>Inhibits long-term perspective</a:t>
                      </a:r>
                      <a:endParaRPr dirty="0"/>
                    </a:p>
                    <a:p>
                      <a:pPr marL="0" lvl="0" indent="0" algn="l" rtl="0">
                        <a:spcBef>
                          <a:spcPts val="0"/>
                        </a:spcBef>
                        <a:spcAft>
                          <a:spcPts val="0"/>
                        </a:spcAft>
                        <a:buNone/>
                      </a:pPr>
                      <a:r>
                        <a:rPr lang="en" dirty="0"/>
                        <a:t>Inhibits effective individual contributions</a:t>
                      </a:r>
                      <a:endParaRPr dirty="0"/>
                    </a:p>
                    <a:p>
                      <a:pPr marL="0" lvl="0" indent="0" algn="l" rtl="0">
                        <a:spcBef>
                          <a:spcPts val="0"/>
                        </a:spcBef>
                        <a:spcAft>
                          <a:spcPts val="0"/>
                        </a:spcAft>
                        <a:buNone/>
                      </a:pPr>
                      <a:r>
                        <a:rPr lang="en" dirty="0"/>
                        <a:t>Risks instability through churn</a:t>
                      </a:r>
                      <a:endParaRPr dirty="0"/>
                    </a:p>
                  </a:txBody>
                  <a:tcPr marL="91425" marR="91425" marT="91425" marB="91425"/>
                </a:tc>
                <a:tc>
                  <a:txBody>
                    <a:bodyPr/>
                    <a:lstStyle/>
                    <a:p>
                      <a:pPr marL="0" lvl="0" indent="0" algn="l" rtl="0">
                        <a:spcBef>
                          <a:spcPts val="0"/>
                        </a:spcBef>
                        <a:spcAft>
                          <a:spcPts val="0"/>
                        </a:spcAft>
                        <a:buNone/>
                      </a:pPr>
                      <a:r>
                        <a:rPr lang="en" dirty="0"/>
                        <a:t>Move to </a:t>
                      </a:r>
                      <a:r>
                        <a:rPr lang="en" u="sng" dirty="0"/>
                        <a:t>2-year terms</a:t>
                      </a:r>
                      <a:endParaRPr dirty="0"/>
                    </a:p>
                  </a:txBody>
                  <a:tcPr marL="91425" marR="91425" marT="91425" marB="91425"/>
                </a:tc>
                <a:extLst>
                  <a:ext uri="{0D108BD9-81ED-4DB2-BD59-A6C34878D82A}">
                    <a16:rowId xmlns:a16="http://schemas.microsoft.com/office/drawing/2014/main" val="10001"/>
                  </a:ext>
                </a:extLst>
              </a:tr>
              <a:tr h="666972">
                <a:tc>
                  <a:txBody>
                    <a:bodyPr/>
                    <a:lstStyle/>
                    <a:p>
                      <a:pPr marL="0" lvl="0" indent="0" algn="l" rtl="0">
                        <a:spcBef>
                          <a:spcPts val="0"/>
                        </a:spcBef>
                        <a:spcAft>
                          <a:spcPts val="0"/>
                        </a:spcAft>
                        <a:buNone/>
                      </a:pPr>
                      <a:r>
                        <a:rPr lang="en" b="1" dirty="0"/>
                        <a:t>No consecutive term limits</a:t>
                      </a:r>
                      <a:endParaRPr b="1" dirty="0"/>
                    </a:p>
                  </a:txBody>
                  <a:tcPr marL="91425" marR="91425" marT="91425" marB="91425"/>
                </a:tc>
                <a:tc>
                  <a:txBody>
                    <a:bodyPr/>
                    <a:lstStyle/>
                    <a:p>
                      <a:pPr marL="0" lvl="0" indent="0" algn="l" rtl="0">
                        <a:spcBef>
                          <a:spcPts val="0"/>
                        </a:spcBef>
                        <a:spcAft>
                          <a:spcPts val="0"/>
                        </a:spcAft>
                        <a:buNone/>
                      </a:pPr>
                      <a:r>
                        <a:rPr lang="en" dirty="0"/>
                        <a:t>Risks staleness and poor governance</a:t>
                      </a:r>
                      <a:endParaRPr dirty="0"/>
                    </a:p>
                  </a:txBody>
                  <a:tcPr marL="91425" marR="91425" marT="91425" marB="91425"/>
                </a:tc>
                <a:tc>
                  <a:txBody>
                    <a:bodyPr/>
                    <a:lstStyle/>
                    <a:p>
                      <a:pPr marL="0" lvl="0" indent="0" algn="l" rtl="0">
                        <a:spcBef>
                          <a:spcPts val="0"/>
                        </a:spcBef>
                        <a:spcAft>
                          <a:spcPts val="0"/>
                        </a:spcAft>
                        <a:buNone/>
                      </a:pPr>
                      <a:r>
                        <a:rPr lang="en" dirty="0"/>
                        <a:t>Limit consecutive terms to 3</a:t>
                      </a:r>
                      <a:endParaRPr dirty="0"/>
                    </a:p>
                  </a:txBody>
                  <a:tcPr marL="91425" marR="91425" marT="91425" marB="91425"/>
                </a:tc>
                <a:extLst>
                  <a:ext uri="{0D108BD9-81ED-4DB2-BD59-A6C34878D82A}">
                    <a16:rowId xmlns:a16="http://schemas.microsoft.com/office/drawing/2014/main" val="10002"/>
                  </a:ext>
                </a:extLst>
              </a:tr>
              <a:tr h="433520">
                <a:tc>
                  <a:txBody>
                    <a:bodyPr/>
                    <a:lstStyle/>
                    <a:p>
                      <a:pPr marL="0" lvl="0" indent="0" algn="l" rtl="0">
                        <a:spcBef>
                          <a:spcPts val="0"/>
                        </a:spcBef>
                        <a:spcAft>
                          <a:spcPts val="0"/>
                        </a:spcAft>
                        <a:buNone/>
                      </a:pPr>
                      <a:r>
                        <a:rPr lang="en" b="1" dirty="0"/>
                        <a:t>Board oversized</a:t>
                      </a:r>
                      <a:endParaRPr b="1" dirty="0"/>
                    </a:p>
                  </a:txBody>
                  <a:tcPr marL="91425" marR="91425" marT="91425" marB="91425"/>
                </a:tc>
                <a:tc>
                  <a:txBody>
                    <a:bodyPr/>
                    <a:lstStyle/>
                    <a:p>
                      <a:pPr marL="0" lvl="0" indent="0" algn="l" rtl="0">
                        <a:spcBef>
                          <a:spcPts val="0"/>
                        </a:spcBef>
                        <a:spcAft>
                          <a:spcPts val="0"/>
                        </a:spcAft>
                        <a:buNone/>
                      </a:pPr>
                      <a:r>
                        <a:rPr lang="en" dirty="0"/>
                        <a:t>Limits efficiency and effectiveness</a:t>
                      </a:r>
                      <a:endParaRPr dirty="0"/>
                    </a:p>
                  </a:txBody>
                  <a:tcPr marL="91425" marR="91425" marT="91425" marB="91425"/>
                </a:tc>
                <a:tc>
                  <a:txBody>
                    <a:bodyPr/>
                    <a:lstStyle/>
                    <a:p>
                      <a:pPr marL="0" lvl="0" indent="0" algn="l" rtl="0">
                        <a:spcBef>
                          <a:spcPts val="0"/>
                        </a:spcBef>
                        <a:spcAft>
                          <a:spcPts val="0"/>
                        </a:spcAft>
                        <a:buNone/>
                      </a:pPr>
                      <a:r>
                        <a:rPr lang="en" dirty="0"/>
                        <a:t>Reduce to </a:t>
                      </a:r>
                      <a:r>
                        <a:rPr lang="en" u="sng" dirty="0"/>
                        <a:t>11 seats</a:t>
                      </a:r>
                      <a:r>
                        <a:rPr lang="en" dirty="0"/>
                        <a:t> (from 17)</a:t>
                      </a:r>
                      <a:endParaRPr dirty="0"/>
                    </a:p>
                  </a:txBody>
                  <a:tcPr marL="91425" marR="91425" marT="91425" marB="91425"/>
                </a:tc>
                <a:extLst>
                  <a:ext uri="{0D108BD9-81ED-4DB2-BD59-A6C34878D82A}">
                    <a16:rowId xmlns:a16="http://schemas.microsoft.com/office/drawing/2014/main" val="10003"/>
                  </a:ext>
                </a:extLst>
              </a:tr>
              <a:tr h="666972">
                <a:tc>
                  <a:txBody>
                    <a:bodyPr/>
                    <a:lstStyle/>
                    <a:p>
                      <a:pPr marL="0" lvl="0" indent="0" algn="l" rtl="0">
                        <a:spcBef>
                          <a:spcPts val="0"/>
                        </a:spcBef>
                        <a:spcAft>
                          <a:spcPts val="0"/>
                        </a:spcAft>
                        <a:buNone/>
                      </a:pPr>
                      <a:r>
                        <a:rPr lang="en" b="1" dirty="0"/>
                        <a:t>Role conflation</a:t>
                      </a:r>
                      <a:endParaRPr b="1" dirty="0"/>
                    </a:p>
                  </a:txBody>
                  <a:tcPr marL="91425" marR="91425" marT="91425" marB="91425"/>
                </a:tc>
                <a:tc>
                  <a:txBody>
                    <a:bodyPr/>
                    <a:lstStyle/>
                    <a:p>
                      <a:pPr marL="0" lvl="0" indent="0" algn="l" rtl="0">
                        <a:spcBef>
                          <a:spcPts val="0"/>
                        </a:spcBef>
                        <a:spcAft>
                          <a:spcPts val="0"/>
                        </a:spcAft>
                        <a:buNone/>
                      </a:pPr>
                      <a:r>
                        <a:rPr lang="en" dirty="0"/>
                        <a:t>Inhibits robust challenge</a:t>
                      </a:r>
                      <a:endParaRPr dirty="0"/>
                    </a:p>
                    <a:p>
                      <a:pPr marL="0" lvl="0" indent="0" algn="l" rtl="0">
                        <a:spcBef>
                          <a:spcPts val="0"/>
                        </a:spcBef>
                        <a:spcAft>
                          <a:spcPts val="0"/>
                        </a:spcAft>
                        <a:buNone/>
                      </a:pPr>
                      <a:r>
                        <a:rPr lang="en" dirty="0"/>
                        <a:t>Risks bias in decision-making</a:t>
                      </a:r>
                      <a:endParaRPr dirty="0"/>
                    </a:p>
                  </a:txBody>
                  <a:tcPr marL="91425" marR="91425" marT="91425" marB="91425"/>
                </a:tc>
                <a:tc>
                  <a:txBody>
                    <a:bodyPr/>
                    <a:lstStyle/>
                    <a:p>
                      <a:pPr marL="0" lvl="0" indent="0" algn="l" rtl="0">
                        <a:spcBef>
                          <a:spcPts val="0"/>
                        </a:spcBef>
                        <a:spcAft>
                          <a:spcPts val="0"/>
                        </a:spcAft>
                        <a:buNone/>
                      </a:pPr>
                      <a:r>
                        <a:rPr lang="en" dirty="0"/>
                        <a:t>Separate ‘</a:t>
                      </a:r>
                      <a:r>
                        <a:rPr lang="en" u="sng" dirty="0"/>
                        <a:t>Board Chair</a:t>
                      </a:r>
                      <a:r>
                        <a:rPr lang="en" dirty="0"/>
                        <a:t>’ and </a:t>
                      </a:r>
                      <a:r>
                        <a:rPr lang="en" u="sng" dirty="0"/>
                        <a:t>‘President</a:t>
                      </a:r>
                      <a:r>
                        <a:rPr lang="en" dirty="0"/>
                        <a:t>’ roles</a:t>
                      </a:r>
                      <a:endParaRPr dirty="0"/>
                    </a:p>
                  </a:txBody>
                  <a:tcPr marL="91425" marR="91425" marT="91425" marB="91425"/>
                </a:tc>
                <a:extLst>
                  <a:ext uri="{0D108BD9-81ED-4DB2-BD59-A6C34878D82A}">
                    <a16:rowId xmlns:a16="http://schemas.microsoft.com/office/drawing/2014/main" val="10004"/>
                  </a:ext>
                </a:extLst>
              </a:tr>
              <a:tr h="1133875">
                <a:tc gridSpan="3">
                  <a:txBody>
                    <a:bodyPr/>
                    <a:lstStyle/>
                    <a:p>
                      <a:pPr marL="0" lvl="0" indent="0" algn="ctr" rtl="0">
                        <a:spcBef>
                          <a:spcPts val="0"/>
                        </a:spcBef>
                        <a:spcAft>
                          <a:spcPts val="0"/>
                        </a:spcAft>
                        <a:buNone/>
                      </a:pPr>
                      <a:r>
                        <a:rPr lang="en" b="1" dirty="0"/>
                        <a:t>THESE UPDATES</a:t>
                      </a:r>
                      <a:endParaRPr b="1" dirty="0"/>
                    </a:p>
                    <a:p>
                      <a:pPr marL="0" lvl="0" indent="0" algn="ctr" rtl="0">
                        <a:spcBef>
                          <a:spcPts val="0"/>
                        </a:spcBef>
                        <a:spcAft>
                          <a:spcPts val="0"/>
                        </a:spcAft>
                        <a:buNone/>
                      </a:pPr>
                      <a:r>
                        <a:rPr lang="en" b="1" dirty="0"/>
                        <a:t>align Kantara’s governance model with generally accepted best practice</a:t>
                      </a:r>
                      <a:endParaRPr b="1" dirty="0"/>
                    </a:p>
                    <a:p>
                      <a:pPr marL="0" lvl="0" indent="0" algn="ctr" rtl="0">
                        <a:spcBef>
                          <a:spcPts val="0"/>
                        </a:spcBef>
                        <a:spcAft>
                          <a:spcPts val="0"/>
                        </a:spcAft>
                        <a:buNone/>
                      </a:pPr>
                      <a:r>
                        <a:rPr lang="en" b="1" dirty="0"/>
                        <a:t>lead to a more effective, efficient, responsive and inclusive board</a:t>
                      </a:r>
                      <a:endParaRPr b="1" dirty="0"/>
                    </a:p>
                    <a:p>
                      <a:pPr marL="0" lvl="0" indent="0" algn="ctr" rtl="0">
                        <a:spcBef>
                          <a:spcPts val="0"/>
                        </a:spcBef>
                        <a:spcAft>
                          <a:spcPts val="0"/>
                        </a:spcAft>
                        <a:buNone/>
                      </a:pPr>
                      <a:r>
                        <a:rPr lang="en" b="1" dirty="0"/>
                        <a:t>improve the board’s ability to deliver, for our members and for the industry</a:t>
                      </a:r>
                      <a:endParaRPr b="1" dirty="0"/>
                    </a:p>
                  </a:txBody>
                  <a:tcPr marL="91425" marR="91425" marT="91425" marB="91425">
                    <a:solidFill>
                      <a:srgbClr val="BAD94B">
                        <a:alpha val="8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0FC46DB5-53E8-8AB4-B06B-35130BEA0E2E}"/>
              </a:ext>
            </a:extLst>
          </p:cNvPr>
          <p:cNvSpPr>
            <a:spLocks noGrp="1"/>
          </p:cNvSpPr>
          <p:nvPr>
            <p:ph type="sldNum" idx="10"/>
          </p:nvPr>
        </p:nvSpPr>
        <p:spPr/>
        <p:txBody>
          <a:bodyPr/>
          <a:lstStyle/>
          <a:p>
            <a:fld id="{00000000-1234-1234-1234-123412341234}" type="slidenum">
              <a:rPr lang="en-GB" smtClean="0"/>
              <a:pPr/>
              <a:t>11</a:t>
            </a:fld>
            <a:endParaRPr lang="en-GB" dirty="0"/>
          </a:p>
        </p:txBody>
      </p:sp>
      <p:sp>
        <p:nvSpPr>
          <p:cNvPr id="6" name="Google Shape;147;g29fe2864d95_1_12">
            <a:extLst>
              <a:ext uri="{FF2B5EF4-FFF2-40B4-BE49-F238E27FC236}">
                <a16:creationId xmlns:a16="http://schemas.microsoft.com/office/drawing/2014/main" id="{F7F11E3C-5413-E893-4026-A3D3142BF7CA}"/>
              </a:ext>
            </a:extLst>
          </p:cNvPr>
          <p:cNvSpPr txBox="1">
            <a:spLocks/>
          </p:cNvSpPr>
          <p:nvPr/>
        </p:nvSpPr>
        <p:spPr>
          <a:xfrm>
            <a:off x="1097280" y="988906"/>
            <a:ext cx="10058400" cy="74845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Arial" panose="020B0604020202020204" pitchFamily="34" charset="0"/>
                <a:ea typeface="Quattrocento Sans"/>
                <a:cs typeface="Arial" panose="020B0604020202020204" pitchFamily="34" charset="0"/>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66666"/>
            </a:pPr>
            <a:r>
              <a:rPr lang="en-GB" sz="3200" b="1" dirty="0">
                <a:latin typeface="Arial"/>
                <a:ea typeface="Arial"/>
                <a:cs typeface="Arial"/>
                <a:sym typeface="Arial"/>
              </a:rPr>
              <a:t>Key Findings and Outcomes</a:t>
            </a:r>
            <a:endParaRPr lang="en-US" sz="3100" b="1" dirty="0">
              <a:latin typeface="Arial"/>
              <a:ea typeface="Arial"/>
              <a:cs typeface="Arial"/>
              <a:sym typeface="Arial"/>
            </a:endParaRPr>
          </a:p>
        </p:txBody>
      </p:sp>
    </p:spTree>
    <p:extLst>
      <p:ext uri="{BB962C8B-B14F-4D97-AF65-F5344CB8AC3E}">
        <p14:creationId xmlns:p14="http://schemas.microsoft.com/office/powerpoint/2010/main" val="64680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g29fe2864d95_1_12"/>
          <p:cNvSpPr txBox="1">
            <a:spLocks noGrp="1"/>
          </p:cNvSpPr>
          <p:nvPr>
            <p:ph type="body" idx="1"/>
          </p:nvPr>
        </p:nvSpPr>
        <p:spPr>
          <a:xfrm>
            <a:off x="1193800" y="1872342"/>
            <a:ext cx="9961880" cy="4130361"/>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2400" dirty="0">
                <a:solidFill>
                  <a:srgbClr val="7EA8AD"/>
                </a:solidFill>
                <a:latin typeface="+mn-lt"/>
              </a:rPr>
              <a:t>By (roughly!) end of 2023</a:t>
            </a:r>
          </a:p>
          <a:p>
            <a:pPr marL="0" lvl="0" indent="0" algn="l" rtl="0">
              <a:spcBef>
                <a:spcPts val="0"/>
              </a:spcBef>
              <a:spcAft>
                <a:spcPts val="0"/>
              </a:spcAft>
              <a:buNone/>
            </a:pPr>
            <a:endParaRPr lang="en-US" sz="2400" dirty="0">
              <a:solidFill>
                <a:srgbClr val="7EA8AD"/>
              </a:solidFill>
              <a:latin typeface="+mn-lt"/>
            </a:endParaRPr>
          </a:p>
          <a:p>
            <a:pPr marL="457200" lvl="0" indent="-342900" algn="l" rtl="0">
              <a:spcBef>
                <a:spcPts val="0"/>
              </a:spcBef>
              <a:spcAft>
                <a:spcPts val="0"/>
              </a:spcAft>
              <a:buSzPts val="1800"/>
              <a:buChar char="-"/>
            </a:pPr>
            <a:r>
              <a:rPr lang="en-US" sz="2200" dirty="0">
                <a:solidFill>
                  <a:srgbClr val="637052"/>
                </a:solidFill>
                <a:latin typeface="+mn-lt"/>
              </a:rPr>
              <a:t>Draft updated bylaws</a:t>
            </a:r>
          </a:p>
          <a:p>
            <a:pPr marL="457200" lvl="0" indent="-342900" algn="l" rtl="0">
              <a:spcBef>
                <a:spcPts val="0"/>
              </a:spcBef>
              <a:spcAft>
                <a:spcPts val="0"/>
              </a:spcAft>
              <a:buSzPts val="1800"/>
              <a:buChar char="-"/>
            </a:pPr>
            <a:r>
              <a:rPr lang="en-US" sz="2200" dirty="0">
                <a:solidFill>
                  <a:srgbClr val="637052"/>
                </a:solidFill>
                <a:latin typeface="+mn-lt"/>
              </a:rPr>
              <a:t>Board ratifies revised bylaws</a:t>
            </a:r>
          </a:p>
          <a:p>
            <a:pPr marL="457200" lvl="0" indent="-342900" algn="l" rtl="0">
              <a:spcBef>
                <a:spcPts val="0"/>
              </a:spcBef>
              <a:spcAft>
                <a:spcPts val="0"/>
              </a:spcAft>
              <a:buSzPts val="1800"/>
              <a:buChar char="-"/>
            </a:pPr>
            <a:r>
              <a:rPr lang="en-US" sz="2200" dirty="0">
                <a:solidFill>
                  <a:srgbClr val="637052"/>
                </a:solidFill>
                <a:latin typeface="+mn-lt"/>
              </a:rPr>
              <a:t>Kantara adopts revised bylaws</a:t>
            </a:r>
          </a:p>
          <a:p>
            <a:pPr marL="0" lvl="0" indent="0" algn="l" rtl="0">
              <a:spcBef>
                <a:spcPts val="0"/>
              </a:spcBef>
              <a:spcAft>
                <a:spcPts val="0"/>
              </a:spcAft>
              <a:buNone/>
            </a:pPr>
            <a:endParaRPr lang="en-US" sz="2400" dirty="0">
              <a:latin typeface="+mn-lt"/>
            </a:endParaRPr>
          </a:p>
          <a:p>
            <a:pPr marL="0" lvl="0" indent="0" algn="l" rtl="0">
              <a:spcBef>
                <a:spcPts val="0"/>
              </a:spcBef>
              <a:spcAft>
                <a:spcPts val="0"/>
              </a:spcAft>
              <a:buNone/>
            </a:pPr>
            <a:r>
              <a:rPr lang="en-US" sz="2400" dirty="0">
                <a:solidFill>
                  <a:srgbClr val="7EA8AD"/>
                </a:solidFill>
                <a:latin typeface="+mn-lt"/>
              </a:rPr>
              <a:t>2024 – onward</a:t>
            </a:r>
          </a:p>
          <a:p>
            <a:pPr marL="0" lvl="0" indent="0" algn="l" rtl="0">
              <a:spcBef>
                <a:spcPts val="0"/>
              </a:spcBef>
              <a:spcAft>
                <a:spcPts val="0"/>
              </a:spcAft>
              <a:buNone/>
            </a:pPr>
            <a:endParaRPr lang="en-US" sz="2400" dirty="0">
              <a:solidFill>
                <a:srgbClr val="637052"/>
              </a:solidFill>
              <a:latin typeface="+mn-lt"/>
            </a:endParaRPr>
          </a:p>
          <a:p>
            <a:pPr marL="457200" lvl="0" indent="-342900" algn="l" rtl="0">
              <a:spcBef>
                <a:spcPts val="0"/>
              </a:spcBef>
              <a:spcAft>
                <a:spcPts val="0"/>
              </a:spcAft>
              <a:buSzPts val="1800"/>
              <a:buChar char="-"/>
            </a:pPr>
            <a:r>
              <a:rPr lang="en-US" sz="2200" dirty="0">
                <a:solidFill>
                  <a:srgbClr val="637052"/>
                </a:solidFill>
                <a:latin typeface="+mn-lt"/>
              </a:rPr>
              <a:t>Review other policies &amp; procedures and update as necessary to improve effectiveness</a:t>
            </a:r>
          </a:p>
          <a:p>
            <a:pPr marL="457200" lvl="0" indent="-342900" algn="l" rtl="0">
              <a:spcBef>
                <a:spcPts val="0"/>
              </a:spcBef>
              <a:spcAft>
                <a:spcPts val="0"/>
              </a:spcAft>
              <a:buSzPts val="1800"/>
              <a:buChar char="-"/>
            </a:pPr>
            <a:r>
              <a:rPr lang="en-US" sz="2200" dirty="0">
                <a:solidFill>
                  <a:srgbClr val="637052"/>
                </a:solidFill>
                <a:latin typeface="+mn-lt"/>
              </a:rPr>
              <a:t>Implement updates as needed</a:t>
            </a:r>
          </a:p>
        </p:txBody>
      </p:sp>
      <p:sp>
        <p:nvSpPr>
          <p:cNvPr id="2" name="Slide Number Placeholder 1">
            <a:extLst>
              <a:ext uri="{FF2B5EF4-FFF2-40B4-BE49-F238E27FC236}">
                <a16:creationId xmlns:a16="http://schemas.microsoft.com/office/drawing/2014/main" id="{C7913A07-69A8-A6DD-4786-AFA9E59CF605}"/>
              </a:ext>
            </a:extLst>
          </p:cNvPr>
          <p:cNvSpPr>
            <a:spLocks noGrp="1"/>
          </p:cNvSpPr>
          <p:nvPr>
            <p:ph type="sldNum" idx="10"/>
          </p:nvPr>
        </p:nvSpPr>
        <p:spPr/>
        <p:txBody>
          <a:bodyPr/>
          <a:lstStyle/>
          <a:p>
            <a:fld id="{00000000-1234-1234-1234-123412341234}" type="slidenum">
              <a:rPr lang="en-GB" smtClean="0"/>
              <a:pPr/>
              <a:t>12</a:t>
            </a:fld>
            <a:endParaRPr lang="en-GB" dirty="0"/>
          </a:p>
        </p:txBody>
      </p:sp>
      <p:sp>
        <p:nvSpPr>
          <p:cNvPr id="3" name="Google Shape;147;g29fe2864d95_1_12">
            <a:extLst>
              <a:ext uri="{FF2B5EF4-FFF2-40B4-BE49-F238E27FC236}">
                <a16:creationId xmlns:a16="http://schemas.microsoft.com/office/drawing/2014/main" id="{737B018A-8E2E-8C38-FB33-B0364E4842A1}"/>
              </a:ext>
            </a:extLst>
          </p:cNvPr>
          <p:cNvSpPr txBox="1">
            <a:spLocks/>
          </p:cNvSpPr>
          <p:nvPr/>
        </p:nvSpPr>
        <p:spPr>
          <a:xfrm>
            <a:off x="1097280" y="988906"/>
            <a:ext cx="10058400" cy="74845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Arial" panose="020B0604020202020204" pitchFamily="34" charset="0"/>
                <a:ea typeface="Quattrocento Sans"/>
                <a:cs typeface="Arial" panose="020B0604020202020204" pitchFamily="34" charset="0"/>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66666"/>
            </a:pPr>
            <a:r>
              <a:rPr lang="en-GB" sz="3200" b="1" dirty="0">
                <a:latin typeface="Arial"/>
                <a:ea typeface="Arial"/>
                <a:cs typeface="Arial"/>
                <a:sym typeface="Arial"/>
              </a:rPr>
              <a:t>Next steps</a:t>
            </a:r>
            <a:endParaRPr lang="en-US" sz="3100" b="1" dirty="0">
              <a:latin typeface="Arial"/>
              <a:ea typeface="Arial"/>
              <a:cs typeface="Arial"/>
              <a:sym typeface="Arial"/>
            </a:endParaRPr>
          </a:p>
        </p:txBody>
      </p:sp>
    </p:spTree>
    <p:extLst>
      <p:ext uri="{BB962C8B-B14F-4D97-AF65-F5344CB8AC3E}">
        <p14:creationId xmlns:p14="http://schemas.microsoft.com/office/powerpoint/2010/main" val="268613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4074ea93ca_0_111"/>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307" name="Google Shape;307;g24074ea93ca_0_111"/>
          <p:cNvSpPr txBox="1"/>
          <p:nvPr/>
        </p:nvSpPr>
        <p:spPr>
          <a:xfrm>
            <a:off x="1072800" y="2148925"/>
            <a:ext cx="10046400" cy="1569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bg1"/>
                </a:solidFill>
                <a:latin typeface="Arial" panose="020B0604020202020204" pitchFamily="34" charset="0"/>
                <a:ea typeface="Quattrocento Sans"/>
                <a:cs typeface="Arial" panose="020B0604020202020204" pitchFamily="34" charset="0"/>
                <a:sym typeface="Quattrocento Sans"/>
              </a:rPr>
              <a:t>Diversity, Equity, Inclusion, and Accessibility (DEIA) Initiative</a:t>
            </a:r>
            <a:endParaRPr sz="1400" b="0" i="0" u="none" strike="noStrike" cap="none" dirty="0">
              <a:solidFill>
                <a:schemeClr val="bg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7C36A73D-2EE1-4270-82FD-DFCCF4EC6383}"/>
              </a:ext>
            </a:extLst>
          </p:cNvPr>
          <p:cNvSpPr>
            <a:spLocks noGrp="1"/>
          </p:cNvSpPr>
          <p:nvPr>
            <p:ph type="sldNum" idx="10"/>
          </p:nvPr>
        </p:nvSpPr>
        <p:spPr/>
        <p:txBody>
          <a:bodyPr/>
          <a:lstStyle/>
          <a:p>
            <a:fld id="{00000000-1234-1234-1234-123412341234}" type="slidenum">
              <a:rPr lang="en-GB" smtClean="0"/>
              <a:pPr/>
              <a:t>13</a:t>
            </a:fld>
            <a:endParaRPr lang="en-GB" dirty="0"/>
          </a:p>
        </p:txBody>
      </p:sp>
    </p:spTree>
    <p:extLst>
      <p:ext uri="{BB962C8B-B14F-4D97-AF65-F5344CB8AC3E}">
        <p14:creationId xmlns:p14="http://schemas.microsoft.com/office/powerpoint/2010/main" val="62572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g29fe2864d95_1_12"/>
          <p:cNvSpPr txBox="1">
            <a:spLocks noGrp="1"/>
          </p:cNvSpPr>
          <p:nvPr>
            <p:ph type="body" idx="1"/>
          </p:nvPr>
        </p:nvSpPr>
        <p:spPr>
          <a:xfrm>
            <a:off x="567343" y="2111829"/>
            <a:ext cx="10949314" cy="3659468"/>
          </a:xfrm>
          <a:prstGeom prst="rect">
            <a:avLst/>
          </a:prstGeom>
          <a:noFill/>
          <a:ln>
            <a:noFill/>
          </a:ln>
        </p:spPr>
        <p:txBody>
          <a:bodyPr spcFirstLastPara="1" wrap="square" lIns="0" tIns="45700" rIns="0" bIns="45700" anchor="t" anchorCtr="0">
            <a:normAutofit/>
          </a:bodyPr>
          <a:lstStyle/>
          <a:p>
            <a:pPr marL="0" lvl="0" indent="0" algn="l" rtl="0">
              <a:spcBef>
                <a:spcPts val="0"/>
              </a:spcBef>
              <a:spcAft>
                <a:spcPts val="0"/>
              </a:spcAft>
              <a:buNone/>
            </a:pPr>
            <a:r>
              <a:rPr lang="en-GB" sz="2400" dirty="0">
                <a:solidFill>
                  <a:srgbClr val="637052"/>
                </a:solidFill>
                <a:latin typeface="+mn-lt"/>
              </a:rPr>
              <a:t>Standing up a DEIA Group for:</a:t>
            </a:r>
          </a:p>
          <a:p>
            <a:pPr marL="0" lvl="0" indent="0" algn="l" rtl="0">
              <a:spcBef>
                <a:spcPts val="0"/>
              </a:spcBef>
              <a:spcAft>
                <a:spcPts val="0"/>
              </a:spcAft>
              <a:buNone/>
            </a:pPr>
            <a:endParaRPr lang="en-GB" sz="2400" dirty="0">
              <a:solidFill>
                <a:srgbClr val="637052"/>
              </a:solidFill>
              <a:latin typeface="+mn-lt"/>
            </a:endParaRPr>
          </a:p>
          <a:p>
            <a:pPr marL="457200" lvl="0" indent="-400050" algn="l" rtl="0">
              <a:spcBef>
                <a:spcPts val="0"/>
              </a:spcBef>
              <a:spcAft>
                <a:spcPts val="0"/>
              </a:spcAft>
              <a:buClr>
                <a:schemeClr val="dk1"/>
              </a:buClr>
              <a:buSzPts val="2700"/>
              <a:buChar char="✓"/>
            </a:pPr>
            <a:r>
              <a:rPr lang="en-GB" sz="2400" dirty="0">
                <a:solidFill>
                  <a:srgbClr val="637052"/>
                </a:solidFill>
                <a:latin typeface="+mn-lt"/>
              </a:rPr>
              <a:t>Fostering  greater consistency in the framing of DEI for identity providers and solutions</a:t>
            </a:r>
          </a:p>
          <a:p>
            <a:pPr marL="57150" lvl="0" indent="0" algn="l" rtl="0">
              <a:spcBef>
                <a:spcPts val="0"/>
              </a:spcBef>
              <a:spcAft>
                <a:spcPts val="0"/>
              </a:spcAft>
              <a:buClr>
                <a:schemeClr val="dk1"/>
              </a:buClr>
              <a:buSzPts val="2700"/>
              <a:buNone/>
            </a:pPr>
            <a:endParaRPr lang="en-GB" sz="2400" dirty="0">
              <a:solidFill>
                <a:srgbClr val="637052"/>
              </a:solidFill>
              <a:latin typeface="+mn-lt"/>
            </a:endParaRPr>
          </a:p>
          <a:p>
            <a:pPr marL="457200" lvl="0" indent="-400050" algn="l" rtl="0">
              <a:spcBef>
                <a:spcPts val="0"/>
              </a:spcBef>
              <a:spcAft>
                <a:spcPts val="0"/>
              </a:spcAft>
              <a:buClr>
                <a:schemeClr val="dk1"/>
              </a:buClr>
              <a:buSzPts val="2700"/>
              <a:buChar char="✓"/>
            </a:pPr>
            <a:r>
              <a:rPr lang="en-GB" sz="2400" dirty="0">
                <a:solidFill>
                  <a:srgbClr val="637052"/>
                </a:solidFill>
                <a:latin typeface="+mn-lt"/>
              </a:rPr>
              <a:t>Creating a summarized report and outlook for industry in the coming months</a:t>
            </a:r>
          </a:p>
          <a:p>
            <a:pPr marL="57150" lvl="0" indent="0" algn="l" rtl="0">
              <a:spcBef>
                <a:spcPts val="0"/>
              </a:spcBef>
              <a:spcAft>
                <a:spcPts val="0"/>
              </a:spcAft>
              <a:buClr>
                <a:schemeClr val="dk1"/>
              </a:buClr>
              <a:buSzPts val="2700"/>
              <a:buNone/>
            </a:pPr>
            <a:endParaRPr lang="en-GB" sz="2400" dirty="0">
              <a:solidFill>
                <a:srgbClr val="637052"/>
              </a:solidFill>
              <a:latin typeface="+mn-lt"/>
            </a:endParaRPr>
          </a:p>
          <a:p>
            <a:pPr marL="457200" lvl="0" indent="-400050" algn="l" rtl="0">
              <a:spcBef>
                <a:spcPts val="0"/>
              </a:spcBef>
              <a:spcAft>
                <a:spcPts val="0"/>
              </a:spcAft>
              <a:buClr>
                <a:schemeClr val="dk1"/>
              </a:buClr>
              <a:buSzPts val="2700"/>
              <a:buChar char="✓"/>
            </a:pPr>
            <a:r>
              <a:rPr lang="en-GB" sz="2400" dirty="0">
                <a:solidFill>
                  <a:srgbClr val="637052"/>
                </a:solidFill>
                <a:latin typeface="+mn-lt"/>
              </a:rPr>
              <a:t>Driving engagement as a community and helping to evolve our efforts.</a:t>
            </a:r>
          </a:p>
        </p:txBody>
      </p:sp>
      <p:sp>
        <p:nvSpPr>
          <p:cNvPr id="2" name="Google Shape;68;g2a21a67c681_0_13">
            <a:extLst>
              <a:ext uri="{FF2B5EF4-FFF2-40B4-BE49-F238E27FC236}">
                <a16:creationId xmlns:a16="http://schemas.microsoft.com/office/drawing/2014/main" id="{CD2D6E8B-EA6E-121B-076A-31C39D2B2510}"/>
              </a:ext>
            </a:extLst>
          </p:cNvPr>
          <p:cNvSpPr txBox="1"/>
          <p:nvPr/>
        </p:nvSpPr>
        <p:spPr>
          <a:xfrm>
            <a:off x="416657" y="1086703"/>
            <a:ext cx="11100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dirty="0">
                <a:solidFill>
                  <a:srgbClr val="5C8A8A"/>
                </a:solidFill>
              </a:rPr>
              <a:t>In 2022, we said we committed to…</a:t>
            </a:r>
            <a:endParaRPr sz="2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A9C53B43-C6B3-D3E0-C8B7-2A1E908A76E1}"/>
              </a:ext>
            </a:extLst>
          </p:cNvPr>
          <p:cNvSpPr>
            <a:spLocks noGrp="1"/>
          </p:cNvSpPr>
          <p:nvPr>
            <p:ph type="sldNum" idx="10"/>
          </p:nvPr>
        </p:nvSpPr>
        <p:spPr/>
        <p:txBody>
          <a:bodyPr/>
          <a:lstStyle/>
          <a:p>
            <a:fld id="{00000000-1234-1234-1234-123412341234}" type="slidenum">
              <a:rPr lang="en-GB" smtClean="0"/>
              <a:pPr/>
              <a:t>14</a:t>
            </a:fld>
            <a:endParaRPr lang="en-GB" dirty="0"/>
          </a:p>
        </p:txBody>
      </p:sp>
    </p:spTree>
    <p:extLst>
      <p:ext uri="{BB962C8B-B14F-4D97-AF65-F5344CB8AC3E}">
        <p14:creationId xmlns:p14="http://schemas.microsoft.com/office/powerpoint/2010/main" val="76935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9fe2864d95_1_6"/>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6666"/>
              <a:buNone/>
            </a:pPr>
            <a:br>
              <a:rPr lang="en-GB" sz="3200" b="1" dirty="0">
                <a:latin typeface="Arial"/>
                <a:ea typeface="Arial"/>
                <a:cs typeface="Arial"/>
                <a:sym typeface="Arial"/>
              </a:rPr>
            </a:br>
            <a:br>
              <a:rPr lang="en-GB" sz="3200" b="1" dirty="0">
                <a:latin typeface="Arial"/>
                <a:ea typeface="Arial"/>
                <a:cs typeface="Arial"/>
                <a:sym typeface="Arial"/>
              </a:rPr>
            </a:br>
            <a:r>
              <a:rPr lang="en-GB" sz="3200" dirty="0">
                <a:solidFill>
                  <a:srgbClr val="7EA8AD"/>
                </a:solidFill>
                <a:sym typeface="Quattrocento Sans"/>
              </a:rPr>
              <a:t>What is Our 2023 Progress?</a:t>
            </a:r>
            <a:endParaRPr sz="3100" b="1" dirty="0">
              <a:latin typeface="Arial"/>
              <a:ea typeface="Arial"/>
              <a:cs typeface="Arial"/>
              <a:sym typeface="Arial"/>
            </a:endParaRPr>
          </a:p>
        </p:txBody>
      </p:sp>
      <p:grpSp>
        <p:nvGrpSpPr>
          <p:cNvPr id="4" name="Google Shape;75;g2a21a67c681_0_7">
            <a:extLst>
              <a:ext uri="{FF2B5EF4-FFF2-40B4-BE49-F238E27FC236}">
                <a16:creationId xmlns:a16="http://schemas.microsoft.com/office/drawing/2014/main" id="{DE7DC134-3207-0A62-1242-99BEC8A34195}"/>
              </a:ext>
            </a:extLst>
          </p:cNvPr>
          <p:cNvGrpSpPr/>
          <p:nvPr/>
        </p:nvGrpSpPr>
        <p:grpSpPr>
          <a:xfrm>
            <a:off x="1180795" y="1856039"/>
            <a:ext cx="3973113" cy="4180473"/>
            <a:chOff x="6251255" y="2085774"/>
            <a:chExt cx="4244325" cy="4180473"/>
          </a:xfrm>
        </p:grpSpPr>
        <p:sp>
          <p:nvSpPr>
            <p:cNvPr id="5" name="Google Shape;76;g2a21a67c681_0_7">
              <a:extLst>
                <a:ext uri="{FF2B5EF4-FFF2-40B4-BE49-F238E27FC236}">
                  <a16:creationId xmlns:a16="http://schemas.microsoft.com/office/drawing/2014/main" id="{10C92298-A0F5-96EC-D15E-5F38A693C538}"/>
                </a:ext>
              </a:extLst>
            </p:cNvPr>
            <p:cNvSpPr/>
            <p:nvPr/>
          </p:nvSpPr>
          <p:spPr>
            <a:xfrm>
              <a:off x="6251255" y="2085774"/>
              <a:ext cx="4244325" cy="4180473"/>
            </a:xfrm>
            <a:prstGeom prst="round2DiagRect">
              <a:avLst>
                <a:gd name="adj1" fmla="val 0"/>
                <a:gd name="adj2" fmla="val 17764"/>
              </a:avLst>
            </a:prstGeom>
            <a:solidFill>
              <a:srgbClr val="C2BC8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
          <p:nvSpPr>
            <p:cNvPr id="6" name="Google Shape;77;g2a21a67c681_0_7">
              <a:extLst>
                <a:ext uri="{FF2B5EF4-FFF2-40B4-BE49-F238E27FC236}">
                  <a16:creationId xmlns:a16="http://schemas.microsoft.com/office/drawing/2014/main" id="{5E5C1873-811D-6F3A-A49F-82A056BA6A9C}"/>
                </a:ext>
              </a:extLst>
            </p:cNvPr>
            <p:cNvSpPr txBox="1"/>
            <p:nvPr/>
          </p:nvSpPr>
          <p:spPr>
            <a:xfrm>
              <a:off x="6420900" y="2267025"/>
              <a:ext cx="3826200" cy="8037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dirty="0">
                  <a:solidFill>
                    <a:srgbClr val="FFFFFF"/>
                  </a:solidFill>
                  <a:latin typeface="Roboto"/>
                  <a:ea typeface="Roboto"/>
                  <a:cs typeface="Roboto"/>
                  <a:sym typeface="Roboto"/>
                </a:rPr>
                <a:t>DEIA Board Subcommittee </a:t>
              </a:r>
              <a:r>
                <a:rPr lang="en-GB" sz="1500" b="1" dirty="0">
                  <a:solidFill>
                    <a:srgbClr val="FFFFFF"/>
                  </a:solidFill>
                  <a:latin typeface="Roboto"/>
                  <a:ea typeface="Roboto"/>
                  <a:cs typeface="Roboto"/>
                  <a:sym typeface="Roboto"/>
                </a:rPr>
                <a:t>Charted in June 2023</a:t>
              </a:r>
              <a:endParaRPr sz="1500" b="1" i="0" u="none" strike="noStrike" cap="none" dirty="0">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dirty="0">
                  <a:solidFill>
                    <a:srgbClr val="FFFFFF"/>
                  </a:solidFill>
                  <a:latin typeface="Roboto"/>
                  <a:ea typeface="Roboto"/>
                  <a:cs typeface="Roboto"/>
                  <a:sym typeface="Roboto"/>
                </a:rPr>
                <a:t>(</a:t>
              </a:r>
              <a:r>
                <a:rPr lang="en-GB" sz="1100" b="0" i="0" u="none" strike="noStrike" cap="none" dirty="0">
                  <a:solidFill>
                    <a:srgbClr val="FFFFFF"/>
                  </a:solidFill>
                  <a:latin typeface="Roboto"/>
                  <a:ea typeface="Roboto"/>
                  <a:cs typeface="Roboto"/>
                  <a:sym typeface="Roboto"/>
                </a:rPr>
                <a:t>Target audience includes service providers, relying parties, standards policies, and policy makers)</a:t>
              </a:r>
              <a:endParaRPr sz="1500" b="0" i="0" u="none" strike="noStrike" cap="none" dirty="0">
                <a:solidFill>
                  <a:srgbClr val="FFFFFF"/>
                </a:solidFill>
                <a:latin typeface="Roboto"/>
                <a:ea typeface="Roboto"/>
                <a:cs typeface="Roboto"/>
                <a:sym typeface="Roboto"/>
              </a:endParaRPr>
            </a:p>
          </p:txBody>
        </p:sp>
        <p:sp>
          <p:nvSpPr>
            <p:cNvPr id="7" name="Google Shape;78;g2a21a67c681_0_7">
              <a:extLst>
                <a:ext uri="{FF2B5EF4-FFF2-40B4-BE49-F238E27FC236}">
                  <a16:creationId xmlns:a16="http://schemas.microsoft.com/office/drawing/2014/main" id="{C2BA5291-3A93-B45D-792B-A1AD360C403F}"/>
                </a:ext>
              </a:extLst>
            </p:cNvPr>
            <p:cNvSpPr txBox="1"/>
            <p:nvPr/>
          </p:nvSpPr>
          <p:spPr>
            <a:xfrm>
              <a:off x="6420901" y="3363050"/>
              <a:ext cx="3899400" cy="25116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en-GB" sz="1200" b="1" dirty="0">
                  <a:solidFill>
                    <a:srgbClr val="FFFFFF"/>
                  </a:solidFill>
                  <a:latin typeface="Roboto"/>
                  <a:ea typeface="Roboto"/>
                  <a:cs typeface="Roboto"/>
                  <a:sym typeface="Roboto"/>
                </a:rPr>
                <a:t>Scope:</a:t>
              </a:r>
              <a:endParaRPr sz="1200" b="1" dirty="0">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GB" sz="1200" b="0" i="0" u="none" strike="noStrike" cap="none" dirty="0">
                  <a:solidFill>
                    <a:srgbClr val="FFFFFF"/>
                  </a:solidFill>
                  <a:latin typeface="Roboto"/>
                  <a:ea typeface="Roboto"/>
                  <a:cs typeface="Roboto"/>
                  <a:sym typeface="Roboto"/>
                </a:rPr>
                <a:t>Developing artifacts to document consensus for digital identity taxonomy and terminology</a:t>
              </a:r>
              <a:endParaRPr sz="1200" b="0" i="0" u="none" strike="noStrike" cap="none" dirty="0">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GB" sz="1200" b="0" i="0" u="none" strike="noStrike" cap="none" dirty="0">
                  <a:solidFill>
                    <a:srgbClr val="FFFFFF"/>
                  </a:solidFill>
                  <a:latin typeface="Roboto"/>
                  <a:ea typeface="Roboto"/>
                  <a:cs typeface="Roboto"/>
                  <a:sym typeface="Roboto"/>
                </a:rPr>
                <a:t>Developing educational collateral to help raise the IQ across business functions</a:t>
              </a:r>
              <a:endParaRPr sz="1200" b="0" i="0" u="none" strike="noStrike" cap="none" dirty="0">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GB" sz="1200" b="0" i="0" u="none" strike="noStrike" cap="none" dirty="0">
                  <a:solidFill>
                    <a:srgbClr val="FFFFFF"/>
                  </a:solidFill>
                  <a:latin typeface="Roboto"/>
                  <a:ea typeface="Roboto"/>
                  <a:cs typeface="Roboto"/>
                  <a:sym typeface="Roboto"/>
                </a:rPr>
                <a:t>Developing ROI calculators and approaches for DEIA in digital identity</a:t>
              </a:r>
              <a:endParaRPr sz="1200" b="0" i="0" u="none" strike="noStrike" cap="none" dirty="0">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GB" sz="1200" b="0" i="0" u="none" strike="noStrike" cap="none" dirty="0">
                  <a:solidFill>
                    <a:srgbClr val="FFFFFF"/>
                  </a:solidFill>
                  <a:latin typeface="Roboto"/>
                  <a:ea typeface="Roboto"/>
                  <a:cs typeface="Roboto"/>
                  <a:sym typeface="Roboto"/>
                </a:rPr>
                <a:t>Expanding collaboration across external bodies and industry groups</a:t>
              </a:r>
              <a:endParaRPr sz="1200" b="0" i="0" u="none" strike="noStrike" cap="none" dirty="0">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GB" sz="1200" b="0" i="0" u="none" strike="noStrike" cap="none" dirty="0">
                  <a:solidFill>
                    <a:srgbClr val="FFFFFF"/>
                  </a:solidFill>
                  <a:latin typeface="Roboto"/>
                  <a:ea typeface="Roboto"/>
                  <a:cs typeface="Roboto"/>
                  <a:sym typeface="Roboto"/>
                </a:rPr>
                <a:t>Developing service provider maturity model and assessment framework </a:t>
              </a:r>
              <a:endParaRPr sz="1200" b="0" i="0" u="none" strike="noStrike" cap="none" dirty="0">
                <a:solidFill>
                  <a:srgbClr val="FFFFFF"/>
                </a:solidFill>
                <a:latin typeface="Roboto"/>
                <a:ea typeface="Roboto"/>
                <a:cs typeface="Roboto"/>
                <a:sym typeface="Roboto"/>
              </a:endParaRPr>
            </a:p>
          </p:txBody>
        </p:sp>
      </p:grpSp>
      <p:sp>
        <p:nvSpPr>
          <p:cNvPr id="8" name="Google Shape;84;g2a21a67c681_0_7">
            <a:extLst>
              <a:ext uri="{FF2B5EF4-FFF2-40B4-BE49-F238E27FC236}">
                <a16:creationId xmlns:a16="http://schemas.microsoft.com/office/drawing/2014/main" id="{FFDD3BB5-039E-D0DB-BABA-04C1F41600AA}"/>
              </a:ext>
            </a:extLst>
          </p:cNvPr>
          <p:cNvSpPr/>
          <p:nvPr/>
        </p:nvSpPr>
        <p:spPr>
          <a:xfrm rot="5400000">
            <a:off x="5316876" y="3787725"/>
            <a:ext cx="1675500" cy="317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Quattrocento Sans"/>
              <a:cs typeface="Arial" panose="020B0604020202020204" pitchFamily="34" charset="0"/>
              <a:sym typeface="Quattrocento Sans"/>
            </a:endParaRPr>
          </a:p>
        </p:txBody>
      </p:sp>
      <p:sp>
        <p:nvSpPr>
          <p:cNvPr id="9" name="Google Shape;80;g2a21a67c681_0_7">
            <a:extLst>
              <a:ext uri="{FF2B5EF4-FFF2-40B4-BE49-F238E27FC236}">
                <a16:creationId xmlns:a16="http://schemas.microsoft.com/office/drawing/2014/main" id="{9C5998AB-4E86-DB02-201B-952D7309ED36}"/>
              </a:ext>
            </a:extLst>
          </p:cNvPr>
          <p:cNvSpPr txBox="1"/>
          <p:nvPr/>
        </p:nvSpPr>
        <p:spPr>
          <a:xfrm>
            <a:off x="7330868" y="1856039"/>
            <a:ext cx="4256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dirty="0">
                <a:solidFill>
                  <a:schemeClr val="dk1"/>
                </a:solidFill>
              </a:rPr>
              <a:t>Near-Term Priorities</a:t>
            </a:r>
            <a:endParaRPr dirty="0"/>
          </a:p>
        </p:txBody>
      </p:sp>
      <p:sp>
        <p:nvSpPr>
          <p:cNvPr id="10" name="Google Shape;81;g2a21a67c681_0_7">
            <a:extLst>
              <a:ext uri="{FF2B5EF4-FFF2-40B4-BE49-F238E27FC236}">
                <a16:creationId xmlns:a16="http://schemas.microsoft.com/office/drawing/2014/main" id="{0CAA584E-2081-15AE-DBFF-E17C9AFFAF0F}"/>
              </a:ext>
            </a:extLst>
          </p:cNvPr>
          <p:cNvSpPr/>
          <p:nvPr/>
        </p:nvSpPr>
        <p:spPr>
          <a:xfrm>
            <a:off x="6917668" y="2804623"/>
            <a:ext cx="373500" cy="3963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lt1"/>
                </a:solidFill>
                <a:latin typeface="Arial" panose="020B0604020202020204" pitchFamily="34" charset="0"/>
                <a:ea typeface="Quattrocento Sans"/>
                <a:cs typeface="Arial" panose="020B0604020202020204" pitchFamily="34" charset="0"/>
                <a:sym typeface="Quattrocento Sans"/>
              </a:rPr>
              <a:t>1</a:t>
            </a:r>
            <a:endParaRPr dirty="0">
              <a:solidFill>
                <a:schemeClr val="lt1"/>
              </a:solidFill>
              <a:latin typeface="Arial" panose="020B0604020202020204" pitchFamily="34" charset="0"/>
              <a:ea typeface="Quattrocento Sans"/>
              <a:cs typeface="Arial" panose="020B0604020202020204" pitchFamily="34" charset="0"/>
              <a:sym typeface="Quattrocento Sans"/>
            </a:endParaRPr>
          </a:p>
        </p:txBody>
      </p:sp>
      <p:sp>
        <p:nvSpPr>
          <p:cNvPr id="11" name="Google Shape;82;g2a21a67c681_0_7">
            <a:extLst>
              <a:ext uri="{FF2B5EF4-FFF2-40B4-BE49-F238E27FC236}">
                <a16:creationId xmlns:a16="http://schemas.microsoft.com/office/drawing/2014/main" id="{E121C6E2-B101-BBA1-B41B-402D3F8D70DC}"/>
              </a:ext>
            </a:extLst>
          </p:cNvPr>
          <p:cNvSpPr/>
          <p:nvPr/>
        </p:nvSpPr>
        <p:spPr>
          <a:xfrm>
            <a:off x="6917693" y="3753698"/>
            <a:ext cx="373500" cy="3963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lt1"/>
                </a:solidFill>
                <a:latin typeface="Arial" panose="020B0604020202020204" pitchFamily="34" charset="0"/>
                <a:ea typeface="Quattrocento Sans"/>
                <a:cs typeface="Arial" panose="020B0604020202020204" pitchFamily="34" charset="0"/>
                <a:sym typeface="Quattrocento Sans"/>
              </a:rPr>
              <a:t>2</a:t>
            </a:r>
            <a:endParaRPr dirty="0">
              <a:solidFill>
                <a:schemeClr val="lt1"/>
              </a:solidFill>
              <a:latin typeface="Arial" panose="020B0604020202020204" pitchFamily="34" charset="0"/>
              <a:ea typeface="Quattrocento Sans"/>
              <a:cs typeface="Arial" panose="020B0604020202020204" pitchFamily="34" charset="0"/>
              <a:sym typeface="Quattrocento Sans"/>
            </a:endParaRPr>
          </a:p>
        </p:txBody>
      </p:sp>
      <p:sp>
        <p:nvSpPr>
          <p:cNvPr id="12" name="Google Shape;83;g2a21a67c681_0_7">
            <a:extLst>
              <a:ext uri="{FF2B5EF4-FFF2-40B4-BE49-F238E27FC236}">
                <a16:creationId xmlns:a16="http://schemas.microsoft.com/office/drawing/2014/main" id="{88B050C1-5499-492F-8B73-702C241B92E8}"/>
              </a:ext>
            </a:extLst>
          </p:cNvPr>
          <p:cNvSpPr/>
          <p:nvPr/>
        </p:nvSpPr>
        <p:spPr>
          <a:xfrm>
            <a:off x="6917693" y="5072261"/>
            <a:ext cx="373500" cy="3963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lt1"/>
                </a:solidFill>
                <a:latin typeface="Arial" panose="020B0604020202020204" pitchFamily="34" charset="0"/>
                <a:ea typeface="Quattrocento Sans"/>
                <a:cs typeface="Arial" panose="020B0604020202020204" pitchFamily="34" charset="0"/>
                <a:sym typeface="Quattrocento Sans"/>
              </a:rPr>
              <a:t>3</a:t>
            </a:r>
            <a:endParaRPr dirty="0">
              <a:solidFill>
                <a:schemeClr val="lt1"/>
              </a:solidFill>
              <a:latin typeface="Arial" panose="020B0604020202020204" pitchFamily="34" charset="0"/>
              <a:ea typeface="Quattrocento Sans"/>
              <a:cs typeface="Arial" panose="020B0604020202020204" pitchFamily="34" charset="0"/>
              <a:sym typeface="Quattrocento Sans"/>
            </a:endParaRPr>
          </a:p>
        </p:txBody>
      </p:sp>
      <p:sp>
        <p:nvSpPr>
          <p:cNvPr id="13" name="Google Shape;85;g2a21a67c681_0_7">
            <a:extLst>
              <a:ext uri="{FF2B5EF4-FFF2-40B4-BE49-F238E27FC236}">
                <a16:creationId xmlns:a16="http://schemas.microsoft.com/office/drawing/2014/main" id="{B156B1A4-C6B4-EB05-737A-809B1A48E168}"/>
              </a:ext>
            </a:extLst>
          </p:cNvPr>
          <p:cNvSpPr txBox="1"/>
          <p:nvPr/>
        </p:nvSpPr>
        <p:spPr>
          <a:xfrm>
            <a:off x="7472468" y="2541073"/>
            <a:ext cx="3973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dk1"/>
                </a:solidFill>
              </a:rPr>
              <a:t>Expanding the groups participating actively in the group. We’d love to have you!!!!</a:t>
            </a:r>
            <a:endParaRPr sz="1600" dirty="0">
              <a:solidFill>
                <a:schemeClr val="dk1"/>
              </a:solidFill>
            </a:endParaRPr>
          </a:p>
        </p:txBody>
      </p:sp>
      <p:sp>
        <p:nvSpPr>
          <p:cNvPr id="14" name="Google Shape;86;g2a21a67c681_0_7">
            <a:extLst>
              <a:ext uri="{FF2B5EF4-FFF2-40B4-BE49-F238E27FC236}">
                <a16:creationId xmlns:a16="http://schemas.microsoft.com/office/drawing/2014/main" id="{7DD912C7-DDAE-2769-AB39-C123EB8E1AF2}"/>
              </a:ext>
            </a:extLst>
          </p:cNvPr>
          <p:cNvSpPr txBox="1"/>
          <p:nvPr/>
        </p:nvSpPr>
        <p:spPr>
          <a:xfrm>
            <a:off x="7472493" y="3613311"/>
            <a:ext cx="3973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dk1"/>
                </a:solidFill>
              </a:rPr>
              <a:t>Creating a methodology for measurement of DEIA outcomes in identity to enable ROI analysis for improvements</a:t>
            </a:r>
            <a:endParaRPr sz="1600" dirty="0">
              <a:solidFill>
                <a:schemeClr val="dk1"/>
              </a:solidFill>
            </a:endParaRPr>
          </a:p>
        </p:txBody>
      </p:sp>
      <p:sp>
        <p:nvSpPr>
          <p:cNvPr id="15" name="Google Shape;87;g2a21a67c681_0_7">
            <a:extLst>
              <a:ext uri="{FF2B5EF4-FFF2-40B4-BE49-F238E27FC236}">
                <a16:creationId xmlns:a16="http://schemas.microsoft.com/office/drawing/2014/main" id="{55524DE3-36C4-BDB7-0662-5878584F64CF}"/>
              </a:ext>
            </a:extLst>
          </p:cNvPr>
          <p:cNvSpPr txBox="1"/>
          <p:nvPr/>
        </p:nvSpPr>
        <p:spPr>
          <a:xfrm>
            <a:off x="7472493" y="4685561"/>
            <a:ext cx="397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dk1"/>
                </a:solidFill>
              </a:rPr>
              <a:t>Developing a set of terminology / taxonomy for service providers and relying parties usage to confirm there is consistency.</a:t>
            </a:r>
            <a:endParaRPr sz="1600" dirty="0">
              <a:solidFill>
                <a:schemeClr val="dk1"/>
              </a:solidFill>
            </a:endParaRPr>
          </a:p>
        </p:txBody>
      </p:sp>
      <p:sp>
        <p:nvSpPr>
          <p:cNvPr id="2" name="Slide Number Placeholder 1">
            <a:extLst>
              <a:ext uri="{FF2B5EF4-FFF2-40B4-BE49-F238E27FC236}">
                <a16:creationId xmlns:a16="http://schemas.microsoft.com/office/drawing/2014/main" id="{95A34C5E-E415-F0B5-5839-D5F46FE606C6}"/>
              </a:ext>
            </a:extLst>
          </p:cNvPr>
          <p:cNvSpPr>
            <a:spLocks noGrp="1"/>
          </p:cNvSpPr>
          <p:nvPr>
            <p:ph type="sldNum" idx="10"/>
          </p:nvPr>
        </p:nvSpPr>
        <p:spPr/>
        <p:txBody>
          <a:bodyPr/>
          <a:lstStyle/>
          <a:p>
            <a:fld id="{00000000-1234-1234-1234-123412341234}" type="slidenum">
              <a:rPr lang="en-GB" smtClean="0"/>
              <a:pPr/>
              <a:t>15</a:t>
            </a:fld>
            <a:endParaRPr lang="en-GB" dirty="0"/>
          </a:p>
        </p:txBody>
      </p:sp>
    </p:spTree>
    <p:extLst>
      <p:ext uri="{BB962C8B-B14F-4D97-AF65-F5344CB8AC3E}">
        <p14:creationId xmlns:p14="http://schemas.microsoft.com/office/powerpoint/2010/main" val="139701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9fe2864d95_1_12"/>
          <p:cNvSpPr txBox="1">
            <a:spLocks noGrp="1"/>
          </p:cNvSpPr>
          <p:nvPr>
            <p:ph type="title"/>
          </p:nvPr>
        </p:nvSpPr>
        <p:spPr>
          <a:xfrm>
            <a:off x="872143" y="757292"/>
            <a:ext cx="9730543"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6666"/>
              <a:buNone/>
            </a:pPr>
            <a:br>
              <a:rPr lang="en-GB" sz="3200" b="1" dirty="0">
                <a:latin typeface="Arial"/>
                <a:ea typeface="Arial"/>
                <a:cs typeface="Arial"/>
                <a:sym typeface="Arial"/>
              </a:rPr>
            </a:br>
            <a:br>
              <a:rPr lang="en-GB" sz="3200" b="1" dirty="0">
                <a:latin typeface="Arial"/>
                <a:ea typeface="Arial"/>
                <a:cs typeface="Arial"/>
                <a:sym typeface="Arial"/>
              </a:rPr>
            </a:br>
            <a:r>
              <a:rPr lang="en-GB" sz="3200" dirty="0"/>
              <a:t>What We’ve Heard from our 2023 Survey</a:t>
            </a:r>
            <a:endParaRPr sz="3100" b="1" dirty="0">
              <a:latin typeface="Arial"/>
              <a:ea typeface="Arial"/>
              <a:cs typeface="Arial"/>
              <a:sym typeface="Arial"/>
            </a:endParaRPr>
          </a:p>
        </p:txBody>
      </p:sp>
      <p:pic>
        <p:nvPicPr>
          <p:cNvPr id="11" name="Picture 10">
            <a:extLst>
              <a:ext uri="{FF2B5EF4-FFF2-40B4-BE49-F238E27FC236}">
                <a16:creationId xmlns:a16="http://schemas.microsoft.com/office/drawing/2014/main" id="{288B85A2-786D-21BF-55EF-EDF54C901340}"/>
              </a:ext>
            </a:extLst>
          </p:cNvPr>
          <p:cNvPicPr>
            <a:picLocks noChangeAspect="1"/>
          </p:cNvPicPr>
          <p:nvPr/>
        </p:nvPicPr>
        <p:blipFill>
          <a:blip r:embed="rId3"/>
          <a:stretch>
            <a:fillRect/>
          </a:stretch>
        </p:blipFill>
        <p:spPr>
          <a:xfrm>
            <a:off x="1001485" y="1981201"/>
            <a:ext cx="10189029" cy="4038599"/>
          </a:xfrm>
          <a:prstGeom prst="rect">
            <a:avLst/>
          </a:prstGeom>
        </p:spPr>
      </p:pic>
      <p:sp>
        <p:nvSpPr>
          <p:cNvPr id="2" name="Slide Number Placeholder 1">
            <a:extLst>
              <a:ext uri="{FF2B5EF4-FFF2-40B4-BE49-F238E27FC236}">
                <a16:creationId xmlns:a16="http://schemas.microsoft.com/office/drawing/2014/main" id="{9531EB82-3CB6-BDDF-1A10-95973271F40C}"/>
              </a:ext>
            </a:extLst>
          </p:cNvPr>
          <p:cNvSpPr>
            <a:spLocks noGrp="1"/>
          </p:cNvSpPr>
          <p:nvPr>
            <p:ph type="sldNum" idx="10"/>
          </p:nvPr>
        </p:nvSpPr>
        <p:spPr/>
        <p:txBody>
          <a:bodyPr/>
          <a:lstStyle/>
          <a:p>
            <a:fld id="{00000000-1234-1234-1234-123412341234}" type="slidenum">
              <a:rPr lang="en-GB" smtClean="0"/>
              <a:pPr/>
              <a:t>16</a:t>
            </a:fld>
            <a:endParaRPr lang="en-GB" dirty="0"/>
          </a:p>
        </p:txBody>
      </p:sp>
    </p:spTree>
    <p:extLst>
      <p:ext uri="{BB962C8B-B14F-4D97-AF65-F5344CB8AC3E}">
        <p14:creationId xmlns:p14="http://schemas.microsoft.com/office/powerpoint/2010/main" val="211501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9fe2864d95_1_12"/>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6666"/>
              <a:buNone/>
            </a:pPr>
            <a:br>
              <a:rPr lang="en-GB" sz="3200" b="1" dirty="0">
                <a:latin typeface="Arial"/>
                <a:ea typeface="Arial"/>
                <a:cs typeface="Arial"/>
                <a:sym typeface="Arial"/>
              </a:rPr>
            </a:br>
            <a:br>
              <a:rPr lang="en-GB" sz="3200" b="1" dirty="0">
                <a:latin typeface="Arial"/>
                <a:ea typeface="Arial"/>
                <a:cs typeface="Arial"/>
                <a:sym typeface="Arial"/>
              </a:rPr>
            </a:br>
            <a:r>
              <a:rPr lang="en-GB" sz="3200" dirty="0"/>
              <a:t>Challenges we’ve heard in our survey </a:t>
            </a:r>
            <a:r>
              <a:rPr lang="en-GB" sz="2800" dirty="0"/>
              <a:t>(cont…) </a:t>
            </a:r>
            <a:endParaRPr sz="3100" b="1" dirty="0">
              <a:latin typeface="Arial"/>
              <a:ea typeface="Arial"/>
              <a:cs typeface="Arial"/>
              <a:sym typeface="Arial"/>
            </a:endParaRPr>
          </a:p>
        </p:txBody>
      </p:sp>
      <p:sp>
        <p:nvSpPr>
          <p:cNvPr id="4" name="Google Shape;112;g2a21a67c681_0_106">
            <a:extLst>
              <a:ext uri="{FF2B5EF4-FFF2-40B4-BE49-F238E27FC236}">
                <a16:creationId xmlns:a16="http://schemas.microsoft.com/office/drawing/2014/main" id="{FA125C2F-A720-B377-EAA4-602E326278A4}"/>
              </a:ext>
            </a:extLst>
          </p:cNvPr>
          <p:cNvSpPr txBox="1"/>
          <p:nvPr/>
        </p:nvSpPr>
        <p:spPr>
          <a:xfrm>
            <a:off x="567343" y="1781779"/>
            <a:ext cx="5990100" cy="4340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GB" dirty="0">
                <a:solidFill>
                  <a:srgbClr val="637052"/>
                </a:solidFill>
              </a:rPr>
              <a:t>Servicing those with no credit file</a:t>
            </a:r>
            <a:endParaRPr dirty="0">
              <a:solidFill>
                <a:srgbClr val="637052"/>
              </a:solidFill>
            </a:endParaRPr>
          </a:p>
          <a:p>
            <a:pPr marL="457200" lvl="0" indent="0" algn="l" rtl="0">
              <a:spcBef>
                <a:spcPts val="0"/>
              </a:spcBef>
              <a:spcAft>
                <a:spcPts val="0"/>
              </a:spcAft>
              <a:buNone/>
            </a:pPr>
            <a:endParaRPr dirty="0">
              <a:solidFill>
                <a:srgbClr val="637052"/>
              </a:solidFill>
            </a:endParaRPr>
          </a:p>
          <a:p>
            <a:pPr marL="457200" lvl="0" indent="-317500" algn="l" rtl="0">
              <a:spcBef>
                <a:spcPts val="0"/>
              </a:spcBef>
              <a:spcAft>
                <a:spcPts val="0"/>
              </a:spcAft>
              <a:buSzPts val="1400"/>
              <a:buChar char="➔"/>
            </a:pPr>
            <a:r>
              <a:rPr lang="en-GB" dirty="0">
                <a:solidFill>
                  <a:srgbClr val="637052"/>
                </a:solidFill>
              </a:rPr>
              <a:t>Defining clear goals and measuring results related to DEIA initiatives</a:t>
            </a:r>
            <a:endParaRPr dirty="0">
              <a:solidFill>
                <a:srgbClr val="637052"/>
              </a:solidFill>
            </a:endParaRPr>
          </a:p>
          <a:p>
            <a:pPr marL="457200" lvl="0" indent="0" algn="l" rtl="0">
              <a:spcBef>
                <a:spcPts val="0"/>
              </a:spcBef>
              <a:spcAft>
                <a:spcPts val="0"/>
              </a:spcAft>
              <a:buNone/>
            </a:pPr>
            <a:endParaRPr dirty="0">
              <a:solidFill>
                <a:srgbClr val="637052"/>
              </a:solidFill>
            </a:endParaRPr>
          </a:p>
          <a:p>
            <a:pPr marL="457200" lvl="0" indent="-317500" algn="l" rtl="0">
              <a:spcBef>
                <a:spcPts val="0"/>
              </a:spcBef>
              <a:spcAft>
                <a:spcPts val="0"/>
              </a:spcAft>
              <a:buSzPts val="1400"/>
              <a:buChar char="➔"/>
            </a:pPr>
            <a:r>
              <a:rPr lang="en-GB" dirty="0">
                <a:solidFill>
                  <a:srgbClr val="637052"/>
                </a:solidFill>
              </a:rPr>
              <a:t>Lack of accepted industry-wide standards, metrics, and guidance on best practice for assessing performance</a:t>
            </a:r>
            <a:endParaRPr dirty="0">
              <a:solidFill>
                <a:srgbClr val="637052"/>
              </a:solidFill>
            </a:endParaRPr>
          </a:p>
          <a:p>
            <a:pPr marL="457200" lvl="0" indent="0" algn="l" rtl="0">
              <a:spcBef>
                <a:spcPts val="0"/>
              </a:spcBef>
              <a:spcAft>
                <a:spcPts val="0"/>
              </a:spcAft>
              <a:buNone/>
            </a:pPr>
            <a:endParaRPr dirty="0">
              <a:solidFill>
                <a:srgbClr val="637052"/>
              </a:solidFill>
            </a:endParaRPr>
          </a:p>
          <a:p>
            <a:pPr marL="457200" lvl="0" indent="-317500" algn="l" rtl="0">
              <a:spcBef>
                <a:spcPts val="0"/>
              </a:spcBef>
              <a:spcAft>
                <a:spcPts val="0"/>
              </a:spcAft>
              <a:buSzPts val="1400"/>
              <a:buChar char="➔"/>
            </a:pPr>
            <a:r>
              <a:rPr lang="en-GB" dirty="0">
                <a:solidFill>
                  <a:srgbClr val="637052"/>
                </a:solidFill>
              </a:rPr>
              <a:t>Challenges to identity verification, government requirements in these areas, misinformation and trust in digital ID solutions, no standardization of these topics beyond accessibility (e.g. WCAG), enterprise vs citizen focus of solution</a:t>
            </a:r>
            <a:endParaRPr dirty="0">
              <a:solidFill>
                <a:srgbClr val="637052"/>
              </a:solidFill>
            </a:endParaRPr>
          </a:p>
          <a:p>
            <a:pPr marL="457200" lvl="0" indent="0" algn="l" rtl="0">
              <a:spcBef>
                <a:spcPts val="0"/>
              </a:spcBef>
              <a:spcAft>
                <a:spcPts val="0"/>
              </a:spcAft>
              <a:buNone/>
            </a:pPr>
            <a:endParaRPr dirty="0">
              <a:solidFill>
                <a:srgbClr val="637052"/>
              </a:solidFill>
            </a:endParaRPr>
          </a:p>
          <a:p>
            <a:pPr marL="457200" marR="0" lvl="0" indent="-317500" algn="l" rtl="0">
              <a:lnSpc>
                <a:spcPct val="100000"/>
              </a:lnSpc>
              <a:spcBef>
                <a:spcPts val="0"/>
              </a:spcBef>
              <a:spcAft>
                <a:spcPts val="0"/>
              </a:spcAft>
              <a:buSzPts val="1400"/>
              <a:buChar char="➔"/>
            </a:pPr>
            <a:r>
              <a:rPr lang="en-GB" dirty="0">
                <a:solidFill>
                  <a:srgbClr val="637052"/>
                </a:solidFill>
              </a:rPr>
              <a:t>Integration of indigenous and migrant communities into overall ecosystem. </a:t>
            </a:r>
            <a:endParaRPr dirty="0">
              <a:solidFill>
                <a:srgbClr val="637052"/>
              </a:solidFill>
            </a:endParaRPr>
          </a:p>
          <a:p>
            <a:pPr marL="457200" marR="0" lvl="0" indent="0" algn="l" rtl="0">
              <a:lnSpc>
                <a:spcPct val="100000"/>
              </a:lnSpc>
              <a:spcBef>
                <a:spcPts val="0"/>
              </a:spcBef>
              <a:spcAft>
                <a:spcPts val="0"/>
              </a:spcAft>
              <a:buNone/>
            </a:pPr>
            <a:endParaRPr dirty="0">
              <a:solidFill>
                <a:srgbClr val="637052"/>
              </a:solidFill>
            </a:endParaRPr>
          </a:p>
          <a:p>
            <a:pPr marL="457200" marR="0" lvl="0" indent="-317500" algn="l" rtl="0">
              <a:lnSpc>
                <a:spcPct val="100000"/>
              </a:lnSpc>
              <a:spcBef>
                <a:spcPts val="0"/>
              </a:spcBef>
              <a:spcAft>
                <a:spcPts val="0"/>
              </a:spcAft>
              <a:buSzPts val="1400"/>
              <a:buChar char="➔"/>
            </a:pPr>
            <a:r>
              <a:rPr lang="en-GB" dirty="0">
                <a:solidFill>
                  <a:srgbClr val="637052"/>
                </a:solidFill>
              </a:rPr>
              <a:t>Ensuring accessibility standards are met</a:t>
            </a:r>
            <a:endParaRPr sz="1800" dirty="0">
              <a:solidFill>
                <a:srgbClr val="637052"/>
              </a:solidFill>
            </a:endParaRPr>
          </a:p>
          <a:p>
            <a:pPr marL="457200" lvl="0" indent="0" algn="l" rtl="0">
              <a:spcBef>
                <a:spcPts val="0"/>
              </a:spcBef>
              <a:spcAft>
                <a:spcPts val="0"/>
              </a:spcAft>
              <a:buNone/>
            </a:pPr>
            <a:endParaRPr sz="1800" dirty="0">
              <a:solidFill>
                <a:srgbClr val="637052"/>
              </a:solidFill>
            </a:endParaRPr>
          </a:p>
          <a:p>
            <a:pPr marL="457200" lvl="0" indent="-317500" algn="l" rtl="0">
              <a:spcBef>
                <a:spcPts val="0"/>
              </a:spcBef>
              <a:spcAft>
                <a:spcPts val="0"/>
              </a:spcAft>
              <a:buSzPts val="1400"/>
              <a:buChar char="➔"/>
            </a:pPr>
            <a:r>
              <a:rPr lang="en-GB" dirty="0">
                <a:solidFill>
                  <a:srgbClr val="637052"/>
                </a:solidFill>
              </a:rPr>
              <a:t>Knowing what data to save and how to report on it.</a:t>
            </a:r>
            <a:endParaRPr dirty="0">
              <a:solidFill>
                <a:srgbClr val="637052"/>
              </a:solidFill>
            </a:endParaRPr>
          </a:p>
        </p:txBody>
      </p:sp>
      <p:sp>
        <p:nvSpPr>
          <p:cNvPr id="5" name="Google Shape;113;g2a21a67c681_0_106">
            <a:extLst>
              <a:ext uri="{FF2B5EF4-FFF2-40B4-BE49-F238E27FC236}">
                <a16:creationId xmlns:a16="http://schemas.microsoft.com/office/drawing/2014/main" id="{C6B5B04A-5EFA-247A-1524-F291E158A27C}"/>
              </a:ext>
            </a:extLst>
          </p:cNvPr>
          <p:cNvSpPr/>
          <p:nvPr/>
        </p:nvSpPr>
        <p:spPr>
          <a:xfrm>
            <a:off x="6703185" y="1781779"/>
            <a:ext cx="5004666" cy="4340700"/>
          </a:xfrm>
          <a:prstGeom prst="irregularSeal2">
            <a:avLst/>
          </a:prstGeom>
          <a:solidFill>
            <a:srgbClr val="7EA8A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a:solidFill>
                  <a:schemeClr val="bg1"/>
                </a:solidFill>
                <a:latin typeface="Arial" panose="020B0604020202020204" pitchFamily="34" charset="0"/>
                <a:ea typeface="Quattrocento Sans"/>
                <a:cs typeface="Arial" panose="020B0604020202020204" pitchFamily="34" charset="0"/>
                <a:sym typeface="Quattrocento Sans"/>
              </a:rPr>
              <a:t>Kantara sub-committee is using these inputs to prioritize our efforts into 2024!</a:t>
            </a:r>
            <a:endParaRPr sz="2000" dirty="0">
              <a:solidFill>
                <a:schemeClr val="bg1"/>
              </a:solidFill>
              <a:latin typeface="Arial" panose="020B0604020202020204" pitchFamily="34" charset="0"/>
              <a:ea typeface="Quattrocento Sans"/>
              <a:cs typeface="Arial" panose="020B0604020202020204" pitchFamily="34" charset="0"/>
              <a:sym typeface="Quattrocento Sans"/>
            </a:endParaRPr>
          </a:p>
        </p:txBody>
      </p:sp>
      <p:sp>
        <p:nvSpPr>
          <p:cNvPr id="2" name="Slide Number Placeholder 1">
            <a:extLst>
              <a:ext uri="{FF2B5EF4-FFF2-40B4-BE49-F238E27FC236}">
                <a16:creationId xmlns:a16="http://schemas.microsoft.com/office/drawing/2014/main" id="{871EC8FD-63A2-939B-71FF-971F23DB16A7}"/>
              </a:ext>
            </a:extLst>
          </p:cNvPr>
          <p:cNvSpPr>
            <a:spLocks noGrp="1"/>
          </p:cNvSpPr>
          <p:nvPr>
            <p:ph type="sldNum" idx="10"/>
          </p:nvPr>
        </p:nvSpPr>
        <p:spPr/>
        <p:txBody>
          <a:bodyPr/>
          <a:lstStyle/>
          <a:p>
            <a:fld id="{00000000-1234-1234-1234-123412341234}" type="slidenum">
              <a:rPr lang="en-GB" smtClean="0"/>
              <a:pPr/>
              <a:t>17</a:t>
            </a:fld>
            <a:endParaRPr lang="en-GB" dirty="0"/>
          </a:p>
        </p:txBody>
      </p:sp>
    </p:spTree>
    <p:extLst>
      <p:ext uri="{BB962C8B-B14F-4D97-AF65-F5344CB8AC3E}">
        <p14:creationId xmlns:p14="http://schemas.microsoft.com/office/powerpoint/2010/main" val="245538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1588" y="0"/>
            <a:ext cx="12190412"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146" name="Google Shape;146;p22"/>
          <p:cNvSpPr txBox="1"/>
          <p:nvPr/>
        </p:nvSpPr>
        <p:spPr>
          <a:xfrm>
            <a:off x="738854" y="2241613"/>
            <a:ext cx="11154015" cy="156966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GB" sz="48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rPr>
              <a:t>Membership</a:t>
            </a:r>
            <a:endParaRPr lang="en-GB" dirty="0"/>
          </a:p>
          <a:p>
            <a:pPr marL="0" marR="0" lvl="0" indent="0" algn="ctr" rtl="0">
              <a:lnSpc>
                <a:spcPct val="100000"/>
              </a:lnSpc>
              <a:spcBef>
                <a:spcPts val="0"/>
              </a:spcBef>
              <a:spcAft>
                <a:spcPts val="0"/>
              </a:spcAft>
              <a:buNone/>
            </a:pPr>
            <a:r>
              <a:rPr lang="en-GB" sz="48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rPr>
              <a:t>Report</a:t>
            </a:r>
            <a:endParaRPr lang="en-GB" dirty="0"/>
          </a:p>
        </p:txBody>
      </p:sp>
      <p:sp>
        <p:nvSpPr>
          <p:cNvPr id="2" name="Slide Number Placeholder 1">
            <a:extLst>
              <a:ext uri="{FF2B5EF4-FFF2-40B4-BE49-F238E27FC236}">
                <a16:creationId xmlns:a16="http://schemas.microsoft.com/office/drawing/2014/main" id="{7A5C8A18-09EA-D2DD-5E2A-F366CBCB235E}"/>
              </a:ext>
            </a:extLst>
          </p:cNvPr>
          <p:cNvSpPr>
            <a:spLocks noGrp="1"/>
          </p:cNvSpPr>
          <p:nvPr>
            <p:ph type="sldNum" idx="10"/>
          </p:nvPr>
        </p:nvSpPr>
        <p:spPr/>
        <p:txBody>
          <a:bodyPr/>
          <a:lstStyle/>
          <a:p>
            <a:fld id="{00000000-1234-1234-1234-123412341234}"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8" name="Google Shape;167;g1ec561ca724_0_13">
            <a:extLst>
              <a:ext uri="{FF2B5EF4-FFF2-40B4-BE49-F238E27FC236}">
                <a16:creationId xmlns:a16="http://schemas.microsoft.com/office/drawing/2014/main" id="{A3065015-E5B8-27AB-9A04-78E35BD321EE}"/>
              </a:ext>
            </a:extLst>
          </p:cNvPr>
          <p:cNvSpPr txBox="1">
            <a:spLocks/>
          </p:cNvSpPr>
          <p:nvPr/>
        </p:nvSpPr>
        <p:spPr>
          <a:xfrm>
            <a:off x="795130" y="222733"/>
            <a:ext cx="8865704" cy="103028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latin typeface="Arial" panose="020B0604020202020204" pitchFamily="34" charset="0"/>
                <a:cs typeface="Arial" panose="020B0604020202020204" pitchFamily="34" charset="0"/>
              </a:rPr>
              <a:t>2023 Membership by Tier</a:t>
            </a:r>
          </a:p>
        </p:txBody>
      </p:sp>
      <p:graphicFrame>
        <p:nvGraphicFramePr>
          <p:cNvPr id="9" name="Chart 8">
            <a:extLst>
              <a:ext uri="{FF2B5EF4-FFF2-40B4-BE49-F238E27FC236}">
                <a16:creationId xmlns:a16="http://schemas.microsoft.com/office/drawing/2014/main" id="{C17EB96C-D79E-A501-B956-4DE9D2C5E4ED}"/>
              </a:ext>
            </a:extLst>
          </p:cNvPr>
          <p:cNvGraphicFramePr>
            <a:graphicFrameLocks/>
          </p:cNvGraphicFramePr>
          <p:nvPr>
            <p:extLst>
              <p:ext uri="{D42A27DB-BD31-4B8C-83A1-F6EECF244321}">
                <p14:modId xmlns:p14="http://schemas.microsoft.com/office/powerpoint/2010/main" val="369933753"/>
              </p:ext>
            </p:extLst>
          </p:nvPr>
        </p:nvGraphicFramePr>
        <p:xfrm>
          <a:off x="2165350" y="1719943"/>
          <a:ext cx="7861300" cy="441344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E22164A-7C97-EC23-EB74-9E9F1EFE9E07}"/>
              </a:ext>
            </a:extLst>
          </p:cNvPr>
          <p:cNvSpPr>
            <a:spLocks noGrp="1"/>
          </p:cNvSpPr>
          <p:nvPr>
            <p:ph type="sldNum" idx="10"/>
          </p:nvPr>
        </p:nvSpPr>
        <p:spPr/>
        <p:txBody>
          <a:bodyPr/>
          <a:lstStyle/>
          <a:p>
            <a:fld id="{00000000-1234-1234-1234-123412341234}" type="slidenum">
              <a:rPr lang="en-GB" smtClean="0"/>
              <a:pP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105593" y="644052"/>
            <a:ext cx="10698480" cy="57336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4800"/>
              <a:buNone/>
            </a:pPr>
            <a:r>
              <a:rPr lang="en-GB" dirty="0"/>
              <a:t>2023 AGM - Agenda</a:t>
            </a:r>
            <a:endParaRPr dirty="0"/>
          </a:p>
        </p:txBody>
      </p:sp>
      <p:sp>
        <p:nvSpPr>
          <p:cNvPr id="78" name="Google Shape;78;p16"/>
          <p:cNvSpPr txBox="1">
            <a:spLocks noGrp="1"/>
          </p:cNvSpPr>
          <p:nvPr>
            <p:ph type="sldNum" idx="10"/>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
        <p:nvSpPr>
          <p:cNvPr id="2" name="TextBox 1">
            <a:extLst>
              <a:ext uri="{FF2B5EF4-FFF2-40B4-BE49-F238E27FC236}">
                <a16:creationId xmlns:a16="http://schemas.microsoft.com/office/drawing/2014/main" id="{768DA01E-4608-76D1-E8A0-7D1E0B3D8C4A}"/>
              </a:ext>
            </a:extLst>
          </p:cNvPr>
          <p:cNvSpPr txBox="1"/>
          <p:nvPr/>
        </p:nvSpPr>
        <p:spPr>
          <a:xfrm>
            <a:off x="1524000" y="2007476"/>
            <a:ext cx="184731" cy="307777"/>
          </a:xfrm>
          <a:prstGeom prst="rect">
            <a:avLst/>
          </a:prstGeom>
          <a:noFill/>
        </p:spPr>
        <p:txBody>
          <a:bodyPr wrap="none" rtlCol="0">
            <a:spAutoFit/>
          </a:bodyPr>
          <a:lstStyle/>
          <a:p>
            <a:endParaRPr lang="en-US" dirty="0"/>
          </a:p>
        </p:txBody>
      </p:sp>
      <p:graphicFrame>
        <p:nvGraphicFramePr>
          <p:cNvPr id="3" name="Table 2">
            <a:extLst>
              <a:ext uri="{FF2B5EF4-FFF2-40B4-BE49-F238E27FC236}">
                <a16:creationId xmlns:a16="http://schemas.microsoft.com/office/drawing/2014/main" id="{222D9C52-8E72-E567-4560-7BA8DD89BEEF}"/>
              </a:ext>
            </a:extLst>
          </p:cNvPr>
          <p:cNvGraphicFramePr>
            <a:graphicFrameLocks noGrp="1"/>
          </p:cNvGraphicFramePr>
          <p:nvPr>
            <p:extLst>
              <p:ext uri="{D42A27DB-BD31-4B8C-83A1-F6EECF244321}">
                <p14:modId xmlns:p14="http://schemas.microsoft.com/office/powerpoint/2010/main" val="3679419497"/>
              </p:ext>
            </p:extLst>
          </p:nvPr>
        </p:nvGraphicFramePr>
        <p:xfrm>
          <a:off x="1096963" y="1310238"/>
          <a:ext cx="10115520" cy="4937860"/>
        </p:xfrm>
        <a:graphic>
          <a:graphicData uri="http://schemas.openxmlformats.org/drawingml/2006/table">
            <a:tbl>
              <a:tblPr firstRow="1">
                <a:tableStyleId>{284E427A-3D55-4303-BF80-6455036E1DE7}</a:tableStyleId>
              </a:tblPr>
              <a:tblGrid>
                <a:gridCol w="1214317">
                  <a:extLst>
                    <a:ext uri="{9D8B030D-6E8A-4147-A177-3AD203B41FA5}">
                      <a16:colId xmlns:a16="http://schemas.microsoft.com/office/drawing/2014/main" val="2683962769"/>
                    </a:ext>
                  </a:extLst>
                </a:gridCol>
                <a:gridCol w="8901203">
                  <a:extLst>
                    <a:ext uri="{9D8B030D-6E8A-4147-A177-3AD203B41FA5}">
                      <a16:colId xmlns:a16="http://schemas.microsoft.com/office/drawing/2014/main" val="4136552842"/>
                    </a:ext>
                  </a:extLst>
                </a:gridCol>
              </a:tblGrid>
              <a:tr h="338400">
                <a:tc>
                  <a:txBody>
                    <a:bodyPr/>
                    <a:lstStyle/>
                    <a:p>
                      <a:pPr marL="0" marR="0" lvl="0" indent="0" algn="l" rtl="0">
                        <a:lnSpc>
                          <a:spcPct val="100000"/>
                        </a:lnSpc>
                        <a:spcBef>
                          <a:spcPts val="0"/>
                        </a:spcBef>
                        <a:spcAft>
                          <a:spcPts val="0"/>
                        </a:spcAft>
                        <a:buNone/>
                      </a:pPr>
                      <a:endParaRPr sz="2400" b="0" i="0" u="none" strike="noStrike" cap="none" dirty="0">
                        <a:solidFill>
                          <a:srgbClr val="637052"/>
                        </a:solidFill>
                        <a:latin typeface="Arial" panose="020B0604020202020204" pitchFamily="34" charset="0"/>
                      </a:endParaRPr>
                    </a:p>
                  </a:txBody>
                  <a:tcPr marR="91450" marT="45725" marB="45725"/>
                </a:tc>
                <a:tc>
                  <a:txBody>
                    <a:bodyPr/>
                    <a:lstStyle/>
                    <a:p>
                      <a:pPr marL="0" marR="0" lvl="0" indent="0" algn="l" rtl="0">
                        <a:lnSpc>
                          <a:spcPct val="100000"/>
                        </a:lnSpc>
                        <a:spcBef>
                          <a:spcPts val="0"/>
                        </a:spcBef>
                        <a:spcAft>
                          <a:spcPts val="0"/>
                        </a:spcAft>
                        <a:buNone/>
                      </a:pPr>
                      <a:endParaRPr sz="2400" b="0" i="0" u="none" strike="noStrike" cap="none" dirty="0">
                        <a:solidFill>
                          <a:srgbClr val="637052"/>
                        </a:solidFill>
                        <a:latin typeface="Arial" panose="020B0604020202020204" pitchFamily="34" charset="0"/>
                      </a:endParaRPr>
                    </a:p>
                  </a:txBody>
                  <a:tcPr marR="91450" marT="45725" marB="45725"/>
                </a:tc>
                <a:extLst>
                  <a:ext uri="{0D108BD9-81ED-4DB2-BD59-A6C34878D82A}">
                    <a16:rowId xmlns:a16="http://schemas.microsoft.com/office/drawing/2014/main" val="1951545345"/>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10:00</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Welcome &amp; Opening Remarks</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292618367"/>
                  </a:ext>
                </a:extLst>
              </a:tr>
              <a:tr h="75790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10:10</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GB" sz="2400" b="0" i="0" u="none" strike="noStrike" cap="none" dirty="0">
                          <a:solidFill>
                            <a:srgbClr val="637052"/>
                          </a:solidFill>
                          <a:latin typeface="Arial" panose="020B0604020202020204" pitchFamily="34" charset="0"/>
                          <a:sym typeface="Quattrocento Sans"/>
                        </a:rPr>
                        <a:t>Organizational Updates</a:t>
                      </a:r>
                      <a:endParaRPr sz="2400" b="0" i="0" dirty="0">
                        <a:solidFill>
                          <a:srgbClr val="637052"/>
                        </a:solidFill>
                        <a:latin typeface="Arial" panose="020B06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en-GB" sz="2400" b="0" i="0" u="none" strike="noStrike" cap="none" dirty="0">
                          <a:solidFill>
                            <a:srgbClr val="637052"/>
                          </a:solidFill>
                          <a:latin typeface="Arial" panose="020B0604020202020204" pitchFamily="34" charset="0"/>
                          <a:sym typeface="Quattrocento Sans"/>
                        </a:rPr>
                        <a:t>DEIA Initiative Update</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175037236"/>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10:30</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Membership Update</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3821198587"/>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10:35</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637052"/>
                          </a:solidFill>
                          <a:latin typeface="Arial" panose="020B0604020202020204" pitchFamily="34" charset="0"/>
                          <a:sym typeface="Quattrocento Sans"/>
                        </a:rPr>
                        <a:t>Assurance Program Report</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1396928536"/>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10:40</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637052"/>
                          </a:solidFill>
                          <a:latin typeface="Arial" panose="020B0604020202020204" pitchFamily="34" charset="0"/>
                          <a:sym typeface="Quattrocento Sans"/>
                        </a:rPr>
                        <a:t>UK Certification Program Report</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1330178876"/>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10:45</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Leadership Council – Individual Work Group Reports</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2500326710"/>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11:35</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637052"/>
                          </a:solidFill>
                          <a:latin typeface="Arial" panose="020B0604020202020204" pitchFamily="34" charset="0"/>
                          <a:sym typeface="Quattrocento Sans"/>
                        </a:rPr>
                        <a:t>Liaison and Association Engagement</a:t>
                      </a:r>
                      <a:endParaRPr sz="2400" b="0" i="0" u="none" strike="noStrike" cap="none" dirty="0">
                        <a:solidFill>
                          <a:srgbClr val="637052"/>
                        </a:solidFill>
                        <a:latin typeface="Arial" panose="020B0604020202020204" pitchFamily="34" charset="0"/>
                        <a:ea typeface="Quattrocento Sans"/>
                        <a:cs typeface="Arial" panose="020B0604020202020204" pitchFamily="34" charset="0"/>
                        <a:sym typeface="Quattrocento Sans"/>
                      </a:endParaRPr>
                    </a:p>
                  </a:txBody>
                  <a:tcPr marL="91450" marR="91450" marT="45725" marB="45725"/>
                </a:tc>
                <a:extLst>
                  <a:ext uri="{0D108BD9-81ED-4DB2-BD59-A6C34878D82A}">
                    <a16:rowId xmlns:a16="http://schemas.microsoft.com/office/drawing/2014/main" val="2236111293"/>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11:40</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637052"/>
                          </a:solidFill>
                          <a:latin typeface="Arial" panose="020B0604020202020204" pitchFamily="34" charset="0"/>
                          <a:sym typeface="Quattrocento Sans"/>
                        </a:rPr>
                        <a:t>Introduction of Candidate Slate for Election of Directors </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3125450507"/>
                  </a:ext>
                </a:extLst>
              </a:tr>
              <a:tr h="421050">
                <a:tc>
                  <a:txBody>
                    <a:bodyPr/>
                    <a:lstStyle/>
                    <a:p>
                      <a:pPr marL="0" marR="0" lvl="0" indent="0" algn="l" rtl="0">
                        <a:lnSpc>
                          <a:spcPct val="100000"/>
                        </a:lnSpc>
                        <a:spcBef>
                          <a:spcPts val="0"/>
                        </a:spcBef>
                        <a:spcAft>
                          <a:spcPts val="0"/>
                        </a:spcAft>
                        <a:buNone/>
                      </a:pPr>
                      <a:r>
                        <a:rPr lang="en-GB" sz="2400" b="0" i="0" u="none" strike="noStrike" cap="none" dirty="0">
                          <a:solidFill>
                            <a:srgbClr val="637052"/>
                          </a:solidFill>
                          <a:latin typeface="Arial" panose="020B0604020202020204" pitchFamily="34" charset="0"/>
                          <a:sym typeface="Quattrocento Sans"/>
                        </a:rPr>
                        <a:t>11:55</a:t>
                      </a:r>
                      <a:endParaRPr sz="2400" b="0" i="0" dirty="0">
                        <a:solidFill>
                          <a:srgbClr val="637052"/>
                        </a:solidFill>
                        <a:latin typeface="Arial" panose="020B0604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637052"/>
                          </a:solidFill>
                          <a:latin typeface="Arial" panose="020B0604020202020204" pitchFamily="34" charset="0"/>
                          <a:sym typeface="Quattrocento Sans"/>
                        </a:rPr>
                        <a:t>Closing Remarks</a:t>
                      </a:r>
                      <a:endParaRPr sz="2400" b="0" i="0" dirty="0">
                        <a:solidFill>
                          <a:srgbClr val="637052"/>
                        </a:solidFill>
                        <a:latin typeface="Arial" panose="020B0604020202020204" pitchFamily="34" charset="0"/>
                      </a:endParaRPr>
                    </a:p>
                  </a:txBody>
                  <a:tcPr marL="91450" marR="91450" marT="45725" marB="45725"/>
                </a:tc>
                <a:extLst>
                  <a:ext uri="{0D108BD9-81ED-4DB2-BD59-A6C34878D82A}">
                    <a16:rowId xmlns:a16="http://schemas.microsoft.com/office/drawing/2014/main" val="268122742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ec561ca724_0_13"/>
          <p:cNvSpPr txBox="1">
            <a:spLocks noGrp="1"/>
          </p:cNvSpPr>
          <p:nvPr>
            <p:ph type="title"/>
          </p:nvPr>
        </p:nvSpPr>
        <p:spPr>
          <a:xfrm>
            <a:off x="908235" y="178005"/>
            <a:ext cx="9527178" cy="102948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7EA8AD"/>
              </a:buClr>
              <a:buSzPts val="4800"/>
              <a:buFont typeface="Quattrocento Sans"/>
              <a:buNone/>
            </a:pPr>
            <a:r>
              <a:rPr lang="en-GB" dirty="0"/>
              <a:t>Organizational Members</a:t>
            </a:r>
            <a:endParaRPr dirty="0"/>
          </a:p>
        </p:txBody>
      </p:sp>
      <p:sp>
        <p:nvSpPr>
          <p:cNvPr id="2" name="Slide Number Placeholder 1">
            <a:extLst>
              <a:ext uri="{FF2B5EF4-FFF2-40B4-BE49-F238E27FC236}">
                <a16:creationId xmlns:a16="http://schemas.microsoft.com/office/drawing/2014/main" id="{9D9BFC9E-7D50-8886-D4AA-28F5FC570171}"/>
              </a:ext>
            </a:extLst>
          </p:cNvPr>
          <p:cNvSpPr>
            <a:spLocks noGrp="1"/>
          </p:cNvSpPr>
          <p:nvPr>
            <p:ph type="sldNum" idx="10"/>
          </p:nvPr>
        </p:nvSpPr>
        <p:spPr/>
        <p:txBody>
          <a:bodyPr/>
          <a:lstStyle/>
          <a:p>
            <a:fld id="{00000000-1234-1234-1234-123412341234}" type="slidenum">
              <a:rPr lang="en-GB" smtClean="0"/>
              <a:pPr/>
              <a:t>20</a:t>
            </a:fld>
            <a:endParaRPr lang="en-GB" dirty="0"/>
          </a:p>
        </p:txBody>
      </p:sp>
      <p:pic>
        <p:nvPicPr>
          <p:cNvPr id="4" name="Picture 3">
            <a:extLst>
              <a:ext uri="{FF2B5EF4-FFF2-40B4-BE49-F238E27FC236}">
                <a16:creationId xmlns:a16="http://schemas.microsoft.com/office/drawing/2014/main" id="{BB0EFD5B-5040-599F-97FF-03068C91425E}"/>
              </a:ext>
            </a:extLst>
          </p:cNvPr>
          <p:cNvPicPr>
            <a:picLocks noChangeAspect="1"/>
          </p:cNvPicPr>
          <p:nvPr/>
        </p:nvPicPr>
        <p:blipFill>
          <a:blip r:embed="rId3"/>
          <a:stretch>
            <a:fillRect/>
          </a:stretch>
        </p:blipFill>
        <p:spPr>
          <a:xfrm>
            <a:off x="1065014" y="1207494"/>
            <a:ext cx="10061971" cy="5090275"/>
          </a:xfrm>
          <a:prstGeom prst="rect">
            <a:avLst/>
          </a:prstGeom>
        </p:spPr>
      </p:pic>
    </p:spTree>
    <p:extLst>
      <p:ext uri="{BB962C8B-B14F-4D97-AF65-F5344CB8AC3E}">
        <p14:creationId xmlns:p14="http://schemas.microsoft.com/office/powerpoint/2010/main" val="176827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62" name="Google Shape;162;p33"/>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U.S. Assurance Program</a:t>
            </a:r>
          </a:p>
        </p:txBody>
      </p:sp>
      <p:sp>
        <p:nvSpPr>
          <p:cNvPr id="2" name="Slide Number Placeholder 1">
            <a:extLst>
              <a:ext uri="{FF2B5EF4-FFF2-40B4-BE49-F238E27FC236}">
                <a16:creationId xmlns:a16="http://schemas.microsoft.com/office/drawing/2014/main" id="{9494CBD2-70CA-9934-5DDA-06AC17984DEC}"/>
              </a:ext>
            </a:extLst>
          </p:cNvPr>
          <p:cNvSpPr>
            <a:spLocks noGrp="1"/>
          </p:cNvSpPr>
          <p:nvPr>
            <p:ph type="sldNum" idx="10"/>
          </p:nvPr>
        </p:nvSpPr>
        <p:spPr/>
        <p:txBody>
          <a:bodyPr/>
          <a:lstStyle/>
          <a:p>
            <a:fld id="{00000000-1234-1234-1234-123412341234}" type="slidenum">
              <a:rPr lang="en-GB" smtClean="0"/>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EBACFD-9AC0-5365-D91B-D83303530DF7}"/>
              </a:ext>
            </a:extLst>
          </p:cNvPr>
          <p:cNvSpPr/>
          <p:nvPr/>
        </p:nvSpPr>
        <p:spPr>
          <a:xfrm>
            <a:off x="533400" y="1308100"/>
            <a:ext cx="11034204" cy="673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449997"/>
            <a:ext cx="10470324" cy="1450757"/>
          </a:xfrm>
        </p:spPr>
        <p:txBody>
          <a:bodyPr>
            <a:noAutofit/>
          </a:bodyPr>
          <a:lstStyle/>
          <a:p>
            <a:r>
              <a:rPr lang="en-US" altLang="en-US" sz="3200" b="1" dirty="0">
                <a:ea typeface="ＭＳ Ｐゴシック" panose="020B0600070205080204" pitchFamily="34" charset="-128"/>
              </a:rPr>
              <a:t>Total Assurance Program Participants</a:t>
            </a:r>
            <a:endParaRPr lang="en-US" sz="3200" dirty="0"/>
          </a:p>
        </p:txBody>
      </p:sp>
      <p:sp>
        <p:nvSpPr>
          <p:cNvPr id="15" name="TextBox 14">
            <a:extLst>
              <a:ext uri="{FF2B5EF4-FFF2-40B4-BE49-F238E27FC236}">
                <a16:creationId xmlns:a16="http://schemas.microsoft.com/office/drawing/2014/main" id="{909936F3-3471-2484-B724-52B60FC4C1C1}"/>
              </a:ext>
            </a:extLst>
          </p:cNvPr>
          <p:cNvSpPr txBox="1"/>
          <p:nvPr/>
        </p:nvSpPr>
        <p:spPr>
          <a:xfrm>
            <a:off x="1510002" y="5823790"/>
            <a:ext cx="2992679" cy="461665"/>
          </a:xfrm>
          <a:prstGeom prst="rect">
            <a:avLst/>
          </a:prstGeom>
          <a:noFill/>
        </p:spPr>
        <p:txBody>
          <a:bodyPr wrap="none" rtlCol="0">
            <a:spAutoFit/>
          </a:bodyPr>
          <a:lstStyle/>
          <a:p>
            <a:r>
              <a:rPr lang="en-US" sz="2400" dirty="0"/>
              <a:t>Total Companies: 35</a:t>
            </a:r>
          </a:p>
        </p:txBody>
      </p:sp>
      <p:graphicFrame>
        <p:nvGraphicFramePr>
          <p:cNvPr id="5" name="Table 5">
            <a:extLst>
              <a:ext uri="{FF2B5EF4-FFF2-40B4-BE49-F238E27FC236}">
                <a16:creationId xmlns:a16="http://schemas.microsoft.com/office/drawing/2014/main" id="{0498E363-E0C5-29EC-FC8E-72ADDE0C33E7}"/>
              </a:ext>
            </a:extLst>
          </p:cNvPr>
          <p:cNvGraphicFramePr>
            <a:graphicFrameLocks noGrp="1"/>
          </p:cNvGraphicFramePr>
          <p:nvPr/>
        </p:nvGraphicFramePr>
        <p:xfrm>
          <a:off x="6898892" y="2153387"/>
          <a:ext cx="4900487" cy="2743200"/>
        </p:xfrm>
        <a:graphic>
          <a:graphicData uri="http://schemas.openxmlformats.org/drawingml/2006/table">
            <a:tbl>
              <a:tblPr firstRow="1" bandRow="1">
                <a:tableStyleId>{5C22544A-7EE6-4342-B048-85BDC9FD1C3A}</a:tableStyleId>
              </a:tblPr>
              <a:tblGrid>
                <a:gridCol w="4900487">
                  <a:extLst>
                    <a:ext uri="{9D8B030D-6E8A-4147-A177-3AD203B41FA5}">
                      <a16:colId xmlns:a16="http://schemas.microsoft.com/office/drawing/2014/main" val="3062649486"/>
                    </a:ext>
                  </a:extLst>
                </a:gridCol>
              </a:tblGrid>
              <a:tr h="370840">
                <a:tc>
                  <a:txBody>
                    <a:bodyPr/>
                    <a:lstStyle/>
                    <a:p>
                      <a:pPr algn="ctr"/>
                      <a:r>
                        <a:rPr lang="en-US" dirty="0"/>
                        <a:t>Congratulations to our </a:t>
                      </a:r>
                      <a:r>
                        <a:rPr lang="en-US" b="1" u="sng" dirty="0"/>
                        <a:t>NEW</a:t>
                      </a:r>
                      <a:r>
                        <a:rPr lang="en-US" dirty="0"/>
                        <a:t> 2023 Assurance Program Companies</a:t>
                      </a:r>
                    </a:p>
                  </a:txBody>
                  <a:tcPr/>
                </a:tc>
                <a:extLst>
                  <a:ext uri="{0D108BD9-81ED-4DB2-BD59-A6C34878D82A}">
                    <a16:rowId xmlns:a16="http://schemas.microsoft.com/office/drawing/2014/main" val="3876579721"/>
                  </a:ext>
                </a:extLst>
              </a:tr>
              <a:tr h="370840">
                <a:tc>
                  <a:txBody>
                    <a:bodyPr/>
                    <a:lstStyle/>
                    <a:p>
                      <a:r>
                        <a:rPr lang="en-US" dirty="0"/>
                        <a:t>IDEMIA – IAL2 Component Service</a:t>
                      </a:r>
                    </a:p>
                  </a:txBody>
                  <a:tcPr/>
                </a:tc>
                <a:extLst>
                  <a:ext uri="{0D108BD9-81ED-4DB2-BD59-A6C34878D82A}">
                    <a16:rowId xmlns:a16="http://schemas.microsoft.com/office/drawing/2014/main" val="245061852"/>
                  </a:ext>
                </a:extLst>
              </a:tr>
              <a:tr h="370840">
                <a:tc>
                  <a:txBody>
                    <a:bodyPr/>
                    <a:lstStyle/>
                    <a:p>
                      <a:r>
                        <a:rPr lang="en-US" dirty="0"/>
                        <a:t>Exostar – IAL2 &amp; AAL2 Full Service RTO</a:t>
                      </a:r>
                    </a:p>
                  </a:txBody>
                  <a:tcPr/>
                </a:tc>
                <a:extLst>
                  <a:ext uri="{0D108BD9-81ED-4DB2-BD59-A6C34878D82A}">
                    <a16:rowId xmlns:a16="http://schemas.microsoft.com/office/drawing/2014/main" val="1456108322"/>
                  </a:ext>
                </a:extLst>
              </a:tr>
              <a:tr h="370840">
                <a:tc>
                  <a:txBody>
                    <a:bodyPr/>
                    <a:lstStyle/>
                    <a:p>
                      <a:r>
                        <a:rPr lang="en-US" dirty="0"/>
                        <a:t>JakobsenID – IAL2 &amp; AAL2 Full Service RTO</a:t>
                      </a:r>
                    </a:p>
                  </a:txBody>
                  <a:tcPr/>
                </a:tc>
                <a:extLst>
                  <a:ext uri="{0D108BD9-81ED-4DB2-BD59-A6C34878D82A}">
                    <a16:rowId xmlns:a16="http://schemas.microsoft.com/office/drawing/2014/main" val="534583237"/>
                  </a:ext>
                </a:extLst>
              </a:tr>
              <a:tr h="370840">
                <a:tc>
                  <a:txBody>
                    <a:bodyPr/>
                    <a:lstStyle/>
                    <a:p>
                      <a:r>
                        <a:rPr lang="en-US" dirty="0"/>
                        <a:t>Incode – IAL2 Component Service</a:t>
                      </a:r>
                    </a:p>
                  </a:txBody>
                  <a:tcPr/>
                </a:tc>
                <a:extLst>
                  <a:ext uri="{0D108BD9-81ED-4DB2-BD59-A6C34878D82A}">
                    <a16:rowId xmlns:a16="http://schemas.microsoft.com/office/drawing/2014/main" val="1240178294"/>
                  </a:ext>
                </a:extLst>
              </a:tr>
              <a:tr h="370840">
                <a:tc>
                  <a:txBody>
                    <a:bodyPr/>
                    <a:lstStyle/>
                    <a:p>
                      <a:r>
                        <a:rPr lang="en-US" dirty="0"/>
                        <a:t>ID Data Web – IAL2 Component Service</a:t>
                      </a:r>
                    </a:p>
                  </a:txBody>
                  <a:tcPr/>
                </a:tc>
                <a:extLst>
                  <a:ext uri="{0D108BD9-81ED-4DB2-BD59-A6C34878D82A}">
                    <a16:rowId xmlns:a16="http://schemas.microsoft.com/office/drawing/2014/main" val="2485879423"/>
                  </a:ext>
                </a:extLst>
              </a:tr>
              <a:tr h="370840">
                <a:tc>
                  <a:txBody>
                    <a:bodyPr/>
                    <a:lstStyle/>
                    <a:p>
                      <a:r>
                        <a:rPr lang="en-US" dirty="0"/>
                        <a:t>Notarize/Proof – IAL2 Component Service</a:t>
                      </a:r>
                    </a:p>
                  </a:txBody>
                  <a:tcPr/>
                </a:tc>
                <a:extLst>
                  <a:ext uri="{0D108BD9-81ED-4DB2-BD59-A6C34878D82A}">
                    <a16:rowId xmlns:a16="http://schemas.microsoft.com/office/drawing/2014/main" val="3260557674"/>
                  </a:ext>
                </a:extLst>
              </a:tr>
            </a:tbl>
          </a:graphicData>
        </a:graphic>
      </p:graphicFrame>
      <p:graphicFrame>
        <p:nvGraphicFramePr>
          <p:cNvPr id="3" name="Chart 2">
            <a:extLst>
              <a:ext uri="{FF2B5EF4-FFF2-40B4-BE49-F238E27FC236}">
                <a16:creationId xmlns:a16="http://schemas.microsoft.com/office/drawing/2014/main" id="{48EA6293-B03B-0B81-3F26-E3CB3AA0D603}"/>
              </a:ext>
            </a:extLst>
          </p:cNvPr>
          <p:cNvGraphicFramePr>
            <a:graphicFrameLocks/>
          </p:cNvGraphicFramePr>
          <p:nvPr>
            <p:extLst>
              <p:ext uri="{D42A27DB-BD31-4B8C-83A1-F6EECF244321}">
                <p14:modId xmlns:p14="http://schemas.microsoft.com/office/powerpoint/2010/main" val="3826254836"/>
              </p:ext>
            </p:extLst>
          </p:nvPr>
        </p:nvGraphicFramePr>
        <p:xfrm>
          <a:off x="-797308" y="1079500"/>
          <a:ext cx="7363208" cy="482095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451E6E9-DEFD-B709-C4BE-29A5B0FC7922}"/>
              </a:ext>
            </a:extLst>
          </p:cNvPr>
          <p:cNvSpPr>
            <a:spLocks noGrp="1"/>
          </p:cNvSpPr>
          <p:nvPr>
            <p:ph type="sldNum" idx="10"/>
          </p:nvPr>
        </p:nvSpPr>
        <p:spPr/>
        <p:txBody>
          <a:bodyPr/>
          <a:lstStyle/>
          <a:p>
            <a:fld id="{00000000-1234-1234-1234-123412341234}" type="slidenum">
              <a:rPr lang="en-GB" smtClean="0"/>
              <a:pPr/>
              <a:t>22</a:t>
            </a:fld>
            <a:endParaRPr lang="en-GB" dirty="0"/>
          </a:p>
        </p:txBody>
      </p:sp>
    </p:spTree>
    <p:extLst>
      <p:ext uri="{BB962C8B-B14F-4D97-AF65-F5344CB8AC3E}">
        <p14:creationId xmlns:p14="http://schemas.microsoft.com/office/powerpoint/2010/main" val="408123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679"/>
            <a:ext cx="10972800" cy="952500"/>
          </a:xfrm>
        </p:spPr>
        <p:txBody>
          <a:bodyPr>
            <a:noAutofit/>
          </a:bodyPr>
          <a:lstStyle/>
          <a:p>
            <a:r>
              <a:rPr lang="en-US" sz="3200" dirty="0"/>
              <a:t>Grants of Approval &amp; Annual Conformity Reviews</a:t>
            </a:r>
            <a:br>
              <a:rPr lang="en-US" sz="3200" dirty="0"/>
            </a:br>
            <a:r>
              <a:rPr lang="en-US" sz="3200" dirty="0"/>
              <a:t>2020-2023</a:t>
            </a:r>
          </a:p>
        </p:txBody>
      </p:sp>
      <p:sp>
        <p:nvSpPr>
          <p:cNvPr id="8" name="TextBox 7">
            <a:extLst>
              <a:ext uri="{FF2B5EF4-FFF2-40B4-BE49-F238E27FC236}">
                <a16:creationId xmlns:a16="http://schemas.microsoft.com/office/drawing/2014/main" id="{7EBFFC58-12DA-0500-9C73-408BDFB4AF44}"/>
              </a:ext>
            </a:extLst>
          </p:cNvPr>
          <p:cNvSpPr txBox="1"/>
          <p:nvPr/>
        </p:nvSpPr>
        <p:spPr>
          <a:xfrm>
            <a:off x="5058590" y="5983939"/>
            <a:ext cx="2074820" cy="253916"/>
          </a:xfrm>
          <a:prstGeom prst="rect">
            <a:avLst/>
          </a:prstGeom>
          <a:noFill/>
        </p:spPr>
        <p:txBody>
          <a:bodyPr wrap="square" rtlCol="0">
            <a:spAutoFit/>
          </a:bodyPr>
          <a:lstStyle/>
          <a:p>
            <a:r>
              <a:rPr lang="en-US" sz="1050" i="1" dirty="0"/>
              <a:t>Includes CSPs and Assessors. </a:t>
            </a:r>
            <a:endParaRPr lang="en-US" sz="1400" i="1" dirty="0"/>
          </a:p>
        </p:txBody>
      </p:sp>
      <p:graphicFrame>
        <p:nvGraphicFramePr>
          <p:cNvPr id="4" name="Chart 3">
            <a:extLst>
              <a:ext uri="{FF2B5EF4-FFF2-40B4-BE49-F238E27FC236}">
                <a16:creationId xmlns:a16="http://schemas.microsoft.com/office/drawing/2014/main" id="{8E910D22-F7D8-E85E-7220-9B4C97A1921C}"/>
              </a:ext>
            </a:extLst>
          </p:cNvPr>
          <p:cNvGraphicFramePr>
            <a:graphicFrameLocks/>
          </p:cNvGraphicFramePr>
          <p:nvPr>
            <p:extLst>
              <p:ext uri="{D42A27DB-BD31-4B8C-83A1-F6EECF244321}">
                <p14:modId xmlns:p14="http://schemas.microsoft.com/office/powerpoint/2010/main" val="602926539"/>
              </p:ext>
            </p:extLst>
          </p:nvPr>
        </p:nvGraphicFramePr>
        <p:xfrm>
          <a:off x="2692400" y="1809401"/>
          <a:ext cx="7154262" cy="4152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2A8A4B4-188C-B0D4-8BC0-F71180BBD125}"/>
              </a:ext>
            </a:extLst>
          </p:cNvPr>
          <p:cNvSpPr txBox="1"/>
          <p:nvPr/>
        </p:nvSpPr>
        <p:spPr>
          <a:xfrm rot="16200000">
            <a:off x="-706781" y="3305890"/>
            <a:ext cx="6104238" cy="246221"/>
          </a:xfrm>
          <a:prstGeom prst="rect">
            <a:avLst/>
          </a:prstGeom>
          <a:noFill/>
        </p:spPr>
        <p:txBody>
          <a:bodyPr wrap="square">
            <a:spAutoFit/>
          </a:bodyPr>
          <a:lstStyle/>
          <a:p>
            <a:pPr algn="ctr" rtl="0">
              <a:defRPr sz="1000" b="0" i="0" u="none" strike="noStrike" kern="1200" baseline="0">
                <a:solidFill>
                  <a:srgbClr val="000000">
                    <a:lumMod val="65000"/>
                    <a:lumOff val="35000"/>
                  </a:srgbClr>
                </a:solidFill>
                <a:latin typeface="+mn-lt"/>
                <a:ea typeface="+mn-ea"/>
                <a:cs typeface="+mn-cs"/>
              </a:defRPr>
            </a:pPr>
            <a:r>
              <a:rPr lang="en-US" dirty="0"/>
              <a:t>Number of Companies</a:t>
            </a:r>
          </a:p>
        </p:txBody>
      </p:sp>
      <p:sp>
        <p:nvSpPr>
          <p:cNvPr id="3" name="Slide Number Placeholder 2">
            <a:extLst>
              <a:ext uri="{FF2B5EF4-FFF2-40B4-BE49-F238E27FC236}">
                <a16:creationId xmlns:a16="http://schemas.microsoft.com/office/drawing/2014/main" id="{526A1A3E-D429-0A79-A832-ACC0D990AA8C}"/>
              </a:ext>
            </a:extLst>
          </p:cNvPr>
          <p:cNvSpPr>
            <a:spLocks noGrp="1"/>
          </p:cNvSpPr>
          <p:nvPr>
            <p:ph type="sldNum" idx="10"/>
          </p:nvPr>
        </p:nvSpPr>
        <p:spPr/>
        <p:txBody>
          <a:bodyPr/>
          <a:lstStyle/>
          <a:p>
            <a:fld id="{00000000-1234-1234-1234-123412341234}" type="slidenum">
              <a:rPr lang="en-GB" smtClean="0"/>
              <a:pPr/>
              <a:t>23</a:t>
            </a:fld>
            <a:endParaRPr lang="en-GB" dirty="0"/>
          </a:p>
        </p:txBody>
      </p:sp>
    </p:spTree>
    <p:extLst>
      <p:ext uri="{BB962C8B-B14F-4D97-AF65-F5344CB8AC3E}">
        <p14:creationId xmlns:p14="http://schemas.microsoft.com/office/powerpoint/2010/main" val="315041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7299"/>
            <a:ext cx="10972800" cy="901699"/>
          </a:xfrm>
        </p:spPr>
        <p:txBody>
          <a:bodyPr>
            <a:noAutofit/>
          </a:bodyPr>
          <a:lstStyle/>
          <a:p>
            <a:r>
              <a:rPr lang="en-US" altLang="en-US" sz="3200" dirty="0"/>
              <a:t>Assurance Program ~ </a:t>
            </a:r>
            <a:br>
              <a:rPr lang="en-US" altLang="en-US" sz="3200" dirty="0"/>
            </a:br>
            <a:r>
              <a:rPr lang="en-US" altLang="en-US" sz="3200" dirty="0"/>
              <a:t>2024 Anticipated Changes </a:t>
            </a:r>
            <a:endParaRPr lang="en-US" sz="3200" dirty="0"/>
          </a:p>
        </p:txBody>
      </p:sp>
      <p:sp>
        <p:nvSpPr>
          <p:cNvPr id="6" name="TextBox 5">
            <a:extLst>
              <a:ext uri="{FF2B5EF4-FFF2-40B4-BE49-F238E27FC236}">
                <a16:creationId xmlns:a16="http://schemas.microsoft.com/office/drawing/2014/main" id="{A7D5E6C4-0A53-7794-7B9E-58307D2620CC}"/>
              </a:ext>
            </a:extLst>
          </p:cNvPr>
          <p:cNvSpPr txBox="1"/>
          <p:nvPr/>
        </p:nvSpPr>
        <p:spPr>
          <a:xfrm>
            <a:off x="609600" y="1676398"/>
            <a:ext cx="10972800"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9AEC754-A3DE-D392-4F5F-92E01D8EC082}"/>
              </a:ext>
            </a:extLst>
          </p:cNvPr>
          <p:cNvSpPr txBox="1"/>
          <p:nvPr/>
        </p:nvSpPr>
        <p:spPr>
          <a:xfrm>
            <a:off x="609600" y="1676398"/>
            <a:ext cx="10972800" cy="390876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Fees remain the same</a:t>
            </a:r>
          </a:p>
          <a:p>
            <a:pPr marL="285750" indent="-285750">
              <a:lnSpc>
                <a:spcPct val="200000"/>
              </a:lnSpc>
              <a:buFont typeface="Arial" panose="020B0604020202020204" pitchFamily="34" charset="0"/>
              <a:buChar char="•"/>
            </a:pPr>
            <a:r>
              <a:rPr lang="en-US" sz="2400" dirty="0"/>
              <a:t>Reclassifying Current Approvals – Full Service and Component Service </a:t>
            </a:r>
          </a:p>
          <a:p>
            <a:pPr marL="285750" indent="-285750">
              <a:lnSpc>
                <a:spcPct val="200000"/>
              </a:lnSpc>
              <a:buFont typeface="Arial" panose="020B0604020202020204" pitchFamily="34" charset="0"/>
              <a:buChar char="•"/>
            </a:pPr>
            <a:r>
              <a:rPr lang="en-US" sz="2400" dirty="0"/>
              <a:t>Removal of ‘Technical’ Class of Approval</a:t>
            </a:r>
          </a:p>
          <a:p>
            <a:pPr marL="285750" indent="-285750">
              <a:lnSpc>
                <a:spcPct val="200000"/>
              </a:lnSpc>
              <a:buFont typeface="Arial" panose="020B0604020202020204" pitchFamily="34" charset="0"/>
              <a:buChar char="•"/>
            </a:pPr>
            <a:r>
              <a:rPr lang="en-US" sz="2400" dirty="0"/>
              <a:t>800-63 rev. 4 release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0F02729A-04F0-3B6C-759B-4AFC5FAAE736}"/>
              </a:ext>
            </a:extLst>
          </p:cNvPr>
          <p:cNvSpPr>
            <a:spLocks noGrp="1"/>
          </p:cNvSpPr>
          <p:nvPr>
            <p:ph type="sldNum" idx="10"/>
          </p:nvPr>
        </p:nvSpPr>
        <p:spPr/>
        <p:txBody>
          <a:bodyPr/>
          <a:lstStyle/>
          <a:p>
            <a:fld id="{00000000-1234-1234-1234-123412341234}" type="slidenum">
              <a:rPr lang="en-GB" smtClean="0"/>
              <a:pPr/>
              <a:t>24</a:t>
            </a:fld>
            <a:endParaRPr lang="en-GB" dirty="0"/>
          </a:p>
        </p:txBody>
      </p:sp>
    </p:spTree>
    <p:extLst>
      <p:ext uri="{BB962C8B-B14F-4D97-AF65-F5344CB8AC3E}">
        <p14:creationId xmlns:p14="http://schemas.microsoft.com/office/powerpoint/2010/main" val="86114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62" name="Google Shape;162;p33"/>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U.K. Certification Program</a:t>
            </a:r>
          </a:p>
        </p:txBody>
      </p:sp>
      <p:sp>
        <p:nvSpPr>
          <p:cNvPr id="2" name="Slide Number Placeholder 1">
            <a:extLst>
              <a:ext uri="{FF2B5EF4-FFF2-40B4-BE49-F238E27FC236}">
                <a16:creationId xmlns:a16="http://schemas.microsoft.com/office/drawing/2014/main" id="{645A4C23-C9E4-E6EB-ECB5-C753719E9342}"/>
              </a:ext>
            </a:extLst>
          </p:cNvPr>
          <p:cNvSpPr>
            <a:spLocks noGrp="1"/>
          </p:cNvSpPr>
          <p:nvPr>
            <p:ph type="sldNum" idx="10"/>
          </p:nvPr>
        </p:nvSpPr>
        <p:spPr/>
        <p:txBody>
          <a:bodyPr/>
          <a:lstStyle/>
          <a:p>
            <a:fld id="{00000000-1234-1234-1234-123412341234}" type="slidenum">
              <a:rPr lang="en-GB" smtClean="0"/>
              <a:pPr/>
              <a:t>25</a:t>
            </a:fld>
            <a:endParaRPr lang="en-GB" dirty="0"/>
          </a:p>
        </p:txBody>
      </p:sp>
    </p:spTree>
    <p:extLst>
      <p:ext uri="{BB962C8B-B14F-4D97-AF65-F5344CB8AC3E}">
        <p14:creationId xmlns:p14="http://schemas.microsoft.com/office/powerpoint/2010/main" val="351222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9699"/>
            <a:ext cx="10972800" cy="901699"/>
          </a:xfrm>
        </p:spPr>
        <p:txBody>
          <a:bodyPr>
            <a:noAutofit/>
          </a:bodyPr>
          <a:lstStyle/>
          <a:p>
            <a:r>
              <a:rPr lang="en-US" sz="3200" dirty="0"/>
              <a:t>UK Certification Program for DIATF </a:t>
            </a:r>
            <a:br>
              <a:rPr lang="en-US" sz="3200" dirty="0"/>
            </a:br>
            <a:r>
              <a:rPr lang="en-US" sz="3200" dirty="0"/>
              <a:t>Right to Work, Right to Rent, DBS Services</a:t>
            </a:r>
          </a:p>
        </p:txBody>
      </p:sp>
      <p:sp>
        <p:nvSpPr>
          <p:cNvPr id="6" name="TextBox 5">
            <a:extLst>
              <a:ext uri="{FF2B5EF4-FFF2-40B4-BE49-F238E27FC236}">
                <a16:creationId xmlns:a16="http://schemas.microsoft.com/office/drawing/2014/main" id="{A7D5E6C4-0A53-7794-7B9E-58307D2620CC}"/>
              </a:ext>
            </a:extLst>
          </p:cNvPr>
          <p:cNvSpPr txBox="1"/>
          <p:nvPr/>
        </p:nvSpPr>
        <p:spPr>
          <a:xfrm>
            <a:off x="609600" y="1676398"/>
            <a:ext cx="10972800"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9AEC754-A3DE-D392-4F5F-92E01D8EC082}"/>
              </a:ext>
            </a:extLst>
          </p:cNvPr>
          <p:cNvSpPr txBox="1"/>
          <p:nvPr/>
        </p:nvSpPr>
        <p:spPr>
          <a:xfrm>
            <a:off x="609600" y="1863987"/>
            <a:ext cx="10972800" cy="4435214"/>
          </a:xfrm>
          <a:prstGeom prst="rect">
            <a:avLst/>
          </a:prstGeom>
          <a:noFill/>
        </p:spPr>
        <p:txBody>
          <a:bodyPr wrap="square" rtlCol="0">
            <a:normAutofit lnSpcReduction="10000"/>
          </a:bodyPr>
          <a:lstStyle/>
          <a:p>
            <a:pPr marL="285750" indent="-285750">
              <a:buFont typeface="Arial" panose="020B0604020202020204" pitchFamily="34" charset="0"/>
              <a:buChar char="•"/>
            </a:pPr>
            <a:r>
              <a:rPr lang="en-US" sz="2400" dirty="0"/>
              <a:t>UK Advisory Board Led by Alison McDowell, Beruku, with Andi Hindle and Emma Lindley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Certifications available for Right to Work, Right to Rent, and Disclosure and Barring Service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Certifications for Identity Service Providers (IDSP), Attributes Service Providers (ASP), and Orchestration Service Providers (OSP)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Future plans for Holder Service Providers, for e-wallets, mobile DL, wallet apps, etc.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New staff beginning in 2024 </a:t>
            </a:r>
          </a:p>
        </p:txBody>
      </p:sp>
      <p:sp>
        <p:nvSpPr>
          <p:cNvPr id="3" name="Slide Number Placeholder 2">
            <a:extLst>
              <a:ext uri="{FF2B5EF4-FFF2-40B4-BE49-F238E27FC236}">
                <a16:creationId xmlns:a16="http://schemas.microsoft.com/office/drawing/2014/main" id="{23B5995E-2983-9E03-3F14-721A69EC073A}"/>
              </a:ext>
            </a:extLst>
          </p:cNvPr>
          <p:cNvSpPr>
            <a:spLocks noGrp="1"/>
          </p:cNvSpPr>
          <p:nvPr>
            <p:ph type="sldNum" idx="10"/>
          </p:nvPr>
        </p:nvSpPr>
        <p:spPr/>
        <p:txBody>
          <a:bodyPr/>
          <a:lstStyle/>
          <a:p>
            <a:fld id="{00000000-1234-1234-1234-123412341234}" type="slidenum">
              <a:rPr lang="en-GB" smtClean="0"/>
              <a:pPr/>
              <a:t>26</a:t>
            </a:fld>
            <a:endParaRPr lang="en-GB" dirty="0"/>
          </a:p>
        </p:txBody>
      </p:sp>
    </p:spTree>
    <p:extLst>
      <p:ext uri="{BB962C8B-B14F-4D97-AF65-F5344CB8AC3E}">
        <p14:creationId xmlns:p14="http://schemas.microsoft.com/office/powerpoint/2010/main" val="247319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62" name="Google Shape;162;p33"/>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Leadership Council Work Group Reports</a:t>
            </a:r>
            <a:endParaRPr lang="en-GB"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F36B146E-3BDA-5BA3-F87E-C6C847E3BC49}"/>
              </a:ext>
            </a:extLst>
          </p:cNvPr>
          <p:cNvSpPr>
            <a:spLocks noGrp="1"/>
          </p:cNvSpPr>
          <p:nvPr>
            <p:ph type="sldNum" idx="10"/>
          </p:nvPr>
        </p:nvSpPr>
        <p:spPr/>
        <p:txBody>
          <a:bodyPr/>
          <a:lstStyle/>
          <a:p>
            <a:fld id="{00000000-1234-1234-1234-123412341234}" type="slidenum">
              <a:rPr lang="en-GB" smtClean="0"/>
              <a:pPr/>
              <a:t>27</a:t>
            </a:fld>
            <a:endParaRPr lang="en-GB" dirty="0"/>
          </a:p>
        </p:txBody>
      </p:sp>
    </p:spTree>
    <p:extLst>
      <p:ext uri="{BB962C8B-B14F-4D97-AF65-F5344CB8AC3E}">
        <p14:creationId xmlns:p14="http://schemas.microsoft.com/office/powerpoint/2010/main" val="137229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62" name="Google Shape;162;p33"/>
          <p:cNvSpPr txBox="1"/>
          <p:nvPr/>
        </p:nvSpPr>
        <p:spPr>
          <a:xfrm>
            <a:off x="2669421" y="2336624"/>
            <a:ext cx="6853200" cy="8310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Identity Assurance WG</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CC59C85-B4A3-C028-D19B-228999EAEA32}"/>
              </a:ext>
            </a:extLst>
          </p:cNvPr>
          <p:cNvSpPr>
            <a:spLocks noGrp="1"/>
          </p:cNvSpPr>
          <p:nvPr>
            <p:ph type="sldNum" idx="10"/>
          </p:nvPr>
        </p:nvSpPr>
        <p:spPr/>
        <p:txBody>
          <a:bodyPr/>
          <a:lstStyle/>
          <a:p>
            <a:fld id="{00000000-1234-1234-1234-123412341234}" type="slidenum">
              <a:rPr lang="en-GB" smtClean="0"/>
              <a:pPr/>
              <a:t>28</a:t>
            </a:fld>
            <a:endParaRPr lang="en-GB" dirty="0"/>
          </a:p>
        </p:txBody>
      </p:sp>
    </p:spTree>
    <p:extLst>
      <p:ext uri="{BB962C8B-B14F-4D97-AF65-F5344CB8AC3E}">
        <p14:creationId xmlns:p14="http://schemas.microsoft.com/office/powerpoint/2010/main" val="42988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ec561ca724_0_0"/>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6666"/>
              <a:buNone/>
            </a:pPr>
            <a:r>
              <a:rPr lang="en-GB" sz="3200" dirty="0"/>
              <a:t>Identity Assurance WG – 2023 in Summary </a:t>
            </a:r>
            <a:br>
              <a:rPr lang="en-GB" sz="3200" dirty="0"/>
            </a:br>
            <a:br>
              <a:rPr lang="en-GB" sz="3200" dirty="0"/>
            </a:br>
            <a:r>
              <a:rPr lang="en-GB" sz="2200" dirty="0"/>
              <a:t>https://kantara.atlassian.net/wiki/spaces/IAWG/overview</a:t>
            </a:r>
            <a:endParaRPr sz="3100" dirty="0"/>
          </a:p>
        </p:txBody>
      </p:sp>
      <p:sp>
        <p:nvSpPr>
          <p:cNvPr id="176" name="Google Shape;176;g1ec561ca724_0_0"/>
          <p:cNvSpPr txBox="1">
            <a:spLocks noGrp="1"/>
          </p:cNvSpPr>
          <p:nvPr>
            <p:ph type="body" idx="1"/>
          </p:nvPr>
        </p:nvSpPr>
        <p:spPr>
          <a:xfrm>
            <a:off x="567343" y="1861722"/>
            <a:ext cx="11482800" cy="4023300"/>
          </a:xfrm>
          <a:prstGeom prst="rect">
            <a:avLst/>
          </a:prstGeom>
          <a:noFill/>
          <a:ln>
            <a:noFill/>
          </a:ln>
        </p:spPr>
        <p:txBody>
          <a:bodyPr spcFirstLastPara="1" wrap="square" lIns="0" tIns="45700" rIns="0" bIns="45700" anchor="t" anchorCtr="0">
            <a:normAutofit fontScale="92500" lnSpcReduction="20000"/>
          </a:bodyPr>
          <a:lstStyle/>
          <a:p>
            <a:pPr marL="355600" lvl="0" indent="0" algn="l" rtl="0">
              <a:lnSpc>
                <a:spcPct val="90000"/>
              </a:lnSpc>
              <a:spcBef>
                <a:spcPts val="1200"/>
              </a:spcBef>
              <a:spcAft>
                <a:spcPts val="0"/>
              </a:spcAft>
              <a:buSzPts val="2400"/>
              <a:buFont typeface="Arial"/>
              <a:buChar char=" "/>
            </a:pPr>
            <a:r>
              <a:rPr lang="en-GB" sz="2400" dirty="0">
                <a:solidFill>
                  <a:srgbClr val="7EA8AD"/>
                </a:solidFill>
              </a:rPr>
              <a:t>NIST 800-63 v4 Public Draft response</a:t>
            </a:r>
            <a:r>
              <a:rPr lang="en-GB" sz="2400" dirty="0"/>
              <a:t>	</a:t>
            </a:r>
            <a:endParaRPr dirty="0"/>
          </a:p>
          <a:p>
            <a:pPr marL="876300" marR="0" lvl="0" indent="-342900" algn="l" rtl="0">
              <a:lnSpc>
                <a:spcPct val="90000"/>
              </a:lnSpc>
              <a:spcBef>
                <a:spcPts val="1200"/>
              </a:spcBef>
              <a:spcAft>
                <a:spcPts val="0"/>
              </a:spcAft>
              <a:buSzPts val="2000"/>
              <a:buFont typeface="Wingdings" pitchFamily="2" charset="2"/>
              <a:buChar char="§"/>
            </a:pPr>
            <a:r>
              <a:rPr lang="en-GB" sz="2400" dirty="0"/>
              <a:t>IAWG compiled, discussed, agreed on comments to NIST on v4 draft</a:t>
            </a:r>
            <a:endParaRPr sz="2400" dirty="0"/>
          </a:p>
          <a:p>
            <a:pPr marL="876300" marR="0" lvl="0" indent="-342900" algn="l" rtl="0">
              <a:lnSpc>
                <a:spcPct val="90000"/>
              </a:lnSpc>
              <a:spcBef>
                <a:spcPts val="1200"/>
              </a:spcBef>
              <a:spcAft>
                <a:spcPts val="0"/>
              </a:spcAft>
              <a:buSzPts val="2000"/>
              <a:buFont typeface="Wingdings" pitchFamily="2" charset="2"/>
              <a:buChar char="§"/>
            </a:pPr>
            <a:r>
              <a:rPr lang="en-GB" sz="2400" dirty="0"/>
              <a:t>Work ran from January through April 2023 and submitted successfully</a:t>
            </a:r>
            <a:endParaRPr sz="2400" dirty="0"/>
          </a:p>
          <a:p>
            <a:pPr marL="876300" marR="0" lvl="0" indent="-342900" algn="l" rtl="0">
              <a:lnSpc>
                <a:spcPct val="90000"/>
              </a:lnSpc>
              <a:spcBef>
                <a:spcPts val="1200"/>
              </a:spcBef>
              <a:spcAft>
                <a:spcPts val="0"/>
              </a:spcAft>
              <a:buSzPts val="2000"/>
              <a:buFont typeface="Wingdings" pitchFamily="2" charset="2"/>
              <a:buChar char="§"/>
            </a:pPr>
            <a:r>
              <a:rPr lang="en-GB" sz="2400" dirty="0"/>
              <a:t>NIST plans to issue a second call for public comments early 2024 </a:t>
            </a:r>
            <a:endParaRPr sz="2400" dirty="0"/>
          </a:p>
          <a:p>
            <a:pPr marL="355600" lvl="0" indent="0" algn="l" rtl="0">
              <a:lnSpc>
                <a:spcPct val="90000"/>
              </a:lnSpc>
              <a:spcBef>
                <a:spcPts val="0"/>
              </a:spcBef>
              <a:spcAft>
                <a:spcPts val="0"/>
              </a:spcAft>
              <a:buSzPts val="2400"/>
              <a:buFont typeface="Quattrocento Sans"/>
              <a:buChar char=" "/>
            </a:pPr>
            <a:endParaRPr sz="2400" dirty="0"/>
          </a:p>
          <a:p>
            <a:pPr marL="355600" lvl="0" indent="0" algn="l" rtl="0">
              <a:lnSpc>
                <a:spcPct val="90000"/>
              </a:lnSpc>
              <a:spcBef>
                <a:spcPts val="0"/>
              </a:spcBef>
              <a:spcAft>
                <a:spcPts val="0"/>
              </a:spcAft>
              <a:buClr>
                <a:srgbClr val="7EA8AD"/>
              </a:buClr>
              <a:buSzPts val="2400"/>
              <a:buFont typeface="Quattrocento Sans"/>
              <a:buChar char=" "/>
            </a:pPr>
            <a:r>
              <a:rPr lang="en-GB" sz="2400" dirty="0">
                <a:solidFill>
                  <a:srgbClr val="7EA8AD"/>
                </a:solidFill>
              </a:rPr>
              <a:t>Resolution of outstanding issues with service assessment criteria</a:t>
            </a:r>
            <a:endParaRPr sz="2400" dirty="0">
              <a:solidFill>
                <a:srgbClr val="7EA8AD"/>
              </a:solidFill>
            </a:endParaRPr>
          </a:p>
          <a:p>
            <a:pPr marL="876300" marR="0" lvl="0" indent="-342900" algn="l" rtl="0">
              <a:lnSpc>
                <a:spcPct val="90000"/>
              </a:lnSpc>
              <a:spcBef>
                <a:spcPts val="1200"/>
              </a:spcBef>
              <a:spcAft>
                <a:spcPts val="0"/>
              </a:spcAft>
              <a:buSzPts val="2000"/>
              <a:buFont typeface="Wingdings" pitchFamily="2" charset="2"/>
              <a:buChar char="§"/>
            </a:pPr>
            <a:r>
              <a:rPr lang="en-GB" sz="2400" dirty="0"/>
              <a:t>Assessors and service providers find errors, unclear criteria and other issues as they work with our SAC</a:t>
            </a:r>
            <a:endParaRPr sz="2400" dirty="0"/>
          </a:p>
          <a:p>
            <a:pPr marL="876300" marR="0" lvl="0" indent="-342900" algn="l" rtl="0">
              <a:lnSpc>
                <a:spcPct val="90000"/>
              </a:lnSpc>
              <a:spcBef>
                <a:spcPts val="1200"/>
              </a:spcBef>
              <a:spcAft>
                <a:spcPts val="0"/>
              </a:spcAft>
              <a:buSzPts val="2000"/>
              <a:buFont typeface="Wingdings" pitchFamily="2" charset="2"/>
              <a:buChar char="§"/>
            </a:pPr>
            <a:r>
              <a:rPr lang="en-GB" sz="2400" dirty="0"/>
              <a:t>IAWG works through these issues as time allows</a:t>
            </a:r>
            <a:endParaRPr sz="2400" dirty="0"/>
          </a:p>
          <a:p>
            <a:pPr marL="876300" marR="0" lvl="0" indent="-342900" algn="l" rtl="0">
              <a:lnSpc>
                <a:spcPct val="90000"/>
              </a:lnSpc>
              <a:spcBef>
                <a:spcPts val="1200"/>
              </a:spcBef>
              <a:spcAft>
                <a:spcPts val="0"/>
              </a:spcAft>
              <a:buSzPts val="2000"/>
              <a:buFont typeface="Wingdings" pitchFamily="2" charset="2"/>
              <a:buChar char="§"/>
            </a:pPr>
            <a:r>
              <a:rPr lang="en-GB" sz="2400" dirty="0"/>
              <a:t>Work on outstanding issues ran from June to November 2023</a:t>
            </a:r>
            <a:endParaRPr sz="2400" dirty="0"/>
          </a:p>
          <a:p>
            <a:pPr marL="876300" marR="0" lvl="0" indent="-342900" algn="l" rtl="0">
              <a:lnSpc>
                <a:spcPct val="90000"/>
              </a:lnSpc>
              <a:spcBef>
                <a:spcPts val="1200"/>
              </a:spcBef>
              <a:spcAft>
                <a:spcPts val="0"/>
              </a:spcAft>
              <a:buSzPts val="2000"/>
              <a:buFont typeface="Wingdings" pitchFamily="2" charset="2"/>
              <a:buChar char="§"/>
            </a:pPr>
            <a:r>
              <a:rPr lang="en-GB" sz="2400" dirty="0"/>
              <a:t>Updated documents circulated and uploaded to the Kantara site</a:t>
            </a:r>
            <a:endParaRPr sz="2400" dirty="0"/>
          </a:p>
        </p:txBody>
      </p:sp>
      <p:sp>
        <p:nvSpPr>
          <p:cNvPr id="2" name="Slide Number Placeholder 1">
            <a:extLst>
              <a:ext uri="{FF2B5EF4-FFF2-40B4-BE49-F238E27FC236}">
                <a16:creationId xmlns:a16="http://schemas.microsoft.com/office/drawing/2014/main" id="{DC39C1A1-7C48-689D-5C65-506C97E12CEB}"/>
              </a:ext>
            </a:extLst>
          </p:cNvPr>
          <p:cNvSpPr>
            <a:spLocks noGrp="1"/>
          </p:cNvSpPr>
          <p:nvPr>
            <p:ph type="sldNum" idx="10"/>
          </p:nvPr>
        </p:nvSpPr>
        <p:spPr/>
        <p:txBody>
          <a:bodyPr/>
          <a:lstStyle/>
          <a:p>
            <a:fld id="{00000000-1234-1234-1234-123412341234}" type="slidenum">
              <a:rPr lang="en-GB" smtClean="0"/>
              <a:pPr/>
              <a:t>29</a:t>
            </a:fld>
            <a:endParaRPr lang="en-GB" dirty="0"/>
          </a:p>
        </p:txBody>
      </p:sp>
    </p:spTree>
    <p:extLst>
      <p:ext uri="{BB962C8B-B14F-4D97-AF65-F5344CB8AC3E}">
        <p14:creationId xmlns:p14="http://schemas.microsoft.com/office/powerpoint/2010/main" val="29625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7EA8AD"/>
              </a:buClr>
              <a:buSzPts val="4800"/>
              <a:buFont typeface="Quattrocento Sans"/>
              <a:buNone/>
            </a:pPr>
            <a:r>
              <a:rPr lang="en-GB" dirty="0"/>
              <a:t>Kantara Anti-Trust Statement</a:t>
            </a:r>
            <a:endParaRPr dirty="0"/>
          </a:p>
        </p:txBody>
      </p:sp>
      <p:sp>
        <p:nvSpPr>
          <p:cNvPr id="85" name="Google Shape;85;p17"/>
          <p:cNvSpPr txBox="1">
            <a:spLocks noGrp="1"/>
          </p:cNvSpPr>
          <p:nvPr>
            <p:ph type="body" idx="1"/>
          </p:nvPr>
        </p:nvSpPr>
        <p:spPr>
          <a:xfrm>
            <a:off x="750435" y="1845734"/>
            <a:ext cx="10058400" cy="4023360"/>
          </a:xfrm>
          <a:prstGeom prst="rect">
            <a:avLst/>
          </a:prstGeom>
          <a:noFill/>
          <a:ln>
            <a:noFill/>
          </a:ln>
        </p:spPr>
        <p:txBody>
          <a:bodyPr spcFirstLastPara="1" wrap="square" lIns="0" tIns="45700" rIns="0" bIns="45700" anchor="t" anchorCtr="0">
            <a:normAutofit fontScale="70000" lnSpcReduction="20000"/>
          </a:bodyPr>
          <a:lstStyle/>
          <a:p>
            <a:pPr marL="457200" lvl="0" indent="-355600" algn="l" rtl="0">
              <a:lnSpc>
                <a:spcPct val="120000"/>
              </a:lnSpc>
              <a:spcBef>
                <a:spcPts val="1200"/>
              </a:spcBef>
              <a:spcAft>
                <a:spcPts val="0"/>
              </a:spcAft>
              <a:buSzPct val="129032"/>
              <a:buChar char=" "/>
            </a:pPr>
            <a:r>
              <a:rPr lang="en-GB" dirty="0"/>
              <a:t>ARTICLE 19 COMPLIANCE WITH ANTITRUST LAWS The members will be combining unique experience and skills to foster identity community harmonization, interoperability, innovation and broad adoption through the development of open identity Technical Specifications, operational frameworks, education programs, deployment and usage best practices for privacy-respecting, secure access to online services. This purpose is believed by the Members to be more difficult to achieve through the independent efforts of each company. The Members are committed to fostering open competition. The Members understand that in certain lines of business they are direct competitors and that it is imperative that they and their representatives act in a manner which does not violate any applicable antitrust or competition laws pertaining to monopolistic or anti-competitive practices. Thus, all Members shall comply with all applicable antitrust and competition laws of all relevant jurisdictions. In addition, with the advice of counsel, the Board shall from time to time promulgate detailed Antitrust Compliance Guidelines for the consideration of the Members concerning their participation in the Corporation. These Guidelines are not intended to replace or displace each member’s own antitrust policies but shall operate to guide the Members’ participation in the Corporation. Members are not required to develop or market any offerings and are not precluded from engaging in any business activities whatsoever, even if they are competitive with the activities conducted under these Bylaws.</a:t>
            </a:r>
            <a:endParaRPr dirty="0"/>
          </a:p>
          <a:p>
            <a:pPr marL="457200" lvl="0" indent="-228600" algn="l" rtl="0">
              <a:lnSpc>
                <a:spcPct val="90000"/>
              </a:lnSpc>
              <a:spcBef>
                <a:spcPts val="1200"/>
              </a:spcBef>
              <a:spcAft>
                <a:spcPts val="0"/>
              </a:spcAft>
              <a:buSzPct val="129032"/>
              <a:buNone/>
            </a:pPr>
            <a:endParaRPr dirty="0"/>
          </a:p>
        </p:txBody>
      </p:sp>
      <p:sp>
        <p:nvSpPr>
          <p:cNvPr id="2" name="Slide Number Placeholder 1">
            <a:extLst>
              <a:ext uri="{FF2B5EF4-FFF2-40B4-BE49-F238E27FC236}">
                <a16:creationId xmlns:a16="http://schemas.microsoft.com/office/drawing/2014/main" id="{B29E0776-2649-E752-7048-A8C26FD802F6}"/>
              </a:ext>
            </a:extLst>
          </p:cNvPr>
          <p:cNvSpPr>
            <a:spLocks noGrp="1"/>
          </p:cNvSpPr>
          <p:nvPr>
            <p:ph type="sldNum" idx="10"/>
          </p:nvPr>
        </p:nvSpPr>
        <p:spPr/>
        <p:txBody>
          <a:bodyPr/>
          <a:lstStyle/>
          <a:p>
            <a:fld id="{00000000-1234-1234-1234-123412341234}" type="slidenum">
              <a:rPr lang="en-GB" smtClean="0"/>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ec561ca724_0_6"/>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ct val="166666"/>
              <a:buNone/>
            </a:pPr>
            <a:r>
              <a:rPr lang="en-GB" sz="3200" dirty="0"/>
              <a:t>Identity Assurance WG – 2024 Plans</a:t>
            </a:r>
            <a:endParaRPr sz="3100" dirty="0"/>
          </a:p>
        </p:txBody>
      </p:sp>
      <p:sp>
        <p:nvSpPr>
          <p:cNvPr id="183" name="Google Shape;183;g1ec561ca724_0_6"/>
          <p:cNvSpPr txBox="1">
            <a:spLocks noGrp="1"/>
          </p:cNvSpPr>
          <p:nvPr>
            <p:ph type="body" idx="1"/>
          </p:nvPr>
        </p:nvSpPr>
        <p:spPr>
          <a:xfrm>
            <a:off x="567343" y="1941322"/>
            <a:ext cx="114828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0"/>
              </a:spcAft>
              <a:buSzPts val="2000"/>
              <a:buNone/>
            </a:pPr>
            <a:r>
              <a:rPr lang="en-GB" sz="2400" dirty="0">
                <a:solidFill>
                  <a:srgbClr val="7EA8AD"/>
                </a:solidFill>
              </a:rPr>
              <a:t>Feedback to NIST 800-63 v4 Call for public review </a:t>
            </a:r>
          </a:p>
          <a:p>
            <a:pPr marL="342900" lvl="0" indent="-342900" algn="l" rtl="0">
              <a:lnSpc>
                <a:spcPct val="90000"/>
              </a:lnSpc>
              <a:spcBef>
                <a:spcPts val="1200"/>
              </a:spcBef>
              <a:spcAft>
                <a:spcPts val="0"/>
              </a:spcAft>
              <a:buSzPts val="2000"/>
              <a:buFont typeface="Wingdings" pitchFamily="2" charset="2"/>
              <a:buChar char="§"/>
            </a:pPr>
            <a:r>
              <a:rPr lang="en-GB" sz="2400" dirty="0"/>
              <a:t>NIST intends to publish a second public review - IAWG will prepare a response</a:t>
            </a:r>
            <a:endParaRPr sz="2400" dirty="0"/>
          </a:p>
          <a:p>
            <a:pPr marL="0" lvl="0" indent="0" algn="l" rtl="0">
              <a:lnSpc>
                <a:spcPct val="90000"/>
              </a:lnSpc>
              <a:spcBef>
                <a:spcPts val="1200"/>
              </a:spcBef>
              <a:spcAft>
                <a:spcPts val="0"/>
              </a:spcAft>
              <a:buSzPts val="2000"/>
              <a:buNone/>
            </a:pPr>
            <a:r>
              <a:rPr lang="en-GB" sz="2400" dirty="0">
                <a:solidFill>
                  <a:srgbClr val="7EA8AD"/>
                </a:solidFill>
              </a:rPr>
              <a:t>Realignment of IAWG to meet Kantara business plan</a:t>
            </a:r>
            <a:endParaRPr lang="en-GB" dirty="0">
              <a:solidFill>
                <a:srgbClr val="7EA8AD"/>
              </a:solidFill>
            </a:endParaRPr>
          </a:p>
          <a:p>
            <a:pPr marL="342900" lvl="0" indent="-342900" algn="l" rtl="0">
              <a:lnSpc>
                <a:spcPct val="90000"/>
              </a:lnSpc>
              <a:spcBef>
                <a:spcPts val="1200"/>
              </a:spcBef>
              <a:spcAft>
                <a:spcPts val="0"/>
              </a:spcAft>
              <a:buSzPts val="2000"/>
              <a:buFont typeface="Wingdings" pitchFamily="2" charset="2"/>
              <a:buChar char="§"/>
            </a:pPr>
            <a:r>
              <a:rPr lang="en-GB" sz="2400" dirty="0"/>
              <a:t>Increase focus on assessment scheme development and management</a:t>
            </a:r>
          </a:p>
          <a:p>
            <a:pPr marL="342900" lvl="0" indent="-342900" algn="l" rtl="0">
              <a:lnSpc>
                <a:spcPct val="90000"/>
              </a:lnSpc>
              <a:spcBef>
                <a:spcPts val="1200"/>
              </a:spcBef>
              <a:spcAft>
                <a:spcPts val="0"/>
              </a:spcAft>
              <a:buSzPts val="2000"/>
              <a:buFont typeface="Wingdings" pitchFamily="2" charset="2"/>
              <a:buChar char="§"/>
            </a:pPr>
            <a:r>
              <a:rPr lang="en-GB" sz="2400" dirty="0"/>
              <a:t>Increase capacity to respond to high priority industry trends </a:t>
            </a:r>
          </a:p>
          <a:p>
            <a:pPr marL="342900" lvl="0" indent="-342900" algn="l" rtl="0">
              <a:lnSpc>
                <a:spcPct val="90000"/>
              </a:lnSpc>
              <a:spcBef>
                <a:spcPts val="1200"/>
              </a:spcBef>
              <a:spcAft>
                <a:spcPts val="0"/>
              </a:spcAft>
              <a:buSzPts val="2000"/>
              <a:buFont typeface="Wingdings" pitchFamily="2" charset="2"/>
              <a:buChar char="§"/>
            </a:pPr>
            <a:r>
              <a:rPr lang="en-GB" sz="2400" dirty="0"/>
              <a:t>Address needs of non-NIST identity assurance markets</a:t>
            </a:r>
          </a:p>
          <a:p>
            <a:pPr marL="342900" lvl="0" indent="-342900" algn="l" rtl="0">
              <a:lnSpc>
                <a:spcPct val="90000"/>
              </a:lnSpc>
              <a:spcBef>
                <a:spcPts val="1200"/>
              </a:spcBef>
              <a:spcAft>
                <a:spcPts val="0"/>
              </a:spcAft>
              <a:buSzPts val="2000"/>
              <a:buFont typeface="Wingdings" pitchFamily="2" charset="2"/>
              <a:buChar char="§"/>
            </a:pPr>
            <a:r>
              <a:rPr lang="en-GB" sz="2400" dirty="0"/>
              <a:t>Involvement with different industries to provide guidance as well as mappings so constituents use common language when working together in the industry </a:t>
            </a:r>
            <a:endParaRPr sz="2400" dirty="0"/>
          </a:p>
        </p:txBody>
      </p:sp>
      <p:sp>
        <p:nvSpPr>
          <p:cNvPr id="2" name="Slide Number Placeholder 1">
            <a:extLst>
              <a:ext uri="{FF2B5EF4-FFF2-40B4-BE49-F238E27FC236}">
                <a16:creationId xmlns:a16="http://schemas.microsoft.com/office/drawing/2014/main" id="{6A145595-74AA-C831-B921-8553DA07D4CA}"/>
              </a:ext>
            </a:extLst>
          </p:cNvPr>
          <p:cNvSpPr>
            <a:spLocks noGrp="1"/>
          </p:cNvSpPr>
          <p:nvPr>
            <p:ph type="sldNum" idx="10"/>
          </p:nvPr>
        </p:nvSpPr>
        <p:spPr/>
        <p:txBody>
          <a:bodyPr/>
          <a:lstStyle/>
          <a:p>
            <a:fld id="{00000000-1234-1234-1234-123412341234}"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12a9f88854_0_0"/>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90" name="Google Shape;190;g212a9f88854_0_0"/>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User Managed Access WG</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309147F-C2FC-A763-C944-46F28D761804}"/>
              </a:ext>
            </a:extLst>
          </p:cNvPr>
          <p:cNvSpPr>
            <a:spLocks noGrp="1"/>
          </p:cNvSpPr>
          <p:nvPr>
            <p:ph type="sldNum" idx="10"/>
          </p:nvPr>
        </p:nvSpPr>
        <p:spPr/>
        <p:txBody>
          <a:bodyPr/>
          <a:lstStyle/>
          <a:p>
            <a:fld id="{00000000-1234-1234-1234-123412341234}" type="slidenum">
              <a:rPr lang="en-GB" smtClean="0"/>
              <a:pPr/>
              <a:t>31</a:t>
            </a:fld>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9fe2864d95_1_145"/>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5625"/>
              <a:buNone/>
            </a:pPr>
            <a:r>
              <a:rPr lang="en-GB" sz="3200" dirty="0">
                <a:latin typeface="Arial" panose="020B0604020202020204" pitchFamily="34" charset="0"/>
                <a:ea typeface="Quattrocento Sans"/>
                <a:cs typeface="Arial" panose="020B0604020202020204" pitchFamily="34" charset="0"/>
                <a:sym typeface="Quattrocento Sans"/>
              </a:rPr>
              <a:t>User Managed Access WG – 2023 in Summary </a:t>
            </a:r>
            <a:br>
              <a:rPr lang="en-GB" sz="3200" dirty="0">
                <a:latin typeface="Arial" panose="020B0604020202020204" pitchFamily="34" charset="0"/>
                <a:ea typeface="Quattrocento Sans"/>
                <a:cs typeface="Arial" panose="020B0604020202020204" pitchFamily="34" charset="0"/>
                <a:sym typeface="Quattrocento Sans"/>
              </a:rPr>
            </a:br>
            <a:br>
              <a:rPr lang="en-GB" sz="3200" dirty="0">
                <a:latin typeface="Arial" panose="020B0604020202020204" pitchFamily="34" charset="0"/>
                <a:ea typeface="Quattrocento Sans"/>
                <a:cs typeface="Arial" panose="020B0604020202020204" pitchFamily="34" charset="0"/>
                <a:sym typeface="Quattrocento Sans"/>
              </a:rPr>
            </a:br>
            <a:r>
              <a:rPr lang="en-GB" sz="3100" dirty="0">
                <a:latin typeface="Arial" panose="020B0604020202020204" pitchFamily="34" charset="0"/>
                <a:ea typeface="Quattrocento Sans"/>
                <a:cs typeface="Arial" panose="020B0604020202020204" pitchFamily="34" charset="0"/>
                <a:sym typeface="Quattrocento Sans"/>
              </a:rPr>
              <a:t>https://kantara.atlassian.net/wiki/spaces/uma/overview</a:t>
            </a:r>
            <a:endParaRPr sz="3100" dirty="0">
              <a:latin typeface="Arial" panose="020B0604020202020204" pitchFamily="34" charset="0"/>
              <a:ea typeface="Quattrocento Sans"/>
              <a:cs typeface="Arial" panose="020B0604020202020204" pitchFamily="34" charset="0"/>
              <a:sym typeface="Quattrocento Sans"/>
            </a:endParaRPr>
          </a:p>
        </p:txBody>
      </p:sp>
      <p:sp>
        <p:nvSpPr>
          <p:cNvPr id="207" name="Google Shape;207;g29fe2864d95_1_145"/>
          <p:cNvSpPr txBox="1">
            <a:spLocks noGrp="1"/>
          </p:cNvSpPr>
          <p:nvPr>
            <p:ph type="body" idx="1"/>
          </p:nvPr>
        </p:nvSpPr>
        <p:spPr>
          <a:xfrm>
            <a:off x="567333" y="1748000"/>
            <a:ext cx="11482800" cy="4427100"/>
          </a:xfrm>
          <a:prstGeom prst="rect">
            <a:avLst/>
          </a:prstGeom>
          <a:noFill/>
          <a:ln>
            <a:noFill/>
          </a:ln>
        </p:spPr>
        <p:txBody>
          <a:bodyPr spcFirstLastPara="1" wrap="square" lIns="0" tIns="45700" rIns="0" bIns="45700" anchor="t" anchorCtr="0">
            <a:normAutofit lnSpcReduction="10000"/>
          </a:bodyPr>
          <a:lstStyle/>
          <a:p>
            <a:pPr marL="342900" lvl="0" indent="-330200" algn="l" rtl="0">
              <a:lnSpc>
                <a:spcPct val="90000"/>
              </a:lnSpc>
              <a:spcBef>
                <a:spcPts val="1200"/>
              </a:spcBef>
              <a:spcAft>
                <a:spcPts val="0"/>
              </a:spcAft>
              <a:buSzPts val="2000"/>
              <a:buChar char=" "/>
            </a:pPr>
            <a:r>
              <a:rPr lang="en-GB" dirty="0">
                <a:solidFill>
                  <a:srgbClr val="7EA8AD"/>
                </a:solidFill>
                <a:latin typeface="Arial" panose="020B0604020202020204" pitchFamily="34" charset="0"/>
                <a:ea typeface="Quattrocento Sans"/>
                <a:cs typeface="Arial" panose="020B0604020202020204" pitchFamily="34" charset="0"/>
                <a:sym typeface="Quattrocento Sans"/>
              </a:rPr>
              <a:t>UK Pensions Dashboard Use-Case Report</a:t>
            </a:r>
            <a:r>
              <a:rPr lang="en-GB" sz="2400" dirty="0">
                <a:latin typeface="Arial" panose="020B0604020202020204" pitchFamily="34" charset="0"/>
                <a:ea typeface="Quattrocento Sans"/>
                <a:cs typeface="Arial" panose="020B0604020202020204" pitchFamily="34" charset="0"/>
                <a:sym typeface="Quattrocento Sans"/>
              </a:rPr>
              <a:t>	</a:t>
            </a:r>
            <a:endParaRPr dirty="0">
              <a:latin typeface="Arial" panose="020B0604020202020204" pitchFamily="34" charset="0"/>
              <a:ea typeface="Quattrocento Sans"/>
              <a:cs typeface="Arial" panose="020B0604020202020204" pitchFamily="34" charset="0"/>
              <a:sym typeface="Quattrocento Sans"/>
            </a:endParaRPr>
          </a:p>
          <a:p>
            <a:pPr marL="342900" lvl="0" indent="-330200" algn="l" rtl="0">
              <a:lnSpc>
                <a:spcPct val="90000"/>
              </a:lnSpc>
              <a:spcBef>
                <a:spcPts val="1200"/>
              </a:spcBef>
              <a:spcAft>
                <a:spcPts val="0"/>
              </a:spcAft>
              <a:buSzPts val="2000"/>
              <a:buFont typeface="Quattrocento Sans"/>
              <a:buChar char=" "/>
            </a:pPr>
            <a:r>
              <a:rPr lang="en-GB" dirty="0">
                <a:latin typeface="Arial" panose="020B0604020202020204" pitchFamily="34" charset="0"/>
                <a:ea typeface="Quattrocento Sans"/>
                <a:cs typeface="Arial" panose="020B0604020202020204" pitchFamily="34" charset="0"/>
                <a:sym typeface="Quattrocento Sans"/>
              </a:rPr>
              <a:t>After planning a financial sector or open banking report, the group decided to focus on the real UMA implementation by the UK Pensions Dashboard. The report explains the purpose of the dashboard and UMA’s unique value to the initiative. The draft is available for review: </a:t>
            </a:r>
            <a:r>
              <a:rPr lang="en-GB" u="sng" dirty="0">
                <a:solidFill>
                  <a:schemeClr val="hlink"/>
                </a:solidFill>
                <a:latin typeface="Arial" panose="020B0604020202020204" pitchFamily="34" charset="0"/>
                <a:ea typeface="Quattrocento Sans"/>
                <a:cs typeface="Arial" panose="020B0604020202020204" pitchFamily="34" charset="0"/>
                <a:sym typeface="Quattrocento Sans"/>
                <a:hlinkClick r:id="rId3"/>
              </a:rPr>
              <a:t>https://kantara.atlassian.net/l/cp/vuHNuDSj</a:t>
            </a:r>
            <a:r>
              <a:rPr lang="en-GB" dirty="0">
                <a:latin typeface="Arial" panose="020B0604020202020204" pitchFamily="34" charset="0"/>
                <a:ea typeface="Quattrocento Sans"/>
                <a:cs typeface="Arial" panose="020B0604020202020204" pitchFamily="34" charset="0"/>
                <a:sym typeface="Quattrocento Sans"/>
              </a:rPr>
              <a:t>  </a:t>
            </a:r>
            <a:endParaRPr dirty="0">
              <a:latin typeface="Arial" panose="020B0604020202020204" pitchFamily="34" charset="0"/>
              <a:ea typeface="Quattrocento Sans"/>
              <a:cs typeface="Arial" panose="020B0604020202020204" pitchFamily="34" charset="0"/>
              <a:sym typeface="Quattrocento Sans"/>
            </a:endParaRPr>
          </a:p>
          <a:p>
            <a:pPr marL="342900" lvl="0" indent="-203200" algn="l" rtl="0">
              <a:lnSpc>
                <a:spcPct val="90000"/>
              </a:lnSpc>
              <a:spcBef>
                <a:spcPts val="1200"/>
              </a:spcBef>
              <a:spcAft>
                <a:spcPts val="0"/>
              </a:spcAft>
              <a:buSzPts val="2000"/>
              <a:buNone/>
            </a:pPr>
            <a:endParaRPr sz="2400" dirty="0">
              <a:latin typeface="Arial" panose="020B0604020202020204" pitchFamily="34" charset="0"/>
              <a:ea typeface="Quattrocento Sans"/>
              <a:cs typeface="Arial" panose="020B0604020202020204" pitchFamily="34" charset="0"/>
              <a:sym typeface="Quattrocento Sans"/>
            </a:endParaRPr>
          </a:p>
          <a:p>
            <a:pPr marL="342900" lvl="0" indent="-330200" algn="l" rtl="0">
              <a:lnSpc>
                <a:spcPct val="90000"/>
              </a:lnSpc>
              <a:spcBef>
                <a:spcPts val="1200"/>
              </a:spcBef>
              <a:spcAft>
                <a:spcPts val="0"/>
              </a:spcAft>
              <a:buSzPts val="2000"/>
              <a:buChar char=" "/>
            </a:pPr>
            <a:r>
              <a:rPr lang="en-GB" dirty="0">
                <a:solidFill>
                  <a:srgbClr val="7EA8AD"/>
                </a:solidFill>
                <a:latin typeface="Arial" panose="020B0604020202020204" pitchFamily="34" charset="0"/>
                <a:ea typeface="Quattrocento Sans"/>
                <a:cs typeface="Arial" panose="020B0604020202020204" pitchFamily="34" charset="0"/>
                <a:sym typeface="Quattrocento Sans"/>
              </a:rPr>
              <a:t>OAuth Compatibility &amp; Single Profile Implementations</a:t>
            </a:r>
            <a:r>
              <a:rPr lang="en-GB" sz="2400" dirty="0">
                <a:solidFill>
                  <a:srgbClr val="7EA8AD"/>
                </a:solidFill>
                <a:latin typeface="Arial" panose="020B0604020202020204" pitchFamily="34" charset="0"/>
                <a:ea typeface="Quattrocento Sans"/>
                <a:cs typeface="Arial" panose="020B0604020202020204" pitchFamily="34" charset="0"/>
                <a:sym typeface="Quattrocento Sans"/>
              </a:rPr>
              <a:t>	</a:t>
            </a:r>
            <a:r>
              <a:rPr lang="en-GB" sz="2400" dirty="0">
                <a:latin typeface="Arial" panose="020B0604020202020204" pitchFamily="34" charset="0"/>
                <a:ea typeface="Quattrocento Sans"/>
                <a:cs typeface="Arial" panose="020B0604020202020204" pitchFamily="34" charset="0"/>
                <a:sym typeface="Quattrocento Sans"/>
              </a:rPr>
              <a:t>		</a:t>
            </a:r>
            <a:endParaRPr dirty="0">
              <a:latin typeface="Arial" panose="020B0604020202020204" pitchFamily="34" charset="0"/>
              <a:ea typeface="Quattrocento Sans"/>
              <a:cs typeface="Arial" panose="020B0604020202020204" pitchFamily="34" charset="0"/>
              <a:sym typeface="Quattrocento Sans"/>
            </a:endParaRPr>
          </a:p>
          <a:p>
            <a:pPr marL="342900" lvl="0" indent="-330200" algn="l" rtl="0">
              <a:lnSpc>
                <a:spcPct val="90000"/>
              </a:lnSpc>
              <a:spcBef>
                <a:spcPts val="1200"/>
              </a:spcBef>
              <a:spcAft>
                <a:spcPts val="0"/>
              </a:spcAft>
              <a:buSzPts val="2000"/>
              <a:buFont typeface="Quattrocento Sans"/>
              <a:buChar char=" "/>
            </a:pPr>
            <a:r>
              <a:rPr lang="en-GB" dirty="0">
                <a:latin typeface="Arial" panose="020B0604020202020204" pitchFamily="34" charset="0"/>
                <a:ea typeface="Quattrocento Sans"/>
                <a:cs typeface="Arial" panose="020B0604020202020204" pitchFamily="34" charset="0"/>
                <a:sym typeface="Quattrocento Sans"/>
              </a:rPr>
              <a:t>UMA is composed on two complementary specifications: UMA Grant and Federated Authorization. This summer we discussed how Federated Authorization could be used alone to deliver value to implementers. This is an ongoing project focused on improving UMAs useful in existing OAuth environments</a:t>
            </a:r>
            <a:endParaRPr sz="2400" dirty="0">
              <a:latin typeface="Arial" panose="020B0604020202020204" pitchFamily="34" charset="0"/>
              <a:ea typeface="Quattrocento Sans"/>
              <a:cs typeface="Arial" panose="020B0604020202020204" pitchFamily="34" charset="0"/>
              <a:sym typeface="Quattrocento Sans"/>
            </a:endParaRPr>
          </a:p>
        </p:txBody>
      </p:sp>
      <p:sp>
        <p:nvSpPr>
          <p:cNvPr id="2" name="Slide Number Placeholder 1">
            <a:extLst>
              <a:ext uri="{FF2B5EF4-FFF2-40B4-BE49-F238E27FC236}">
                <a16:creationId xmlns:a16="http://schemas.microsoft.com/office/drawing/2014/main" id="{B2E7D967-B9F5-2060-A175-ACC04EE767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32</a:t>
            </a:fld>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9fe2864d95_1_151"/>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5625"/>
              <a:buNone/>
            </a:pPr>
            <a:r>
              <a:rPr lang="en-GB" sz="3200" dirty="0">
                <a:latin typeface="Arial" panose="020B0604020202020204" pitchFamily="34" charset="0"/>
                <a:ea typeface="Quattrocento Sans"/>
                <a:cs typeface="Arial" panose="020B0604020202020204" pitchFamily="34" charset="0"/>
                <a:sym typeface="Quattrocento Sans"/>
              </a:rPr>
              <a:t>User Managed Access WG – 2024 Plans</a:t>
            </a:r>
            <a:br>
              <a:rPr lang="en-GB" sz="3200" dirty="0">
                <a:latin typeface="Arial" panose="020B0604020202020204" pitchFamily="34" charset="0"/>
                <a:ea typeface="Quattrocento Sans"/>
                <a:cs typeface="Arial" panose="020B0604020202020204" pitchFamily="34" charset="0"/>
                <a:sym typeface="Quattrocento Sans"/>
              </a:rPr>
            </a:br>
            <a:br>
              <a:rPr lang="en-GB" sz="3200" dirty="0">
                <a:latin typeface="Arial" panose="020B0604020202020204" pitchFamily="34" charset="0"/>
                <a:ea typeface="Quattrocento Sans"/>
                <a:cs typeface="Arial" panose="020B0604020202020204" pitchFamily="34" charset="0"/>
                <a:sym typeface="Quattrocento Sans"/>
              </a:rPr>
            </a:br>
            <a:r>
              <a:rPr lang="en-GB" sz="3100" dirty="0">
                <a:latin typeface="Arial" panose="020B0604020202020204" pitchFamily="34" charset="0"/>
                <a:ea typeface="Quattrocento Sans"/>
                <a:cs typeface="Arial" panose="020B0604020202020204" pitchFamily="34" charset="0"/>
                <a:sym typeface="Quattrocento Sans"/>
              </a:rPr>
              <a:t>https://kantara.atlassian.net/wiki/spaces/uma/overview</a:t>
            </a:r>
            <a:endParaRPr sz="3100" dirty="0">
              <a:latin typeface="Arial" panose="020B0604020202020204" pitchFamily="34" charset="0"/>
              <a:ea typeface="Quattrocento Sans"/>
              <a:cs typeface="Arial" panose="020B0604020202020204" pitchFamily="34" charset="0"/>
              <a:sym typeface="Quattrocento Sans"/>
            </a:endParaRPr>
          </a:p>
        </p:txBody>
      </p:sp>
      <p:sp>
        <p:nvSpPr>
          <p:cNvPr id="214" name="Google Shape;214;g29fe2864d95_1_151"/>
          <p:cNvSpPr txBox="1">
            <a:spLocks noGrp="1"/>
          </p:cNvSpPr>
          <p:nvPr>
            <p:ph type="body" idx="1"/>
          </p:nvPr>
        </p:nvSpPr>
        <p:spPr>
          <a:xfrm>
            <a:off x="567343" y="1747997"/>
            <a:ext cx="114828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0"/>
              </a:spcAft>
              <a:buSzPts val="2000"/>
              <a:buNone/>
            </a:pPr>
            <a:r>
              <a:rPr lang="en-GB" dirty="0">
                <a:solidFill>
                  <a:srgbClr val="7EA8AD"/>
                </a:solidFill>
                <a:latin typeface="Arial" panose="020B0604020202020204" pitchFamily="34" charset="0"/>
                <a:ea typeface="Quattrocento Sans"/>
                <a:cs typeface="Arial" panose="020B0604020202020204" pitchFamily="34" charset="0"/>
                <a:sym typeface="Quattrocento Sans"/>
              </a:rPr>
              <a:t>Health Industry Collaboration </a:t>
            </a:r>
            <a:endParaRPr dirty="0">
              <a:latin typeface="Arial" panose="020B0604020202020204" pitchFamily="34" charset="0"/>
              <a:ea typeface="Quattrocento Sans"/>
              <a:cs typeface="Arial" panose="020B0604020202020204" pitchFamily="34" charset="0"/>
              <a:sym typeface="Quattrocento Sans"/>
            </a:endParaRPr>
          </a:p>
          <a:p>
            <a:pPr marL="342900" lvl="0" indent="-330200" algn="l" rtl="0">
              <a:lnSpc>
                <a:spcPct val="90000"/>
              </a:lnSpc>
              <a:spcBef>
                <a:spcPts val="1200"/>
              </a:spcBef>
              <a:spcAft>
                <a:spcPts val="0"/>
              </a:spcAft>
              <a:buSzPts val="2000"/>
              <a:buFont typeface="Quattrocento Sans"/>
              <a:buChar char=" "/>
            </a:pPr>
            <a:r>
              <a:rPr lang="en-GB" dirty="0">
                <a:latin typeface="Arial" panose="020B0604020202020204" pitchFamily="34" charset="0"/>
                <a:ea typeface="Quattrocento Sans"/>
                <a:cs typeface="Arial" panose="020B0604020202020204" pitchFamily="34" charset="0"/>
                <a:sym typeface="Quattrocento Sans"/>
              </a:rPr>
              <a:t>We are preparing some education sessions for the health community about UMA. The goal is to add an UMA testing track to HL7’s FAST Infrastructure (Security &amp; Identity) group.</a:t>
            </a:r>
            <a:endParaRPr dirty="0">
              <a:latin typeface="Arial" panose="020B0604020202020204" pitchFamily="34" charset="0"/>
              <a:ea typeface="Quattrocento Sans"/>
              <a:cs typeface="Arial" panose="020B0604020202020204" pitchFamily="34" charset="0"/>
              <a:sym typeface="Quattrocento Sans"/>
            </a:endParaRPr>
          </a:p>
          <a:p>
            <a:pPr marL="0" lvl="0" indent="0" algn="l" rtl="0">
              <a:lnSpc>
                <a:spcPct val="90000"/>
              </a:lnSpc>
              <a:spcBef>
                <a:spcPts val="1200"/>
              </a:spcBef>
              <a:spcAft>
                <a:spcPts val="0"/>
              </a:spcAft>
              <a:buSzPts val="2000"/>
              <a:buNone/>
            </a:pPr>
            <a:endParaRPr sz="2400" dirty="0">
              <a:latin typeface="Arial" panose="020B0604020202020204" pitchFamily="34" charset="0"/>
              <a:ea typeface="Quattrocento Sans"/>
              <a:cs typeface="Arial" panose="020B0604020202020204" pitchFamily="34" charset="0"/>
              <a:sym typeface="Quattrocento Sans"/>
            </a:endParaRPr>
          </a:p>
          <a:p>
            <a:pPr marL="0" lvl="0" indent="0" algn="l" rtl="0">
              <a:lnSpc>
                <a:spcPct val="90000"/>
              </a:lnSpc>
              <a:spcBef>
                <a:spcPts val="1200"/>
              </a:spcBef>
              <a:spcAft>
                <a:spcPts val="0"/>
              </a:spcAft>
              <a:buSzPts val="2000"/>
              <a:buNone/>
            </a:pPr>
            <a:r>
              <a:rPr lang="en-GB" dirty="0">
                <a:solidFill>
                  <a:srgbClr val="7EA8AD"/>
                </a:solidFill>
                <a:latin typeface="Arial" panose="020B0604020202020204" pitchFamily="34" charset="0"/>
                <a:ea typeface="Quattrocento Sans"/>
                <a:cs typeface="Arial" panose="020B0604020202020204" pitchFamily="34" charset="0"/>
                <a:sym typeface="Quattrocento Sans"/>
              </a:rPr>
              <a:t>New Use-Case Report</a:t>
            </a:r>
            <a:r>
              <a:rPr lang="en-GB" sz="2400" dirty="0">
                <a:solidFill>
                  <a:srgbClr val="7EA8AD"/>
                </a:solidFill>
                <a:latin typeface="Arial" panose="020B0604020202020204" pitchFamily="34" charset="0"/>
                <a:ea typeface="Quattrocento Sans"/>
                <a:cs typeface="Arial" panose="020B0604020202020204" pitchFamily="34" charset="0"/>
                <a:sym typeface="Quattrocento Sans"/>
              </a:rPr>
              <a:t>	</a:t>
            </a:r>
            <a:r>
              <a:rPr lang="en-GB" sz="2400" dirty="0">
                <a:latin typeface="Arial" panose="020B0604020202020204" pitchFamily="34" charset="0"/>
                <a:ea typeface="Quattrocento Sans"/>
                <a:cs typeface="Arial" panose="020B0604020202020204" pitchFamily="34" charset="0"/>
                <a:sym typeface="Quattrocento Sans"/>
              </a:rPr>
              <a:t>		</a:t>
            </a:r>
            <a:endParaRPr dirty="0">
              <a:latin typeface="Arial" panose="020B0604020202020204" pitchFamily="34" charset="0"/>
              <a:ea typeface="Quattrocento Sans"/>
              <a:cs typeface="Arial" panose="020B0604020202020204" pitchFamily="34" charset="0"/>
              <a:sym typeface="Quattrocento Sans"/>
            </a:endParaRPr>
          </a:p>
          <a:p>
            <a:pPr marL="342900" lvl="0" indent="-330200" algn="l" rtl="0">
              <a:lnSpc>
                <a:spcPct val="90000"/>
              </a:lnSpc>
              <a:spcBef>
                <a:spcPts val="1200"/>
              </a:spcBef>
              <a:spcAft>
                <a:spcPts val="0"/>
              </a:spcAft>
              <a:buSzPts val="2000"/>
              <a:buFont typeface="Quattrocento Sans"/>
              <a:buChar char=" "/>
            </a:pPr>
            <a:r>
              <a:rPr lang="en-GB" dirty="0">
                <a:latin typeface="Arial" panose="020B0604020202020204" pitchFamily="34" charset="0"/>
                <a:ea typeface="Quattrocento Sans"/>
                <a:cs typeface="Arial" panose="020B0604020202020204" pitchFamily="34" charset="0"/>
                <a:sym typeface="Quattrocento Sans"/>
              </a:rPr>
              <a:t>Following the last two years of these, the group plans to create a new Use-Case report, either for a new industry or an updated one for Health. The specific topic has yet to be confirmed, if you have ideas please join us on Thursday!</a:t>
            </a:r>
            <a:endParaRPr sz="2400" dirty="0">
              <a:latin typeface="Arial" panose="020B0604020202020204" pitchFamily="34" charset="0"/>
              <a:ea typeface="Quattrocento Sans"/>
              <a:cs typeface="Arial" panose="020B0604020202020204" pitchFamily="34" charset="0"/>
              <a:sym typeface="Quattrocento Sans"/>
            </a:endParaRPr>
          </a:p>
        </p:txBody>
      </p:sp>
      <p:sp>
        <p:nvSpPr>
          <p:cNvPr id="2" name="Slide Number Placeholder 1">
            <a:extLst>
              <a:ext uri="{FF2B5EF4-FFF2-40B4-BE49-F238E27FC236}">
                <a16:creationId xmlns:a16="http://schemas.microsoft.com/office/drawing/2014/main" id="{707AD113-8252-F407-1111-2E6A740222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33</a:t>
            </a:fld>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12a9f88854_0_6"/>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221" name="Google Shape;221;g212a9f88854_0_6"/>
          <p:cNvSpPr txBox="1"/>
          <p:nvPr/>
        </p:nvSpPr>
        <p:spPr>
          <a:xfrm>
            <a:off x="2669421" y="1597982"/>
            <a:ext cx="6853200" cy="230828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Resilient Identifiers for Underserved Populations WG</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2F4B011-4A32-04D6-1D0D-44E513A739BD}"/>
              </a:ext>
            </a:extLst>
          </p:cNvPr>
          <p:cNvSpPr>
            <a:spLocks noGrp="1"/>
          </p:cNvSpPr>
          <p:nvPr>
            <p:ph type="sldNum" idx="10"/>
          </p:nvPr>
        </p:nvSpPr>
        <p:spPr/>
        <p:txBody>
          <a:bodyPr/>
          <a:lstStyle/>
          <a:p>
            <a:fld id="{00000000-1234-1234-1234-123412341234}" type="slidenum">
              <a:rPr lang="en-GB" smtClean="0"/>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12a9f88854_0_24"/>
          <p:cNvSpPr txBox="1">
            <a:spLocks noGrp="1"/>
          </p:cNvSpPr>
          <p:nvPr>
            <p:ph type="title"/>
          </p:nvPr>
        </p:nvSpPr>
        <p:spPr>
          <a:xfrm>
            <a:off x="567342" y="735521"/>
            <a:ext cx="10424205" cy="685669"/>
          </a:xfrm>
          <a:prstGeom prst="rect">
            <a:avLst/>
          </a:prstGeom>
        </p:spPr>
        <p:txBody>
          <a:bodyPr spcFirstLastPara="1" wrap="square" lIns="91425" tIns="45700" rIns="91425" bIns="45700" anchor="b" anchorCtr="0">
            <a:noAutofit/>
          </a:bodyPr>
          <a:lstStyle/>
          <a:p>
            <a:r>
              <a:rPr lang="en-US" sz="2800" dirty="0">
                <a:latin typeface="+mn-lt"/>
              </a:rPr>
              <a:t>RIUP </a:t>
            </a:r>
            <a:r>
              <a:rPr lang="en-GB" sz="2800" dirty="0">
                <a:latin typeface="+mn-lt"/>
              </a:rPr>
              <a:t>WORK GROUP– 2023 in Summary </a:t>
            </a:r>
            <a:br>
              <a:rPr lang="en-GB" sz="2800" dirty="0">
                <a:latin typeface="+mn-lt"/>
              </a:rPr>
            </a:br>
            <a:br>
              <a:rPr lang="en-GB" sz="2800" dirty="0">
                <a:latin typeface="+mn-lt"/>
              </a:rPr>
            </a:br>
            <a:r>
              <a:rPr lang="en-US" sz="2800" dirty="0">
                <a:latin typeface="+mn-lt"/>
              </a:rPr>
              <a:t>Wiki + Charter: </a:t>
            </a:r>
            <a:r>
              <a:rPr lang="en-US" sz="2800" dirty="0">
                <a:latin typeface="+mn-lt"/>
                <a:hlinkClick r:id="rId3"/>
              </a:rPr>
              <a:t>https://kantarainitiative.org/workgroups/riup-wg/</a:t>
            </a:r>
            <a:endParaRPr lang="en-US" sz="2800" dirty="0">
              <a:latin typeface="+mn-lt"/>
            </a:endParaRPr>
          </a:p>
        </p:txBody>
      </p:sp>
      <p:sp>
        <p:nvSpPr>
          <p:cNvPr id="70" name="Google Shape;70;g212a9f88854_0_24"/>
          <p:cNvSpPr txBox="1">
            <a:spLocks noGrp="1"/>
          </p:cNvSpPr>
          <p:nvPr>
            <p:ph type="body" idx="1"/>
          </p:nvPr>
        </p:nvSpPr>
        <p:spPr>
          <a:xfrm>
            <a:off x="567343" y="1728787"/>
            <a:ext cx="11482695" cy="4618812"/>
          </a:xfrm>
          <a:prstGeom prst="rect">
            <a:avLst/>
          </a:prstGeom>
        </p:spPr>
        <p:txBody>
          <a:bodyPr spcFirstLastPara="1" wrap="square" lIns="0" tIns="45700" rIns="0" bIns="45700" anchor="t" anchorCtr="0">
            <a:normAutofit/>
          </a:bodyPr>
          <a:lstStyle/>
          <a:p>
            <a:pPr marL="0" indent="0">
              <a:spcBef>
                <a:spcPts val="0"/>
              </a:spcBef>
              <a:buNone/>
            </a:pPr>
            <a:r>
              <a:rPr lang="en-GB" sz="2200" dirty="0">
                <a:solidFill>
                  <a:srgbClr val="7EA8AD"/>
                </a:solidFill>
                <a:latin typeface="+mn-lt"/>
              </a:rPr>
              <a:t>2023 Goals</a:t>
            </a:r>
            <a:r>
              <a:rPr lang="en-US" sz="2200" dirty="0">
                <a:solidFill>
                  <a:srgbClr val="637052"/>
                </a:solidFill>
                <a:latin typeface="Arial"/>
              </a:rPr>
              <a:t>: Definition &amp; use cases for facilitating online identity for underserved populations</a:t>
            </a:r>
            <a:br>
              <a:rPr lang="en-US" sz="2200" dirty="0">
                <a:solidFill>
                  <a:srgbClr val="637052"/>
                </a:solidFill>
                <a:latin typeface="Arial"/>
              </a:rPr>
            </a:br>
            <a:endParaRPr lang="en-GB" sz="2200" dirty="0">
              <a:solidFill>
                <a:srgbClr val="637052"/>
              </a:solidFill>
              <a:latin typeface="Arial"/>
            </a:endParaRPr>
          </a:p>
          <a:p>
            <a:pPr marL="0" indent="0">
              <a:buNone/>
            </a:pPr>
            <a:r>
              <a:rPr lang="en-GB" sz="2200" dirty="0">
                <a:solidFill>
                  <a:srgbClr val="7EA8AD"/>
                </a:solidFill>
                <a:latin typeface="+mn-lt"/>
              </a:rPr>
              <a:t>Project 1: Defining Underserved Populations</a:t>
            </a:r>
            <a:endParaRPr lang="en-US" sz="2200" dirty="0">
              <a:solidFill>
                <a:srgbClr val="7EA8AD"/>
              </a:solidFill>
              <a:latin typeface="Arial"/>
            </a:endParaRPr>
          </a:p>
          <a:p>
            <a:pPr marL="342900" indent="-342900"/>
            <a:r>
              <a:rPr lang="en-GB" sz="2200" dirty="0">
                <a:latin typeface="+mn-lt"/>
              </a:rPr>
              <a:t>Definition and Description of Underserved Populations (September 2023)</a:t>
            </a:r>
            <a:br>
              <a:rPr lang="en-GB" sz="2200" dirty="0">
                <a:latin typeface="+mn-lt"/>
              </a:rPr>
            </a:br>
            <a:endParaRPr lang="en-GB" sz="2200" dirty="0">
              <a:latin typeface="Arial"/>
            </a:endParaRPr>
          </a:p>
          <a:p>
            <a:pPr marL="0" indent="0">
              <a:buNone/>
            </a:pPr>
            <a:r>
              <a:rPr lang="en-GB" sz="2200" dirty="0">
                <a:solidFill>
                  <a:srgbClr val="7EA8AD"/>
                </a:solidFill>
                <a:latin typeface="+mn-lt"/>
              </a:rPr>
              <a:t>Project 2:</a:t>
            </a:r>
            <a:r>
              <a:rPr lang="en-GB" sz="2200" dirty="0">
                <a:solidFill>
                  <a:srgbClr val="7EA8AD"/>
                </a:solidFill>
                <a:latin typeface="+mn-lt"/>
                <a:cs typeface="Arial"/>
              </a:rPr>
              <a:t> Use Cases and Personas - </a:t>
            </a:r>
            <a:r>
              <a:rPr lang="en-GB" sz="2200" dirty="0">
                <a:latin typeface="+mn-lt"/>
                <a:hlinkClick r:id="" action="ppaction://noaction"/>
              </a:rPr>
              <a:t>Digital Identifier Inclusion</a:t>
            </a:r>
            <a:endParaRPr lang="en-GB" dirty="0"/>
          </a:p>
          <a:p>
            <a:pPr marL="342900" indent="-342900"/>
            <a:r>
              <a:rPr lang="en-GB" sz="2200" dirty="0">
                <a:solidFill>
                  <a:schemeClr val="bg2"/>
                </a:solidFill>
                <a:latin typeface="Arial"/>
                <a:cs typeface="Arial"/>
              </a:rPr>
              <a:t>RIUP investigated several possible approaches and decided to focus on state issued ids and mobile wallets for underserved communities.</a:t>
            </a:r>
            <a:br>
              <a:rPr lang="en-GB" sz="2200" dirty="0">
                <a:solidFill>
                  <a:schemeClr val="bg2"/>
                </a:solidFill>
                <a:latin typeface="Arial"/>
                <a:cs typeface="Arial"/>
              </a:rPr>
            </a:br>
            <a:br>
              <a:rPr lang="en-GB" sz="2200" dirty="0">
                <a:solidFill>
                  <a:schemeClr val="bg2"/>
                </a:solidFill>
                <a:latin typeface="Arial"/>
                <a:cs typeface="Arial"/>
              </a:rPr>
            </a:br>
            <a:r>
              <a:rPr lang="en-GB" sz="2200" dirty="0">
                <a:solidFill>
                  <a:schemeClr val="bg2"/>
                </a:solidFill>
                <a:latin typeface="Arial"/>
                <a:cs typeface="Arial"/>
              </a:rPr>
              <a:t>A draft report Digital Identifier Inclusion has been circulated internally for feedback and the goal is a version 1.0 by EOY 2023.</a:t>
            </a:r>
            <a:endParaRPr lang="en-GB" dirty="0">
              <a:solidFill>
                <a:schemeClr val="bg2"/>
              </a:solidFill>
            </a:endParaRPr>
          </a:p>
          <a:p>
            <a:pPr marL="101600" indent="0">
              <a:buNone/>
            </a:pPr>
            <a:endParaRPr lang="en-US" dirty="0"/>
          </a:p>
          <a:p>
            <a:pPr marL="342900" indent="-342900"/>
            <a:endParaRPr lang="en-GB" sz="2200" dirty="0">
              <a:solidFill>
                <a:srgbClr val="637052"/>
              </a:solidFill>
              <a:latin typeface="Arial"/>
              <a:cs typeface="Arial"/>
            </a:endParaRPr>
          </a:p>
        </p:txBody>
      </p:sp>
      <p:sp>
        <p:nvSpPr>
          <p:cNvPr id="2" name="Slide Number Placeholder 1">
            <a:extLst>
              <a:ext uri="{FF2B5EF4-FFF2-40B4-BE49-F238E27FC236}">
                <a16:creationId xmlns:a16="http://schemas.microsoft.com/office/drawing/2014/main" id="{BA3C4F82-D733-8DE9-564A-22303DBC6A59}"/>
              </a:ext>
            </a:extLst>
          </p:cNvPr>
          <p:cNvSpPr>
            <a:spLocks noGrp="1"/>
          </p:cNvSpPr>
          <p:nvPr>
            <p:ph type="sldNum" idx="10"/>
          </p:nvPr>
        </p:nvSpPr>
        <p:spPr/>
        <p:txBody>
          <a:bodyPr/>
          <a:lstStyle/>
          <a:p>
            <a:fld id="{00000000-1234-1234-1234-123412341234}" type="slidenum">
              <a:rPr lang="en-GB" smtClean="0"/>
              <a:pPr/>
              <a:t>35</a:t>
            </a:fld>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212a9f88854_0_24"/>
          <p:cNvSpPr txBox="1">
            <a:spLocks noGrp="1"/>
          </p:cNvSpPr>
          <p:nvPr>
            <p:ph type="body" idx="1"/>
          </p:nvPr>
        </p:nvSpPr>
        <p:spPr>
          <a:xfrm>
            <a:off x="567343" y="1733755"/>
            <a:ext cx="11482695" cy="4635747"/>
          </a:xfrm>
          <a:prstGeom prst="rect">
            <a:avLst/>
          </a:prstGeom>
        </p:spPr>
        <p:txBody>
          <a:bodyPr spcFirstLastPara="1" wrap="square" lIns="0" tIns="45700" rIns="0" bIns="45700" anchor="t" anchorCtr="0">
            <a:normAutofit/>
          </a:bodyPr>
          <a:lstStyle/>
          <a:p>
            <a:pPr marL="57150" indent="0">
              <a:lnSpc>
                <a:spcPct val="110000"/>
              </a:lnSpc>
              <a:spcBef>
                <a:spcPts val="0"/>
              </a:spcBef>
              <a:spcAft>
                <a:spcPts val="600"/>
              </a:spcAft>
              <a:buNone/>
            </a:pPr>
            <a:r>
              <a:rPr lang="en-GB" sz="2200" dirty="0">
                <a:solidFill>
                  <a:srgbClr val="7EA8AD"/>
                </a:solidFill>
                <a:latin typeface="+mn-lt"/>
                <a:cs typeface="Arial"/>
              </a:rPr>
              <a:t>Project 2 (2024): Use Cases and Personas - </a:t>
            </a:r>
            <a:r>
              <a:rPr lang="en-GB" sz="2200" dirty="0">
                <a:solidFill>
                  <a:srgbClr val="222222"/>
                </a:solidFill>
                <a:latin typeface="+mn-lt"/>
                <a:cs typeface="Arial"/>
                <a:hlinkClick r:id="" action="ppaction://noaction"/>
              </a:rPr>
              <a:t>Digital Identifier Inclusion</a:t>
            </a:r>
            <a:endParaRPr lang="en-US" sz="2200" dirty="0">
              <a:solidFill>
                <a:schemeClr val="bg2"/>
              </a:solidFill>
              <a:latin typeface="+mn-lt"/>
              <a:cs typeface="Arial"/>
            </a:endParaRPr>
          </a:p>
          <a:p>
            <a:pPr marL="400050" indent="-342900">
              <a:lnSpc>
                <a:spcPct val="110000"/>
              </a:lnSpc>
              <a:spcBef>
                <a:spcPts val="0"/>
              </a:spcBef>
              <a:spcAft>
                <a:spcPts val="600"/>
              </a:spcAft>
            </a:pPr>
            <a:r>
              <a:rPr lang="en-US" sz="2200" dirty="0">
                <a:solidFill>
                  <a:schemeClr val="bg2"/>
                </a:solidFill>
                <a:latin typeface="+mn-lt"/>
                <a:cs typeface="Arial"/>
              </a:rPr>
              <a:t>In 2024, RIUP will pivot to getting new members and feedback for an early update to the Digital Identifier Inclusion  report. The goal for the second version of the report is the end of 1st quarter 2024.</a:t>
            </a:r>
            <a:endParaRPr lang="en-US" sz="2200" dirty="0">
              <a:solidFill>
                <a:schemeClr val="bg2"/>
              </a:solidFill>
              <a:latin typeface="Arial"/>
            </a:endParaRPr>
          </a:p>
          <a:p>
            <a:pPr marL="0" indent="0">
              <a:lnSpc>
                <a:spcPct val="110000"/>
              </a:lnSpc>
              <a:spcBef>
                <a:spcPts val="0"/>
              </a:spcBef>
              <a:spcAft>
                <a:spcPts val="600"/>
              </a:spcAft>
              <a:buNone/>
            </a:pPr>
            <a:r>
              <a:rPr lang="en-GB" sz="2200" dirty="0">
                <a:solidFill>
                  <a:srgbClr val="7EA8AD"/>
                </a:solidFill>
                <a:latin typeface="+mn-lt"/>
              </a:rPr>
              <a:t>Project 3 - Gateway Provider Trust Network</a:t>
            </a:r>
          </a:p>
          <a:p>
            <a:pPr marL="342900" indent="0">
              <a:lnSpc>
                <a:spcPct val="110000"/>
              </a:lnSpc>
              <a:spcBef>
                <a:spcPts val="0"/>
              </a:spcBef>
              <a:spcAft>
                <a:spcPts val="600"/>
              </a:spcAft>
            </a:pPr>
            <a:r>
              <a:rPr lang="en-GB" sz="2200" dirty="0">
                <a:solidFill>
                  <a:srgbClr val="637052"/>
                </a:solidFill>
                <a:latin typeface="+mn-lt"/>
                <a:cs typeface="Arial"/>
              </a:rPr>
              <a:t>Develop relationships with "gateway" providers toward creating a trust network</a:t>
            </a:r>
          </a:p>
          <a:p>
            <a:pPr marL="342900" indent="0">
              <a:lnSpc>
                <a:spcPct val="110000"/>
              </a:lnSpc>
              <a:spcBef>
                <a:spcPts val="0"/>
              </a:spcBef>
              <a:spcAft>
                <a:spcPts val="600"/>
              </a:spcAft>
            </a:pPr>
            <a:endParaRPr lang="en-GB" sz="2200" dirty="0">
              <a:solidFill>
                <a:srgbClr val="637052"/>
              </a:solidFill>
              <a:latin typeface="+mn-lt"/>
              <a:cs typeface="Arial"/>
            </a:endParaRPr>
          </a:p>
          <a:p>
            <a:pPr marL="0" indent="0">
              <a:lnSpc>
                <a:spcPct val="110000"/>
              </a:lnSpc>
              <a:spcBef>
                <a:spcPts val="0"/>
              </a:spcBef>
              <a:spcAft>
                <a:spcPts val="600"/>
              </a:spcAft>
              <a:buNone/>
            </a:pPr>
            <a:r>
              <a:rPr lang="en-GB" sz="2200" dirty="0">
                <a:solidFill>
                  <a:srgbClr val="7EA8AD"/>
                </a:solidFill>
                <a:latin typeface="+mn-lt"/>
              </a:rPr>
              <a:t>Project 4 - </a:t>
            </a:r>
            <a:r>
              <a:rPr lang="en-GB" sz="2200" dirty="0">
                <a:solidFill>
                  <a:srgbClr val="7EA8AD"/>
                </a:solidFill>
                <a:latin typeface="+mn-lt"/>
                <a:cs typeface="Arial"/>
              </a:rPr>
              <a:t>Visuals</a:t>
            </a:r>
          </a:p>
          <a:p>
            <a:pPr marL="342900" indent="0">
              <a:lnSpc>
                <a:spcPct val="110000"/>
              </a:lnSpc>
              <a:spcBef>
                <a:spcPts val="0"/>
              </a:spcBef>
              <a:spcAft>
                <a:spcPts val="600"/>
              </a:spcAft>
            </a:pPr>
            <a:r>
              <a:rPr lang="en-GB" sz="2200" dirty="0">
                <a:solidFill>
                  <a:srgbClr val="637052"/>
                </a:solidFill>
                <a:latin typeface="+mn-lt"/>
                <a:cs typeface="Arial"/>
              </a:rPr>
              <a:t>Fully described use case/customer journey showing where the snags are</a:t>
            </a:r>
          </a:p>
          <a:p>
            <a:pPr marL="342900" indent="0">
              <a:lnSpc>
                <a:spcPct val="110000"/>
              </a:lnSpc>
              <a:spcBef>
                <a:spcPts val="0"/>
              </a:spcBef>
              <a:spcAft>
                <a:spcPts val="600"/>
              </a:spcAft>
            </a:pPr>
            <a:r>
              <a:rPr lang="en-GB" sz="2200" dirty="0">
                <a:solidFill>
                  <a:srgbClr val="637052"/>
                </a:solidFill>
                <a:latin typeface="+mn-lt"/>
                <a:cs typeface="Arial"/>
              </a:rPr>
              <a:t>Mapping the digital identity divide, gateway providers, populations/# served</a:t>
            </a:r>
            <a:endParaRPr lang="en-US" sz="2200" dirty="0">
              <a:solidFill>
                <a:srgbClr val="637052"/>
              </a:solidFill>
              <a:latin typeface="+mn-lt"/>
              <a:cs typeface="Arial"/>
            </a:endParaRPr>
          </a:p>
        </p:txBody>
      </p:sp>
      <p:sp>
        <p:nvSpPr>
          <p:cNvPr id="4" name="Google Shape;69;g212a9f88854_0_24">
            <a:extLst>
              <a:ext uri="{FF2B5EF4-FFF2-40B4-BE49-F238E27FC236}">
                <a16:creationId xmlns:a16="http://schemas.microsoft.com/office/drawing/2014/main" id="{99FC5E8E-F747-D49A-479E-3E49DBE13AE9}"/>
              </a:ext>
            </a:extLst>
          </p:cNvPr>
          <p:cNvSpPr txBox="1">
            <a:spLocks noGrp="1"/>
          </p:cNvSpPr>
          <p:nvPr/>
        </p:nvSpPr>
        <p:spPr>
          <a:xfrm>
            <a:off x="567343" y="743868"/>
            <a:ext cx="10424205" cy="68566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2800" dirty="0">
                <a:latin typeface="+mn-lt"/>
                <a:cs typeface="Arial" panose="020B0604020202020204" pitchFamily="34" charset="0"/>
              </a:rPr>
              <a:t>RIUP </a:t>
            </a:r>
            <a:r>
              <a:rPr lang="en-GB" sz="2800" dirty="0">
                <a:latin typeface="+mn-lt"/>
                <a:cs typeface="Arial" panose="020B0604020202020204" pitchFamily="34" charset="0"/>
              </a:rPr>
              <a:t>WORK GROUP– 202</a:t>
            </a:r>
            <a:r>
              <a:rPr lang="en-US" sz="2800" dirty="0">
                <a:latin typeface="+mn-lt"/>
                <a:cs typeface="Arial" panose="020B0604020202020204" pitchFamily="34" charset="0"/>
              </a:rPr>
              <a:t>4 Plans</a:t>
            </a:r>
            <a:br>
              <a:rPr lang="en-GB" sz="2800" dirty="0">
                <a:latin typeface="+mn-lt"/>
                <a:cs typeface="Arial" panose="020B0604020202020204" pitchFamily="34" charset="0"/>
              </a:rPr>
            </a:br>
            <a:br>
              <a:rPr lang="en-GB" sz="2800" dirty="0">
                <a:latin typeface="+mn-lt"/>
                <a:cs typeface="Arial" panose="020B0604020202020204" pitchFamily="34" charset="0"/>
              </a:rPr>
            </a:br>
            <a:r>
              <a:rPr lang="en-US" sz="2800" dirty="0">
                <a:latin typeface="+mn-lt"/>
                <a:cs typeface="Arial" panose="020B0604020202020204" pitchFamily="34" charset="0"/>
              </a:rPr>
              <a:t>Wiki + Charter: </a:t>
            </a:r>
            <a:r>
              <a:rPr lang="en-US" sz="2800" dirty="0">
                <a:latin typeface="+mn-lt"/>
                <a:cs typeface="Arial" panose="020B0604020202020204" pitchFamily="34" charset="0"/>
                <a:hlinkClick r:id="rId3"/>
              </a:rPr>
              <a:t>https://kantarainitiative.org/workgroups/riup-wg/</a:t>
            </a:r>
            <a:endParaRPr lang="en-US" sz="2800"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ACDF6191-FECF-A076-2D90-40BB2F280ACD}"/>
              </a:ext>
            </a:extLst>
          </p:cNvPr>
          <p:cNvSpPr>
            <a:spLocks noGrp="1"/>
          </p:cNvSpPr>
          <p:nvPr>
            <p:ph type="sldNum" idx="10"/>
          </p:nvPr>
        </p:nvSpPr>
        <p:spPr/>
        <p:txBody>
          <a:bodyPr/>
          <a:lstStyle/>
          <a:p>
            <a:fld id="{00000000-1234-1234-1234-123412341234}" type="slidenum">
              <a:rPr lang="en-GB" smtClean="0"/>
              <a:pPr/>
              <a:t>36</a:t>
            </a:fld>
            <a:endParaRPr lang="en-GB" dirty="0"/>
          </a:p>
        </p:txBody>
      </p:sp>
    </p:spTree>
    <p:extLst>
      <p:ext uri="{BB962C8B-B14F-4D97-AF65-F5344CB8AC3E}">
        <p14:creationId xmlns:p14="http://schemas.microsoft.com/office/powerpoint/2010/main" val="453225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12a9f88854_0_12"/>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234" name="Google Shape;234;g212a9f88854_0_12"/>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Privacy Enhancing Mobile Credentials WG</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E09E4205-9802-71C8-E8C5-420DB544FED3}"/>
              </a:ext>
            </a:extLst>
          </p:cNvPr>
          <p:cNvSpPr>
            <a:spLocks noGrp="1"/>
          </p:cNvSpPr>
          <p:nvPr>
            <p:ph type="sldNum" idx="10"/>
          </p:nvPr>
        </p:nvSpPr>
        <p:spPr/>
        <p:txBody>
          <a:bodyPr/>
          <a:lstStyle/>
          <a:p>
            <a:fld id="{00000000-1234-1234-1234-123412341234}" type="slidenum">
              <a:rPr lang="en-GB" smtClean="0"/>
              <a:pPr/>
              <a:t>37</a:t>
            </a:fld>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12a9f88854_0_24"/>
          <p:cNvSpPr txBox="1">
            <a:spLocks noGrp="1"/>
          </p:cNvSpPr>
          <p:nvPr>
            <p:ph type="title"/>
          </p:nvPr>
        </p:nvSpPr>
        <p:spPr>
          <a:xfrm>
            <a:off x="567343" y="735521"/>
            <a:ext cx="10058400" cy="702363"/>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sz="3200" dirty="0">
                <a:latin typeface="+mn-lt"/>
              </a:rPr>
              <a:t>PEMC – 2023 in Summary </a:t>
            </a:r>
            <a:br>
              <a:rPr lang="en-GB" sz="3200" dirty="0">
                <a:latin typeface="+mn-lt"/>
              </a:rPr>
            </a:br>
            <a:r>
              <a:rPr lang="en-GB" sz="3200" dirty="0">
                <a:latin typeface="+mn-lt"/>
                <a:hlinkClick r:id="rId3"/>
              </a:rPr>
              <a:t>Workspace</a:t>
            </a:r>
            <a:endParaRPr sz="3100" dirty="0">
              <a:latin typeface="+mn-lt"/>
            </a:endParaRPr>
          </a:p>
        </p:txBody>
      </p:sp>
      <p:sp>
        <p:nvSpPr>
          <p:cNvPr id="70" name="Google Shape;70;g212a9f88854_0_24"/>
          <p:cNvSpPr txBox="1">
            <a:spLocks noGrp="1"/>
          </p:cNvSpPr>
          <p:nvPr>
            <p:ph type="body" idx="1"/>
          </p:nvPr>
        </p:nvSpPr>
        <p:spPr>
          <a:xfrm>
            <a:off x="567343" y="1747997"/>
            <a:ext cx="11482695" cy="4023300"/>
          </a:xfrm>
          <a:prstGeom prst="rect">
            <a:avLst/>
          </a:prstGeom>
        </p:spPr>
        <p:txBody>
          <a:bodyPr spcFirstLastPara="1" wrap="square" lIns="0" tIns="45700" rIns="0" bIns="45700" anchor="t" anchorCtr="0">
            <a:normAutofit/>
          </a:bodyPr>
          <a:lstStyle/>
          <a:p>
            <a:pPr marL="342900" indent="-342900"/>
            <a:r>
              <a:rPr lang="en-GB" sz="2400" dirty="0">
                <a:solidFill>
                  <a:srgbClr val="7EA8AD"/>
                </a:solidFill>
                <a:latin typeface="+mn-lt"/>
              </a:rPr>
              <a:t>Implementor’s Report</a:t>
            </a:r>
            <a:r>
              <a:rPr lang="en-GB" sz="2400" dirty="0">
                <a:latin typeface="+mn-lt"/>
              </a:rPr>
              <a:t>	</a:t>
            </a:r>
          </a:p>
          <a:p>
            <a:pPr marL="342900" indent="-342900"/>
            <a:r>
              <a:rPr lang="en-GB" sz="2400" dirty="0">
                <a:latin typeface="+mn-lt"/>
              </a:rPr>
              <a:t>Final edits in progress. Release in December or January.</a:t>
            </a:r>
          </a:p>
          <a:p>
            <a:pPr marL="342900" indent="-342900"/>
            <a:endParaRPr lang="en-GB" sz="2400" dirty="0">
              <a:latin typeface="+mn-lt"/>
            </a:endParaRPr>
          </a:p>
          <a:p>
            <a:pPr marL="342900" indent="-342900"/>
            <a:r>
              <a:rPr lang="en-GB" sz="2400" dirty="0">
                <a:solidFill>
                  <a:srgbClr val="7EA8AD"/>
                </a:solidFill>
                <a:latin typeface="+mn-lt"/>
              </a:rPr>
              <a:t>Privacy Enhancing Mobile Credentials Report</a:t>
            </a:r>
            <a:r>
              <a:rPr lang="en-GB" sz="2400" dirty="0">
                <a:latin typeface="+mn-lt"/>
              </a:rPr>
              <a:t>		</a:t>
            </a:r>
          </a:p>
          <a:p>
            <a:pPr marL="342900" indent="-342900"/>
            <a:r>
              <a:rPr lang="en-GB" sz="2400" dirty="0">
                <a:latin typeface="+mn-lt"/>
              </a:rPr>
              <a:t>Work in progress. Requirements for Verifiers, Issuers, and Providers. Due to deliver through 2024.</a:t>
            </a:r>
            <a:endParaRPr sz="2400" dirty="0">
              <a:latin typeface="+mn-lt"/>
            </a:endParaRPr>
          </a:p>
        </p:txBody>
      </p:sp>
      <p:sp>
        <p:nvSpPr>
          <p:cNvPr id="2" name="Slide Number Placeholder 1">
            <a:extLst>
              <a:ext uri="{FF2B5EF4-FFF2-40B4-BE49-F238E27FC236}">
                <a16:creationId xmlns:a16="http://schemas.microsoft.com/office/drawing/2014/main" id="{38AE5176-8F2C-278D-D83C-F09FE2631261}"/>
              </a:ext>
            </a:extLst>
          </p:cNvPr>
          <p:cNvSpPr>
            <a:spLocks noGrp="1"/>
          </p:cNvSpPr>
          <p:nvPr>
            <p:ph type="sldNum" idx="10"/>
          </p:nvPr>
        </p:nvSpPr>
        <p:spPr/>
        <p:txBody>
          <a:bodyPr/>
          <a:lstStyle/>
          <a:p>
            <a:fld id="{00000000-1234-1234-1234-123412341234}" type="slidenum">
              <a:rPr lang="en-GB" smtClean="0"/>
              <a:pPr/>
              <a:t>38</a:t>
            </a:fld>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12a9f88854_0_18"/>
          <p:cNvSpPr/>
          <p:nvPr/>
        </p:nvSpPr>
        <p:spPr>
          <a:xfrm>
            <a:off x="0" y="1"/>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257" name="Google Shape;257;g212a9f88854_0_18"/>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bg1"/>
                </a:solidFill>
                <a:latin typeface="Arial" panose="020B0604020202020204" pitchFamily="34" charset="0"/>
                <a:ea typeface="Quattrocento Sans"/>
                <a:cs typeface="Arial" panose="020B0604020202020204" pitchFamily="34" charset="0"/>
                <a:sym typeface="Quattrocento Sans"/>
              </a:rPr>
              <a:t>Anchored Notice and Consent Receipt WG</a:t>
            </a:r>
            <a:endParaRPr sz="1400" b="0" i="0" u="none" strike="noStrike" cap="none" dirty="0">
              <a:solidFill>
                <a:schemeClr val="bg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5E9309E-ECE9-069A-A793-5ACB9D30E7AE}"/>
              </a:ext>
            </a:extLst>
          </p:cNvPr>
          <p:cNvSpPr>
            <a:spLocks noGrp="1"/>
          </p:cNvSpPr>
          <p:nvPr>
            <p:ph type="sldNum" idx="10"/>
          </p:nvPr>
        </p:nvSpPr>
        <p:spPr/>
        <p:txBody>
          <a:bodyPr/>
          <a:lstStyle/>
          <a:p>
            <a:fld id="{00000000-1234-1234-1234-123412341234}" type="slidenum">
              <a:rPr lang="en-GB" smtClean="0"/>
              <a:pPr/>
              <a:t>39</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4074ea93ca_0_111"/>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307" name="Google Shape;307;g24074ea93ca_0_111"/>
          <p:cNvSpPr txBox="1"/>
          <p:nvPr/>
        </p:nvSpPr>
        <p:spPr>
          <a:xfrm>
            <a:off x="1072800" y="2518397"/>
            <a:ext cx="10046400" cy="83095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bg1"/>
                </a:solidFill>
                <a:latin typeface="Arial" panose="020B0604020202020204" pitchFamily="34" charset="0"/>
                <a:ea typeface="Quattrocento Sans"/>
                <a:cs typeface="Arial" panose="020B0604020202020204" pitchFamily="34" charset="0"/>
                <a:sym typeface="Quattrocento Sans"/>
              </a:rPr>
              <a:t>Organization Updates</a:t>
            </a:r>
          </a:p>
        </p:txBody>
      </p:sp>
      <p:sp>
        <p:nvSpPr>
          <p:cNvPr id="2" name="Slide Number Placeholder 1">
            <a:extLst>
              <a:ext uri="{FF2B5EF4-FFF2-40B4-BE49-F238E27FC236}">
                <a16:creationId xmlns:a16="http://schemas.microsoft.com/office/drawing/2014/main" id="{7C36A73D-2EE1-4270-82FD-DFCCF4EC6383}"/>
              </a:ext>
            </a:extLst>
          </p:cNvPr>
          <p:cNvSpPr>
            <a:spLocks noGrp="1"/>
          </p:cNvSpPr>
          <p:nvPr>
            <p:ph type="sldNum" idx="10"/>
          </p:nvPr>
        </p:nvSpPr>
        <p:spPr/>
        <p:txBody>
          <a:bodyPr/>
          <a:lstStyle/>
          <a:p>
            <a:fld id="{00000000-1234-1234-1234-123412341234}" type="slidenum">
              <a:rPr lang="en-GB" smtClean="0"/>
              <a:pPr/>
              <a:t>4</a:t>
            </a:fld>
            <a:endParaRPr lang="en-GB" dirty="0"/>
          </a:p>
        </p:txBody>
      </p:sp>
    </p:spTree>
    <p:extLst>
      <p:ext uri="{BB962C8B-B14F-4D97-AF65-F5344CB8AC3E}">
        <p14:creationId xmlns:p14="http://schemas.microsoft.com/office/powerpoint/2010/main" val="1886495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212a9f88854_0_24"/>
          <p:cNvSpPr txBox="1">
            <a:spLocks noGrp="1"/>
          </p:cNvSpPr>
          <p:nvPr>
            <p:ph type="title"/>
          </p:nvPr>
        </p:nvSpPr>
        <p:spPr>
          <a:xfrm>
            <a:off x="567343" y="725361"/>
            <a:ext cx="10058400" cy="702363"/>
          </a:xfrm>
          <a:prstGeom prst="rect">
            <a:avLst/>
          </a:prstGeom>
        </p:spPr>
        <p:txBody>
          <a:bodyPr spcFirstLastPara="1" wrap="square" lIns="91425" tIns="45700" rIns="91425" bIns="45700" anchor="b" anchorCtr="0">
            <a:normAutofit fontScale="90000"/>
          </a:bodyPr>
          <a:lstStyle/>
          <a:p>
            <a:r>
              <a:rPr lang="en-GB" sz="3200" b="1" dirty="0">
                <a:latin typeface="+mn-lt"/>
              </a:rPr>
              <a:t>Anchored Notice and Consent Receipt (ANCR WG)</a:t>
            </a:r>
            <a:br>
              <a:rPr lang="en-GB" sz="3200" b="1" dirty="0">
                <a:latin typeface="+mn-lt"/>
              </a:rPr>
            </a:br>
            <a:r>
              <a:rPr lang="en-GB" sz="3200" b="1" dirty="0">
                <a:latin typeface="+mn-lt"/>
              </a:rPr>
              <a:t>2023 in Summary </a:t>
            </a:r>
          </a:p>
        </p:txBody>
      </p:sp>
      <p:sp>
        <p:nvSpPr>
          <p:cNvPr id="70" name="Google Shape;70;g212a9f88854_0_24"/>
          <p:cNvSpPr txBox="1">
            <a:spLocks noGrp="1"/>
          </p:cNvSpPr>
          <p:nvPr>
            <p:ph type="body" idx="1"/>
          </p:nvPr>
        </p:nvSpPr>
        <p:spPr>
          <a:xfrm>
            <a:off x="561347" y="2236010"/>
            <a:ext cx="11970375" cy="4510980"/>
          </a:xfrm>
          <a:prstGeom prst="rect">
            <a:avLst/>
          </a:prstGeom>
        </p:spPr>
        <p:txBody>
          <a:bodyPr spcFirstLastPara="1" wrap="square" lIns="0" tIns="45700" rIns="0" bIns="45700" anchor="t" anchorCtr="0">
            <a:noAutofit/>
          </a:bodyPr>
          <a:lstStyle/>
          <a:p>
            <a:pPr marL="285750" indent="-285750">
              <a:buFont typeface="Arial"/>
              <a:buChar char="•"/>
            </a:pPr>
            <a:r>
              <a:rPr lang="en-GB" sz="3200" dirty="0">
                <a:solidFill>
                  <a:srgbClr val="7EA8AD"/>
                </a:solidFill>
                <a:latin typeface="Calibri"/>
              </a:rPr>
              <a:t>Kantara Recommendation</a:t>
            </a:r>
            <a:endParaRPr lang="en-US" sz="3200">
              <a:solidFill>
                <a:srgbClr val="7EA8AD"/>
              </a:solidFill>
              <a:latin typeface="Calibri"/>
            </a:endParaRPr>
          </a:p>
          <a:p>
            <a:pPr marL="742950" lvl="1" indent="-285750">
              <a:buSzPts val="2000"/>
              <a:buFont typeface="Courier New"/>
              <a:buChar char="o"/>
            </a:pPr>
            <a:r>
              <a:rPr lang="en-GB" sz="2800" dirty="0">
                <a:solidFill>
                  <a:srgbClr val="7EA8AD"/>
                </a:solidFill>
                <a:latin typeface="Calibri"/>
                <a:hlinkClick r:id="rId3">
                  <a:extLst>
                    <a:ext uri="{A12FA001-AC4F-418D-AE19-62706E023703}">
                      <ahyp:hlinkClr xmlns:ahyp="http://schemas.microsoft.com/office/drawing/2018/hyperlinkcolor" val="tx"/>
                    </a:ext>
                  </a:extLst>
                </a:hlinkClick>
              </a:rPr>
              <a:t>Transparency Performance Scheme and Indicators</a:t>
            </a:r>
            <a:endParaRPr lang="en-GB" sz="2800" dirty="0">
              <a:solidFill>
                <a:srgbClr val="7EA8AD"/>
              </a:solidFill>
              <a:latin typeface="Calibri"/>
            </a:endParaRPr>
          </a:p>
          <a:p>
            <a:pPr marL="742950" lvl="1" indent="-285750">
              <a:buSzPts val="2000"/>
              <a:buFont typeface="Courier New"/>
              <a:buChar char="o"/>
            </a:pPr>
            <a:r>
              <a:rPr lang="en-GB" sz="2800" dirty="0">
                <a:solidFill>
                  <a:srgbClr val="7EA8AD"/>
                </a:solidFill>
                <a:latin typeface="Calibri"/>
              </a:rPr>
              <a:t>Pending LC and Kantara Voting</a:t>
            </a:r>
          </a:p>
          <a:p>
            <a:pPr marL="742950" lvl="1" indent="-285750">
              <a:buFont typeface="Courier New"/>
              <a:buChar char="o"/>
            </a:pPr>
            <a:endParaRPr lang="en-GB" sz="2800" dirty="0">
              <a:solidFill>
                <a:srgbClr val="7EA8AD"/>
              </a:solidFill>
              <a:latin typeface="Calibri"/>
            </a:endParaRPr>
          </a:p>
          <a:p>
            <a:pPr marL="285750" indent="-285750">
              <a:buSzPts val="2000"/>
              <a:buFont typeface="Arial"/>
              <a:buChar char="•"/>
            </a:pPr>
            <a:r>
              <a:rPr lang="en-GB" sz="3200" dirty="0">
                <a:solidFill>
                  <a:srgbClr val="7EA8AD"/>
                </a:solidFill>
                <a:latin typeface="Calibri"/>
                <a:hlinkClick r:id="rId4">
                  <a:extLst>
                    <a:ext uri="{A12FA001-AC4F-418D-AE19-62706E023703}">
                      <ahyp:hlinkClr xmlns:ahyp="http://schemas.microsoft.com/office/drawing/2018/hyperlinkcolor" val="tx"/>
                    </a:ext>
                  </a:extLst>
                </a:hlinkClick>
              </a:rPr>
              <a:t>Updated Charter</a:t>
            </a:r>
            <a:r>
              <a:rPr lang="en-GB" sz="3200" dirty="0">
                <a:solidFill>
                  <a:srgbClr val="7EA8AD"/>
                </a:solidFill>
                <a:latin typeface="Calibri"/>
              </a:rPr>
              <a:t>, Elections, Roadmap</a:t>
            </a:r>
            <a:endParaRPr lang="en-GB" sz="3200">
              <a:solidFill>
                <a:srgbClr val="7EA8AD"/>
              </a:solidFill>
            </a:endParaRPr>
          </a:p>
          <a:p>
            <a:pPr marL="742950" lvl="1" indent="-285750">
              <a:buSzPts val="2000"/>
              <a:buFont typeface="Courier New"/>
              <a:buChar char="o"/>
            </a:pPr>
            <a:r>
              <a:rPr lang="en-GB" sz="2800" dirty="0">
                <a:solidFill>
                  <a:srgbClr val="7EA8AD"/>
                </a:solidFill>
                <a:latin typeface="Calibri"/>
              </a:rPr>
              <a:t>ANCR Framework</a:t>
            </a:r>
          </a:p>
          <a:p>
            <a:pPr marL="742950" lvl="1" indent="-285750">
              <a:buSzPts val="2000"/>
              <a:buFont typeface="Courier New"/>
              <a:buChar char="o"/>
            </a:pPr>
            <a:r>
              <a:rPr lang="en-GB" sz="2800" dirty="0">
                <a:solidFill>
                  <a:srgbClr val="7EA8AD"/>
                </a:solidFill>
                <a:latin typeface="Calibri"/>
              </a:rPr>
              <a:t>TPI Assessment and Controller Credential</a:t>
            </a:r>
          </a:p>
          <a:p>
            <a:pPr marL="742950" lvl="1" indent="-285750">
              <a:buSzPts val="2000"/>
              <a:buFont typeface="Courier New"/>
              <a:buChar char="o"/>
            </a:pPr>
            <a:r>
              <a:rPr lang="en-GB" sz="2800" dirty="0">
                <a:solidFill>
                  <a:srgbClr val="7EA8AD"/>
                </a:solidFill>
                <a:latin typeface="Calibri"/>
              </a:rPr>
              <a:t>Consent by Default and Authorization from Consent (</a:t>
            </a:r>
            <a:r>
              <a:rPr lang="en-GB" sz="2800" dirty="0">
                <a:solidFill>
                  <a:srgbClr val="7EA8AD"/>
                </a:solidFill>
                <a:latin typeface="Calibri"/>
                <a:hlinkClick r:id="rId5">
                  <a:extLst>
                    <a:ext uri="{A12FA001-AC4F-418D-AE19-62706E023703}">
                      <ahyp:hlinkClr xmlns:ahyp="http://schemas.microsoft.com/office/drawing/2018/hyperlinkcolor" val="tx"/>
                    </a:ext>
                  </a:extLst>
                </a:hlinkClick>
              </a:rPr>
              <a:t>AuthC</a:t>
            </a:r>
            <a:r>
              <a:rPr lang="en-GB" sz="2800" dirty="0">
                <a:solidFill>
                  <a:srgbClr val="7EA8AD"/>
                </a:solidFill>
                <a:latin typeface="Calibri"/>
              </a:rPr>
              <a:t>)</a:t>
            </a:r>
          </a:p>
          <a:p>
            <a:pPr marL="742950" lvl="1" indent="-285750">
              <a:buFont typeface="Courier New"/>
              <a:buChar char="o"/>
            </a:pPr>
            <a:endParaRPr lang="en-GB" sz="1600" dirty="0">
              <a:solidFill>
                <a:schemeClr val="tx1"/>
              </a:solidFill>
              <a:latin typeface="Calibri"/>
            </a:endParaRPr>
          </a:p>
          <a:p>
            <a:pPr marL="285750" indent="-285750">
              <a:buFont typeface="Arial"/>
              <a:buChar char="•"/>
            </a:pPr>
            <a:endParaRPr lang="en-GB" sz="1800" dirty="0">
              <a:solidFill>
                <a:schemeClr val="tx1"/>
              </a:solidFill>
              <a:latin typeface="Calibri"/>
            </a:endParaRPr>
          </a:p>
          <a:p>
            <a:pPr marL="285750" indent="-285750">
              <a:buFont typeface="Arial"/>
              <a:buChar char="•"/>
            </a:pPr>
            <a:endParaRPr lang="en-GB" dirty="0">
              <a:solidFill>
                <a:srgbClr val="000000"/>
              </a:solidFill>
              <a:latin typeface="Calibri"/>
            </a:endParaRPr>
          </a:p>
          <a:p>
            <a:pPr marL="0" indent="0">
              <a:buNone/>
            </a:pPr>
            <a:endParaRPr lang="en-GB" sz="1800" dirty="0">
              <a:latin typeface="Calibri"/>
            </a:endParaRPr>
          </a:p>
        </p:txBody>
      </p:sp>
      <p:pic>
        <p:nvPicPr>
          <p:cNvPr id="2" name="Picture 1" descr="A circular green and white logo with arrows and letters&#10;&#10;Description automatically generated">
            <a:extLst>
              <a:ext uri="{FF2B5EF4-FFF2-40B4-BE49-F238E27FC236}">
                <a16:creationId xmlns:a16="http://schemas.microsoft.com/office/drawing/2014/main" id="{5B65E4C7-44C5-995F-D0A6-7503147609C5}"/>
              </a:ext>
            </a:extLst>
          </p:cNvPr>
          <p:cNvPicPr>
            <a:picLocks noChangeAspect="1"/>
          </p:cNvPicPr>
          <p:nvPr/>
        </p:nvPicPr>
        <p:blipFill>
          <a:blip r:embed="rId6"/>
          <a:stretch>
            <a:fillRect/>
          </a:stretch>
        </p:blipFill>
        <p:spPr>
          <a:xfrm>
            <a:off x="9479113" y="2779093"/>
            <a:ext cx="1706880" cy="17068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4FA4-0F5A-36B4-9F7F-0B6EC9724694}"/>
              </a:ext>
            </a:extLst>
          </p:cNvPr>
          <p:cNvSpPr>
            <a:spLocks noGrp="1"/>
          </p:cNvSpPr>
          <p:nvPr>
            <p:ph type="title"/>
          </p:nvPr>
        </p:nvSpPr>
        <p:spPr>
          <a:xfrm>
            <a:off x="1097280" y="681367"/>
            <a:ext cx="10058400" cy="1055993"/>
          </a:xfrm>
        </p:spPr>
        <p:txBody>
          <a:bodyPr/>
          <a:lstStyle/>
          <a:p>
            <a:r>
              <a:rPr lang="en-GB" sz="2900" b="1" dirty="0">
                <a:latin typeface="Arial"/>
                <a:cs typeface="Arial"/>
              </a:rPr>
              <a:t>Anchored Notice and Consent Receipt (ANCR WG)</a:t>
            </a:r>
            <a:br>
              <a:rPr lang="en-GB" sz="2900" b="1" dirty="0">
                <a:latin typeface="Arial"/>
                <a:cs typeface="Arial"/>
              </a:rPr>
            </a:br>
            <a:r>
              <a:rPr lang="en-GB" sz="2900" b="1" dirty="0">
                <a:latin typeface="Arial"/>
                <a:cs typeface="Arial"/>
              </a:rPr>
              <a:t>2023 in Summary </a:t>
            </a:r>
            <a:endParaRPr lang="en-US" dirty="0"/>
          </a:p>
        </p:txBody>
      </p:sp>
      <p:sp>
        <p:nvSpPr>
          <p:cNvPr id="3" name="Text Placeholder 2">
            <a:extLst>
              <a:ext uri="{FF2B5EF4-FFF2-40B4-BE49-F238E27FC236}">
                <a16:creationId xmlns:a16="http://schemas.microsoft.com/office/drawing/2014/main" id="{3D73E1D2-578D-1119-C96F-072F6A9ECA6A}"/>
              </a:ext>
            </a:extLst>
          </p:cNvPr>
          <p:cNvSpPr>
            <a:spLocks noGrp="1"/>
          </p:cNvSpPr>
          <p:nvPr>
            <p:ph type="body" idx="1"/>
          </p:nvPr>
        </p:nvSpPr>
        <p:spPr>
          <a:xfrm>
            <a:off x="954374" y="2153273"/>
            <a:ext cx="10058400" cy="4023360"/>
          </a:xfrm>
        </p:spPr>
        <p:txBody>
          <a:bodyPr/>
          <a:lstStyle/>
          <a:p>
            <a:pPr marL="285750" indent="-285750">
              <a:buFont typeface="Arial,Sans-Serif"/>
              <a:buChar char="•"/>
            </a:pPr>
            <a:r>
              <a:rPr lang="en-GB" sz="2800" dirty="0">
                <a:solidFill>
                  <a:srgbClr val="7EA8AD"/>
                </a:solidFill>
                <a:latin typeface="Calibri"/>
                <a:cs typeface="Calibri"/>
              </a:rPr>
              <a:t>ISO Comments – 2756x</a:t>
            </a:r>
            <a:endParaRPr lang="en-US" sz="2800" dirty="0">
              <a:solidFill>
                <a:srgbClr val="7EA8AD"/>
              </a:solidFill>
              <a:latin typeface="Calibri"/>
              <a:cs typeface="Calibri"/>
            </a:endParaRPr>
          </a:p>
          <a:p>
            <a:pPr marL="285750" indent="-285750">
              <a:buFont typeface="Arial,Sans-Serif"/>
              <a:buChar char="•"/>
            </a:pPr>
            <a:r>
              <a:rPr lang="en-GB" sz="2800" dirty="0">
                <a:solidFill>
                  <a:srgbClr val="7EA8AD"/>
                </a:solidFill>
                <a:latin typeface="Calibri"/>
                <a:cs typeface="Calibri"/>
              </a:rPr>
              <a:t>NIST Comments – Cybersecurity Framework, Identity Roadmap, Privacy Framework</a:t>
            </a:r>
            <a:endParaRPr lang="en-US" sz="2800" dirty="0">
              <a:solidFill>
                <a:srgbClr val="7EA8AD"/>
              </a:solidFill>
              <a:latin typeface="Calibri"/>
              <a:cs typeface="Calibri"/>
            </a:endParaRPr>
          </a:p>
          <a:p>
            <a:pPr marL="285750" indent="-285750">
              <a:buFont typeface="Arial,Sans-Serif"/>
              <a:buChar char="•"/>
            </a:pPr>
            <a:r>
              <a:rPr lang="en-GB" sz="2800" dirty="0">
                <a:solidFill>
                  <a:srgbClr val="7EA8AD"/>
                </a:solidFill>
                <a:latin typeface="Calibri"/>
                <a:cs typeface="Calibri"/>
              </a:rPr>
              <a:t>Canadian Parliament – </a:t>
            </a:r>
            <a:r>
              <a:rPr lang="en-GB" sz="2800" dirty="0">
                <a:solidFill>
                  <a:srgbClr val="7EA8AD"/>
                </a:solidFill>
                <a:latin typeface="Calibri"/>
                <a:cs typeface="Calibri"/>
                <a:hlinkClick r:id="rId2">
                  <a:extLst>
                    <a:ext uri="{A12FA001-AC4F-418D-AE19-62706E023703}">
                      <ahyp:hlinkClr xmlns:ahyp="http://schemas.microsoft.com/office/drawing/2018/hyperlinkcolor" val="tx"/>
                    </a:ext>
                  </a:extLst>
                </a:hlinkClick>
              </a:rPr>
              <a:t>Standing Committee on Industry and Technology</a:t>
            </a:r>
            <a:endParaRPr lang="en-GB" sz="2800" dirty="0">
              <a:solidFill>
                <a:srgbClr val="7EA8AD"/>
              </a:solidFill>
              <a:latin typeface="Calibri"/>
              <a:cs typeface="Calibri"/>
            </a:endParaRPr>
          </a:p>
          <a:p>
            <a:pPr marL="285750" indent="-285750">
              <a:buFont typeface="Arial,Sans-Serif"/>
              <a:buChar char="•"/>
            </a:pPr>
            <a:r>
              <a:rPr lang="en-GB" sz="2800" dirty="0">
                <a:solidFill>
                  <a:srgbClr val="7EA8AD"/>
                </a:solidFill>
                <a:latin typeface="Calibri"/>
                <a:cs typeface="Calibri"/>
              </a:rPr>
              <a:t>Outside funding – DHS – Digital Wallet, EU- NGI Digital Commons</a:t>
            </a:r>
            <a:endParaRPr lang="en-US" sz="2800" dirty="0">
              <a:solidFill>
                <a:srgbClr val="7EA8AD"/>
              </a:solidFill>
              <a:latin typeface="Calibri"/>
              <a:cs typeface="Calibri"/>
            </a:endParaRPr>
          </a:p>
          <a:p>
            <a:pPr marL="285750" indent="-285750">
              <a:buFont typeface="Arial,Sans-Serif"/>
              <a:buChar char="•"/>
            </a:pPr>
            <a:r>
              <a:rPr lang="en-GB" sz="2800" dirty="0">
                <a:solidFill>
                  <a:srgbClr val="7EA8AD"/>
                </a:solidFill>
                <a:latin typeface="Calibri"/>
                <a:cs typeface="Calibri"/>
              </a:rPr>
              <a:t>Liaison – IEEE, W3C, others</a:t>
            </a:r>
            <a:endParaRPr lang="en-US" sz="2800" dirty="0">
              <a:solidFill>
                <a:srgbClr val="7EA8AD"/>
              </a:solidFill>
            </a:endParaRPr>
          </a:p>
        </p:txBody>
      </p:sp>
      <p:pic>
        <p:nvPicPr>
          <p:cNvPr id="5" name="Picture 4" descr="A circular green and white logo with arrows and letters&#10;&#10;Description automatically generated">
            <a:extLst>
              <a:ext uri="{FF2B5EF4-FFF2-40B4-BE49-F238E27FC236}">
                <a16:creationId xmlns:a16="http://schemas.microsoft.com/office/drawing/2014/main" id="{51245E81-CCF6-0D23-29C4-FC1E1DFA95DE}"/>
              </a:ext>
            </a:extLst>
          </p:cNvPr>
          <p:cNvPicPr>
            <a:picLocks noChangeAspect="1"/>
          </p:cNvPicPr>
          <p:nvPr/>
        </p:nvPicPr>
        <p:blipFill>
          <a:blip r:embed="rId3"/>
          <a:stretch>
            <a:fillRect/>
          </a:stretch>
        </p:blipFill>
        <p:spPr>
          <a:xfrm>
            <a:off x="10603376" y="4915191"/>
            <a:ext cx="1144749" cy="1144749"/>
          </a:xfrm>
          <a:prstGeom prst="rect">
            <a:avLst/>
          </a:prstGeom>
        </p:spPr>
      </p:pic>
    </p:spTree>
    <p:extLst>
      <p:ext uri="{BB962C8B-B14F-4D97-AF65-F5344CB8AC3E}">
        <p14:creationId xmlns:p14="http://schemas.microsoft.com/office/powerpoint/2010/main" val="1871297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ec561ca724_0_20"/>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279" name="Google Shape;279;g1ec561ca724_0_20"/>
          <p:cNvSpPr txBox="1"/>
          <p:nvPr/>
        </p:nvSpPr>
        <p:spPr>
          <a:xfrm>
            <a:off x="2059450" y="1967433"/>
            <a:ext cx="8074800" cy="230828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Deepfake/AI Threats to </a:t>
            </a:r>
            <a:br>
              <a:rPr lang="en-GB" sz="4800" dirty="0">
                <a:solidFill>
                  <a:schemeClr val="lt1"/>
                </a:solidFill>
                <a:latin typeface="Arial" panose="020B0604020202020204" pitchFamily="34" charset="0"/>
                <a:ea typeface="Quattrocento Sans"/>
                <a:cs typeface="Arial" panose="020B0604020202020204" pitchFamily="34" charset="0"/>
                <a:sym typeface="Quattrocento Sans"/>
              </a:rPr>
            </a:b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ID Proofing and Verification DG</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83727F3-2480-1B75-9638-155FD3861506}"/>
              </a:ext>
            </a:extLst>
          </p:cNvPr>
          <p:cNvSpPr>
            <a:spLocks noGrp="1"/>
          </p:cNvSpPr>
          <p:nvPr>
            <p:ph type="sldNum" idx="10"/>
          </p:nvPr>
        </p:nvSpPr>
        <p:spPr/>
        <p:txBody>
          <a:bodyPr/>
          <a:lstStyle/>
          <a:p>
            <a:fld id="{00000000-1234-1234-1234-123412341234}" type="slidenum">
              <a:rPr lang="en-GB" smtClean="0"/>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ec561ca724_0_32"/>
          <p:cNvSpPr txBox="1">
            <a:spLocks noGrp="1"/>
          </p:cNvSpPr>
          <p:nvPr>
            <p:ph type="title"/>
          </p:nvPr>
        </p:nvSpPr>
        <p:spPr>
          <a:xfrm>
            <a:off x="567343" y="914191"/>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6666"/>
              <a:buNone/>
            </a:pPr>
            <a:r>
              <a:rPr lang="en-GB" sz="3200" dirty="0"/>
              <a:t>Deepfake Threats to IDPV group – 2023 in Summary </a:t>
            </a:r>
            <a:br>
              <a:rPr lang="en-GB" sz="3200" dirty="0"/>
            </a:br>
            <a:br>
              <a:rPr lang="en-GB" sz="3200" dirty="0"/>
            </a:br>
            <a:r>
              <a:rPr lang="en-GB" sz="2700" dirty="0"/>
              <a:t>https://kantara.atlassian.net/wiki/spaces/DGDF/overview</a:t>
            </a:r>
            <a:endParaRPr sz="3100" dirty="0"/>
          </a:p>
        </p:txBody>
      </p:sp>
      <p:sp>
        <p:nvSpPr>
          <p:cNvPr id="293" name="Google Shape;293;g1ec561ca724_0_32"/>
          <p:cNvSpPr txBox="1">
            <a:spLocks noGrp="1"/>
          </p:cNvSpPr>
          <p:nvPr>
            <p:ph type="body" idx="1"/>
          </p:nvPr>
        </p:nvSpPr>
        <p:spPr>
          <a:xfrm>
            <a:off x="567343" y="1861722"/>
            <a:ext cx="11482800" cy="4023300"/>
          </a:xfrm>
          <a:prstGeom prst="rect">
            <a:avLst/>
          </a:prstGeom>
          <a:noFill/>
          <a:ln>
            <a:noFill/>
          </a:ln>
        </p:spPr>
        <p:txBody>
          <a:bodyPr spcFirstLastPara="1" wrap="square" lIns="0" tIns="45700" rIns="0" bIns="45700" anchor="t" anchorCtr="0">
            <a:normAutofit/>
          </a:bodyPr>
          <a:lstStyle/>
          <a:p>
            <a:pPr marL="38100" lvl="0" indent="-25400" algn="l" rtl="0">
              <a:lnSpc>
                <a:spcPct val="90000"/>
              </a:lnSpc>
              <a:spcBef>
                <a:spcPts val="1200"/>
              </a:spcBef>
              <a:spcAft>
                <a:spcPts val="0"/>
              </a:spcAft>
              <a:buSzPts val="2400"/>
              <a:buFont typeface="Arial"/>
              <a:buChar char=" "/>
            </a:pPr>
            <a:r>
              <a:rPr lang="en-GB" sz="2400" dirty="0">
                <a:solidFill>
                  <a:srgbClr val="7EA8AD"/>
                </a:solidFill>
              </a:rPr>
              <a:t>Activity in 2023</a:t>
            </a:r>
            <a:endParaRPr sz="2400" dirty="0">
              <a:solidFill>
                <a:srgbClr val="7EA8AD"/>
              </a:solidFill>
            </a:endParaRPr>
          </a:p>
          <a:p>
            <a:pPr marL="342900" marR="0" lvl="0" indent="-342900" algn="l" rtl="0">
              <a:lnSpc>
                <a:spcPct val="90000"/>
              </a:lnSpc>
              <a:spcBef>
                <a:spcPts val="1200"/>
              </a:spcBef>
              <a:spcAft>
                <a:spcPts val="0"/>
              </a:spcAft>
              <a:buSzPts val="2000"/>
              <a:buFont typeface="Wingdings" pitchFamily="2" charset="2"/>
              <a:buChar char="§"/>
            </a:pPr>
            <a:r>
              <a:rPr lang="en-GB" sz="2400" dirty="0"/>
              <a:t>Developed a mind map to capture the context of the group’s work</a:t>
            </a:r>
          </a:p>
          <a:p>
            <a:pPr marL="342900" marR="0" lvl="0" indent="-342900" algn="l" rtl="0">
              <a:lnSpc>
                <a:spcPct val="90000"/>
              </a:lnSpc>
              <a:spcBef>
                <a:spcPts val="1200"/>
              </a:spcBef>
              <a:spcAft>
                <a:spcPts val="0"/>
              </a:spcAft>
              <a:buSzPts val="2000"/>
              <a:buFont typeface="Wingdings" pitchFamily="2" charset="2"/>
              <a:buChar char="§"/>
            </a:pPr>
            <a:r>
              <a:rPr lang="en-GB" sz="2400" dirty="0"/>
              <a:t>Defined key topic areas and assigned a leader for each</a:t>
            </a:r>
          </a:p>
          <a:p>
            <a:pPr marL="342900" marR="0" lvl="0" indent="-342900" algn="l" rtl="0">
              <a:lnSpc>
                <a:spcPct val="90000"/>
              </a:lnSpc>
              <a:spcBef>
                <a:spcPts val="1200"/>
              </a:spcBef>
              <a:spcAft>
                <a:spcPts val="0"/>
              </a:spcAft>
              <a:buSzPts val="2000"/>
              <a:buFont typeface="Wingdings" pitchFamily="2" charset="2"/>
              <a:buChar char="§"/>
            </a:pPr>
            <a:r>
              <a:rPr lang="en-GB" sz="2400" dirty="0"/>
              <a:t>Weekly meetings to explain topic area content to the group and discuss/debate</a:t>
            </a:r>
            <a:endParaRPr sz="2400" dirty="0"/>
          </a:p>
          <a:p>
            <a:pPr marL="342900" marR="0" lvl="0" indent="-342900" algn="l" rtl="0">
              <a:lnSpc>
                <a:spcPct val="90000"/>
              </a:lnSpc>
              <a:spcBef>
                <a:spcPts val="1200"/>
              </a:spcBef>
              <a:spcAft>
                <a:spcPts val="0"/>
              </a:spcAft>
              <a:buSzPts val="2000"/>
              <a:buFont typeface="Wingdings" pitchFamily="2" charset="2"/>
              <a:buChar char="§"/>
            </a:pPr>
            <a:r>
              <a:rPr lang="en-GB" sz="2400" dirty="0"/>
              <a:t>Meetings are lively and we are all learning rapidly</a:t>
            </a:r>
          </a:p>
          <a:p>
            <a:pPr marL="342900" marR="0" lvl="0" indent="-342900" algn="l" rtl="0">
              <a:lnSpc>
                <a:spcPct val="90000"/>
              </a:lnSpc>
              <a:spcBef>
                <a:spcPts val="1200"/>
              </a:spcBef>
              <a:spcAft>
                <a:spcPts val="0"/>
              </a:spcAft>
              <a:buSzPts val="2000"/>
              <a:buFont typeface="Wingdings" pitchFamily="2" charset="2"/>
              <a:buChar char="§"/>
            </a:pPr>
            <a:r>
              <a:rPr lang="en-GB" sz="2400" dirty="0"/>
              <a:t>Actively recruiting leading companies to join</a:t>
            </a:r>
            <a:endParaRPr sz="2400" dirty="0"/>
          </a:p>
          <a:p>
            <a:pPr marL="342900" marR="0" lvl="0" indent="-368300" algn="l" rtl="0">
              <a:lnSpc>
                <a:spcPct val="90000"/>
              </a:lnSpc>
              <a:spcBef>
                <a:spcPts val="1200"/>
              </a:spcBef>
              <a:spcAft>
                <a:spcPts val="0"/>
              </a:spcAft>
              <a:buSzPts val="2400"/>
              <a:buChar char=" "/>
            </a:pPr>
            <a:endParaRPr sz="2400" dirty="0"/>
          </a:p>
          <a:p>
            <a:pPr marL="342900" marR="0" lvl="0" indent="-342900" algn="l" rtl="0">
              <a:lnSpc>
                <a:spcPct val="90000"/>
              </a:lnSpc>
              <a:spcBef>
                <a:spcPts val="1200"/>
              </a:spcBef>
              <a:spcAft>
                <a:spcPts val="0"/>
              </a:spcAft>
              <a:buSzPts val="2000"/>
              <a:buFont typeface="Quattrocento Sans"/>
              <a:buChar char=" "/>
            </a:pPr>
            <a:endParaRPr sz="2400" dirty="0"/>
          </a:p>
        </p:txBody>
      </p:sp>
      <p:sp>
        <p:nvSpPr>
          <p:cNvPr id="2" name="Slide Number Placeholder 1">
            <a:extLst>
              <a:ext uri="{FF2B5EF4-FFF2-40B4-BE49-F238E27FC236}">
                <a16:creationId xmlns:a16="http://schemas.microsoft.com/office/drawing/2014/main" id="{8B7763FB-CB71-9E46-C76D-23C6A6BB5119}"/>
              </a:ext>
            </a:extLst>
          </p:cNvPr>
          <p:cNvSpPr>
            <a:spLocks noGrp="1"/>
          </p:cNvSpPr>
          <p:nvPr>
            <p:ph type="sldNum" idx="10"/>
          </p:nvPr>
        </p:nvSpPr>
        <p:spPr/>
        <p:txBody>
          <a:bodyPr/>
          <a:lstStyle/>
          <a:p>
            <a:fld id="{00000000-1234-1234-1234-123412341234}" type="slidenum">
              <a:rPr lang="en-GB" smtClean="0"/>
              <a:pPr/>
              <a:t>43</a:t>
            </a:fld>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ec561ca724_0_38"/>
          <p:cNvSpPr txBox="1">
            <a:spLocks noGrp="1"/>
          </p:cNvSpPr>
          <p:nvPr>
            <p:ph type="title"/>
          </p:nvPr>
        </p:nvSpPr>
        <p:spPr>
          <a:xfrm>
            <a:off x="567343" y="1145428"/>
            <a:ext cx="10058400" cy="70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SzPct val="166666"/>
              <a:buNone/>
            </a:pPr>
            <a:r>
              <a:rPr lang="en-GB" sz="3200" dirty="0"/>
              <a:t>Deepfake Threats to IDPV group – 2024 Plans</a:t>
            </a:r>
            <a:br>
              <a:rPr lang="en-GB" sz="3200" dirty="0"/>
            </a:br>
            <a:br>
              <a:rPr lang="en-GB" sz="3200" dirty="0"/>
            </a:br>
            <a:endParaRPr sz="3100" dirty="0"/>
          </a:p>
        </p:txBody>
      </p:sp>
      <p:sp>
        <p:nvSpPr>
          <p:cNvPr id="300" name="Google Shape;300;g1ec561ca724_0_38"/>
          <p:cNvSpPr txBox="1">
            <a:spLocks noGrp="1"/>
          </p:cNvSpPr>
          <p:nvPr>
            <p:ph type="body" idx="1"/>
          </p:nvPr>
        </p:nvSpPr>
        <p:spPr>
          <a:xfrm>
            <a:off x="567343" y="1941322"/>
            <a:ext cx="114828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0"/>
              </a:spcAft>
              <a:buSzPts val="2000"/>
              <a:buNone/>
            </a:pPr>
            <a:r>
              <a:rPr lang="en-GB" sz="2400" dirty="0">
                <a:solidFill>
                  <a:srgbClr val="7EA8AD"/>
                </a:solidFill>
              </a:rPr>
              <a:t>Planned Activities</a:t>
            </a:r>
            <a:endParaRPr dirty="0"/>
          </a:p>
          <a:p>
            <a:pPr marL="342900" lvl="0" indent="-342900" algn="l" rtl="0">
              <a:lnSpc>
                <a:spcPct val="90000"/>
              </a:lnSpc>
              <a:spcBef>
                <a:spcPts val="1200"/>
              </a:spcBef>
              <a:spcAft>
                <a:spcPts val="0"/>
              </a:spcAft>
              <a:buSzPts val="2000"/>
              <a:buFont typeface="Wingdings" pitchFamily="2" charset="2"/>
              <a:buChar char="§"/>
            </a:pPr>
            <a:r>
              <a:rPr lang="en-GB" sz="2400" dirty="0"/>
              <a:t>Conclude the collect/curate phase</a:t>
            </a:r>
            <a:endParaRPr sz="2400" dirty="0"/>
          </a:p>
          <a:p>
            <a:pPr marL="342900" lvl="0" indent="-368300" algn="l" rtl="0">
              <a:lnSpc>
                <a:spcPct val="90000"/>
              </a:lnSpc>
              <a:spcBef>
                <a:spcPts val="1200"/>
              </a:spcBef>
              <a:spcAft>
                <a:spcPts val="0"/>
              </a:spcAft>
              <a:buSzPts val="2400"/>
              <a:buFont typeface="Wingdings" pitchFamily="2" charset="2"/>
              <a:buChar char="§"/>
            </a:pPr>
            <a:r>
              <a:rPr lang="en-GB" sz="2400" dirty="0"/>
              <a:t>Develop outbound content from the curated material</a:t>
            </a:r>
            <a:endParaRPr sz="2400" dirty="0"/>
          </a:p>
          <a:p>
            <a:pPr marL="342900" lvl="0" indent="-368300" algn="l" rtl="0">
              <a:lnSpc>
                <a:spcPct val="90000"/>
              </a:lnSpc>
              <a:spcBef>
                <a:spcPts val="1200"/>
              </a:spcBef>
              <a:spcAft>
                <a:spcPts val="0"/>
              </a:spcAft>
              <a:buSzPts val="2400"/>
              <a:buFont typeface="Wingdings" pitchFamily="2" charset="2"/>
              <a:buChar char="§"/>
            </a:pPr>
            <a:r>
              <a:rPr lang="en-GB" sz="2400" dirty="0"/>
              <a:t>Market, promote, engage, present, talk about, raise awareness…</a:t>
            </a:r>
            <a:endParaRPr sz="2400" dirty="0"/>
          </a:p>
          <a:p>
            <a:pPr marL="342900" lvl="0" indent="-368300" algn="l" rtl="0">
              <a:lnSpc>
                <a:spcPct val="90000"/>
              </a:lnSpc>
              <a:spcBef>
                <a:spcPts val="1200"/>
              </a:spcBef>
              <a:spcAft>
                <a:spcPts val="0"/>
              </a:spcAft>
              <a:buSzPts val="2400"/>
              <a:buFont typeface="Wingdings" pitchFamily="2" charset="2"/>
              <a:buChar char="§"/>
            </a:pPr>
            <a:r>
              <a:rPr lang="en-GB" sz="2400" dirty="0"/>
              <a:t>Determine next phase of work </a:t>
            </a:r>
            <a:br>
              <a:rPr lang="en-GB" sz="2400" dirty="0"/>
            </a:br>
            <a:r>
              <a:rPr lang="en-GB" sz="2400" dirty="0"/>
              <a:t>(i.e. more discussion? Create requirements documents? )</a:t>
            </a:r>
            <a:endParaRPr sz="2400" dirty="0"/>
          </a:p>
        </p:txBody>
      </p:sp>
      <p:sp>
        <p:nvSpPr>
          <p:cNvPr id="2" name="Slide Number Placeholder 1">
            <a:extLst>
              <a:ext uri="{FF2B5EF4-FFF2-40B4-BE49-F238E27FC236}">
                <a16:creationId xmlns:a16="http://schemas.microsoft.com/office/drawing/2014/main" id="{B74F38A2-9D68-1C2B-2A5A-F541FB8B22A9}"/>
              </a:ext>
            </a:extLst>
          </p:cNvPr>
          <p:cNvSpPr>
            <a:spLocks noGrp="1"/>
          </p:cNvSpPr>
          <p:nvPr>
            <p:ph type="sldNum" idx="10"/>
          </p:nvPr>
        </p:nvSpPr>
        <p:spPr/>
        <p:txBody>
          <a:bodyPr/>
          <a:lstStyle/>
          <a:p>
            <a:fld id="{00000000-1234-1234-1234-123412341234}" type="slidenum">
              <a:rPr lang="en-GB" smtClean="0"/>
              <a:pPr/>
              <a:t>44</a:t>
            </a:fld>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9fe2864d95_1_18"/>
          <p:cNvSpPr/>
          <p:nvPr/>
        </p:nvSpPr>
        <p:spPr>
          <a:xfrm>
            <a:off x="1500"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55" name="Google Shape;155;g29fe2864d95_1_18"/>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rPr>
              <a:t>Liaisons and Associations</a:t>
            </a:r>
          </a:p>
        </p:txBody>
      </p:sp>
      <p:sp>
        <p:nvSpPr>
          <p:cNvPr id="2" name="Slide Number Placeholder 1">
            <a:extLst>
              <a:ext uri="{FF2B5EF4-FFF2-40B4-BE49-F238E27FC236}">
                <a16:creationId xmlns:a16="http://schemas.microsoft.com/office/drawing/2014/main" id="{E4DEFB17-828D-E34A-F500-2C53D40DF93B}"/>
              </a:ext>
            </a:extLst>
          </p:cNvPr>
          <p:cNvSpPr>
            <a:spLocks noGrp="1"/>
          </p:cNvSpPr>
          <p:nvPr>
            <p:ph type="sldNum" idx="10"/>
          </p:nvPr>
        </p:nvSpPr>
        <p:spPr/>
        <p:txBody>
          <a:bodyPr/>
          <a:lstStyle/>
          <a:p>
            <a:fld id="{00000000-1234-1234-1234-123412341234}" type="slidenum">
              <a:rPr lang="en-GB" smtClean="0"/>
              <a:pPr/>
              <a:t>45</a:t>
            </a:fld>
            <a:endParaRPr lang="en-GB" dirty="0"/>
          </a:p>
        </p:txBody>
      </p:sp>
    </p:spTree>
    <p:extLst>
      <p:ext uri="{BB962C8B-B14F-4D97-AF65-F5344CB8AC3E}">
        <p14:creationId xmlns:p14="http://schemas.microsoft.com/office/powerpoint/2010/main" val="1696319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ec561ca724_0_38"/>
          <p:cNvSpPr txBox="1">
            <a:spLocks noGrp="1"/>
          </p:cNvSpPr>
          <p:nvPr>
            <p:ph type="title"/>
          </p:nvPr>
        </p:nvSpPr>
        <p:spPr>
          <a:xfrm>
            <a:off x="567343" y="735521"/>
            <a:ext cx="10058400" cy="7023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ct val="166666"/>
              <a:buNone/>
            </a:pPr>
            <a:br>
              <a:rPr lang="en-GB" sz="3200" dirty="0"/>
            </a:br>
            <a:r>
              <a:rPr lang="en-GB" sz="3200" dirty="0"/>
              <a:t>Liaison Activities</a:t>
            </a:r>
            <a:endParaRPr sz="3200" dirty="0"/>
          </a:p>
        </p:txBody>
      </p:sp>
      <p:sp>
        <p:nvSpPr>
          <p:cNvPr id="300" name="Google Shape;300;g1ec561ca724_0_38"/>
          <p:cNvSpPr txBox="1">
            <a:spLocks noGrp="1"/>
          </p:cNvSpPr>
          <p:nvPr>
            <p:ph type="body" idx="1"/>
          </p:nvPr>
        </p:nvSpPr>
        <p:spPr>
          <a:xfrm>
            <a:off x="567343" y="1941322"/>
            <a:ext cx="11482800" cy="4023300"/>
          </a:xfrm>
          <a:prstGeom prst="rect">
            <a:avLst/>
          </a:prstGeom>
          <a:noFill/>
          <a:ln>
            <a:noFill/>
          </a:ln>
        </p:spPr>
        <p:txBody>
          <a:bodyPr spcFirstLastPara="1" wrap="square" lIns="0" tIns="45700" rIns="0" bIns="45700" anchor="t" anchorCtr="0">
            <a:normAutofit fontScale="92500" lnSpcReduction="20000"/>
          </a:bodyPr>
          <a:lstStyle/>
          <a:p>
            <a:pPr marL="342900" indent="-342900">
              <a:buClr>
                <a:schemeClr val="tx1"/>
              </a:buClr>
              <a:buFont typeface="Wingdings" pitchFamily="2" charset="2"/>
              <a:buChar char="§"/>
            </a:pPr>
            <a:r>
              <a:rPr lang="en-US" sz="2400" dirty="0"/>
              <a:t>FIDO Alliance</a:t>
            </a:r>
          </a:p>
          <a:p>
            <a:pPr marL="342900" indent="-342900">
              <a:buClr>
                <a:schemeClr val="tx1"/>
              </a:buClr>
              <a:buFont typeface="Wingdings" pitchFamily="2" charset="2"/>
              <a:buChar char="§"/>
            </a:pPr>
            <a:r>
              <a:rPr lang="en-US" sz="2400" dirty="0"/>
              <a:t>OIDF</a:t>
            </a:r>
          </a:p>
          <a:p>
            <a:pPr marL="342900" indent="-342900">
              <a:buClr>
                <a:schemeClr val="tx1"/>
              </a:buClr>
              <a:buFont typeface="Wingdings" pitchFamily="2" charset="2"/>
              <a:buChar char="§"/>
            </a:pPr>
            <a:r>
              <a:rPr lang="en-US" sz="2400" dirty="0"/>
              <a:t>DIACC</a:t>
            </a:r>
          </a:p>
          <a:p>
            <a:pPr marL="342900" indent="-342900">
              <a:buClr>
                <a:schemeClr val="tx1"/>
              </a:buClr>
              <a:buFont typeface="Wingdings" pitchFamily="2" charset="2"/>
              <a:buChar char="§"/>
            </a:pPr>
            <a:r>
              <a:rPr lang="en-US" sz="2400" dirty="0"/>
              <a:t>IDPro</a:t>
            </a:r>
          </a:p>
          <a:p>
            <a:pPr marL="342900" indent="-342900">
              <a:buClr>
                <a:schemeClr val="tx1"/>
              </a:buClr>
              <a:buFont typeface="Wingdings" pitchFamily="2" charset="2"/>
              <a:buChar char="§"/>
            </a:pPr>
            <a:r>
              <a:rPr lang="en-US" sz="2400" dirty="0"/>
              <a:t>Women in Identity</a:t>
            </a:r>
          </a:p>
          <a:p>
            <a:pPr marL="342900" indent="-342900">
              <a:buClr>
                <a:schemeClr val="tx1"/>
              </a:buClr>
              <a:buFont typeface="Wingdings" pitchFamily="2" charset="2"/>
              <a:buChar char="§"/>
            </a:pPr>
            <a:r>
              <a:rPr lang="en-US" sz="2400" dirty="0"/>
              <a:t>ISO – Work Groups</a:t>
            </a:r>
          </a:p>
          <a:p>
            <a:pPr marL="342900" indent="-342900">
              <a:buClr>
                <a:schemeClr val="tx1"/>
              </a:buClr>
              <a:buFont typeface="Wingdings" pitchFamily="2" charset="2"/>
              <a:buChar char="§"/>
            </a:pPr>
            <a:r>
              <a:rPr lang="en-US" sz="2400" dirty="0"/>
              <a:t>OECD</a:t>
            </a:r>
          </a:p>
          <a:p>
            <a:pPr marL="342900" indent="-342900">
              <a:buClr>
                <a:schemeClr val="tx1"/>
              </a:buClr>
              <a:buFont typeface="Wingdings" pitchFamily="2" charset="2"/>
              <a:buChar char="§"/>
            </a:pPr>
            <a:r>
              <a:rPr lang="en-US" sz="2400" dirty="0"/>
              <a:t>INCITS</a:t>
            </a:r>
          </a:p>
          <a:p>
            <a:pPr marL="342900" indent="-342900">
              <a:buClr>
                <a:schemeClr val="tx1"/>
              </a:buClr>
              <a:buFont typeface="Wingdings" pitchFamily="2" charset="2"/>
              <a:buChar char="§"/>
            </a:pPr>
            <a:r>
              <a:rPr lang="en-US" sz="2400" dirty="0"/>
              <a:t>CARIN Alliance</a:t>
            </a:r>
          </a:p>
          <a:p>
            <a:pPr marL="342900" indent="-342900">
              <a:buClr>
                <a:schemeClr val="tx1"/>
              </a:buClr>
              <a:buFont typeface="Wingdings" pitchFamily="2" charset="2"/>
              <a:buChar char="§"/>
            </a:pPr>
            <a:r>
              <a:rPr lang="en-US" sz="2400" dirty="0" err="1"/>
              <a:t>tScheme</a:t>
            </a:r>
            <a:endParaRPr sz="2400" dirty="0"/>
          </a:p>
        </p:txBody>
      </p:sp>
      <p:pic>
        <p:nvPicPr>
          <p:cNvPr id="2" name="Google Shape;360;p39" descr="CARIN">
            <a:extLst>
              <a:ext uri="{FF2B5EF4-FFF2-40B4-BE49-F238E27FC236}">
                <a16:creationId xmlns:a16="http://schemas.microsoft.com/office/drawing/2014/main" id="{E2FD701E-2E1C-27AD-67C5-9C3A94AD792E}"/>
              </a:ext>
            </a:extLst>
          </p:cNvPr>
          <p:cNvPicPr preferRelativeResize="0"/>
          <p:nvPr/>
        </p:nvPicPr>
        <p:blipFill rotWithShape="1">
          <a:blip r:embed="rId3">
            <a:alphaModFix/>
          </a:blip>
          <a:srcRect/>
          <a:stretch/>
        </p:blipFill>
        <p:spPr>
          <a:xfrm>
            <a:off x="3558640" y="2035272"/>
            <a:ext cx="2227285" cy="945238"/>
          </a:xfrm>
          <a:prstGeom prst="rect">
            <a:avLst/>
          </a:prstGeom>
          <a:noFill/>
          <a:ln>
            <a:noFill/>
          </a:ln>
        </p:spPr>
      </p:pic>
      <p:pic>
        <p:nvPicPr>
          <p:cNvPr id="3" name="Google Shape;361;p39" descr="DirectTrust Logo">
            <a:extLst>
              <a:ext uri="{FF2B5EF4-FFF2-40B4-BE49-F238E27FC236}">
                <a16:creationId xmlns:a16="http://schemas.microsoft.com/office/drawing/2014/main" id="{5009E00B-9D73-6657-A837-887ABD418E69}"/>
              </a:ext>
            </a:extLst>
          </p:cNvPr>
          <p:cNvPicPr preferRelativeResize="0"/>
          <p:nvPr/>
        </p:nvPicPr>
        <p:blipFill rotWithShape="1">
          <a:blip r:embed="rId4">
            <a:alphaModFix/>
          </a:blip>
          <a:srcRect/>
          <a:stretch/>
        </p:blipFill>
        <p:spPr>
          <a:xfrm>
            <a:off x="4658858" y="3620533"/>
            <a:ext cx="2794869" cy="568022"/>
          </a:xfrm>
          <a:prstGeom prst="rect">
            <a:avLst/>
          </a:prstGeom>
          <a:noFill/>
          <a:ln>
            <a:noFill/>
          </a:ln>
        </p:spPr>
      </p:pic>
      <p:pic>
        <p:nvPicPr>
          <p:cNvPr id="4" name="Google Shape;364;p39" descr="Women in Identity">
            <a:extLst>
              <a:ext uri="{FF2B5EF4-FFF2-40B4-BE49-F238E27FC236}">
                <a16:creationId xmlns:a16="http://schemas.microsoft.com/office/drawing/2014/main" id="{A20A7E65-92DF-4EB0-ACC7-DD1A4B0D033A}"/>
              </a:ext>
            </a:extLst>
          </p:cNvPr>
          <p:cNvPicPr preferRelativeResize="0"/>
          <p:nvPr/>
        </p:nvPicPr>
        <p:blipFill rotWithShape="1">
          <a:blip r:embed="rId5">
            <a:alphaModFix/>
          </a:blip>
          <a:srcRect/>
          <a:stretch/>
        </p:blipFill>
        <p:spPr>
          <a:xfrm>
            <a:off x="4160505" y="4540966"/>
            <a:ext cx="3250840" cy="1350805"/>
          </a:xfrm>
          <a:prstGeom prst="rect">
            <a:avLst/>
          </a:prstGeom>
          <a:noFill/>
          <a:ln>
            <a:noFill/>
          </a:ln>
        </p:spPr>
      </p:pic>
      <p:pic>
        <p:nvPicPr>
          <p:cNvPr id="5" name="Google Shape;365;p39" descr="DIACC Logo">
            <a:extLst>
              <a:ext uri="{FF2B5EF4-FFF2-40B4-BE49-F238E27FC236}">
                <a16:creationId xmlns:a16="http://schemas.microsoft.com/office/drawing/2014/main" id="{246EF174-E52D-D740-9654-4B51ECB4AFF7}"/>
              </a:ext>
            </a:extLst>
          </p:cNvPr>
          <p:cNvPicPr preferRelativeResize="0"/>
          <p:nvPr/>
        </p:nvPicPr>
        <p:blipFill rotWithShape="1">
          <a:blip r:embed="rId6">
            <a:alphaModFix/>
          </a:blip>
          <a:srcRect/>
          <a:stretch/>
        </p:blipFill>
        <p:spPr>
          <a:xfrm>
            <a:off x="7243077" y="2374448"/>
            <a:ext cx="2227286" cy="812959"/>
          </a:xfrm>
          <a:prstGeom prst="rect">
            <a:avLst/>
          </a:prstGeom>
          <a:noFill/>
          <a:ln>
            <a:noFill/>
          </a:ln>
        </p:spPr>
      </p:pic>
      <p:pic>
        <p:nvPicPr>
          <p:cNvPr id="6" name="Google Shape;366;p39">
            <a:extLst>
              <a:ext uri="{FF2B5EF4-FFF2-40B4-BE49-F238E27FC236}">
                <a16:creationId xmlns:a16="http://schemas.microsoft.com/office/drawing/2014/main" id="{4D864EBB-5795-212D-557A-A3EA870A88DF}"/>
              </a:ext>
            </a:extLst>
          </p:cNvPr>
          <p:cNvPicPr preferRelativeResize="0"/>
          <p:nvPr/>
        </p:nvPicPr>
        <p:blipFill rotWithShape="1">
          <a:blip r:embed="rId7">
            <a:alphaModFix/>
          </a:blip>
          <a:srcRect/>
          <a:stretch/>
        </p:blipFill>
        <p:spPr>
          <a:xfrm>
            <a:off x="10160329" y="2780927"/>
            <a:ext cx="1192918" cy="1192918"/>
          </a:xfrm>
          <a:prstGeom prst="rect">
            <a:avLst/>
          </a:prstGeom>
          <a:noFill/>
          <a:ln>
            <a:noFill/>
          </a:ln>
        </p:spPr>
      </p:pic>
      <p:pic>
        <p:nvPicPr>
          <p:cNvPr id="7" name="Google Shape;367;p39">
            <a:extLst>
              <a:ext uri="{FF2B5EF4-FFF2-40B4-BE49-F238E27FC236}">
                <a16:creationId xmlns:a16="http://schemas.microsoft.com/office/drawing/2014/main" id="{927FC9B3-E9DF-552F-F411-11469D3F4D79}"/>
              </a:ext>
            </a:extLst>
          </p:cNvPr>
          <p:cNvPicPr preferRelativeResize="0"/>
          <p:nvPr/>
        </p:nvPicPr>
        <p:blipFill rotWithShape="1">
          <a:blip r:embed="rId8">
            <a:alphaModFix/>
          </a:blip>
          <a:srcRect/>
          <a:stretch/>
        </p:blipFill>
        <p:spPr>
          <a:xfrm>
            <a:off x="8143693" y="3592096"/>
            <a:ext cx="1192918" cy="1192918"/>
          </a:xfrm>
          <a:prstGeom prst="rect">
            <a:avLst/>
          </a:prstGeom>
          <a:noFill/>
          <a:ln>
            <a:noFill/>
          </a:ln>
        </p:spPr>
      </p:pic>
      <p:pic>
        <p:nvPicPr>
          <p:cNvPr id="8" name="Google Shape;368;p39">
            <a:extLst>
              <a:ext uri="{FF2B5EF4-FFF2-40B4-BE49-F238E27FC236}">
                <a16:creationId xmlns:a16="http://schemas.microsoft.com/office/drawing/2014/main" id="{6AFE17AE-8DC9-BBBD-C0C1-9F7E06D83B0A}"/>
              </a:ext>
            </a:extLst>
          </p:cNvPr>
          <p:cNvPicPr preferRelativeResize="0"/>
          <p:nvPr/>
        </p:nvPicPr>
        <p:blipFill rotWithShape="1">
          <a:blip r:embed="rId9">
            <a:alphaModFix/>
          </a:blip>
          <a:srcRect/>
          <a:stretch/>
        </p:blipFill>
        <p:spPr>
          <a:xfrm>
            <a:off x="9479048" y="5216368"/>
            <a:ext cx="2020614" cy="606184"/>
          </a:xfrm>
          <a:prstGeom prst="rect">
            <a:avLst/>
          </a:prstGeom>
          <a:noFill/>
          <a:ln>
            <a:noFill/>
          </a:ln>
        </p:spPr>
      </p:pic>
      <p:sp>
        <p:nvSpPr>
          <p:cNvPr id="9" name="Slide Number Placeholder 8">
            <a:extLst>
              <a:ext uri="{FF2B5EF4-FFF2-40B4-BE49-F238E27FC236}">
                <a16:creationId xmlns:a16="http://schemas.microsoft.com/office/drawing/2014/main" id="{22990B30-0D97-E6EA-3F41-3E9BD5A09D5D}"/>
              </a:ext>
            </a:extLst>
          </p:cNvPr>
          <p:cNvSpPr>
            <a:spLocks noGrp="1"/>
          </p:cNvSpPr>
          <p:nvPr>
            <p:ph type="sldNum" idx="10"/>
          </p:nvPr>
        </p:nvSpPr>
        <p:spPr/>
        <p:txBody>
          <a:bodyPr/>
          <a:lstStyle/>
          <a:p>
            <a:fld id="{00000000-1234-1234-1234-123412341234}" type="slidenum">
              <a:rPr lang="en-GB" smtClean="0"/>
              <a:pPr/>
              <a:t>46</a:t>
            </a:fld>
            <a:endParaRPr lang="en-GB" dirty="0"/>
          </a:p>
        </p:txBody>
      </p:sp>
    </p:spTree>
    <p:extLst>
      <p:ext uri="{BB962C8B-B14F-4D97-AF65-F5344CB8AC3E}">
        <p14:creationId xmlns:p14="http://schemas.microsoft.com/office/powerpoint/2010/main" val="2687635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9fe2864d95_1_18"/>
          <p:cNvSpPr/>
          <p:nvPr/>
        </p:nvSpPr>
        <p:spPr>
          <a:xfrm>
            <a:off x="1500"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55" name="Google Shape;155;g29fe2864d95_1_18"/>
          <p:cNvSpPr txBox="1"/>
          <p:nvPr/>
        </p:nvSpPr>
        <p:spPr>
          <a:xfrm>
            <a:off x="2669421" y="1967314"/>
            <a:ext cx="6853200" cy="156962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rPr>
              <a:t>Board of Directors 2024 Slate of Candidates</a:t>
            </a:r>
          </a:p>
        </p:txBody>
      </p:sp>
      <p:sp>
        <p:nvSpPr>
          <p:cNvPr id="2" name="Slide Number Placeholder 1">
            <a:extLst>
              <a:ext uri="{FF2B5EF4-FFF2-40B4-BE49-F238E27FC236}">
                <a16:creationId xmlns:a16="http://schemas.microsoft.com/office/drawing/2014/main" id="{7AE7A993-6742-4144-08BD-15637345ACDC}"/>
              </a:ext>
            </a:extLst>
          </p:cNvPr>
          <p:cNvSpPr>
            <a:spLocks noGrp="1"/>
          </p:cNvSpPr>
          <p:nvPr>
            <p:ph type="sldNum" idx="10"/>
          </p:nvPr>
        </p:nvSpPr>
        <p:spPr/>
        <p:txBody>
          <a:bodyPr/>
          <a:lstStyle/>
          <a:p>
            <a:fld id="{00000000-1234-1234-1234-123412341234}" type="slidenum">
              <a:rPr lang="en-GB" smtClean="0"/>
              <a:pPr/>
              <a:t>47</a:t>
            </a:fld>
            <a:endParaRPr lang="en-GB" dirty="0"/>
          </a:p>
        </p:txBody>
      </p:sp>
    </p:spTree>
    <p:extLst>
      <p:ext uri="{BB962C8B-B14F-4D97-AF65-F5344CB8AC3E}">
        <p14:creationId xmlns:p14="http://schemas.microsoft.com/office/powerpoint/2010/main" val="237963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9fe2864d95_1_12"/>
          <p:cNvSpPr txBox="1">
            <a:spLocks noGrp="1"/>
          </p:cNvSpPr>
          <p:nvPr>
            <p:ph type="title"/>
          </p:nvPr>
        </p:nvSpPr>
        <p:spPr>
          <a:xfrm>
            <a:off x="806410" y="253948"/>
            <a:ext cx="9480591" cy="80083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ct val="166666"/>
              <a:buNone/>
            </a:pPr>
            <a:r>
              <a:rPr lang="en-GB" sz="3200" b="1" dirty="0">
                <a:latin typeface="Arial"/>
                <a:ea typeface="Arial"/>
                <a:cs typeface="Arial"/>
                <a:sym typeface="Arial"/>
              </a:rPr>
              <a:t>2024 Board of Directors Slate of Nominees</a:t>
            </a:r>
            <a:endParaRPr sz="3100" dirty="0">
              <a:latin typeface="Arial"/>
              <a:ea typeface="Arial"/>
              <a:cs typeface="Arial"/>
              <a:sym typeface="Arial"/>
            </a:endParaRPr>
          </a:p>
        </p:txBody>
      </p:sp>
      <p:sp>
        <p:nvSpPr>
          <p:cNvPr id="4" name="TextBox 3">
            <a:extLst>
              <a:ext uri="{FF2B5EF4-FFF2-40B4-BE49-F238E27FC236}">
                <a16:creationId xmlns:a16="http://schemas.microsoft.com/office/drawing/2014/main" id="{F96AA1DB-10EC-1FE8-8412-7E320D16F1CC}"/>
              </a:ext>
            </a:extLst>
          </p:cNvPr>
          <p:cNvSpPr txBox="1"/>
          <p:nvPr/>
        </p:nvSpPr>
        <p:spPr>
          <a:xfrm>
            <a:off x="1088571" y="1567544"/>
            <a:ext cx="511303" cy="481948"/>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A8684374-8036-D58B-FE51-5696E0E9AA3A}"/>
              </a:ext>
            </a:extLst>
          </p:cNvPr>
          <p:cNvSpPr/>
          <p:nvPr/>
        </p:nvSpPr>
        <p:spPr>
          <a:xfrm>
            <a:off x="9000987" y="1163638"/>
            <a:ext cx="2960915" cy="1383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637052"/>
                </a:solidFill>
              </a:rPr>
              <a:t>View candidate bios here:</a:t>
            </a:r>
          </a:p>
          <a:p>
            <a:pPr algn="ctr"/>
            <a:r>
              <a:rPr lang="en-US" dirty="0">
                <a:solidFill>
                  <a:schemeClr val="tx1"/>
                </a:solidFill>
                <a:hlinkClick r:id="rId3"/>
              </a:rPr>
              <a:t>https://kantarainitiative.org/director-nominations-2023/</a:t>
            </a:r>
            <a:endParaRPr lang="en-US" dirty="0">
              <a:solidFill>
                <a:schemeClr val="tx1"/>
              </a:solidFill>
            </a:endParaRPr>
          </a:p>
          <a:p>
            <a:pPr algn="ctr"/>
            <a:endParaRPr lang="en-US" dirty="0">
              <a:solidFill>
                <a:schemeClr val="tx1"/>
              </a:solidFill>
            </a:endParaRPr>
          </a:p>
        </p:txBody>
      </p:sp>
      <p:sp>
        <p:nvSpPr>
          <p:cNvPr id="2" name="Slide Number Placeholder 1">
            <a:extLst>
              <a:ext uri="{FF2B5EF4-FFF2-40B4-BE49-F238E27FC236}">
                <a16:creationId xmlns:a16="http://schemas.microsoft.com/office/drawing/2014/main" id="{CE771C51-F9A6-7925-2FCB-9525D860C042}"/>
              </a:ext>
            </a:extLst>
          </p:cNvPr>
          <p:cNvSpPr>
            <a:spLocks noGrp="1"/>
          </p:cNvSpPr>
          <p:nvPr>
            <p:ph type="sldNum" idx="10"/>
          </p:nvPr>
        </p:nvSpPr>
        <p:spPr/>
        <p:txBody>
          <a:bodyPr/>
          <a:lstStyle/>
          <a:p>
            <a:fld id="{00000000-1234-1234-1234-123412341234}" type="slidenum">
              <a:rPr lang="en-GB" smtClean="0"/>
              <a:pPr/>
              <a:t>48</a:t>
            </a:fld>
            <a:endParaRPr lang="en-GB" dirty="0"/>
          </a:p>
        </p:txBody>
      </p:sp>
      <p:pic>
        <p:nvPicPr>
          <p:cNvPr id="5" name="Picture 4">
            <a:extLst>
              <a:ext uri="{FF2B5EF4-FFF2-40B4-BE49-F238E27FC236}">
                <a16:creationId xmlns:a16="http://schemas.microsoft.com/office/drawing/2014/main" id="{7DFE52E9-7F12-39D3-917D-B640BE307693}"/>
              </a:ext>
            </a:extLst>
          </p:cNvPr>
          <p:cNvPicPr>
            <a:picLocks noChangeAspect="1"/>
          </p:cNvPicPr>
          <p:nvPr/>
        </p:nvPicPr>
        <p:blipFill>
          <a:blip r:embed="rId4"/>
          <a:stretch>
            <a:fillRect/>
          </a:stretch>
        </p:blipFill>
        <p:spPr>
          <a:xfrm>
            <a:off x="806410" y="1054781"/>
            <a:ext cx="8194577" cy="5248047"/>
          </a:xfrm>
          <a:prstGeom prst="rect">
            <a:avLst/>
          </a:prstGeom>
        </p:spPr>
      </p:pic>
    </p:spTree>
    <p:extLst>
      <p:ext uri="{BB962C8B-B14F-4D97-AF65-F5344CB8AC3E}">
        <p14:creationId xmlns:p14="http://schemas.microsoft.com/office/powerpoint/2010/main" val="1028939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9fe2864d95_1_18"/>
          <p:cNvSpPr/>
          <p:nvPr/>
        </p:nvSpPr>
        <p:spPr>
          <a:xfrm>
            <a:off x="1500"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155" name="Google Shape;155;g29fe2864d95_1_18"/>
          <p:cNvSpPr txBox="1"/>
          <p:nvPr/>
        </p:nvSpPr>
        <p:spPr>
          <a:xfrm>
            <a:off x="2669421" y="489987"/>
            <a:ext cx="6853200" cy="452427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rPr>
              <a:t>Closing </a:t>
            </a:r>
            <a:r>
              <a:rPr lang="en-GB" sz="4800" dirty="0">
                <a:solidFill>
                  <a:schemeClr val="lt1"/>
                </a:solidFill>
                <a:latin typeface="Arial" panose="020B0604020202020204" pitchFamily="34" charset="0"/>
                <a:ea typeface="Quattrocento Sans"/>
                <a:cs typeface="Arial" panose="020B0604020202020204" pitchFamily="34" charset="0"/>
                <a:sym typeface="Quattrocento Sans"/>
              </a:rPr>
              <a:t>Remarks</a:t>
            </a:r>
          </a:p>
          <a:p>
            <a:pPr marL="0" marR="0" lvl="0" indent="0" algn="ctr" rtl="0">
              <a:lnSpc>
                <a:spcPct val="100000"/>
              </a:lnSpc>
              <a:spcBef>
                <a:spcPts val="0"/>
              </a:spcBef>
              <a:spcAft>
                <a:spcPts val="0"/>
              </a:spcAft>
              <a:buClr>
                <a:srgbClr val="000000"/>
              </a:buClr>
              <a:buSzPts val="4800"/>
              <a:buFont typeface="Arial"/>
              <a:buNone/>
            </a:pPr>
            <a:endParaRPr lang="en-GB" sz="48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endParaRPr>
          </a:p>
          <a:p>
            <a:pPr marL="0" marR="0" lvl="0" indent="0" algn="ctr" rtl="0">
              <a:lnSpc>
                <a:spcPct val="100000"/>
              </a:lnSpc>
              <a:spcBef>
                <a:spcPts val="0"/>
              </a:spcBef>
              <a:spcAft>
                <a:spcPts val="0"/>
              </a:spcAft>
              <a:buClr>
                <a:srgbClr val="000000"/>
              </a:buClr>
              <a:buSzPts val="4800"/>
              <a:buFont typeface="Arial"/>
              <a:buNone/>
            </a:pPr>
            <a:r>
              <a:rPr lang="en-GB" sz="2400" dirty="0">
                <a:solidFill>
                  <a:schemeClr val="lt1"/>
                </a:solidFill>
                <a:latin typeface="Arial" panose="020B0604020202020204" pitchFamily="34" charset="0"/>
                <a:ea typeface="Quattrocento Sans"/>
                <a:cs typeface="Arial" panose="020B0604020202020204" pitchFamily="34" charset="0"/>
                <a:sym typeface="Quattrocento Sans"/>
              </a:rPr>
              <a:t>Contact: </a:t>
            </a:r>
            <a:r>
              <a:rPr lang="en-GB" sz="2400" dirty="0">
                <a:solidFill>
                  <a:schemeClr val="lt1"/>
                </a:solidFill>
                <a:latin typeface="Arial" panose="020B0604020202020204" pitchFamily="34" charset="0"/>
                <a:ea typeface="Quattrocento Sans"/>
                <a:cs typeface="Arial" panose="020B0604020202020204" pitchFamily="34" charset="0"/>
                <a:sym typeface="Quattrocento Sans"/>
                <a:hlinkClick r:id="rId3"/>
              </a:rPr>
              <a:t>Staff@kantarainitiative.org</a:t>
            </a:r>
            <a:endParaRPr lang="en-GB" sz="2400" dirty="0">
              <a:solidFill>
                <a:schemeClr val="lt1"/>
              </a:solidFill>
              <a:latin typeface="Arial" panose="020B0604020202020204" pitchFamily="34" charset="0"/>
              <a:ea typeface="Quattrocento Sans"/>
              <a:cs typeface="Arial" panose="020B0604020202020204" pitchFamily="34" charset="0"/>
              <a:sym typeface="Quattrocento Sans"/>
            </a:endParaRPr>
          </a:p>
          <a:p>
            <a:pPr marL="0" marR="0" lvl="0" indent="0" algn="ctr" rtl="0">
              <a:lnSpc>
                <a:spcPct val="100000"/>
              </a:lnSpc>
              <a:spcBef>
                <a:spcPts val="0"/>
              </a:spcBef>
              <a:spcAft>
                <a:spcPts val="0"/>
              </a:spcAft>
              <a:buClr>
                <a:srgbClr val="000000"/>
              </a:buClr>
              <a:buSzPts val="4800"/>
              <a:buFont typeface="Arial"/>
              <a:buNone/>
            </a:pPr>
            <a:endParaRPr lang="en-GB" sz="24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endParaRPr>
          </a:p>
          <a:p>
            <a:pPr marL="0" marR="0" lvl="0" indent="0" algn="ctr" rtl="0">
              <a:lnSpc>
                <a:spcPct val="100000"/>
              </a:lnSpc>
              <a:spcBef>
                <a:spcPts val="0"/>
              </a:spcBef>
              <a:spcAft>
                <a:spcPts val="0"/>
              </a:spcAft>
              <a:buClr>
                <a:srgbClr val="000000"/>
              </a:buClr>
              <a:buSzPts val="4800"/>
              <a:buFont typeface="Arial"/>
              <a:buNone/>
            </a:pPr>
            <a:r>
              <a:rPr lang="en-GB" sz="24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rPr>
              <a:t>US Assurance Program: </a:t>
            </a:r>
            <a:r>
              <a:rPr lang="en-GB" sz="24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hlinkClick r:id="rId4"/>
              </a:rPr>
              <a:t>Secretariat@kantarainitiative.org</a:t>
            </a:r>
            <a:endParaRPr lang="en-GB" sz="24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endParaRPr>
          </a:p>
          <a:p>
            <a:pPr marL="0" marR="0" lvl="0" indent="0" algn="ctr" rtl="0">
              <a:lnSpc>
                <a:spcPct val="100000"/>
              </a:lnSpc>
              <a:spcBef>
                <a:spcPts val="0"/>
              </a:spcBef>
              <a:spcAft>
                <a:spcPts val="0"/>
              </a:spcAft>
              <a:buClr>
                <a:srgbClr val="000000"/>
              </a:buClr>
              <a:buSzPts val="4800"/>
              <a:buFont typeface="Arial"/>
              <a:buNone/>
            </a:pPr>
            <a:endParaRPr lang="en-GB" sz="2400" dirty="0">
              <a:solidFill>
                <a:schemeClr val="lt1"/>
              </a:solidFill>
              <a:latin typeface="Arial" panose="020B0604020202020204" pitchFamily="34" charset="0"/>
              <a:ea typeface="Quattrocento Sans"/>
              <a:cs typeface="Arial" panose="020B0604020202020204" pitchFamily="34" charset="0"/>
              <a:sym typeface="Quattrocento Sans"/>
            </a:endParaRPr>
          </a:p>
          <a:p>
            <a:pPr marL="0" marR="0" lvl="0" indent="0" algn="ctr" rtl="0">
              <a:lnSpc>
                <a:spcPct val="100000"/>
              </a:lnSpc>
              <a:spcBef>
                <a:spcPts val="0"/>
              </a:spcBef>
              <a:spcAft>
                <a:spcPts val="0"/>
              </a:spcAft>
              <a:buClr>
                <a:srgbClr val="000000"/>
              </a:buClr>
              <a:buSzPts val="4800"/>
              <a:buFont typeface="Arial"/>
              <a:buNone/>
            </a:pPr>
            <a:r>
              <a:rPr lang="en-GB" sz="2400" dirty="0">
                <a:solidFill>
                  <a:schemeClr val="lt1"/>
                </a:solidFill>
                <a:latin typeface="Arial" panose="020B0604020202020204" pitchFamily="34" charset="0"/>
                <a:ea typeface="Quattrocento Sans"/>
                <a:cs typeface="Arial" panose="020B0604020202020204" pitchFamily="34" charset="0"/>
                <a:sym typeface="Quattrocento Sans"/>
              </a:rPr>
              <a:t>UK Certification Program:</a:t>
            </a:r>
          </a:p>
          <a:p>
            <a:pPr marL="0" marR="0" lvl="0" indent="0" algn="ctr" rtl="0">
              <a:lnSpc>
                <a:spcPct val="100000"/>
              </a:lnSpc>
              <a:spcBef>
                <a:spcPts val="0"/>
              </a:spcBef>
              <a:spcAft>
                <a:spcPts val="0"/>
              </a:spcAft>
              <a:buClr>
                <a:srgbClr val="000000"/>
              </a:buClr>
              <a:buSzPts val="4800"/>
              <a:buFont typeface="Arial"/>
              <a:buNone/>
            </a:pPr>
            <a:r>
              <a:rPr lang="en-GB" sz="2400" dirty="0">
                <a:solidFill>
                  <a:schemeClr val="lt1"/>
                </a:solidFill>
                <a:latin typeface="Arial" panose="020B0604020202020204" pitchFamily="34" charset="0"/>
                <a:ea typeface="Quattrocento Sans"/>
                <a:cs typeface="Arial" panose="020B0604020202020204" pitchFamily="34" charset="0"/>
                <a:sym typeface="Quattrocento Sans"/>
                <a:hlinkClick r:id="rId5"/>
              </a:rPr>
              <a:t>Applications@kantarainitiative.co.uk</a:t>
            </a:r>
            <a:endParaRPr lang="en-GB" sz="2400" dirty="0">
              <a:solidFill>
                <a:schemeClr val="lt1"/>
              </a:solidFill>
              <a:latin typeface="Arial" panose="020B0604020202020204" pitchFamily="34" charset="0"/>
              <a:ea typeface="Quattrocento Sans"/>
              <a:cs typeface="Arial" panose="020B0604020202020204" pitchFamily="34" charset="0"/>
              <a:sym typeface="Quattrocento Sans"/>
            </a:endParaRPr>
          </a:p>
          <a:p>
            <a:pPr marL="0" marR="0" lvl="0" indent="0" algn="ctr" rtl="0">
              <a:lnSpc>
                <a:spcPct val="100000"/>
              </a:lnSpc>
              <a:spcBef>
                <a:spcPts val="0"/>
              </a:spcBef>
              <a:spcAft>
                <a:spcPts val="0"/>
              </a:spcAft>
              <a:buClr>
                <a:srgbClr val="000000"/>
              </a:buClr>
              <a:buSzPts val="4800"/>
              <a:buFont typeface="Arial"/>
              <a:buNone/>
            </a:pPr>
            <a:endParaRPr lang="en-GB" sz="2400" u="none" strike="noStrike" cap="none" dirty="0">
              <a:solidFill>
                <a:schemeClr val="lt1"/>
              </a:solidFill>
              <a:latin typeface="Arial" panose="020B0604020202020204" pitchFamily="34" charset="0"/>
              <a:ea typeface="Quattrocento Sans"/>
              <a:cs typeface="Arial" panose="020B0604020202020204" pitchFamily="34" charset="0"/>
              <a:sym typeface="Quattrocento Sans"/>
            </a:endParaRPr>
          </a:p>
        </p:txBody>
      </p:sp>
      <p:sp>
        <p:nvSpPr>
          <p:cNvPr id="2" name="Slide Number Placeholder 1">
            <a:extLst>
              <a:ext uri="{FF2B5EF4-FFF2-40B4-BE49-F238E27FC236}">
                <a16:creationId xmlns:a16="http://schemas.microsoft.com/office/drawing/2014/main" id="{035F9BD7-D295-7EFC-2E2C-C4371ED79ECF}"/>
              </a:ext>
            </a:extLst>
          </p:cNvPr>
          <p:cNvSpPr>
            <a:spLocks noGrp="1"/>
          </p:cNvSpPr>
          <p:nvPr>
            <p:ph type="sldNum" idx="10"/>
          </p:nvPr>
        </p:nvSpPr>
        <p:spPr/>
        <p:txBody>
          <a:bodyPr/>
          <a:lstStyle/>
          <a:p>
            <a:fld id="{00000000-1234-1234-1234-123412341234}" type="slidenum">
              <a:rPr lang="en-GB" smtClean="0"/>
              <a:pPr/>
              <a:t>49</a:t>
            </a:fld>
            <a:endParaRPr lang="en-GB" dirty="0"/>
          </a:p>
        </p:txBody>
      </p:sp>
    </p:spTree>
    <p:extLst>
      <p:ext uri="{BB962C8B-B14F-4D97-AF65-F5344CB8AC3E}">
        <p14:creationId xmlns:p14="http://schemas.microsoft.com/office/powerpoint/2010/main" val="73917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33441-BE68-C93A-60B0-688FA255A44C}"/>
              </a:ext>
            </a:extLst>
          </p:cNvPr>
          <p:cNvSpPr>
            <a:spLocks noGrp="1"/>
          </p:cNvSpPr>
          <p:nvPr>
            <p:ph type="title"/>
          </p:nvPr>
        </p:nvSpPr>
        <p:spPr/>
        <p:txBody>
          <a:bodyPr/>
          <a:lstStyle/>
          <a:p>
            <a:r>
              <a:rPr lang="en-US" dirty="0"/>
              <a:t>Board of Directors Report</a:t>
            </a:r>
          </a:p>
        </p:txBody>
      </p:sp>
      <p:sp>
        <p:nvSpPr>
          <p:cNvPr id="4" name="Text Placeholder 3">
            <a:extLst>
              <a:ext uri="{FF2B5EF4-FFF2-40B4-BE49-F238E27FC236}">
                <a16:creationId xmlns:a16="http://schemas.microsoft.com/office/drawing/2014/main" id="{C4058E6F-3BD0-7726-42D4-C66189AAB465}"/>
              </a:ext>
            </a:extLst>
          </p:cNvPr>
          <p:cNvSpPr>
            <a:spLocks noGrp="1"/>
          </p:cNvSpPr>
          <p:nvPr>
            <p:ph type="body" idx="1"/>
          </p:nvPr>
        </p:nvSpPr>
        <p:spPr/>
        <p:txBody>
          <a:bodyPr>
            <a:normAutofit/>
          </a:bodyPr>
          <a:lstStyle/>
          <a:p>
            <a:pPr>
              <a:buFont typeface="Wingdings" pitchFamily="2" charset="2"/>
              <a:buChar char="§"/>
            </a:pPr>
            <a:r>
              <a:rPr lang="en-US" dirty="0"/>
              <a:t>Kantara is delivering our mission: </a:t>
            </a:r>
            <a:br>
              <a:rPr lang="en-US" dirty="0"/>
            </a:br>
            <a:r>
              <a:rPr lang="en-US" i="1" dirty="0"/>
              <a:t>To grow and fulfil the market for trustworthy use of identity and personal data</a:t>
            </a:r>
          </a:p>
          <a:p>
            <a:pPr marL="101600" indent="0">
              <a:buNone/>
            </a:pPr>
            <a:r>
              <a:rPr lang="en-US" dirty="0"/>
              <a:t>In 2023:</a:t>
            </a:r>
          </a:p>
          <a:p>
            <a:pPr>
              <a:buFont typeface="Wingdings" pitchFamily="2" charset="2"/>
              <a:buChar char="§"/>
            </a:pPr>
            <a:r>
              <a:rPr lang="en-US" dirty="0"/>
              <a:t>Assurance program participation and revenues are steadily increasing</a:t>
            </a:r>
          </a:p>
          <a:p>
            <a:pPr>
              <a:buFont typeface="Wingdings" pitchFamily="2" charset="2"/>
              <a:buChar char="§"/>
            </a:pPr>
            <a:r>
              <a:rPr lang="en-US" dirty="0"/>
              <a:t>Kantara’s visibility and significance beyond public sector is increasing</a:t>
            </a:r>
          </a:p>
          <a:p>
            <a:pPr>
              <a:buFont typeface="Wingdings" pitchFamily="2" charset="2"/>
              <a:buChar char="§"/>
            </a:pPr>
            <a:r>
              <a:rPr lang="en-US" dirty="0"/>
              <a:t>Our executive and members are in demand to present at conferences</a:t>
            </a:r>
          </a:p>
          <a:p>
            <a:pPr>
              <a:buFont typeface="Wingdings" pitchFamily="2" charset="2"/>
              <a:buChar char="§"/>
            </a:pPr>
            <a:r>
              <a:rPr lang="en-US" dirty="0"/>
              <a:t>Our groups address important industry topics by convening experts and companies</a:t>
            </a:r>
          </a:p>
          <a:p>
            <a:pPr>
              <a:buFont typeface="Wingdings" pitchFamily="2" charset="2"/>
              <a:buChar char="§"/>
            </a:pPr>
            <a:r>
              <a:rPr lang="en-US" dirty="0"/>
              <a:t>Liaison relationships are more productive and influential</a:t>
            </a:r>
          </a:p>
          <a:p>
            <a:pPr>
              <a:buFont typeface="Wingdings" pitchFamily="2" charset="2"/>
              <a:buChar char="§"/>
            </a:pPr>
            <a:r>
              <a:rPr lang="en-US" dirty="0"/>
              <a:t>Financial stability and prudent management continue</a:t>
            </a:r>
          </a:p>
          <a:p>
            <a:pPr marL="101600" indent="0">
              <a:buNone/>
            </a:pPr>
            <a:endParaRPr lang="en-US" dirty="0"/>
          </a:p>
        </p:txBody>
      </p:sp>
      <p:sp>
        <p:nvSpPr>
          <p:cNvPr id="2" name="Slide Number Placeholder 1">
            <a:extLst>
              <a:ext uri="{FF2B5EF4-FFF2-40B4-BE49-F238E27FC236}">
                <a16:creationId xmlns:a16="http://schemas.microsoft.com/office/drawing/2014/main" id="{433FFF28-8A4E-1816-EEDD-A289AD712E05}"/>
              </a:ext>
            </a:extLst>
          </p:cNvPr>
          <p:cNvSpPr>
            <a:spLocks noGrp="1"/>
          </p:cNvSpPr>
          <p:nvPr>
            <p:ph type="sldNum" idx="10"/>
          </p:nvPr>
        </p:nvSpPr>
        <p:spPr/>
        <p:txBody>
          <a:bodyPr/>
          <a:lstStyle/>
          <a:p>
            <a:fld id="{00000000-1234-1234-1234-123412341234}" type="slidenum">
              <a:rPr lang="en-GB" smtClean="0"/>
              <a:pPr/>
              <a:t>5</a:t>
            </a:fld>
            <a:endParaRPr lang="en-GB" dirty="0"/>
          </a:p>
        </p:txBody>
      </p:sp>
    </p:spTree>
    <p:extLst>
      <p:ext uri="{BB962C8B-B14F-4D97-AF65-F5344CB8AC3E}">
        <p14:creationId xmlns:p14="http://schemas.microsoft.com/office/powerpoint/2010/main" val="1852619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2" name="Google Shape;392;p42"/>
          <p:cNvSpPr/>
          <p:nvPr/>
        </p:nvSpPr>
        <p:spPr>
          <a:xfrm>
            <a:off x="6115050" y="3168417"/>
            <a:ext cx="521165" cy="521165"/>
          </a:xfrm>
          <a:prstGeom prst="ellipse">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9" name="Google Shape;389;p42"/>
          <p:cNvSpPr/>
          <p:nvPr/>
        </p:nvSpPr>
        <p:spPr>
          <a:xfrm>
            <a:off x="1588" y="0"/>
            <a:ext cx="4672361"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90" name="Google Shape;390;p42"/>
          <p:cNvSpPr txBox="1"/>
          <p:nvPr/>
        </p:nvSpPr>
        <p:spPr>
          <a:xfrm>
            <a:off x="6752896" y="3214001"/>
            <a:ext cx="413767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Communications@kantarainitiative.org</a:t>
            </a:r>
            <a:endParaRPr/>
          </a:p>
        </p:txBody>
      </p:sp>
      <p:sp>
        <p:nvSpPr>
          <p:cNvPr id="391" name="Google Shape;391;p42"/>
          <p:cNvSpPr txBox="1"/>
          <p:nvPr/>
        </p:nvSpPr>
        <p:spPr>
          <a:xfrm>
            <a:off x="6752896" y="2340673"/>
            <a:ext cx="28008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www.kantarainitiative.org</a:t>
            </a:r>
            <a:endParaRPr sz="1400" b="0" i="0" u="none" strike="noStrike" cap="none">
              <a:solidFill>
                <a:srgbClr val="000000"/>
              </a:solidFill>
              <a:latin typeface="Arial"/>
              <a:ea typeface="Arial"/>
              <a:cs typeface="Arial"/>
              <a:sym typeface="Arial"/>
            </a:endParaRPr>
          </a:p>
        </p:txBody>
      </p:sp>
      <p:sp>
        <p:nvSpPr>
          <p:cNvPr id="393" name="Google Shape;393;p42"/>
          <p:cNvSpPr/>
          <p:nvPr/>
        </p:nvSpPr>
        <p:spPr>
          <a:xfrm>
            <a:off x="6115050" y="2283660"/>
            <a:ext cx="521165" cy="521165"/>
          </a:xfrm>
          <a:prstGeom prst="ellipse">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4" name="Google Shape;394;p42"/>
          <p:cNvSpPr/>
          <p:nvPr/>
        </p:nvSpPr>
        <p:spPr>
          <a:xfrm>
            <a:off x="6235969" y="3315522"/>
            <a:ext cx="279328" cy="203148"/>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2">
              <a:lumMod val="75000"/>
              <a:alpha val="72155"/>
            </a:schemeClr>
          </a:solidFill>
          <a:ln w="0">
            <a:noFill/>
            <a:extLst>
              <a:ext uri="{C807C97D-BFC1-408E-A445-0C87EB9F89A2}">
                <ask:lineSketchStyleProps xmlns:ask="http://schemas.microsoft.com/office/drawing/2018/sketchyshapes" sd="1219033472">
                  <a:custGeom>
                    <a:avLst/>
                    <a:gdLst>
                      <a:gd name="connsiteX0" fmla="*/ 266628 w 279328"/>
                      <a:gd name="connsiteY0" fmla="*/ 177754 h 203148"/>
                      <a:gd name="connsiteX1" fmla="*/ 266409 w 279328"/>
                      <a:gd name="connsiteY1" fmla="*/ 179964 h 203148"/>
                      <a:gd name="connsiteX2" fmla="*/ 188016 w 279328"/>
                      <a:gd name="connsiteY2" fmla="*/ 101574 h 203148"/>
                      <a:gd name="connsiteX3" fmla="*/ 266409 w 279328"/>
                      <a:gd name="connsiteY3" fmla="*/ 23183 h 203148"/>
                      <a:gd name="connsiteX4" fmla="*/ 266628 w 279328"/>
                      <a:gd name="connsiteY4" fmla="*/ 25393 h 203148"/>
                      <a:gd name="connsiteX5" fmla="*/ 266628 w 279328"/>
                      <a:gd name="connsiteY5" fmla="*/ 177754 h 203148"/>
                      <a:gd name="connsiteX6" fmla="*/ 253929 w 279328"/>
                      <a:gd name="connsiteY6" fmla="*/ 190451 h 203148"/>
                      <a:gd name="connsiteX7" fmla="*/ 25398 w 279328"/>
                      <a:gd name="connsiteY7" fmla="*/ 190451 h 203148"/>
                      <a:gd name="connsiteX8" fmla="*/ 21169 w 279328"/>
                      <a:gd name="connsiteY8" fmla="*/ 189680 h 203148"/>
                      <a:gd name="connsiteX9" fmla="*/ 100286 w 279328"/>
                      <a:gd name="connsiteY9" fmla="*/ 110546 h 203148"/>
                      <a:gd name="connsiteX10" fmla="*/ 122076 w 279328"/>
                      <a:gd name="connsiteY10" fmla="*/ 132347 h 203148"/>
                      <a:gd name="connsiteX11" fmla="*/ 139664 w 279328"/>
                      <a:gd name="connsiteY11" fmla="*/ 139636 h 203148"/>
                      <a:gd name="connsiteX12" fmla="*/ 157238 w 279328"/>
                      <a:gd name="connsiteY12" fmla="*/ 132347 h 203148"/>
                      <a:gd name="connsiteX13" fmla="*/ 179041 w 279328"/>
                      <a:gd name="connsiteY13" fmla="*/ 110546 h 203148"/>
                      <a:gd name="connsiteX14" fmla="*/ 258171 w 279328"/>
                      <a:gd name="connsiteY14" fmla="*/ 189680 h 203148"/>
                      <a:gd name="connsiteX15" fmla="*/ 253929 w 279328"/>
                      <a:gd name="connsiteY15" fmla="*/ 190451 h 203148"/>
                      <a:gd name="connsiteX16" fmla="*/ 12699 w 279328"/>
                      <a:gd name="connsiteY16" fmla="*/ 177754 h 203148"/>
                      <a:gd name="connsiteX17" fmla="*/ 12699 w 279328"/>
                      <a:gd name="connsiteY17" fmla="*/ 25393 h 203148"/>
                      <a:gd name="connsiteX18" fmla="*/ 12918 w 279328"/>
                      <a:gd name="connsiteY18" fmla="*/ 23183 h 203148"/>
                      <a:gd name="connsiteX19" fmla="*/ 91311 w 279328"/>
                      <a:gd name="connsiteY19" fmla="*/ 101574 h 203148"/>
                      <a:gd name="connsiteX20" fmla="*/ 12918 w 279328"/>
                      <a:gd name="connsiteY20" fmla="*/ 179964 h 203148"/>
                      <a:gd name="connsiteX21" fmla="*/ 12699 w 279328"/>
                      <a:gd name="connsiteY21" fmla="*/ 177754 h 203148"/>
                      <a:gd name="connsiteX22" fmla="*/ 25398 w 279328"/>
                      <a:gd name="connsiteY22" fmla="*/ 12696 h 203148"/>
                      <a:gd name="connsiteX23" fmla="*/ 253929 w 279328"/>
                      <a:gd name="connsiteY23" fmla="*/ 12696 h 203148"/>
                      <a:gd name="connsiteX24" fmla="*/ 258171 w 279328"/>
                      <a:gd name="connsiteY24" fmla="*/ 13477 h 203148"/>
                      <a:gd name="connsiteX25" fmla="*/ 148263 w 279328"/>
                      <a:gd name="connsiteY25" fmla="*/ 123374 h 203148"/>
                      <a:gd name="connsiteX26" fmla="*/ 139664 w 279328"/>
                      <a:gd name="connsiteY26" fmla="*/ 126939 h 203148"/>
                      <a:gd name="connsiteX27" fmla="*/ 131051 w 279328"/>
                      <a:gd name="connsiteY27" fmla="*/ 123374 h 203148"/>
                      <a:gd name="connsiteX28" fmla="*/ 21169 w 279328"/>
                      <a:gd name="connsiteY28" fmla="*/ 13477 h 203148"/>
                      <a:gd name="connsiteX29" fmla="*/ 25398 w 279328"/>
                      <a:gd name="connsiteY29" fmla="*/ 12696 h 203148"/>
                      <a:gd name="connsiteX30" fmla="*/ 253929 w 279328"/>
                      <a:gd name="connsiteY30" fmla="*/ 0 h 203148"/>
                      <a:gd name="connsiteX31" fmla="*/ 25398 w 279328"/>
                      <a:gd name="connsiteY31" fmla="*/ 0 h 203148"/>
                      <a:gd name="connsiteX32" fmla="*/ 0 w 279328"/>
                      <a:gd name="connsiteY32" fmla="*/ 25393 h 203148"/>
                      <a:gd name="connsiteX33" fmla="*/ 0 w 279328"/>
                      <a:gd name="connsiteY33" fmla="*/ 177754 h 203148"/>
                      <a:gd name="connsiteX34" fmla="*/ 25398 w 279328"/>
                      <a:gd name="connsiteY34" fmla="*/ 203148 h 203148"/>
                      <a:gd name="connsiteX35" fmla="*/ 253929 w 279328"/>
                      <a:gd name="connsiteY35" fmla="*/ 203148 h 203148"/>
                      <a:gd name="connsiteX36" fmla="*/ 279328 w 279328"/>
                      <a:gd name="connsiteY36" fmla="*/ 177754 h 203148"/>
                      <a:gd name="connsiteX37" fmla="*/ 279328 w 279328"/>
                      <a:gd name="connsiteY37" fmla="*/ 25393 h 203148"/>
                      <a:gd name="connsiteX38" fmla="*/ 253929 w 279328"/>
                      <a:gd name="connsiteY38" fmla="*/ 0 h 20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9328" h="203148" extrusionOk="0">
                        <a:moveTo>
                          <a:pt x="266628" y="177754"/>
                        </a:moveTo>
                        <a:cubicBezTo>
                          <a:pt x="266534" y="178448"/>
                          <a:pt x="266475" y="179264"/>
                          <a:pt x="266409" y="179964"/>
                        </a:cubicBezTo>
                        <a:cubicBezTo>
                          <a:pt x="236636" y="159591"/>
                          <a:pt x="211000" y="111295"/>
                          <a:pt x="188016" y="101574"/>
                        </a:cubicBezTo>
                        <a:cubicBezTo>
                          <a:pt x="217880" y="69333"/>
                          <a:pt x="245658" y="53906"/>
                          <a:pt x="266409" y="23183"/>
                        </a:cubicBezTo>
                        <a:cubicBezTo>
                          <a:pt x="266695" y="23982"/>
                          <a:pt x="266721" y="24652"/>
                          <a:pt x="266628" y="25393"/>
                        </a:cubicBezTo>
                        <a:cubicBezTo>
                          <a:pt x="274350" y="67519"/>
                          <a:pt x="256600" y="122992"/>
                          <a:pt x="266628" y="177754"/>
                        </a:cubicBezTo>
                        <a:close/>
                        <a:moveTo>
                          <a:pt x="253929" y="190451"/>
                        </a:moveTo>
                        <a:cubicBezTo>
                          <a:pt x="184016" y="208479"/>
                          <a:pt x="109714" y="188178"/>
                          <a:pt x="25398" y="190451"/>
                        </a:cubicBezTo>
                        <a:cubicBezTo>
                          <a:pt x="23988" y="190495"/>
                          <a:pt x="22676" y="190195"/>
                          <a:pt x="21169" y="189680"/>
                        </a:cubicBezTo>
                        <a:cubicBezTo>
                          <a:pt x="40699" y="163023"/>
                          <a:pt x="81624" y="133952"/>
                          <a:pt x="100286" y="110546"/>
                        </a:cubicBezTo>
                        <a:cubicBezTo>
                          <a:pt x="111977" y="117227"/>
                          <a:pt x="111703" y="123254"/>
                          <a:pt x="122076" y="132347"/>
                        </a:cubicBezTo>
                        <a:cubicBezTo>
                          <a:pt x="127947" y="138443"/>
                          <a:pt x="134706" y="138406"/>
                          <a:pt x="139664" y="139636"/>
                        </a:cubicBezTo>
                        <a:cubicBezTo>
                          <a:pt x="146419" y="137789"/>
                          <a:pt x="152105" y="137255"/>
                          <a:pt x="157238" y="132347"/>
                        </a:cubicBezTo>
                        <a:cubicBezTo>
                          <a:pt x="166706" y="120154"/>
                          <a:pt x="170767" y="119466"/>
                          <a:pt x="179041" y="110546"/>
                        </a:cubicBezTo>
                        <a:cubicBezTo>
                          <a:pt x="213313" y="131729"/>
                          <a:pt x="226639" y="167477"/>
                          <a:pt x="258171" y="189680"/>
                        </a:cubicBezTo>
                        <a:cubicBezTo>
                          <a:pt x="256686" y="190424"/>
                          <a:pt x="255640" y="190608"/>
                          <a:pt x="253929" y="190451"/>
                        </a:cubicBezTo>
                        <a:moveTo>
                          <a:pt x="12699" y="177754"/>
                        </a:moveTo>
                        <a:cubicBezTo>
                          <a:pt x="8628" y="130755"/>
                          <a:pt x="30356" y="69977"/>
                          <a:pt x="12699" y="25393"/>
                        </a:cubicBezTo>
                        <a:cubicBezTo>
                          <a:pt x="12726" y="24635"/>
                          <a:pt x="12809" y="24099"/>
                          <a:pt x="12918" y="23183"/>
                        </a:cubicBezTo>
                        <a:cubicBezTo>
                          <a:pt x="37675" y="41996"/>
                          <a:pt x="59112" y="86249"/>
                          <a:pt x="91311" y="101574"/>
                        </a:cubicBezTo>
                        <a:cubicBezTo>
                          <a:pt x="76404" y="134009"/>
                          <a:pt x="24541" y="158750"/>
                          <a:pt x="12918" y="179964"/>
                        </a:cubicBezTo>
                        <a:cubicBezTo>
                          <a:pt x="12856" y="179312"/>
                          <a:pt x="12743" y="178646"/>
                          <a:pt x="12699" y="177754"/>
                        </a:cubicBezTo>
                        <a:moveTo>
                          <a:pt x="25398" y="12696"/>
                        </a:moveTo>
                        <a:cubicBezTo>
                          <a:pt x="126481" y="-14115"/>
                          <a:pt x="172696" y="29864"/>
                          <a:pt x="253929" y="12696"/>
                        </a:cubicBezTo>
                        <a:cubicBezTo>
                          <a:pt x="255608" y="12809"/>
                          <a:pt x="256574" y="13055"/>
                          <a:pt x="258171" y="13477"/>
                        </a:cubicBezTo>
                        <a:cubicBezTo>
                          <a:pt x="234142" y="47015"/>
                          <a:pt x="171260" y="91257"/>
                          <a:pt x="148263" y="123374"/>
                        </a:cubicBezTo>
                        <a:cubicBezTo>
                          <a:pt x="145657" y="126347"/>
                          <a:pt x="143278" y="126498"/>
                          <a:pt x="139664" y="126939"/>
                        </a:cubicBezTo>
                        <a:cubicBezTo>
                          <a:pt x="136913" y="127398"/>
                          <a:pt x="133991" y="125288"/>
                          <a:pt x="131051" y="123374"/>
                        </a:cubicBezTo>
                        <a:cubicBezTo>
                          <a:pt x="90013" y="89478"/>
                          <a:pt x="61210" y="40090"/>
                          <a:pt x="21169" y="13477"/>
                        </a:cubicBezTo>
                        <a:cubicBezTo>
                          <a:pt x="22455" y="13119"/>
                          <a:pt x="24276" y="12801"/>
                          <a:pt x="25398" y="12696"/>
                        </a:cubicBezTo>
                        <a:moveTo>
                          <a:pt x="253929" y="0"/>
                        </a:moveTo>
                        <a:cubicBezTo>
                          <a:pt x="204107" y="22964"/>
                          <a:pt x="103743" y="-5939"/>
                          <a:pt x="25398" y="0"/>
                        </a:cubicBezTo>
                        <a:cubicBezTo>
                          <a:pt x="14801" y="681"/>
                          <a:pt x="-437" y="11652"/>
                          <a:pt x="0" y="25393"/>
                        </a:cubicBezTo>
                        <a:cubicBezTo>
                          <a:pt x="13790" y="60880"/>
                          <a:pt x="-15887" y="124100"/>
                          <a:pt x="0" y="177754"/>
                        </a:cubicBezTo>
                        <a:cubicBezTo>
                          <a:pt x="-2479" y="194238"/>
                          <a:pt x="14697" y="203895"/>
                          <a:pt x="25398" y="203148"/>
                        </a:cubicBezTo>
                        <a:cubicBezTo>
                          <a:pt x="99353" y="201796"/>
                          <a:pt x="204504" y="204091"/>
                          <a:pt x="253929" y="203148"/>
                        </a:cubicBezTo>
                        <a:cubicBezTo>
                          <a:pt x="268187" y="203943"/>
                          <a:pt x="280708" y="192358"/>
                          <a:pt x="279328" y="177754"/>
                        </a:cubicBezTo>
                        <a:cubicBezTo>
                          <a:pt x="263043" y="115458"/>
                          <a:pt x="286970" y="58014"/>
                          <a:pt x="279328" y="25393"/>
                        </a:cubicBezTo>
                        <a:cubicBezTo>
                          <a:pt x="280627" y="11593"/>
                          <a:pt x="265888" y="758"/>
                          <a:pt x="253929" y="0"/>
                        </a:cubicBezTo>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spcFirstLastPara="1" wrap="square" lIns="19025" tIns="19025" rIns="19025" bIns="19025" anchor="ctr" anchorCtr="0">
            <a:noAutofit/>
          </a:bodyPr>
          <a:lstStyle/>
          <a:p>
            <a:pPr marL="0" marR="0" lvl="0" indent="0" algn="l" rtl="0">
              <a:lnSpc>
                <a:spcPct val="100000"/>
              </a:lnSpc>
              <a:spcBef>
                <a:spcPts val="0"/>
              </a:spcBef>
              <a:spcAft>
                <a:spcPts val="0"/>
              </a:spcAft>
              <a:buNone/>
            </a:pPr>
            <a:endParaRPr sz="1200" b="0" i="0" u="none" strike="noStrike" cap="none">
              <a:solidFill>
                <a:schemeClr val="lt2"/>
              </a:solidFill>
              <a:latin typeface="Open Sans"/>
              <a:ea typeface="Open Sans"/>
              <a:cs typeface="Open Sans"/>
              <a:sym typeface="Open Sans"/>
            </a:endParaRPr>
          </a:p>
        </p:txBody>
      </p:sp>
      <p:sp>
        <p:nvSpPr>
          <p:cNvPr id="395" name="Google Shape;395;p42"/>
          <p:cNvSpPr/>
          <p:nvPr/>
        </p:nvSpPr>
        <p:spPr>
          <a:xfrm>
            <a:off x="5561061" y="2479593"/>
            <a:ext cx="152361" cy="27932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None/>
            </a:pPr>
            <a:endParaRPr sz="1200" b="0" i="0" u="none" strike="noStrike" cap="none">
              <a:solidFill>
                <a:schemeClr val="lt2"/>
              </a:solidFill>
              <a:latin typeface="Open Sans"/>
              <a:ea typeface="Open Sans"/>
              <a:cs typeface="Open Sans"/>
              <a:sym typeface="Open Sans"/>
            </a:endParaRPr>
          </a:p>
        </p:txBody>
      </p:sp>
      <p:sp>
        <p:nvSpPr>
          <p:cNvPr id="396" name="Google Shape;396;p42"/>
          <p:cNvSpPr/>
          <p:nvPr/>
        </p:nvSpPr>
        <p:spPr>
          <a:xfrm>
            <a:off x="6119870" y="4076581"/>
            <a:ext cx="521165" cy="521165"/>
          </a:xfrm>
          <a:prstGeom prst="ellipse">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7" name="Google Shape;397;p42" descr="Twitter icon"/>
          <p:cNvPicPr preferRelativeResize="0"/>
          <p:nvPr/>
        </p:nvPicPr>
        <p:blipFill rotWithShape="1">
          <a:blip r:embed="rId3">
            <a:alphaModFix/>
          </a:blip>
          <a:srcRect/>
          <a:stretch/>
        </p:blipFill>
        <p:spPr>
          <a:xfrm>
            <a:off x="6207423" y="4157803"/>
            <a:ext cx="358720" cy="358720"/>
          </a:xfrm>
          <a:prstGeom prst="rect">
            <a:avLst/>
          </a:prstGeom>
          <a:noFill/>
          <a:ln w="9525" cap="flat" cmpd="sng">
            <a:solidFill>
              <a:srgbClr val="BAD94B"/>
            </a:solidFill>
            <a:prstDash val="solid"/>
            <a:round/>
            <a:headEnd type="none" w="sm" len="sm"/>
            <a:tailEnd type="none" w="sm" len="sm"/>
          </a:ln>
        </p:spPr>
      </p:pic>
      <p:sp>
        <p:nvSpPr>
          <p:cNvPr id="399" name="Google Shape;399;p42"/>
          <p:cNvSpPr txBox="1"/>
          <p:nvPr/>
        </p:nvSpPr>
        <p:spPr>
          <a:xfrm>
            <a:off x="6752896" y="3990696"/>
            <a:ext cx="207300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@Kantaranews</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@KantaraInitiative</a:t>
            </a:r>
            <a:endParaRPr/>
          </a:p>
        </p:txBody>
      </p:sp>
      <p:sp>
        <p:nvSpPr>
          <p:cNvPr id="400" name="Google Shape;400;p42"/>
          <p:cNvSpPr txBox="1"/>
          <p:nvPr/>
        </p:nvSpPr>
        <p:spPr>
          <a:xfrm>
            <a:off x="5000182" y="591480"/>
            <a:ext cx="6394999"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GB" sz="5000" b="1" i="0" u="none" strike="noStrike" cap="none" dirty="0">
                <a:solidFill>
                  <a:srgbClr val="7F7F7F"/>
                </a:solidFill>
                <a:latin typeface="Arial"/>
                <a:ea typeface="Arial"/>
                <a:cs typeface="Arial"/>
                <a:sym typeface="Arial"/>
              </a:rPr>
              <a:t>Stay in touch!</a:t>
            </a:r>
            <a:r>
              <a:rPr lang="en-GB" sz="5000" b="1" i="0" u="none" strike="noStrike" cap="none" dirty="0">
                <a:solidFill>
                  <a:schemeClr val="lt1"/>
                </a:solidFill>
                <a:latin typeface="Arial"/>
                <a:ea typeface="Arial"/>
                <a:cs typeface="Arial"/>
                <a:sym typeface="Arial"/>
              </a:rPr>
              <a:t>!</a:t>
            </a:r>
            <a:endParaRPr dirty="0"/>
          </a:p>
        </p:txBody>
      </p:sp>
      <p:sp>
        <p:nvSpPr>
          <p:cNvPr id="401" name="Google Shape;401;p42"/>
          <p:cNvSpPr txBox="1"/>
          <p:nvPr/>
        </p:nvSpPr>
        <p:spPr>
          <a:xfrm>
            <a:off x="214832" y="1633885"/>
            <a:ext cx="3935892"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GB" sz="5000" b="1" i="0" u="none" strike="noStrike" cap="none">
                <a:solidFill>
                  <a:srgbClr val="7F7F7F"/>
                </a:solidFill>
                <a:latin typeface="Arial"/>
                <a:ea typeface="Arial"/>
                <a:cs typeface="Arial"/>
                <a:sym typeface="Arial"/>
              </a:rPr>
              <a:t>Thank You Very Much!</a:t>
            </a:r>
            <a:endParaRPr sz="5000" b="1" i="0" u="none" strike="noStrike" cap="none">
              <a:solidFill>
                <a:schemeClr val="lt1"/>
              </a:solidFill>
              <a:latin typeface="Arial"/>
              <a:ea typeface="Arial"/>
              <a:cs typeface="Arial"/>
              <a:sym typeface="Arial"/>
            </a:endParaRPr>
          </a:p>
        </p:txBody>
      </p:sp>
      <p:pic>
        <p:nvPicPr>
          <p:cNvPr id="398" name="Google Shape;398;p42" descr="A picture containing athletic game, sport&#10;&#10;Description automatically generated"/>
          <p:cNvPicPr preferRelativeResize="0"/>
          <p:nvPr/>
        </p:nvPicPr>
        <p:blipFill rotWithShape="1">
          <a:blip r:embed="rId4">
            <a:alphaModFix/>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6115050" y="2262346"/>
            <a:ext cx="521165" cy="547442"/>
          </a:xfrm>
          <a:prstGeom prst="rect">
            <a:avLst/>
          </a:prstGeom>
          <a:noFill/>
          <a:ln>
            <a:noFill/>
          </a:ln>
        </p:spPr>
      </p:pic>
      <p:sp>
        <p:nvSpPr>
          <p:cNvPr id="2" name="Slide Number Placeholder 1">
            <a:extLst>
              <a:ext uri="{FF2B5EF4-FFF2-40B4-BE49-F238E27FC236}">
                <a16:creationId xmlns:a16="http://schemas.microsoft.com/office/drawing/2014/main" id="{E4F4CDA2-5BD8-6996-8C52-B70478D9D37D}"/>
              </a:ext>
            </a:extLst>
          </p:cNvPr>
          <p:cNvSpPr>
            <a:spLocks noGrp="1"/>
          </p:cNvSpPr>
          <p:nvPr>
            <p:ph type="sldNum" idx="10"/>
          </p:nvPr>
        </p:nvSpPr>
        <p:spPr/>
        <p:txBody>
          <a:bodyPr/>
          <a:lstStyle/>
          <a:p>
            <a:fld id="{00000000-1234-1234-1234-123412341234}" type="slidenum">
              <a:rPr lang="en-GB" smtClean="0"/>
              <a:pPr/>
              <a:t>50</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33441-BE68-C93A-60B0-688FA255A44C}"/>
              </a:ext>
            </a:extLst>
          </p:cNvPr>
          <p:cNvSpPr>
            <a:spLocks noGrp="1"/>
          </p:cNvSpPr>
          <p:nvPr>
            <p:ph type="title"/>
          </p:nvPr>
        </p:nvSpPr>
        <p:spPr/>
        <p:txBody>
          <a:bodyPr/>
          <a:lstStyle/>
          <a:p>
            <a:r>
              <a:rPr lang="en-US" dirty="0"/>
              <a:t>Board of Directors Report</a:t>
            </a:r>
          </a:p>
        </p:txBody>
      </p:sp>
      <p:sp>
        <p:nvSpPr>
          <p:cNvPr id="4" name="Text Placeholder 3">
            <a:extLst>
              <a:ext uri="{FF2B5EF4-FFF2-40B4-BE49-F238E27FC236}">
                <a16:creationId xmlns:a16="http://schemas.microsoft.com/office/drawing/2014/main" id="{C4058E6F-3BD0-7726-42D4-C66189AAB465}"/>
              </a:ext>
            </a:extLst>
          </p:cNvPr>
          <p:cNvSpPr>
            <a:spLocks noGrp="1"/>
          </p:cNvSpPr>
          <p:nvPr>
            <p:ph type="body" idx="1"/>
          </p:nvPr>
        </p:nvSpPr>
        <p:spPr>
          <a:xfrm>
            <a:off x="1097280" y="1845734"/>
            <a:ext cx="10058400" cy="4491566"/>
          </a:xfrm>
        </p:spPr>
        <p:txBody>
          <a:bodyPr>
            <a:normAutofit/>
          </a:bodyPr>
          <a:lstStyle/>
          <a:p>
            <a:pPr marL="101600" indent="0">
              <a:buNone/>
            </a:pPr>
            <a:r>
              <a:rPr lang="en-US" dirty="0"/>
              <a:t>In 2024 the Board plans improvements:</a:t>
            </a:r>
          </a:p>
          <a:p>
            <a:pPr>
              <a:buFont typeface="Wingdings" pitchFamily="2" charset="2"/>
              <a:buChar char="§"/>
            </a:pPr>
            <a:r>
              <a:rPr lang="en-US" dirty="0"/>
              <a:t>To corporate governance (clear role divisions between the corporation and corporate governance)</a:t>
            </a:r>
          </a:p>
          <a:p>
            <a:pPr>
              <a:buFont typeface="Wingdings" pitchFamily="2" charset="2"/>
              <a:buChar char="§"/>
            </a:pPr>
            <a:r>
              <a:rPr lang="en-US" dirty="0"/>
              <a:t>To increase corporate resilience (Director terms and succession planning)</a:t>
            </a:r>
          </a:p>
          <a:p>
            <a:pPr>
              <a:buFont typeface="Wingdings" pitchFamily="2" charset="2"/>
              <a:buChar char="§"/>
            </a:pPr>
            <a:r>
              <a:rPr lang="en-US" dirty="0"/>
              <a:t>To increase corporate capacity</a:t>
            </a:r>
          </a:p>
          <a:p>
            <a:pPr>
              <a:buFont typeface="Wingdings" pitchFamily="2" charset="2"/>
              <a:buChar char="§"/>
            </a:pPr>
            <a:r>
              <a:rPr lang="en-US" dirty="0"/>
              <a:t>To establish a multi-year rolling corporate business plan</a:t>
            </a:r>
          </a:p>
          <a:p>
            <a:pPr>
              <a:buFont typeface="Wingdings" pitchFamily="2" charset="2"/>
              <a:buChar char="§"/>
            </a:pPr>
            <a:r>
              <a:rPr lang="en-US" dirty="0"/>
              <a:t>To prepare US Assurance program for accreditation under ISO standards</a:t>
            </a:r>
          </a:p>
          <a:p>
            <a:pPr>
              <a:buFont typeface="Wingdings" pitchFamily="2" charset="2"/>
              <a:buChar char="§"/>
            </a:pPr>
            <a:r>
              <a:rPr lang="en-US" dirty="0"/>
              <a:t>To extend assurance programs beyond US Federal/NIST requirements</a:t>
            </a:r>
          </a:p>
          <a:p>
            <a:pPr>
              <a:buFont typeface="Wingdings" pitchFamily="2" charset="2"/>
              <a:buChar char="§"/>
            </a:pPr>
            <a:r>
              <a:rPr lang="en-US" dirty="0"/>
              <a:t>To support Leadership Council expansion into new related areas and groups</a:t>
            </a:r>
          </a:p>
          <a:p>
            <a:pPr marL="101600" indent="0">
              <a:buNone/>
            </a:pPr>
            <a:r>
              <a:rPr lang="en-US" dirty="0"/>
              <a:t>While continuing prudent management of corporate resources to the benefit of Members</a:t>
            </a:r>
          </a:p>
        </p:txBody>
      </p:sp>
      <p:sp>
        <p:nvSpPr>
          <p:cNvPr id="2" name="Slide Number Placeholder 1">
            <a:extLst>
              <a:ext uri="{FF2B5EF4-FFF2-40B4-BE49-F238E27FC236}">
                <a16:creationId xmlns:a16="http://schemas.microsoft.com/office/drawing/2014/main" id="{433FFF28-8A4E-1816-EEDD-A289AD712E05}"/>
              </a:ext>
            </a:extLst>
          </p:cNvPr>
          <p:cNvSpPr>
            <a:spLocks noGrp="1"/>
          </p:cNvSpPr>
          <p:nvPr>
            <p:ph type="sldNum" idx="10"/>
          </p:nvPr>
        </p:nvSpPr>
        <p:spPr/>
        <p:txBody>
          <a:bodyPr/>
          <a:lstStyle/>
          <a:p>
            <a:fld id="{00000000-1234-1234-1234-123412341234}" type="slidenum">
              <a:rPr lang="en-GB" smtClean="0"/>
              <a:pPr/>
              <a:t>6</a:t>
            </a:fld>
            <a:endParaRPr lang="en-GB" dirty="0"/>
          </a:p>
        </p:txBody>
      </p:sp>
    </p:spTree>
    <p:extLst>
      <p:ext uri="{BB962C8B-B14F-4D97-AF65-F5344CB8AC3E}">
        <p14:creationId xmlns:p14="http://schemas.microsoft.com/office/powerpoint/2010/main" val="130174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4074ea93ca_0_111"/>
          <p:cNvSpPr/>
          <p:nvPr/>
        </p:nvSpPr>
        <p:spPr>
          <a:xfrm>
            <a:off x="1588" y="0"/>
            <a:ext cx="12190500" cy="6858000"/>
          </a:xfrm>
          <a:prstGeom prst="rect">
            <a:avLst/>
          </a:prstGeom>
          <a:solidFill>
            <a:srgbClr val="BAD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Open Sans"/>
              <a:ea typeface="Open Sans"/>
              <a:cs typeface="Open Sans"/>
              <a:sym typeface="Open Sans"/>
            </a:endParaRPr>
          </a:p>
        </p:txBody>
      </p:sp>
      <p:sp>
        <p:nvSpPr>
          <p:cNvPr id="307" name="Google Shape;307;g24074ea93ca_0_111"/>
          <p:cNvSpPr txBox="1"/>
          <p:nvPr/>
        </p:nvSpPr>
        <p:spPr>
          <a:xfrm>
            <a:off x="1072800" y="2518397"/>
            <a:ext cx="10046400" cy="83095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dirty="0">
                <a:solidFill>
                  <a:schemeClr val="bg1"/>
                </a:solidFill>
                <a:latin typeface="Arial" panose="020B0604020202020204" pitchFamily="34" charset="0"/>
                <a:ea typeface="Quattrocento Sans"/>
                <a:cs typeface="Arial" panose="020B0604020202020204" pitchFamily="34" charset="0"/>
                <a:sym typeface="Quattrocento Sans"/>
              </a:rPr>
              <a:t>Governance Refinements</a:t>
            </a:r>
          </a:p>
        </p:txBody>
      </p:sp>
      <p:sp>
        <p:nvSpPr>
          <p:cNvPr id="2" name="Slide Number Placeholder 1">
            <a:extLst>
              <a:ext uri="{FF2B5EF4-FFF2-40B4-BE49-F238E27FC236}">
                <a16:creationId xmlns:a16="http://schemas.microsoft.com/office/drawing/2014/main" id="{7C36A73D-2EE1-4270-82FD-DFCCF4EC6383}"/>
              </a:ext>
            </a:extLst>
          </p:cNvPr>
          <p:cNvSpPr>
            <a:spLocks noGrp="1"/>
          </p:cNvSpPr>
          <p:nvPr>
            <p:ph type="sldNum" idx="10"/>
          </p:nvPr>
        </p:nvSpPr>
        <p:spPr/>
        <p:txBody>
          <a:bodyPr/>
          <a:lstStyle/>
          <a:p>
            <a:fld id="{00000000-1234-1234-1234-123412341234}" type="slidenum">
              <a:rPr lang="en-GB" smtClean="0"/>
              <a:pPr/>
              <a:t>7</a:t>
            </a:fld>
            <a:endParaRPr lang="en-GB" dirty="0"/>
          </a:p>
        </p:txBody>
      </p:sp>
    </p:spTree>
    <p:extLst>
      <p:ext uri="{BB962C8B-B14F-4D97-AF65-F5344CB8AC3E}">
        <p14:creationId xmlns:p14="http://schemas.microsoft.com/office/powerpoint/2010/main" val="178272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9fe2864d95_1_12"/>
          <p:cNvSpPr txBox="1">
            <a:spLocks noGrp="1"/>
          </p:cNvSpPr>
          <p:nvPr>
            <p:ph type="title"/>
          </p:nvPr>
        </p:nvSpPr>
        <p:spPr>
          <a:xfrm>
            <a:off x="1097280" y="988906"/>
            <a:ext cx="10058400" cy="74845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SzPct val="166666"/>
              <a:buNone/>
            </a:pPr>
            <a:r>
              <a:rPr lang="en-US" sz="3100" b="1" dirty="0">
                <a:latin typeface="Arial"/>
                <a:ea typeface="Arial"/>
                <a:cs typeface="Arial"/>
                <a:sym typeface="Arial"/>
              </a:rPr>
              <a:t>Context</a:t>
            </a:r>
          </a:p>
        </p:txBody>
      </p:sp>
      <p:sp>
        <p:nvSpPr>
          <p:cNvPr id="148" name="Google Shape;148;g29fe2864d95_1_12"/>
          <p:cNvSpPr txBox="1">
            <a:spLocks noGrp="1"/>
          </p:cNvSpPr>
          <p:nvPr>
            <p:ph type="body" idx="1"/>
          </p:nvPr>
        </p:nvSpPr>
        <p:spPr>
          <a:xfrm>
            <a:off x="1206500" y="1845734"/>
            <a:ext cx="9949180" cy="402336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dirty="0">
                <a:solidFill>
                  <a:srgbClr val="7EA8AD"/>
                </a:solidFill>
                <a:latin typeface="+mn-lt"/>
              </a:rPr>
              <a:t>Pre-2022</a:t>
            </a:r>
            <a:endParaRPr lang="en-US" sz="2400" dirty="0">
              <a:solidFill>
                <a:srgbClr val="7EA8AD"/>
              </a:solidFill>
              <a:latin typeface="+mn-lt"/>
            </a:endParaRPr>
          </a:p>
          <a:p>
            <a:pPr indent="-342900">
              <a:spcBef>
                <a:spcPts val="0"/>
              </a:spcBef>
              <a:buSzPts val="1800"/>
              <a:buFont typeface="Wingdings" pitchFamily="2" charset="2"/>
              <a:buChar char="§"/>
            </a:pPr>
            <a:r>
              <a:rPr lang="en-US" dirty="0"/>
              <a:t>Kantara’s board was entirely comprised of representatives from top-level corporate members</a:t>
            </a:r>
          </a:p>
          <a:p>
            <a:pPr marL="0" lvl="0" indent="0" algn="l" rtl="0">
              <a:spcBef>
                <a:spcPts val="0"/>
              </a:spcBef>
              <a:spcAft>
                <a:spcPts val="0"/>
              </a:spcAft>
              <a:buNone/>
            </a:pPr>
            <a:endParaRPr lang="en-US" sz="2400" dirty="0">
              <a:latin typeface="+mn-lt"/>
            </a:endParaRPr>
          </a:p>
          <a:p>
            <a:pPr marL="0" lvl="0" indent="0" algn="l" rtl="0">
              <a:spcBef>
                <a:spcPts val="0"/>
              </a:spcBef>
              <a:spcAft>
                <a:spcPts val="0"/>
              </a:spcAft>
              <a:buNone/>
            </a:pPr>
            <a:r>
              <a:rPr lang="en-US" dirty="0">
                <a:solidFill>
                  <a:srgbClr val="7EA8AD"/>
                </a:solidFill>
                <a:latin typeface="+mn-lt"/>
              </a:rPr>
              <a:t>2022</a:t>
            </a:r>
            <a:endParaRPr lang="en-US" sz="2400" dirty="0">
              <a:solidFill>
                <a:srgbClr val="7EA8AD"/>
              </a:solidFill>
              <a:latin typeface="+mn-lt"/>
            </a:endParaRPr>
          </a:p>
          <a:p>
            <a:pPr marL="342900" lvl="0" indent="-342900" algn="l" rtl="0">
              <a:spcBef>
                <a:spcPts val="0"/>
              </a:spcBef>
              <a:spcAft>
                <a:spcPts val="0"/>
              </a:spcAft>
              <a:buFont typeface="Wingdings" pitchFamily="2" charset="2"/>
              <a:buChar char="§"/>
            </a:pPr>
            <a:r>
              <a:rPr lang="en-US" dirty="0"/>
              <a:t>Kantara changed this so that the board would be independent of corporate membership status</a:t>
            </a:r>
            <a:endParaRPr lang="en-US" sz="2000" dirty="0"/>
          </a:p>
          <a:p>
            <a:pPr marL="114300" indent="0">
              <a:spcBef>
                <a:spcPts val="0"/>
              </a:spcBef>
              <a:buSzPts val="1800"/>
              <a:buNone/>
            </a:pPr>
            <a:endParaRPr lang="en-US" sz="2000" dirty="0">
              <a:solidFill>
                <a:srgbClr val="7EA8AD"/>
              </a:solidFill>
              <a:latin typeface="+mn-lt"/>
            </a:endParaRPr>
          </a:p>
          <a:p>
            <a:pPr marL="38100" indent="0">
              <a:spcBef>
                <a:spcPts val="0"/>
              </a:spcBef>
              <a:buSzPts val="1800"/>
              <a:buNone/>
            </a:pPr>
            <a:r>
              <a:rPr lang="en-US" dirty="0">
                <a:solidFill>
                  <a:srgbClr val="7EA8AD"/>
                </a:solidFill>
                <a:latin typeface="+mn-lt"/>
              </a:rPr>
              <a:t>2023+</a:t>
            </a:r>
          </a:p>
          <a:p>
            <a:pPr indent="-342900">
              <a:spcBef>
                <a:spcPts val="0"/>
              </a:spcBef>
              <a:buSzPts val="1800"/>
              <a:buFont typeface="Wingdings" pitchFamily="2" charset="2"/>
              <a:buChar char="§"/>
            </a:pPr>
            <a:r>
              <a:rPr lang="en-US" dirty="0"/>
              <a:t>In support of Kantara’s long-term ambitions, the Board initiated a review of our Governance documents, policies, and procedures to ensure that our structures are fit-for-purpose, robust, scalable, and embody current best-practice from a governance perspective</a:t>
            </a:r>
          </a:p>
          <a:p>
            <a:pPr marL="114300" indent="0">
              <a:spcBef>
                <a:spcPts val="0"/>
              </a:spcBef>
              <a:buSzPts val="1800"/>
              <a:buNone/>
            </a:pPr>
            <a:endParaRPr lang="en-US" sz="2000" dirty="0"/>
          </a:p>
        </p:txBody>
      </p:sp>
      <p:sp>
        <p:nvSpPr>
          <p:cNvPr id="4" name="Slide Number Placeholder 3">
            <a:extLst>
              <a:ext uri="{FF2B5EF4-FFF2-40B4-BE49-F238E27FC236}">
                <a16:creationId xmlns:a16="http://schemas.microsoft.com/office/drawing/2014/main" id="{2968EC69-7D40-4A20-34F6-9F5018DE3F4D}"/>
              </a:ext>
            </a:extLst>
          </p:cNvPr>
          <p:cNvSpPr>
            <a:spLocks noGrp="1"/>
          </p:cNvSpPr>
          <p:nvPr>
            <p:ph type="sldNum" idx="10"/>
          </p:nvPr>
        </p:nvSpPr>
        <p:spPr/>
        <p:txBody>
          <a:bodyPr/>
          <a:lstStyle/>
          <a:p>
            <a:fld id="{00000000-1234-1234-1234-123412341234}" type="slidenum">
              <a:rPr lang="en-GB" smtClean="0"/>
              <a:pPr/>
              <a:t>8</a:t>
            </a:fld>
            <a:endParaRPr lang="en-GB" dirty="0"/>
          </a:p>
        </p:txBody>
      </p:sp>
    </p:spTree>
    <p:extLst>
      <p:ext uri="{BB962C8B-B14F-4D97-AF65-F5344CB8AC3E}">
        <p14:creationId xmlns:p14="http://schemas.microsoft.com/office/powerpoint/2010/main" val="62175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29fe2864d95_1_6"/>
          <p:cNvSpPr txBox="1">
            <a:spLocks noGrp="1"/>
          </p:cNvSpPr>
          <p:nvPr>
            <p:ph type="body" idx="1"/>
          </p:nvPr>
        </p:nvSpPr>
        <p:spPr>
          <a:xfrm>
            <a:off x="1097280" y="3892340"/>
            <a:ext cx="10100670" cy="2441224"/>
          </a:xfrm>
          <a:prstGeom prst="rect">
            <a:avLst/>
          </a:prstGeom>
          <a:noFill/>
          <a:ln>
            <a:noFill/>
          </a:ln>
        </p:spPr>
        <p:txBody>
          <a:bodyPr spcFirstLastPara="1" wrap="square" lIns="0" tIns="45700" rIns="0" bIns="45700" anchor="t" anchorCtr="0">
            <a:normAutofit fontScale="47500" lnSpcReduction="20000"/>
          </a:bodyPr>
          <a:lstStyle/>
          <a:p>
            <a:pPr marL="0" lvl="0" indent="0" algn="l" rtl="0">
              <a:spcBef>
                <a:spcPts val="0"/>
              </a:spcBef>
              <a:spcAft>
                <a:spcPts val="0"/>
              </a:spcAft>
              <a:buClr>
                <a:schemeClr val="dk1"/>
              </a:buClr>
              <a:buSzPts val="1100"/>
              <a:buFont typeface="Arial"/>
              <a:buNone/>
            </a:pPr>
            <a:r>
              <a:rPr lang="en-US" sz="3800" dirty="0">
                <a:solidFill>
                  <a:srgbClr val="7EA8AD"/>
                </a:solidFill>
                <a:latin typeface="+mn-lt"/>
              </a:rPr>
              <a:t>Hence, Kantara’s board must be able to…</a:t>
            </a:r>
          </a:p>
          <a:p>
            <a:pPr marL="457200" lvl="0" indent="-317500" algn="l" rtl="0">
              <a:lnSpc>
                <a:spcPct val="120000"/>
              </a:lnSpc>
              <a:spcBef>
                <a:spcPts val="1500"/>
              </a:spcBef>
              <a:spcAft>
                <a:spcPts val="0"/>
              </a:spcAft>
              <a:buClr>
                <a:schemeClr val="dk1"/>
              </a:buClr>
              <a:buSzPts val="1400"/>
              <a:buChar char="-"/>
            </a:pPr>
            <a:r>
              <a:rPr lang="en-US" sz="4000" dirty="0">
                <a:solidFill>
                  <a:srgbClr val="637052"/>
                </a:solidFill>
                <a:latin typeface="+mn-lt"/>
              </a:rPr>
              <a:t>Take a multi-year view of the organization without becoming ‘stale’</a:t>
            </a:r>
          </a:p>
          <a:p>
            <a:pPr marL="457200" lvl="0" indent="-317500" algn="l" rtl="0">
              <a:lnSpc>
                <a:spcPct val="120000"/>
              </a:lnSpc>
              <a:spcBef>
                <a:spcPts val="0"/>
              </a:spcBef>
              <a:spcAft>
                <a:spcPts val="0"/>
              </a:spcAft>
              <a:buClr>
                <a:schemeClr val="dk1"/>
              </a:buClr>
              <a:buSzPts val="1400"/>
              <a:buChar char="-"/>
            </a:pPr>
            <a:r>
              <a:rPr lang="en-US" sz="4000" dirty="0">
                <a:solidFill>
                  <a:srgbClr val="637052"/>
                </a:solidFill>
                <a:latin typeface="+mn-lt"/>
              </a:rPr>
              <a:t>Provide robust and appropriate challenge and oversight whilst remaining operationally agile</a:t>
            </a:r>
          </a:p>
          <a:p>
            <a:pPr marL="457200" lvl="0" indent="-317500" algn="l" rtl="0">
              <a:lnSpc>
                <a:spcPct val="120000"/>
              </a:lnSpc>
              <a:spcBef>
                <a:spcPts val="0"/>
              </a:spcBef>
              <a:spcAft>
                <a:spcPts val="0"/>
              </a:spcAft>
              <a:buClr>
                <a:schemeClr val="dk1"/>
              </a:buClr>
              <a:buSzPts val="1400"/>
              <a:buChar char="-"/>
            </a:pPr>
            <a:r>
              <a:rPr lang="en-US" sz="4000" dirty="0">
                <a:solidFill>
                  <a:srgbClr val="637052"/>
                </a:solidFill>
                <a:latin typeface="+mn-lt"/>
              </a:rPr>
              <a:t>Recruit and nurture Directors with appropriately diverse and board-relevant skills, specialisms, and backgrounds</a:t>
            </a:r>
          </a:p>
          <a:p>
            <a:pPr marL="0" lvl="0" indent="0" algn="r" rtl="0">
              <a:spcBef>
                <a:spcPts val="1500"/>
              </a:spcBef>
              <a:spcAft>
                <a:spcPts val="1500"/>
              </a:spcAft>
              <a:buNone/>
            </a:pPr>
            <a:r>
              <a:rPr lang="en-US" sz="2600" dirty="0">
                <a:solidFill>
                  <a:srgbClr val="7EA8AD"/>
                </a:solidFill>
                <a:latin typeface="+mn-lt"/>
              </a:rPr>
              <a:t>…in line with Kantara’s principles and values.</a:t>
            </a:r>
          </a:p>
          <a:p>
            <a:pPr marL="0" lvl="0" indent="0" algn="l" rtl="0">
              <a:lnSpc>
                <a:spcPct val="90000"/>
              </a:lnSpc>
              <a:spcBef>
                <a:spcPts val="1200"/>
              </a:spcBef>
              <a:spcAft>
                <a:spcPts val="0"/>
              </a:spcAft>
              <a:buSzPts val="2000"/>
              <a:buNone/>
            </a:pPr>
            <a:endParaRPr sz="2400" dirty="0">
              <a:latin typeface="+mn-lt"/>
              <a:ea typeface="Arial"/>
              <a:cs typeface="Arial"/>
              <a:sym typeface="Arial"/>
            </a:endParaRPr>
          </a:p>
        </p:txBody>
      </p:sp>
      <p:sp>
        <p:nvSpPr>
          <p:cNvPr id="2" name="Google Shape;66;p15">
            <a:extLst>
              <a:ext uri="{FF2B5EF4-FFF2-40B4-BE49-F238E27FC236}">
                <a16:creationId xmlns:a16="http://schemas.microsoft.com/office/drawing/2014/main" id="{C64CE281-6A14-0B0E-3992-4F7A8151BE42}"/>
              </a:ext>
            </a:extLst>
          </p:cNvPr>
          <p:cNvSpPr txBox="1">
            <a:spLocks/>
          </p:cNvSpPr>
          <p:nvPr/>
        </p:nvSpPr>
        <p:spPr>
          <a:xfrm>
            <a:off x="1139547" y="1836915"/>
            <a:ext cx="10058401" cy="1961295"/>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chemeClr val="dk2"/>
                </a:solidFill>
                <a:latin typeface="Quattrocento Sans"/>
                <a:ea typeface="Quattrocento Sans"/>
                <a:cs typeface="Quattrocento Sans"/>
                <a:sym typeface="Quattrocento Sans"/>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chemeClr val="dk2"/>
                </a:solidFill>
                <a:latin typeface="Quattrocento Sans"/>
                <a:ea typeface="Quattrocento Sans"/>
                <a:cs typeface="Quattrocento Sans"/>
                <a:sym typeface="Quattrocento Sans"/>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dk2"/>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dk2"/>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dk2"/>
                </a:solidFill>
                <a:latin typeface="Quattrocento Sans"/>
                <a:ea typeface="Quattrocento Sans"/>
                <a:cs typeface="Quattrocento Sans"/>
                <a:sym typeface="Quattrocento Sans"/>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a:lnSpc>
                <a:spcPct val="115000"/>
              </a:lnSpc>
              <a:spcBef>
                <a:spcPts val="0"/>
              </a:spcBef>
              <a:buFont typeface="Calibri"/>
              <a:buNone/>
            </a:pPr>
            <a:r>
              <a:rPr lang="en-US" sz="1600" dirty="0">
                <a:solidFill>
                  <a:srgbClr val="637052"/>
                </a:solidFill>
                <a:latin typeface="+mn-lt"/>
                <a:cs typeface="Arial" panose="020B0604020202020204" pitchFamily="34" charset="0"/>
              </a:rPr>
              <a:t>Board members are the fiduciaries [trustees] who </a:t>
            </a:r>
            <a:r>
              <a:rPr lang="en-US" sz="1600" u="sng" dirty="0">
                <a:solidFill>
                  <a:srgbClr val="637052"/>
                </a:solidFill>
                <a:latin typeface="+mn-lt"/>
                <a:cs typeface="Arial" panose="020B0604020202020204" pitchFamily="34" charset="0"/>
              </a:rPr>
              <a:t>steer the organization</a:t>
            </a:r>
            <a:r>
              <a:rPr lang="en-US" sz="1600" dirty="0">
                <a:solidFill>
                  <a:srgbClr val="637052"/>
                </a:solidFill>
                <a:latin typeface="+mn-lt"/>
                <a:cs typeface="Arial" panose="020B0604020202020204" pitchFamily="34" charset="0"/>
              </a:rPr>
              <a:t> towards a sustainable future by </a:t>
            </a:r>
            <a:r>
              <a:rPr lang="en-US" sz="1600" u="sng" dirty="0">
                <a:solidFill>
                  <a:srgbClr val="637052"/>
                </a:solidFill>
                <a:latin typeface="+mn-lt"/>
                <a:cs typeface="Arial" panose="020B0604020202020204" pitchFamily="34" charset="0"/>
              </a:rPr>
              <a:t>adopting</a:t>
            </a:r>
            <a:r>
              <a:rPr lang="en-US" sz="1600" dirty="0">
                <a:solidFill>
                  <a:srgbClr val="637052"/>
                </a:solidFill>
                <a:latin typeface="+mn-lt"/>
                <a:cs typeface="Arial" panose="020B0604020202020204" pitchFamily="34" charset="0"/>
              </a:rPr>
              <a:t> sound, ethical, and legal governance and financial management </a:t>
            </a:r>
            <a:r>
              <a:rPr lang="en-US" sz="1600" u="sng" dirty="0">
                <a:solidFill>
                  <a:srgbClr val="637052"/>
                </a:solidFill>
                <a:latin typeface="+mn-lt"/>
                <a:cs typeface="Arial" panose="020B0604020202020204" pitchFamily="34" charset="0"/>
              </a:rPr>
              <a:t>policies</a:t>
            </a:r>
            <a:r>
              <a:rPr lang="en-US" sz="1600" dirty="0">
                <a:solidFill>
                  <a:srgbClr val="637052"/>
                </a:solidFill>
                <a:latin typeface="+mn-lt"/>
                <a:cs typeface="Arial" panose="020B0604020202020204" pitchFamily="34" charset="0"/>
              </a:rPr>
              <a:t>, as well as by making sure the nonprofit has adequate resources to advance its mission.</a:t>
            </a:r>
          </a:p>
          <a:p>
            <a:pPr marL="0" indent="0">
              <a:lnSpc>
                <a:spcPct val="115000"/>
              </a:lnSpc>
              <a:spcBef>
                <a:spcPts val="0"/>
              </a:spcBef>
              <a:buFont typeface="Calibri"/>
              <a:buNone/>
            </a:pPr>
            <a:endParaRPr lang="en-US" sz="1600" dirty="0">
              <a:solidFill>
                <a:srgbClr val="637052"/>
              </a:solidFill>
              <a:latin typeface="+mn-lt"/>
              <a:cs typeface="Arial" panose="020B0604020202020204" pitchFamily="34" charset="0"/>
            </a:endParaRPr>
          </a:p>
          <a:p>
            <a:pPr marL="0" indent="0">
              <a:lnSpc>
                <a:spcPct val="115000"/>
              </a:lnSpc>
              <a:spcBef>
                <a:spcPts val="0"/>
              </a:spcBef>
              <a:buClr>
                <a:schemeClr val="dk1"/>
              </a:buClr>
              <a:buSzPts val="1100"/>
              <a:buFont typeface="Arial"/>
              <a:buNone/>
            </a:pPr>
            <a:r>
              <a:rPr lang="en-US" sz="1600" dirty="0">
                <a:solidFill>
                  <a:srgbClr val="637052"/>
                </a:solidFill>
                <a:latin typeface="+mn-lt"/>
                <a:cs typeface="Arial" panose="020B0604020202020204" pitchFamily="34" charset="0"/>
              </a:rPr>
              <a:t>When there are paid staff in place, rather than steer the boat by managing day-to-day operations, </a:t>
            </a:r>
            <a:r>
              <a:rPr lang="en-US" sz="1600" u="sng" dirty="0">
                <a:solidFill>
                  <a:srgbClr val="637052"/>
                </a:solidFill>
                <a:latin typeface="+mn-lt"/>
                <a:cs typeface="Arial" panose="020B0604020202020204" pitchFamily="34" charset="0"/>
              </a:rPr>
              <a:t>board members provide foresight, oversight, and insight</a:t>
            </a:r>
            <a:r>
              <a:rPr lang="en-US" sz="1600" dirty="0">
                <a:solidFill>
                  <a:srgbClr val="637052"/>
                </a:solidFill>
                <a:latin typeface="+mn-lt"/>
                <a:cs typeface="Arial" panose="020B0604020202020204" pitchFamily="34" charset="0"/>
              </a:rPr>
              <a:t>….</a:t>
            </a:r>
          </a:p>
          <a:p>
            <a:pPr marL="0" indent="0" algn="r">
              <a:lnSpc>
                <a:spcPct val="100000"/>
              </a:lnSpc>
              <a:spcBef>
                <a:spcPts val="0"/>
              </a:spcBef>
              <a:buClr>
                <a:schemeClr val="dk1"/>
              </a:buClr>
              <a:buSzPts val="1100"/>
              <a:buFont typeface="Arial"/>
              <a:buNone/>
            </a:pPr>
            <a:r>
              <a:rPr lang="en-US" sz="800" u="sng" dirty="0">
                <a:solidFill>
                  <a:schemeClr val="hlink"/>
                </a:solidFill>
                <a:latin typeface="+mn-lt"/>
                <a:cs typeface="Arial" panose="020B0604020202020204" pitchFamily="34" charset="0"/>
                <a:hlinkClick r:id="rId3"/>
              </a:rPr>
              <a:t>– National Council of Nonprofits</a:t>
            </a:r>
            <a:endParaRPr lang="en-US" sz="800" dirty="0">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62BA985F-77D3-80D2-DA2D-BE011A747725}"/>
              </a:ext>
            </a:extLst>
          </p:cNvPr>
          <p:cNvSpPr>
            <a:spLocks noGrp="1"/>
          </p:cNvSpPr>
          <p:nvPr>
            <p:ph type="sldNum" idx="10"/>
          </p:nvPr>
        </p:nvSpPr>
        <p:spPr/>
        <p:txBody>
          <a:bodyPr/>
          <a:lstStyle/>
          <a:p>
            <a:fld id="{00000000-1234-1234-1234-123412341234}" type="slidenum">
              <a:rPr lang="en-GB" smtClean="0"/>
              <a:pPr/>
              <a:t>9</a:t>
            </a:fld>
            <a:endParaRPr lang="en-GB" dirty="0"/>
          </a:p>
        </p:txBody>
      </p:sp>
      <p:sp>
        <p:nvSpPr>
          <p:cNvPr id="4" name="Google Shape;147;g29fe2864d95_1_12">
            <a:extLst>
              <a:ext uri="{FF2B5EF4-FFF2-40B4-BE49-F238E27FC236}">
                <a16:creationId xmlns:a16="http://schemas.microsoft.com/office/drawing/2014/main" id="{E1B54818-46DF-08E5-76AA-4715AA94006D}"/>
              </a:ext>
            </a:extLst>
          </p:cNvPr>
          <p:cNvSpPr txBox="1">
            <a:spLocks/>
          </p:cNvSpPr>
          <p:nvPr/>
        </p:nvSpPr>
        <p:spPr>
          <a:xfrm>
            <a:off x="1097280" y="988906"/>
            <a:ext cx="10058400" cy="74845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7EA8AD"/>
              </a:buClr>
              <a:buSzPts val="4800"/>
              <a:buFont typeface="Quattrocento Sans"/>
              <a:buNone/>
              <a:defRPr sz="4800" b="0" i="0" u="none" strike="noStrike" cap="none">
                <a:solidFill>
                  <a:srgbClr val="7EA8AD"/>
                </a:solidFill>
                <a:latin typeface="Arial" panose="020B0604020202020204" pitchFamily="34" charset="0"/>
                <a:ea typeface="Quattrocento Sans"/>
                <a:cs typeface="Arial" panose="020B0604020202020204" pitchFamily="34" charset="0"/>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66666"/>
            </a:pPr>
            <a:r>
              <a:rPr lang="en-GB" sz="3200" b="1" dirty="0">
                <a:latin typeface="Arial"/>
                <a:ea typeface="Arial"/>
                <a:cs typeface="Arial"/>
                <a:sym typeface="Arial"/>
              </a:rPr>
              <a:t>Why this matters</a:t>
            </a:r>
            <a:endParaRPr lang="en-US" sz="3100" b="1" dirty="0">
              <a:latin typeface="Arial"/>
              <a:ea typeface="Arial"/>
              <a:cs typeface="Arial"/>
              <a:sym typeface="Arial"/>
            </a:endParaRPr>
          </a:p>
        </p:txBody>
      </p:sp>
    </p:spTree>
    <p:extLst>
      <p:ext uri="{BB962C8B-B14F-4D97-AF65-F5344CB8AC3E}">
        <p14:creationId xmlns:p14="http://schemas.microsoft.com/office/powerpoint/2010/main" val="2069526285"/>
      </p:ext>
    </p:extLst>
  </p:cSld>
  <p:clrMapOvr>
    <a:masterClrMapping/>
  </p:clrMapOvr>
</p:sld>
</file>

<file path=ppt/theme/theme1.xml><?xml version="1.0" encoding="utf-8"?>
<a:theme xmlns:a="http://schemas.openxmlformats.org/drawingml/2006/main" name="Retrospect">
  <a:themeElements>
    <a:clrScheme name="Kantara Initiative">
      <a:dk1>
        <a:srgbClr val="000000"/>
      </a:dk1>
      <a:lt1>
        <a:srgbClr val="FFFFFF"/>
      </a:lt1>
      <a:dk2>
        <a:srgbClr val="637052"/>
      </a:dk2>
      <a:lt2>
        <a:srgbClr val="CCDDEA"/>
      </a:lt2>
      <a:accent1>
        <a:srgbClr val="C4D600"/>
      </a:accent1>
      <a:accent2>
        <a:srgbClr val="7FA9AE"/>
      </a:accent2>
      <a:accent3>
        <a:srgbClr val="94B7BB"/>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TotalTime>
  <Words>2798</Words>
  <Application>Microsoft Macintosh PowerPoint</Application>
  <PresentationFormat>Widescreen</PresentationFormat>
  <Paragraphs>451</Paragraphs>
  <Slides>50</Slides>
  <Notes>47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Calibri</vt:lpstr>
      <vt:lpstr>Roboto</vt:lpstr>
      <vt:lpstr>Open Sans</vt:lpstr>
      <vt:lpstr>Wingdings</vt:lpstr>
      <vt:lpstr>Quattrocento Sans</vt:lpstr>
      <vt:lpstr>Courier New</vt:lpstr>
      <vt:lpstr>Arial</vt:lpstr>
      <vt:lpstr>Arial,Sans-Serif</vt:lpstr>
      <vt:lpstr>Retrospect</vt:lpstr>
      <vt:lpstr>Simple Light</vt:lpstr>
      <vt:lpstr>ANNUAL GENERAL MEMBERS MEETING  5 DECEMBER 2023</vt:lpstr>
      <vt:lpstr>2023 AGM - Agenda</vt:lpstr>
      <vt:lpstr>Kantara Anti-Trust Statement</vt:lpstr>
      <vt:lpstr>PowerPoint Presentation</vt:lpstr>
      <vt:lpstr>Board of Directors Report</vt:lpstr>
      <vt:lpstr>Board of Directors Report</vt:lpstr>
      <vt:lpstr>PowerPoint Presentation</vt:lpstr>
      <vt:lpstr>Context</vt:lpstr>
      <vt:lpstr>PowerPoint Presentation</vt:lpstr>
      <vt:lpstr>PowerPoint Presentation</vt:lpstr>
      <vt:lpstr>PowerPoint Presentation</vt:lpstr>
      <vt:lpstr>PowerPoint Presentation</vt:lpstr>
      <vt:lpstr>PowerPoint Presentation</vt:lpstr>
      <vt:lpstr>PowerPoint Presentation</vt:lpstr>
      <vt:lpstr>  What is Our 2023 Progress?</vt:lpstr>
      <vt:lpstr>  What We’ve Heard from our 2023 Survey</vt:lpstr>
      <vt:lpstr>  Challenges we’ve heard in our survey (cont…) </vt:lpstr>
      <vt:lpstr>PowerPoint Presentation</vt:lpstr>
      <vt:lpstr>PowerPoint Presentation</vt:lpstr>
      <vt:lpstr>Organizational Members</vt:lpstr>
      <vt:lpstr>PowerPoint Presentation</vt:lpstr>
      <vt:lpstr>Total Assurance Program Participants</vt:lpstr>
      <vt:lpstr>Grants of Approval &amp; Annual Conformity Reviews 2020-2023</vt:lpstr>
      <vt:lpstr>Assurance Program ~  2024 Anticipated Changes </vt:lpstr>
      <vt:lpstr>PowerPoint Presentation</vt:lpstr>
      <vt:lpstr>UK Certification Program for DIATF  Right to Work, Right to Rent, DBS Services</vt:lpstr>
      <vt:lpstr>PowerPoint Presentation</vt:lpstr>
      <vt:lpstr>PowerPoint Presentation</vt:lpstr>
      <vt:lpstr>Identity Assurance WG – 2023 in Summary   https://kantara.atlassian.net/wiki/spaces/IAWG/overview</vt:lpstr>
      <vt:lpstr>Identity Assurance WG – 2024 Plans</vt:lpstr>
      <vt:lpstr>PowerPoint Presentation</vt:lpstr>
      <vt:lpstr>User Managed Access WG – 2023 in Summary   https://kantara.atlassian.net/wiki/spaces/uma/overview</vt:lpstr>
      <vt:lpstr>User Managed Access WG – 2024 Plans  https://kantara.atlassian.net/wiki/spaces/uma/overview</vt:lpstr>
      <vt:lpstr>PowerPoint Presentation</vt:lpstr>
      <vt:lpstr>RIUP WORK GROUP– 2023 in Summary   Wiki + Charter: https://kantarainitiative.org/workgroups/riup-wg/</vt:lpstr>
      <vt:lpstr>PowerPoint Presentation</vt:lpstr>
      <vt:lpstr>PowerPoint Presentation</vt:lpstr>
      <vt:lpstr>PEMC – 2023 in Summary  Workspace</vt:lpstr>
      <vt:lpstr>PowerPoint Presentation</vt:lpstr>
      <vt:lpstr>Anchored Notice and Consent Receipt (ANCR WG) 2023 in Summary </vt:lpstr>
      <vt:lpstr>Anchored Notice and Consent Receipt (ANCR WG) 2023 in Summary </vt:lpstr>
      <vt:lpstr>PowerPoint Presentation</vt:lpstr>
      <vt:lpstr>Deepfake Threats to IDPV group – 2023 in Summary   https://kantara.atlassian.net/wiki/spaces/DGDF/overview</vt:lpstr>
      <vt:lpstr>Deepfake Threats to IDPV group – 2024 Plans  </vt:lpstr>
      <vt:lpstr>PowerPoint Presentation</vt:lpstr>
      <vt:lpstr> Liaison Activities</vt:lpstr>
      <vt:lpstr>PowerPoint Presentation</vt:lpstr>
      <vt:lpstr>2024 Board of Directors Slate of Nominees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Bright</dc:creator>
  <cp:lastModifiedBy>Amanda Gay</cp:lastModifiedBy>
  <cp:revision>36</cp:revision>
  <dcterms:created xsi:type="dcterms:W3CDTF">2021-11-09T16:24:35Z</dcterms:created>
  <dcterms:modified xsi:type="dcterms:W3CDTF">2023-12-07T14:08:26Z</dcterms:modified>
</cp:coreProperties>
</file>