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623" r:id="rId2"/>
    <p:sldId id="2640" r:id="rId3"/>
    <p:sldId id="2618" r:id="rId4"/>
    <p:sldId id="2642" r:id="rId5"/>
    <p:sldId id="2649" r:id="rId6"/>
    <p:sldId id="2644" r:id="rId7"/>
    <p:sldId id="2643" r:id="rId8"/>
    <p:sldId id="2645" r:id="rId9"/>
    <p:sldId id="2635" r:id="rId10"/>
    <p:sldId id="2650" r:id="rId11"/>
    <p:sldId id="2651" r:id="rId12"/>
    <p:sldId id="2647" r:id="rId13"/>
    <p:sldId id="2648" r:id="rId14"/>
    <p:sldId id="2653" r:id="rId15"/>
    <p:sldId id="2654" r:id="rId16"/>
    <p:sldId id="265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5680"/>
  </p:normalViewPr>
  <p:slideViewPr>
    <p:cSldViewPr snapToGrid="0" snapToObjects="1">
      <p:cViewPr varScale="1">
        <p:scale>
          <a:sx n="78" d="100"/>
          <a:sy n="78" d="100"/>
        </p:scale>
        <p:origin x="653"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9717A-C162-E049-AE0F-214B2626727B}" type="datetimeFigureOut">
              <a:rPr lang="en-US" smtClean="0"/>
              <a:t>10/29/2023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A3D94-CD44-704C-ADC5-427EC02F504D}" type="slidenum">
              <a:rPr lang="en-US" smtClean="0"/>
              <a:t>‹#›</a:t>
            </a:fld>
            <a:endParaRPr lang="en-US"/>
          </a:p>
        </p:txBody>
      </p:sp>
    </p:spTree>
    <p:extLst>
      <p:ext uri="{BB962C8B-B14F-4D97-AF65-F5344CB8AC3E}">
        <p14:creationId xmlns:p14="http://schemas.microsoft.com/office/powerpoint/2010/main" val="3358298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23" name="Rectangle 3"/>
          <p:cNvSpPr>
            <a:spLocks noGrp="1" noChangeArrowheads="1"/>
          </p:cNvSpPr>
          <p:nvPr>
            <p:ph type="ctrTitle"/>
          </p:nvPr>
        </p:nvSpPr>
        <p:spPr>
          <a:xfrm>
            <a:off x="2032000" y="2971800"/>
            <a:ext cx="9572703" cy="1905000"/>
          </a:xfrm>
        </p:spPr>
        <p:txBody>
          <a:bodyPr/>
          <a:lstStyle>
            <a:lvl1pPr algn="r">
              <a:defRPr sz="4800">
                <a:solidFill>
                  <a:schemeClr val="bg1"/>
                </a:solidFill>
                <a:effectLst>
                  <a:outerShdw dist="50800" dir="2700000" algn="tl" rotWithShape="0">
                    <a:prstClr val="black">
                      <a:alpha val="40000"/>
                    </a:prstClr>
                  </a:outerShdw>
                </a:effectLst>
              </a:defRPr>
            </a:lvl1pPr>
          </a:lstStyle>
          <a:p>
            <a:r>
              <a:rPr lang="en-US" dirty="0"/>
              <a:t>Click to edit Master title style</a:t>
            </a:r>
          </a:p>
        </p:txBody>
      </p:sp>
      <p:sp>
        <p:nvSpPr>
          <p:cNvPr id="5124" name="Rectangle 4"/>
          <p:cNvSpPr>
            <a:spLocks noGrp="1" noChangeArrowheads="1"/>
          </p:cNvSpPr>
          <p:nvPr>
            <p:ph type="subTitle" idx="1"/>
          </p:nvPr>
        </p:nvSpPr>
        <p:spPr>
          <a:xfrm>
            <a:off x="2032000" y="4876799"/>
            <a:ext cx="9550400" cy="1358901"/>
          </a:xfrm>
        </p:spPr>
        <p:txBody>
          <a:bodyPr anchor="ctr" anchorCtr="0"/>
          <a:lstStyle>
            <a:lvl1pPr marL="0" indent="0" algn="r">
              <a:buFont typeface="Wingdings" pitchFamily="-105" charset="2"/>
              <a:buNone/>
              <a:defRPr sz="2200">
                <a:solidFill>
                  <a:schemeClr val="bg1"/>
                </a:solidFill>
              </a:defRPr>
            </a:lvl1pPr>
          </a:lstStyle>
          <a:p>
            <a:r>
              <a:rPr lang="en-US" dirty="0"/>
              <a:t>Click to edit Master subtitle style</a:t>
            </a:r>
          </a:p>
        </p:txBody>
      </p:sp>
      <p:sp>
        <p:nvSpPr>
          <p:cNvPr id="42" name="Rectangle 41"/>
          <p:cNvSpPr/>
          <p:nvPr userDrawn="1"/>
        </p:nvSpPr>
        <p:spPr>
          <a:xfrm>
            <a:off x="0" y="0"/>
            <a:ext cx="12192000" cy="122238"/>
          </a:xfrm>
          <a:prstGeom prst="rect">
            <a:avLst/>
          </a:prstGeom>
          <a:solidFill>
            <a:srgbClr val="BAD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7"/>
          <p:cNvSpPr>
            <a:spLocks noGrp="1" noChangeArrowheads="1"/>
          </p:cNvSpPr>
          <p:nvPr>
            <p:ph type="sldNum" sz="quarter" idx="4"/>
          </p:nvPr>
        </p:nvSpPr>
        <p:spPr bwMode="auto">
          <a:xfrm>
            <a:off x="11176000" y="6400800"/>
            <a:ext cx="406400" cy="292100"/>
          </a:xfrm>
          <a:prstGeom prst="rect">
            <a:avLst/>
          </a:prstGeom>
          <a:solidFill>
            <a:srgbClr val="7EA8AD"/>
          </a:solidFill>
          <a:ln w="9525">
            <a:noFill/>
            <a:miter lim="800000"/>
            <a:headEnd/>
            <a:tailEnd/>
          </a:ln>
          <a:effectLst/>
        </p:spPr>
        <p:txBody>
          <a:bodyPr vert="horz" wrap="square" lIns="36000" tIns="36000" rIns="36000" bIns="36000" numCol="1" anchor="ctr" anchorCtr="0" compatLnSpc="1">
            <a:prstTxWarp prst="textNoShape">
              <a:avLst/>
            </a:prstTxWarp>
          </a:bodyPr>
          <a:lstStyle>
            <a:lvl1pPr algn="ctr" eaLnBrk="1" hangingPunct="1">
              <a:defRPr sz="1000" smtClean="0">
                <a:solidFill>
                  <a:schemeClr val="bg1"/>
                </a:solidFill>
                <a:latin typeface="Arial" panose="020B0604020202020204" pitchFamily="34" charset="0"/>
                <a:ea typeface="MS PGothic" panose="020B0600070205080204" pitchFamily="34" charset="-128"/>
              </a:defRPr>
            </a:lvl1pPr>
          </a:lstStyle>
          <a:p>
            <a:pPr>
              <a:defRPr/>
            </a:pPr>
            <a:fld id="{C47714E7-AEE0-2641-85CB-76CADE4D0850}" type="slidenum">
              <a:rPr lang="en-US" altLang="en-US" smtClean="0"/>
              <a:pPr>
                <a:defRPr/>
              </a:pPr>
              <a:t>‹#›</a:t>
            </a:fld>
            <a:endParaRPr lang="en-US" altLang="en-US" dirty="0"/>
          </a:p>
        </p:txBody>
      </p:sp>
      <p:pic>
        <p:nvPicPr>
          <p:cNvPr id="4" name="Picture 3" descr="Logo, company name&#10;&#10;Description automatically generated">
            <a:extLst>
              <a:ext uri="{FF2B5EF4-FFF2-40B4-BE49-F238E27FC236}">
                <a16:creationId xmlns:a16="http://schemas.microsoft.com/office/drawing/2014/main" id="{B48F1968-B768-494F-8141-ACC8E8513D12}"/>
              </a:ext>
            </a:extLst>
          </p:cNvPr>
          <p:cNvPicPr>
            <a:picLocks noChangeAspect="1"/>
          </p:cNvPicPr>
          <p:nvPr userDrawn="1"/>
        </p:nvPicPr>
        <p:blipFill>
          <a:blip r:embed="rId3"/>
          <a:stretch>
            <a:fillRect/>
          </a:stretch>
        </p:blipFill>
        <p:spPr>
          <a:xfrm>
            <a:off x="0" y="183046"/>
            <a:ext cx="2971800" cy="1615108"/>
          </a:xfrm>
          <a:prstGeom prst="rect">
            <a:avLst/>
          </a:prstGeom>
        </p:spPr>
      </p:pic>
    </p:spTree>
    <p:extLst>
      <p:ext uri="{BB962C8B-B14F-4D97-AF65-F5344CB8AC3E}">
        <p14:creationId xmlns:p14="http://schemas.microsoft.com/office/powerpoint/2010/main" val="158222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10972800" cy="1055687"/>
          </a:xfrm>
        </p:spPr>
        <p:txBody>
          <a:bodyPr/>
          <a:lstStyle/>
          <a:p>
            <a:r>
              <a:rPr lang="en-US" dirty="0"/>
              <a:t>Click to edit Master title style</a:t>
            </a:r>
          </a:p>
        </p:txBody>
      </p:sp>
    </p:spTree>
    <p:extLst>
      <p:ext uri="{BB962C8B-B14F-4D97-AF65-F5344CB8AC3E}">
        <p14:creationId xmlns:p14="http://schemas.microsoft.com/office/powerpoint/2010/main" val="414550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6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1"/>
            <a:ext cx="10972800" cy="4648200"/>
          </a:xfrm>
        </p:spPr>
        <p:txBody>
          <a:bodyPr>
            <a:normAutofit/>
          </a:bodyPr>
          <a:lstStyle>
            <a:lvl1pPr>
              <a:defRPr sz="2600"/>
            </a:lvl1pPr>
            <a:lvl2pPr>
              <a:defRPr sz="24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3F87A7F5-4743-49CF-AD53-89CB50C1584E}"/>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0248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38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Projects of 4">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0" y="1828800"/>
            <a:ext cx="12192000" cy="5029200"/>
          </a:xfr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ext uri="{BB962C8B-B14F-4D97-AF65-F5344CB8AC3E}">
        <p14:creationId xmlns:p14="http://schemas.microsoft.com/office/powerpoint/2010/main" val="4239533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4813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1"/>
            <a:ext cx="10972800" cy="4648200"/>
          </a:xfrm>
        </p:spPr>
        <p:txBody>
          <a:bodyPr>
            <a:normAutofit/>
          </a:bodyPr>
          <a:lstStyle>
            <a:lvl1pPr>
              <a:defRPr sz="2600"/>
            </a:lvl1pPr>
            <a:lvl2pPr>
              <a:defRPr sz="24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3F87A7F5-4743-49CF-AD53-89CB50C1584E}"/>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6488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48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09600" y="152401"/>
            <a:ext cx="109728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
        <p:nvSpPr>
          <p:cNvPr id="1028" name="Rectangle 4"/>
          <p:cNvSpPr>
            <a:spLocks noGrp="1" noChangeArrowheads="1"/>
          </p:cNvSpPr>
          <p:nvPr>
            <p:ph type="body" idx="1"/>
          </p:nvPr>
        </p:nvSpPr>
        <p:spPr bwMode="auto">
          <a:xfrm>
            <a:off x="609600" y="1295401"/>
            <a:ext cx="109728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Rectangle 1"/>
          <p:cNvSpPr/>
          <p:nvPr userDrawn="1"/>
        </p:nvSpPr>
        <p:spPr>
          <a:xfrm>
            <a:off x="0" y="0"/>
            <a:ext cx="12192000" cy="122238"/>
          </a:xfrm>
          <a:prstGeom prst="rect">
            <a:avLst/>
          </a:prstGeom>
          <a:solidFill>
            <a:srgbClr val="BAD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Connector 3"/>
          <p:cNvCxnSpPr/>
          <p:nvPr userDrawn="1"/>
        </p:nvCxnSpPr>
        <p:spPr>
          <a:xfrm>
            <a:off x="0" y="6248400"/>
            <a:ext cx="12192000" cy="0"/>
          </a:xfrm>
          <a:prstGeom prst="line">
            <a:avLst/>
          </a:prstGeom>
          <a:ln w="6350">
            <a:solidFill>
              <a:srgbClr val="BAD94B"/>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7">
            <a:extLst>
              <a:ext uri="{FF2B5EF4-FFF2-40B4-BE49-F238E27FC236}">
                <a16:creationId xmlns:a16="http://schemas.microsoft.com/office/drawing/2014/main" id="{4980C27C-B75A-4DAE-9631-F185CC77671F}"/>
              </a:ext>
            </a:extLst>
          </p:cNvPr>
          <p:cNvSpPr>
            <a:spLocks noGrp="1"/>
          </p:cNvSpPr>
          <p:nvPr>
            <p:ph type="sldNum" sz="quarter" idx="4"/>
          </p:nvPr>
        </p:nvSpPr>
        <p:spPr>
          <a:xfrm>
            <a:off x="8778240" y="6377940"/>
            <a:ext cx="280416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sz="1200" dirty="0"/>
          </a:p>
        </p:txBody>
      </p:sp>
      <p:sp>
        <p:nvSpPr>
          <p:cNvPr id="9" name="TextBox 8">
            <a:extLst>
              <a:ext uri="{FF2B5EF4-FFF2-40B4-BE49-F238E27FC236}">
                <a16:creationId xmlns:a16="http://schemas.microsoft.com/office/drawing/2014/main" id="{7C73CC93-C180-4C59-9706-94428CE6B8C4}"/>
              </a:ext>
            </a:extLst>
          </p:cNvPr>
          <p:cNvSpPr txBox="1"/>
          <p:nvPr userDrawn="1"/>
        </p:nvSpPr>
        <p:spPr>
          <a:xfrm>
            <a:off x="8778240" y="6377940"/>
            <a:ext cx="4338754" cy="261610"/>
          </a:xfrm>
          <a:prstGeom prst="rect">
            <a:avLst/>
          </a:prstGeom>
          <a:noFill/>
        </p:spPr>
        <p:txBody>
          <a:bodyPr wrap="square">
            <a:spAutoFit/>
          </a:bodyPr>
          <a:lstStyle/>
          <a:p>
            <a:pPr marL="12700">
              <a:lnSpc>
                <a:spcPct val="100000"/>
              </a:lnSpc>
              <a:spcBef>
                <a:spcPts val="100"/>
              </a:spcBef>
            </a:pPr>
            <a:r>
              <a:rPr lang="en-GB" sz="1100" dirty="0">
                <a:solidFill>
                  <a:srgbClr val="526E71"/>
                </a:solidFill>
                <a:latin typeface="Arial"/>
                <a:cs typeface="Arial"/>
              </a:rPr>
              <a:t>© </a:t>
            </a:r>
            <a:r>
              <a:rPr lang="en-GB" sz="1100" spc="-15" dirty="0">
                <a:solidFill>
                  <a:srgbClr val="526E71"/>
                </a:solidFill>
                <a:latin typeface="Arial"/>
                <a:cs typeface="Arial"/>
              </a:rPr>
              <a:t>Copyright 2022 </a:t>
            </a:r>
            <a:r>
              <a:rPr lang="en-GB" sz="1100" spc="-5" dirty="0">
                <a:solidFill>
                  <a:srgbClr val="526E71"/>
                </a:solidFill>
                <a:latin typeface="Arial"/>
                <a:cs typeface="Arial"/>
              </a:rPr>
              <a:t>Kantara </a:t>
            </a:r>
            <a:r>
              <a:rPr lang="en-GB" sz="1100" spc="-10" dirty="0">
                <a:solidFill>
                  <a:srgbClr val="526E71"/>
                </a:solidFill>
                <a:latin typeface="Arial"/>
                <a:cs typeface="Arial"/>
              </a:rPr>
              <a:t>Initiative,</a:t>
            </a:r>
            <a:r>
              <a:rPr lang="en-GB" sz="1100" spc="-80" dirty="0">
                <a:solidFill>
                  <a:srgbClr val="526E71"/>
                </a:solidFill>
                <a:latin typeface="Arial"/>
                <a:cs typeface="Arial"/>
              </a:rPr>
              <a:t> </a:t>
            </a:r>
            <a:r>
              <a:rPr lang="en-GB" sz="1100" spc="-5" dirty="0">
                <a:solidFill>
                  <a:srgbClr val="526E71"/>
                </a:solidFill>
                <a:latin typeface="Arial"/>
                <a:cs typeface="Arial"/>
              </a:rPr>
              <a:t>Inc</a:t>
            </a:r>
            <a:endParaRPr lang="en-GB" sz="1100" dirty="0">
              <a:latin typeface="Arial"/>
              <a:cs typeface="Arial"/>
            </a:endParaRPr>
          </a:p>
        </p:txBody>
      </p:sp>
    </p:spTree>
    <p:extLst>
      <p:ext uri="{BB962C8B-B14F-4D97-AF65-F5344CB8AC3E}">
        <p14:creationId xmlns:p14="http://schemas.microsoft.com/office/powerpoint/2010/main" val="2884295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ctr" rtl="0" eaLnBrk="0" fontAlgn="base" hangingPunct="0">
        <a:spcBef>
          <a:spcPct val="0"/>
        </a:spcBef>
        <a:spcAft>
          <a:spcPct val="0"/>
        </a:spcAft>
        <a:defRPr sz="3900" b="1">
          <a:solidFill>
            <a:srgbClr val="7EA8AD"/>
          </a:solidFill>
          <a:latin typeface="+mj-lt"/>
          <a:ea typeface="MS PGothic" panose="020B0600070205080204" pitchFamily="34" charset="-128"/>
          <a:cs typeface="ＭＳ Ｐゴシック" pitchFamily="-105" charset="-128"/>
        </a:defRPr>
      </a:lvl1pPr>
      <a:lvl2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2pPr>
      <a:lvl3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3pPr>
      <a:lvl4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4pPr>
      <a:lvl5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5pPr>
      <a:lvl6pPr marL="457200" algn="l" rtl="0" fontAlgn="base">
        <a:spcBef>
          <a:spcPct val="0"/>
        </a:spcBef>
        <a:spcAft>
          <a:spcPct val="0"/>
        </a:spcAft>
        <a:defRPr sz="3900" b="1">
          <a:solidFill>
            <a:schemeClr val="tx2"/>
          </a:solidFill>
          <a:latin typeface="Arial" pitchFamily="-105" charset="0"/>
        </a:defRPr>
      </a:lvl6pPr>
      <a:lvl7pPr marL="914400" algn="l" rtl="0" fontAlgn="base">
        <a:spcBef>
          <a:spcPct val="0"/>
        </a:spcBef>
        <a:spcAft>
          <a:spcPct val="0"/>
        </a:spcAft>
        <a:defRPr sz="3900" b="1">
          <a:solidFill>
            <a:schemeClr val="tx2"/>
          </a:solidFill>
          <a:latin typeface="Arial" pitchFamily="-105" charset="0"/>
        </a:defRPr>
      </a:lvl7pPr>
      <a:lvl8pPr marL="1371600" algn="l" rtl="0" fontAlgn="base">
        <a:spcBef>
          <a:spcPct val="0"/>
        </a:spcBef>
        <a:spcAft>
          <a:spcPct val="0"/>
        </a:spcAft>
        <a:defRPr sz="3900" b="1">
          <a:solidFill>
            <a:schemeClr val="tx2"/>
          </a:solidFill>
          <a:latin typeface="Arial" pitchFamily="-105" charset="0"/>
        </a:defRPr>
      </a:lvl8pPr>
      <a:lvl9pPr marL="1828800" algn="l" rtl="0" fontAlgn="base">
        <a:spcBef>
          <a:spcPct val="0"/>
        </a:spcBef>
        <a:spcAft>
          <a:spcPct val="0"/>
        </a:spcAft>
        <a:defRPr sz="3900" b="1">
          <a:solidFill>
            <a:schemeClr val="tx2"/>
          </a:solidFill>
          <a:latin typeface="Arial" pitchFamily="-105" charset="0"/>
        </a:defRPr>
      </a:lvl9pPr>
    </p:titleStyle>
    <p:bodyStyle>
      <a:lvl1pPr marL="342900" indent="-342900" algn="l" rtl="0" eaLnBrk="0" fontAlgn="base" hangingPunct="0">
        <a:spcBef>
          <a:spcPct val="20000"/>
        </a:spcBef>
        <a:spcAft>
          <a:spcPct val="0"/>
        </a:spcAft>
        <a:buClrTx/>
        <a:buSzPct val="70000"/>
        <a:buFont typeface="Wingdings" charset="2"/>
        <a:buChar char="l"/>
        <a:defRPr sz="3000">
          <a:solidFill>
            <a:schemeClr val="tx1"/>
          </a:solidFill>
          <a:latin typeface="+mn-lt"/>
          <a:ea typeface="MS PGothic" panose="020B0600070205080204" pitchFamily="34" charset="-128"/>
          <a:cs typeface="ＭＳ Ｐゴシック" pitchFamily="-105" charset="-128"/>
        </a:defRPr>
      </a:lvl1pPr>
      <a:lvl2pPr marL="692150" indent="-347663" algn="l" rtl="0" eaLnBrk="0" fontAlgn="base" hangingPunct="0">
        <a:spcBef>
          <a:spcPct val="20000"/>
        </a:spcBef>
        <a:spcAft>
          <a:spcPct val="0"/>
        </a:spcAft>
        <a:buClrTx/>
        <a:buSzPct val="70000"/>
        <a:buFont typeface="Wingdings" charset="2"/>
        <a:buChar char="l"/>
        <a:defRPr sz="2600">
          <a:solidFill>
            <a:schemeClr val="tx1"/>
          </a:solidFill>
          <a:latin typeface="+mn-lt"/>
          <a:ea typeface="MS PGothic" panose="020B0600070205080204" pitchFamily="34" charset="-128"/>
        </a:defRPr>
      </a:lvl2pPr>
      <a:lvl3pPr marL="987425" indent="-293688" algn="l" rtl="0" eaLnBrk="0" fontAlgn="base" hangingPunct="0">
        <a:spcBef>
          <a:spcPct val="20000"/>
        </a:spcBef>
        <a:spcAft>
          <a:spcPct val="0"/>
        </a:spcAft>
        <a:buClrTx/>
        <a:buSzPct val="70000"/>
        <a:buFont typeface="Wingdings" charset="2"/>
        <a:buChar char="l"/>
        <a:defRPr sz="2300">
          <a:solidFill>
            <a:schemeClr val="tx1"/>
          </a:solidFill>
          <a:latin typeface="+mn-lt"/>
          <a:ea typeface="MS PGothic" panose="020B0600070205080204" pitchFamily="34" charset="-128"/>
        </a:defRPr>
      </a:lvl3pPr>
      <a:lvl4pPr marL="1281113" indent="-292100" algn="l" rtl="0" eaLnBrk="0" fontAlgn="base" hangingPunct="0">
        <a:spcBef>
          <a:spcPct val="20000"/>
        </a:spcBef>
        <a:spcAft>
          <a:spcPct val="0"/>
        </a:spcAft>
        <a:buClrTx/>
        <a:buSzPct val="75000"/>
        <a:buFont typeface="Wingdings" charset="2"/>
        <a:buChar char="§"/>
        <a:defRPr sz="2000">
          <a:solidFill>
            <a:schemeClr val="tx1"/>
          </a:solidFill>
          <a:latin typeface="+mn-lt"/>
          <a:ea typeface="MS PGothic" panose="020B0600070205080204" pitchFamily="34" charset="-128"/>
        </a:defRPr>
      </a:lvl4pPr>
      <a:lvl5pPr marL="1598613" indent="-315913" algn="l" rtl="0" eaLnBrk="0" fontAlgn="base" hangingPunct="0">
        <a:spcBef>
          <a:spcPct val="20000"/>
        </a:spcBef>
        <a:spcAft>
          <a:spcPct val="0"/>
        </a:spcAft>
        <a:buClrTx/>
        <a:buSzPct val="80000"/>
        <a:buFont typeface="Wingdings" charset="2"/>
        <a:buChar char="§"/>
        <a:defRPr sz="2000">
          <a:solidFill>
            <a:schemeClr val="tx1"/>
          </a:solidFill>
          <a:latin typeface="+mn-lt"/>
          <a:ea typeface="MS PGothic" panose="020B0600070205080204" pitchFamily="34" charset="-128"/>
        </a:defRPr>
      </a:lvl5pPr>
      <a:lvl6pPr marL="20558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6pPr>
      <a:lvl7pPr marL="25130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7pPr>
      <a:lvl8pPr marL="29702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8pPr>
      <a:lvl9pPr marL="34274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urveymonkey.com/r/XHPR7MJ"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2D61-53D6-6E46-AC86-60279A16B25E}"/>
              </a:ext>
            </a:extLst>
          </p:cNvPr>
          <p:cNvSpPr>
            <a:spLocks noGrp="1"/>
          </p:cNvSpPr>
          <p:nvPr>
            <p:ph type="ctrTitle"/>
          </p:nvPr>
        </p:nvSpPr>
        <p:spPr/>
        <p:txBody>
          <a:bodyPr/>
          <a:lstStyle/>
          <a:p>
            <a:r>
              <a:rPr lang="en-US" dirty="0"/>
              <a:t>Diversity, Equity and Inclusion</a:t>
            </a:r>
          </a:p>
        </p:txBody>
      </p:sp>
      <p:sp>
        <p:nvSpPr>
          <p:cNvPr id="4" name="Slide Number Placeholder 3">
            <a:extLst>
              <a:ext uri="{FF2B5EF4-FFF2-40B4-BE49-F238E27FC236}">
                <a16:creationId xmlns:a16="http://schemas.microsoft.com/office/drawing/2014/main" id="{DE30D1C7-1757-C847-8116-B179A23CBAC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47714E7-AEE0-2641-85CB-76CADE4D0850}"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S PGothic" panose="020B0600070205080204" pitchFamily="34"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altLang="en-US" sz="1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5" name="Subtitle 4">
            <a:extLst>
              <a:ext uri="{FF2B5EF4-FFF2-40B4-BE49-F238E27FC236}">
                <a16:creationId xmlns:a16="http://schemas.microsoft.com/office/drawing/2014/main" id="{E1AE4259-6356-1E47-9D36-4886F5068A71}"/>
              </a:ext>
            </a:extLst>
          </p:cNvPr>
          <p:cNvSpPr>
            <a:spLocks noGrp="1"/>
          </p:cNvSpPr>
          <p:nvPr>
            <p:ph type="subTitle" idx="1"/>
          </p:nvPr>
        </p:nvSpPr>
        <p:spPr/>
        <p:txBody>
          <a:bodyPr/>
          <a:lstStyle/>
          <a:p>
            <a:r>
              <a:rPr lang="en-US" dirty="0"/>
              <a:t>Survey Results</a:t>
            </a:r>
            <a:r>
              <a:rPr lang="en-US"/>
              <a:t>, October </a:t>
            </a:r>
            <a:r>
              <a:rPr lang="en-US" dirty="0"/>
              <a:t>2022</a:t>
            </a:r>
          </a:p>
        </p:txBody>
      </p:sp>
    </p:spTree>
    <p:extLst>
      <p:ext uri="{BB962C8B-B14F-4D97-AF65-F5344CB8AC3E}">
        <p14:creationId xmlns:p14="http://schemas.microsoft.com/office/powerpoint/2010/main" val="1869107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9068-5A44-E04B-9930-7983CB74119E}"/>
              </a:ext>
            </a:extLst>
          </p:cNvPr>
          <p:cNvSpPr>
            <a:spLocks noGrp="1"/>
          </p:cNvSpPr>
          <p:nvPr>
            <p:ph type="title"/>
          </p:nvPr>
        </p:nvSpPr>
        <p:spPr/>
        <p:txBody>
          <a:bodyPr/>
          <a:lstStyle/>
          <a:p>
            <a:r>
              <a:rPr lang="en-US" dirty="0"/>
              <a:t>Survey Results – August 2022 (Q10 </a:t>
            </a:r>
            <a:r>
              <a:rPr lang="en-US" dirty="0" err="1"/>
              <a:t>contd</a:t>
            </a:r>
            <a:r>
              <a:rPr lang="en-US" dirty="0"/>
              <a:t>)</a:t>
            </a:r>
          </a:p>
        </p:txBody>
      </p:sp>
      <p:pic>
        <p:nvPicPr>
          <p:cNvPr id="4" name="Picture 3" descr="Graphical user interface, chart&#10;&#10;Description automatically generated">
            <a:extLst>
              <a:ext uri="{FF2B5EF4-FFF2-40B4-BE49-F238E27FC236}">
                <a16:creationId xmlns:a16="http://schemas.microsoft.com/office/drawing/2014/main" id="{A89DE5E1-628F-63DA-37B0-DF1F8F27A629}"/>
              </a:ext>
            </a:extLst>
          </p:cNvPr>
          <p:cNvPicPr>
            <a:picLocks noChangeAspect="1"/>
          </p:cNvPicPr>
          <p:nvPr/>
        </p:nvPicPr>
        <p:blipFill rotWithShape="1">
          <a:blip r:embed="rId2"/>
          <a:srcRect l="28986" t="14938" r="28041" b="25405"/>
          <a:stretch/>
        </p:blipFill>
        <p:spPr>
          <a:xfrm>
            <a:off x="114746" y="1208088"/>
            <a:ext cx="6221507" cy="4858267"/>
          </a:xfrm>
          <a:prstGeom prst="rect">
            <a:avLst/>
          </a:prstGeom>
        </p:spPr>
      </p:pic>
      <p:pic>
        <p:nvPicPr>
          <p:cNvPr id="9" name="Picture 8" descr="Graphical user interface, Word&#10;&#10;Description automatically generated">
            <a:extLst>
              <a:ext uri="{FF2B5EF4-FFF2-40B4-BE49-F238E27FC236}">
                <a16:creationId xmlns:a16="http://schemas.microsoft.com/office/drawing/2014/main" id="{417F4D95-5703-31B9-3A41-A98738F92322}"/>
              </a:ext>
            </a:extLst>
          </p:cNvPr>
          <p:cNvPicPr>
            <a:picLocks noChangeAspect="1"/>
          </p:cNvPicPr>
          <p:nvPr/>
        </p:nvPicPr>
        <p:blipFill rotWithShape="1">
          <a:blip r:embed="rId3"/>
          <a:srcRect l="30265" t="14775" r="28088" b="23783"/>
          <a:stretch/>
        </p:blipFill>
        <p:spPr>
          <a:xfrm>
            <a:off x="6336253" y="1208088"/>
            <a:ext cx="5601150" cy="4648116"/>
          </a:xfrm>
          <a:prstGeom prst="rect">
            <a:avLst/>
          </a:prstGeom>
        </p:spPr>
      </p:pic>
    </p:spTree>
    <p:extLst>
      <p:ext uri="{BB962C8B-B14F-4D97-AF65-F5344CB8AC3E}">
        <p14:creationId xmlns:p14="http://schemas.microsoft.com/office/powerpoint/2010/main" val="380706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9068-5A44-E04B-9930-7983CB74119E}"/>
              </a:ext>
            </a:extLst>
          </p:cNvPr>
          <p:cNvSpPr>
            <a:spLocks noGrp="1"/>
          </p:cNvSpPr>
          <p:nvPr>
            <p:ph type="title"/>
          </p:nvPr>
        </p:nvSpPr>
        <p:spPr/>
        <p:txBody>
          <a:bodyPr/>
          <a:lstStyle/>
          <a:p>
            <a:r>
              <a:rPr lang="en-US" dirty="0"/>
              <a:t>Survey Results – August 2022 (Q10 </a:t>
            </a:r>
            <a:r>
              <a:rPr lang="en-US" dirty="0" err="1"/>
              <a:t>contd</a:t>
            </a:r>
            <a:r>
              <a:rPr lang="en-US" dirty="0"/>
              <a:t>)</a:t>
            </a:r>
          </a:p>
        </p:txBody>
      </p:sp>
      <p:pic>
        <p:nvPicPr>
          <p:cNvPr id="5" name="Picture 4" descr="Chart&#10;&#10;Description automatically generated with medium confidence">
            <a:extLst>
              <a:ext uri="{FF2B5EF4-FFF2-40B4-BE49-F238E27FC236}">
                <a16:creationId xmlns:a16="http://schemas.microsoft.com/office/drawing/2014/main" id="{F4B0DE98-A4A9-0218-0DEA-713A1CBDE163}"/>
              </a:ext>
            </a:extLst>
          </p:cNvPr>
          <p:cNvPicPr>
            <a:picLocks noChangeAspect="1"/>
          </p:cNvPicPr>
          <p:nvPr/>
        </p:nvPicPr>
        <p:blipFill rotWithShape="1">
          <a:blip r:embed="rId2"/>
          <a:srcRect l="28412" t="14607" r="27294" b="30824"/>
          <a:stretch/>
        </p:blipFill>
        <p:spPr>
          <a:xfrm>
            <a:off x="254597" y="1475132"/>
            <a:ext cx="5400339" cy="3742326"/>
          </a:xfrm>
          <a:prstGeom prst="rect">
            <a:avLst/>
          </a:prstGeom>
        </p:spPr>
      </p:pic>
      <p:pic>
        <p:nvPicPr>
          <p:cNvPr id="7" name="Picture 6" descr="Graphical user interface, Word&#10;&#10;Description automatically generated">
            <a:extLst>
              <a:ext uri="{FF2B5EF4-FFF2-40B4-BE49-F238E27FC236}">
                <a16:creationId xmlns:a16="http://schemas.microsoft.com/office/drawing/2014/main" id="{42C0788E-36F1-2D54-A992-A32C0DC56429}"/>
              </a:ext>
            </a:extLst>
          </p:cNvPr>
          <p:cNvPicPr>
            <a:picLocks noChangeAspect="1"/>
          </p:cNvPicPr>
          <p:nvPr/>
        </p:nvPicPr>
        <p:blipFill rotWithShape="1">
          <a:blip r:embed="rId3"/>
          <a:srcRect l="30088" t="23922" r="28882" b="20028"/>
          <a:stretch/>
        </p:blipFill>
        <p:spPr>
          <a:xfrm>
            <a:off x="6096000" y="1507020"/>
            <a:ext cx="5002306" cy="3843960"/>
          </a:xfrm>
          <a:prstGeom prst="rect">
            <a:avLst/>
          </a:prstGeom>
        </p:spPr>
      </p:pic>
    </p:spTree>
    <p:extLst>
      <p:ext uri="{BB962C8B-B14F-4D97-AF65-F5344CB8AC3E}">
        <p14:creationId xmlns:p14="http://schemas.microsoft.com/office/powerpoint/2010/main" val="320999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9068-5A44-E04B-9930-7983CB74119E}"/>
              </a:ext>
            </a:extLst>
          </p:cNvPr>
          <p:cNvSpPr>
            <a:spLocks noGrp="1"/>
          </p:cNvSpPr>
          <p:nvPr>
            <p:ph type="title"/>
          </p:nvPr>
        </p:nvSpPr>
        <p:spPr/>
        <p:txBody>
          <a:bodyPr/>
          <a:lstStyle/>
          <a:p>
            <a:r>
              <a:rPr lang="en-US" dirty="0"/>
              <a:t>Survey Results – August 2022 (Q10 </a:t>
            </a:r>
            <a:r>
              <a:rPr lang="en-US" dirty="0" err="1"/>
              <a:t>contd</a:t>
            </a:r>
            <a:r>
              <a:rPr lang="en-US" dirty="0"/>
              <a:t>)</a:t>
            </a:r>
          </a:p>
        </p:txBody>
      </p:sp>
      <p:pic>
        <p:nvPicPr>
          <p:cNvPr id="6" name="Picture 5" descr="Graphical user interface, application, Word&#10;&#10;Description automatically generated">
            <a:extLst>
              <a:ext uri="{FF2B5EF4-FFF2-40B4-BE49-F238E27FC236}">
                <a16:creationId xmlns:a16="http://schemas.microsoft.com/office/drawing/2014/main" id="{49C6FDD1-D719-29EC-7B0E-868EFA7C4043}"/>
              </a:ext>
            </a:extLst>
          </p:cNvPr>
          <p:cNvPicPr>
            <a:picLocks noChangeAspect="1"/>
          </p:cNvPicPr>
          <p:nvPr/>
        </p:nvPicPr>
        <p:blipFill rotWithShape="1">
          <a:blip r:embed="rId2"/>
          <a:srcRect l="28236" t="14746" r="28530" b="31451"/>
          <a:stretch/>
        </p:blipFill>
        <p:spPr>
          <a:xfrm>
            <a:off x="505608" y="1584063"/>
            <a:ext cx="5271247" cy="3689874"/>
          </a:xfrm>
          <a:prstGeom prst="rect">
            <a:avLst/>
          </a:prstGeom>
        </p:spPr>
      </p:pic>
      <p:pic>
        <p:nvPicPr>
          <p:cNvPr id="7" name="Picture 6" descr="Graphical user interface, application, Word&#10;&#10;Description automatically generated">
            <a:extLst>
              <a:ext uri="{FF2B5EF4-FFF2-40B4-BE49-F238E27FC236}">
                <a16:creationId xmlns:a16="http://schemas.microsoft.com/office/drawing/2014/main" id="{CCF71D65-5DE8-4ED0-D00A-E879D43202DE}"/>
              </a:ext>
            </a:extLst>
          </p:cNvPr>
          <p:cNvPicPr>
            <a:picLocks noChangeAspect="1"/>
          </p:cNvPicPr>
          <p:nvPr/>
        </p:nvPicPr>
        <p:blipFill rotWithShape="1">
          <a:blip r:embed="rId3"/>
          <a:srcRect l="27442" t="14745" r="28000" b="30039"/>
          <a:stretch/>
        </p:blipFill>
        <p:spPr>
          <a:xfrm>
            <a:off x="5927463" y="1584063"/>
            <a:ext cx="5432612" cy="3786693"/>
          </a:xfrm>
          <a:prstGeom prst="rect">
            <a:avLst/>
          </a:prstGeom>
        </p:spPr>
      </p:pic>
    </p:spTree>
    <p:extLst>
      <p:ext uri="{BB962C8B-B14F-4D97-AF65-F5344CB8AC3E}">
        <p14:creationId xmlns:p14="http://schemas.microsoft.com/office/powerpoint/2010/main" val="1796332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9068-5A44-E04B-9930-7983CB74119E}"/>
              </a:ext>
            </a:extLst>
          </p:cNvPr>
          <p:cNvSpPr>
            <a:spLocks noGrp="1"/>
          </p:cNvSpPr>
          <p:nvPr>
            <p:ph type="title"/>
          </p:nvPr>
        </p:nvSpPr>
        <p:spPr/>
        <p:txBody>
          <a:bodyPr/>
          <a:lstStyle/>
          <a:p>
            <a:r>
              <a:rPr lang="en-US" dirty="0"/>
              <a:t>Survey Results – August 2022 (Q10 </a:t>
            </a:r>
            <a:r>
              <a:rPr lang="en-US" dirty="0" err="1"/>
              <a:t>contd</a:t>
            </a:r>
            <a:r>
              <a:rPr lang="en-US" dirty="0"/>
              <a:t>)</a:t>
            </a:r>
          </a:p>
        </p:txBody>
      </p:sp>
      <p:pic>
        <p:nvPicPr>
          <p:cNvPr id="8" name="Picture 7" descr="A screenshot of a computer&#10;&#10;Description automatically generated">
            <a:extLst>
              <a:ext uri="{FF2B5EF4-FFF2-40B4-BE49-F238E27FC236}">
                <a16:creationId xmlns:a16="http://schemas.microsoft.com/office/drawing/2014/main" id="{949FF880-731A-6CB8-51B7-931B7AE10C86}"/>
              </a:ext>
            </a:extLst>
          </p:cNvPr>
          <p:cNvPicPr>
            <a:picLocks noChangeAspect="1"/>
          </p:cNvPicPr>
          <p:nvPr/>
        </p:nvPicPr>
        <p:blipFill rotWithShape="1">
          <a:blip r:embed="rId2"/>
          <a:srcRect l="27530" t="23979" r="27911" b="19032"/>
          <a:stretch/>
        </p:blipFill>
        <p:spPr>
          <a:xfrm>
            <a:off x="5617912" y="1485629"/>
            <a:ext cx="6129440" cy="4409561"/>
          </a:xfrm>
          <a:prstGeom prst="rect">
            <a:avLst/>
          </a:prstGeom>
        </p:spPr>
      </p:pic>
      <p:pic>
        <p:nvPicPr>
          <p:cNvPr id="10" name="Picture 9" descr="Graphical user interface, Word&#10;&#10;Description automatically generated with medium confidence">
            <a:extLst>
              <a:ext uri="{FF2B5EF4-FFF2-40B4-BE49-F238E27FC236}">
                <a16:creationId xmlns:a16="http://schemas.microsoft.com/office/drawing/2014/main" id="{F7E67EB8-FEF6-B3B0-0DC3-7AA9837F99D2}"/>
              </a:ext>
            </a:extLst>
          </p:cNvPr>
          <p:cNvPicPr>
            <a:picLocks noChangeAspect="1"/>
          </p:cNvPicPr>
          <p:nvPr/>
        </p:nvPicPr>
        <p:blipFill rotWithShape="1">
          <a:blip r:embed="rId3"/>
          <a:srcRect l="28147" t="31685" r="27559" b="16079"/>
          <a:stretch/>
        </p:blipFill>
        <p:spPr>
          <a:xfrm>
            <a:off x="72106" y="1692444"/>
            <a:ext cx="6023894" cy="3995930"/>
          </a:xfrm>
          <a:prstGeom prst="rect">
            <a:avLst/>
          </a:prstGeom>
        </p:spPr>
      </p:pic>
    </p:spTree>
    <p:extLst>
      <p:ext uri="{BB962C8B-B14F-4D97-AF65-F5344CB8AC3E}">
        <p14:creationId xmlns:p14="http://schemas.microsoft.com/office/powerpoint/2010/main" val="140301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A1DC5EB3-699E-1BC3-0E12-42573C798724}"/>
              </a:ext>
            </a:extLst>
          </p:cNvPr>
          <p:cNvPicPr>
            <a:picLocks noGrp="1" noChangeAspect="1"/>
          </p:cNvPicPr>
          <p:nvPr>
            <p:ph idx="1"/>
          </p:nvPr>
        </p:nvPicPr>
        <p:blipFill rotWithShape="1">
          <a:blip r:embed="rId2"/>
          <a:srcRect l="26930" t="16244" r="28304" b="14009"/>
          <a:stretch/>
        </p:blipFill>
        <p:spPr>
          <a:xfrm>
            <a:off x="281549" y="1291307"/>
            <a:ext cx="3699163" cy="3241965"/>
          </a:xfrm>
        </p:spPr>
      </p:pic>
      <p:sp>
        <p:nvSpPr>
          <p:cNvPr id="3" name="Title 2">
            <a:extLst>
              <a:ext uri="{FF2B5EF4-FFF2-40B4-BE49-F238E27FC236}">
                <a16:creationId xmlns:a16="http://schemas.microsoft.com/office/drawing/2014/main" id="{66543AFD-DD32-BC95-6640-BDB2261665B5}"/>
              </a:ext>
            </a:extLst>
          </p:cNvPr>
          <p:cNvSpPr>
            <a:spLocks noGrp="1"/>
          </p:cNvSpPr>
          <p:nvPr>
            <p:ph type="title"/>
          </p:nvPr>
        </p:nvSpPr>
        <p:spPr/>
        <p:txBody>
          <a:bodyPr/>
          <a:lstStyle/>
          <a:p>
            <a:r>
              <a:rPr lang="en-US" dirty="0"/>
              <a:t>Survey Results – August 2022 (Q11)</a:t>
            </a:r>
            <a:endParaRPr lang="en-GB" dirty="0"/>
          </a:p>
        </p:txBody>
      </p:sp>
      <p:pic>
        <p:nvPicPr>
          <p:cNvPr id="7" name="Picture 6" descr="Graphical user interface, text, application&#10;&#10;Description automatically generated">
            <a:extLst>
              <a:ext uri="{FF2B5EF4-FFF2-40B4-BE49-F238E27FC236}">
                <a16:creationId xmlns:a16="http://schemas.microsoft.com/office/drawing/2014/main" id="{15DA1F28-2D54-8BCF-D48B-D14439C86801}"/>
              </a:ext>
            </a:extLst>
          </p:cNvPr>
          <p:cNvPicPr>
            <a:picLocks noChangeAspect="1"/>
          </p:cNvPicPr>
          <p:nvPr/>
        </p:nvPicPr>
        <p:blipFill rotWithShape="1">
          <a:blip r:embed="rId3"/>
          <a:srcRect l="27068" t="15130" r="28477" b="19070"/>
          <a:stretch/>
        </p:blipFill>
        <p:spPr>
          <a:xfrm>
            <a:off x="4246418" y="1291307"/>
            <a:ext cx="3699163" cy="3079957"/>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54C53ADC-84FA-CC8B-7586-9A56CCF98F2A}"/>
              </a:ext>
            </a:extLst>
          </p:cNvPr>
          <p:cNvPicPr>
            <a:picLocks noChangeAspect="1"/>
          </p:cNvPicPr>
          <p:nvPr/>
        </p:nvPicPr>
        <p:blipFill rotWithShape="1">
          <a:blip r:embed="rId4"/>
          <a:srcRect l="26764" t="15768" r="28848" b="14023"/>
          <a:stretch/>
        </p:blipFill>
        <p:spPr>
          <a:xfrm>
            <a:off x="8338268" y="1291307"/>
            <a:ext cx="3244132" cy="2886325"/>
          </a:xfrm>
          <a:prstGeom prst="rect">
            <a:avLst/>
          </a:prstGeom>
        </p:spPr>
      </p:pic>
    </p:spTree>
    <p:extLst>
      <p:ext uri="{BB962C8B-B14F-4D97-AF65-F5344CB8AC3E}">
        <p14:creationId xmlns:p14="http://schemas.microsoft.com/office/powerpoint/2010/main" val="1472310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43AFD-DD32-BC95-6640-BDB2261665B5}"/>
              </a:ext>
            </a:extLst>
          </p:cNvPr>
          <p:cNvSpPr>
            <a:spLocks noGrp="1"/>
          </p:cNvSpPr>
          <p:nvPr>
            <p:ph type="title"/>
          </p:nvPr>
        </p:nvSpPr>
        <p:spPr/>
        <p:txBody>
          <a:bodyPr/>
          <a:lstStyle/>
          <a:p>
            <a:r>
              <a:rPr lang="en-US" dirty="0"/>
              <a:t>Survey Results – August 2022 (Q12 &amp; 13)</a:t>
            </a:r>
            <a:endParaRPr lang="en-GB" dirty="0"/>
          </a:p>
        </p:txBody>
      </p:sp>
      <p:pic>
        <p:nvPicPr>
          <p:cNvPr id="10" name="Picture 9" descr="Graphical user interface, text, application&#10;&#10;Description automatically generated">
            <a:extLst>
              <a:ext uri="{FF2B5EF4-FFF2-40B4-BE49-F238E27FC236}">
                <a16:creationId xmlns:a16="http://schemas.microsoft.com/office/drawing/2014/main" id="{259A2C85-76B0-3499-D3A5-550F954B36A1}"/>
              </a:ext>
            </a:extLst>
          </p:cNvPr>
          <p:cNvPicPr>
            <a:picLocks noChangeAspect="1"/>
          </p:cNvPicPr>
          <p:nvPr/>
        </p:nvPicPr>
        <p:blipFill rotWithShape="1">
          <a:blip r:embed="rId2"/>
          <a:srcRect l="26538" t="13773" r="28627" b="15898"/>
          <a:stretch/>
        </p:blipFill>
        <p:spPr>
          <a:xfrm>
            <a:off x="502417" y="1346479"/>
            <a:ext cx="5466304" cy="4823210"/>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26B5B8EE-CB7A-226F-2FE2-370332EC3540}"/>
              </a:ext>
            </a:extLst>
          </p:cNvPr>
          <p:cNvPicPr>
            <a:picLocks noChangeAspect="1"/>
          </p:cNvPicPr>
          <p:nvPr/>
        </p:nvPicPr>
        <p:blipFill rotWithShape="1">
          <a:blip r:embed="rId3"/>
          <a:srcRect l="26126" t="15092" r="28379" b="19634"/>
          <a:stretch/>
        </p:blipFill>
        <p:spPr>
          <a:xfrm>
            <a:off x="6380703" y="1329946"/>
            <a:ext cx="5201697" cy="4198108"/>
          </a:xfrm>
          <a:prstGeom prst="rect">
            <a:avLst/>
          </a:prstGeom>
        </p:spPr>
      </p:pic>
    </p:spTree>
    <p:extLst>
      <p:ext uri="{BB962C8B-B14F-4D97-AF65-F5344CB8AC3E}">
        <p14:creationId xmlns:p14="http://schemas.microsoft.com/office/powerpoint/2010/main" val="379238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9068-5A44-E04B-9930-7983CB74119E}"/>
              </a:ext>
            </a:extLst>
          </p:cNvPr>
          <p:cNvSpPr>
            <a:spLocks noGrp="1"/>
          </p:cNvSpPr>
          <p:nvPr>
            <p:ph type="title"/>
          </p:nvPr>
        </p:nvSpPr>
        <p:spPr/>
        <p:txBody>
          <a:bodyPr/>
          <a:lstStyle/>
          <a:p>
            <a:r>
              <a:rPr lang="en-US" dirty="0"/>
              <a:t>Survey Results – August 2022</a:t>
            </a:r>
          </a:p>
        </p:txBody>
      </p:sp>
      <p:pic>
        <p:nvPicPr>
          <p:cNvPr id="4" name="Picture 3" descr="Chart, waterfall chart&#10;&#10;Description automatically generated">
            <a:extLst>
              <a:ext uri="{FF2B5EF4-FFF2-40B4-BE49-F238E27FC236}">
                <a16:creationId xmlns:a16="http://schemas.microsoft.com/office/drawing/2014/main" id="{D578AD2C-3FE3-3494-0103-9400903D7699}"/>
              </a:ext>
            </a:extLst>
          </p:cNvPr>
          <p:cNvPicPr>
            <a:picLocks noChangeAspect="1"/>
          </p:cNvPicPr>
          <p:nvPr/>
        </p:nvPicPr>
        <p:blipFill rotWithShape="1">
          <a:blip r:embed="rId2"/>
          <a:srcRect l="27008" t="14849" r="28336" b="27059"/>
          <a:stretch/>
        </p:blipFill>
        <p:spPr>
          <a:xfrm>
            <a:off x="6872046" y="1318545"/>
            <a:ext cx="5123219" cy="3748946"/>
          </a:xfrm>
          <a:prstGeom prst="rect">
            <a:avLst/>
          </a:prstGeom>
        </p:spPr>
      </p:pic>
      <p:pic>
        <p:nvPicPr>
          <p:cNvPr id="20" name="Picture 19" descr="Graphical user interface, chart&#10;&#10;Description automatically generated">
            <a:extLst>
              <a:ext uri="{FF2B5EF4-FFF2-40B4-BE49-F238E27FC236}">
                <a16:creationId xmlns:a16="http://schemas.microsoft.com/office/drawing/2014/main" id="{441B1412-A381-2404-73AE-3EFC2ECB4FBC}"/>
              </a:ext>
            </a:extLst>
          </p:cNvPr>
          <p:cNvPicPr>
            <a:picLocks noChangeAspect="1"/>
          </p:cNvPicPr>
          <p:nvPr/>
        </p:nvPicPr>
        <p:blipFill rotWithShape="1">
          <a:blip r:embed="rId3"/>
          <a:srcRect l="27341" t="15575" r="27796" b="23394"/>
          <a:stretch/>
        </p:blipFill>
        <p:spPr>
          <a:xfrm>
            <a:off x="1055714" y="1318545"/>
            <a:ext cx="5469775" cy="4185458"/>
          </a:xfrm>
          <a:prstGeom prst="rect">
            <a:avLst/>
          </a:prstGeom>
        </p:spPr>
      </p:pic>
    </p:spTree>
    <p:extLst>
      <p:ext uri="{BB962C8B-B14F-4D97-AF65-F5344CB8AC3E}">
        <p14:creationId xmlns:p14="http://schemas.microsoft.com/office/powerpoint/2010/main" val="169436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32D3-6DEA-2A45-9901-521D5BD9B9AC}"/>
              </a:ext>
            </a:extLst>
          </p:cNvPr>
          <p:cNvSpPr>
            <a:spLocks noGrp="1"/>
          </p:cNvSpPr>
          <p:nvPr>
            <p:ph type="title"/>
          </p:nvPr>
        </p:nvSpPr>
        <p:spPr>
          <a:noFill/>
        </p:spPr>
        <p:txBody>
          <a:bodyPr/>
          <a:lstStyle/>
          <a:p>
            <a:pPr algn="l"/>
            <a:r>
              <a:rPr lang="en-US" dirty="0"/>
              <a:t>Recap: </a:t>
            </a:r>
            <a:r>
              <a:rPr lang="en-US" b="0" dirty="0"/>
              <a:t>DEI Committee Plan</a:t>
            </a:r>
          </a:p>
        </p:txBody>
      </p:sp>
      <p:cxnSp>
        <p:nvCxnSpPr>
          <p:cNvPr id="3" name="Straight Connector 2">
            <a:extLst>
              <a:ext uri="{FF2B5EF4-FFF2-40B4-BE49-F238E27FC236}">
                <a16:creationId xmlns:a16="http://schemas.microsoft.com/office/drawing/2014/main" id="{9A094B3B-F026-F345-8F63-B94922F4E986}"/>
              </a:ext>
            </a:extLst>
          </p:cNvPr>
          <p:cNvCxnSpPr>
            <a:cxnSpLocks/>
          </p:cNvCxnSpPr>
          <p:nvPr/>
        </p:nvCxnSpPr>
        <p:spPr>
          <a:xfrm>
            <a:off x="1715645" y="4638776"/>
            <a:ext cx="9973846" cy="0"/>
          </a:xfrm>
          <a:prstGeom prst="line">
            <a:avLst/>
          </a:prstGeom>
          <a:ln w="76200">
            <a:solidFill>
              <a:schemeClr val="accent4"/>
            </a:solidFill>
            <a:headEnd type="oval"/>
            <a:tailEnd type="triangle" w="med" len="med"/>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93C7BAF2-AB2F-FC4D-A862-01ED8EADC3E7}"/>
              </a:ext>
            </a:extLst>
          </p:cNvPr>
          <p:cNvSpPr/>
          <p:nvPr/>
        </p:nvSpPr>
        <p:spPr>
          <a:xfrm>
            <a:off x="1602405" y="4988003"/>
            <a:ext cx="1281939" cy="731517"/>
          </a:xfrm>
          <a:prstGeom prst="rect">
            <a:avLst/>
          </a:prstGeom>
          <a:solidFill>
            <a:schemeClr val="accent5">
              <a:lumMod val="40000"/>
              <a:lumOff val="60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Apr 25: </a:t>
            </a:r>
            <a:r>
              <a:rPr kumimoji="0" lang="en-US" sz="1400" b="0" i="0" u="none" strike="noStrike" kern="1200" cap="none" spc="0" normalizeH="0" baseline="0" noProof="0" dirty="0">
                <a:ln>
                  <a:noFill/>
                </a:ln>
                <a:solidFill>
                  <a:srgbClr val="000000"/>
                </a:solidFill>
                <a:effectLst/>
                <a:uLnTx/>
                <a:uFillTx/>
                <a:latin typeface="Arial"/>
                <a:ea typeface="+mn-ea"/>
                <a:cs typeface="+mn-cs"/>
              </a:rPr>
              <a:t>KIEF and</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WiD</a:t>
            </a:r>
            <a:r>
              <a:rPr kumimoji="0" lang="en-US" sz="1400" b="0" i="0" u="none" strike="noStrike" kern="1200" cap="none" spc="0" normalizeH="0" baseline="0" noProof="0" dirty="0">
                <a:ln>
                  <a:noFill/>
                </a:ln>
                <a:solidFill>
                  <a:srgbClr val="000000"/>
                </a:solidFill>
                <a:effectLst/>
                <a:uLnTx/>
                <a:uFillTx/>
                <a:latin typeface="Arial"/>
                <a:ea typeface="+mn-ea"/>
                <a:cs typeface="+mn-cs"/>
              </a:rPr>
              <a:t> follow-ups</a:t>
            </a:r>
          </a:p>
        </p:txBody>
      </p:sp>
      <p:sp>
        <p:nvSpPr>
          <p:cNvPr id="12" name="Rectangle 11">
            <a:extLst>
              <a:ext uri="{FF2B5EF4-FFF2-40B4-BE49-F238E27FC236}">
                <a16:creationId xmlns:a16="http://schemas.microsoft.com/office/drawing/2014/main" id="{CB64AB93-7C4C-544E-98F7-54181BA470C9}"/>
              </a:ext>
            </a:extLst>
          </p:cNvPr>
          <p:cNvSpPr/>
          <p:nvPr/>
        </p:nvSpPr>
        <p:spPr>
          <a:xfrm>
            <a:off x="5246713" y="2940555"/>
            <a:ext cx="768337" cy="731520"/>
          </a:xfrm>
          <a:prstGeom prst="rect">
            <a:avLst/>
          </a:prstGeom>
          <a:solidFill>
            <a:srgbClr val="EDF3F3"/>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Jun 8:</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Survey results</a:t>
            </a:r>
          </a:p>
        </p:txBody>
      </p:sp>
      <p:sp>
        <p:nvSpPr>
          <p:cNvPr id="14" name="Rectangle 13">
            <a:extLst>
              <a:ext uri="{FF2B5EF4-FFF2-40B4-BE49-F238E27FC236}">
                <a16:creationId xmlns:a16="http://schemas.microsoft.com/office/drawing/2014/main" id="{1302D5D0-01D3-364C-B3EA-49568322C95B}"/>
              </a:ext>
            </a:extLst>
          </p:cNvPr>
          <p:cNvSpPr/>
          <p:nvPr/>
        </p:nvSpPr>
        <p:spPr>
          <a:xfrm>
            <a:off x="6999168" y="3783643"/>
            <a:ext cx="1038448" cy="511655"/>
          </a:xfrm>
          <a:prstGeom prst="rect">
            <a:avLst/>
          </a:prstGeom>
          <a:solidFill>
            <a:srgbClr val="F8E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Jul 25:</a:t>
            </a:r>
            <a:r>
              <a:rPr kumimoji="0" lang="en-US" sz="1400" b="0" i="0" u="none" strike="noStrike" kern="1200" cap="none" spc="0" normalizeH="0" baseline="0" noProof="0" dirty="0">
                <a:ln>
                  <a:noFill/>
                </a:ln>
                <a:solidFill>
                  <a:srgbClr val="000000"/>
                </a:solidFill>
                <a:effectLst/>
                <a:uLnTx/>
                <a:uFillTx/>
                <a:latin typeface="Arial"/>
                <a:ea typeface="+mn-ea"/>
                <a:cs typeface="+mn-cs"/>
              </a:rPr>
              <a:t> DG launch</a:t>
            </a:r>
          </a:p>
        </p:txBody>
      </p:sp>
      <p:sp>
        <p:nvSpPr>
          <p:cNvPr id="15" name="Rectangle 14">
            <a:extLst>
              <a:ext uri="{FF2B5EF4-FFF2-40B4-BE49-F238E27FC236}">
                <a16:creationId xmlns:a16="http://schemas.microsoft.com/office/drawing/2014/main" id="{42C9BDB0-ADF1-924F-9E71-76F623487084}"/>
              </a:ext>
            </a:extLst>
          </p:cNvPr>
          <p:cNvSpPr/>
          <p:nvPr/>
        </p:nvSpPr>
        <p:spPr>
          <a:xfrm>
            <a:off x="7702776" y="2940555"/>
            <a:ext cx="1038448" cy="731520"/>
          </a:xfrm>
          <a:prstGeom prst="rect">
            <a:avLst/>
          </a:prstGeom>
          <a:solidFill>
            <a:srgbClr val="EDF3F3"/>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Aug 3:</a:t>
            </a:r>
            <a:r>
              <a:rPr kumimoji="0" lang="en-US" sz="1400" b="0" i="0" u="none" strike="noStrike" kern="1200" cap="none" spc="0" normalizeH="0" baseline="0" noProof="0" dirty="0">
                <a:ln>
                  <a:noFill/>
                </a:ln>
                <a:solidFill>
                  <a:srgbClr val="000000"/>
                </a:solidFill>
                <a:effectLst/>
                <a:uLnTx/>
                <a:uFillTx/>
                <a:latin typeface="Arial"/>
                <a:ea typeface="+mn-ea"/>
                <a:cs typeface="+mn-cs"/>
              </a:rPr>
              <a:t> DG leadership</a:t>
            </a:r>
          </a:p>
        </p:txBody>
      </p:sp>
      <p:sp>
        <p:nvSpPr>
          <p:cNvPr id="17" name="Rectangle 16">
            <a:extLst>
              <a:ext uri="{FF2B5EF4-FFF2-40B4-BE49-F238E27FC236}">
                <a16:creationId xmlns:a16="http://schemas.microsoft.com/office/drawing/2014/main" id="{F682131B-4B0F-B44B-B649-F259B8C41A25}"/>
              </a:ext>
            </a:extLst>
          </p:cNvPr>
          <p:cNvSpPr/>
          <p:nvPr/>
        </p:nvSpPr>
        <p:spPr>
          <a:xfrm>
            <a:off x="2366535" y="2106060"/>
            <a:ext cx="1235675" cy="731520"/>
          </a:xfrm>
          <a:prstGeom prst="rect">
            <a:avLst/>
          </a:prstGeom>
          <a:solidFill>
            <a:srgbClr val="EDF3F3"/>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May 4:</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Why DEI matters to us</a:t>
            </a:r>
          </a:p>
        </p:txBody>
      </p:sp>
      <p:sp>
        <p:nvSpPr>
          <p:cNvPr id="19" name="Rectangle 18">
            <a:extLst>
              <a:ext uri="{FF2B5EF4-FFF2-40B4-BE49-F238E27FC236}">
                <a16:creationId xmlns:a16="http://schemas.microsoft.com/office/drawing/2014/main" id="{D4DBC3C4-2667-524D-8233-170060AEA40A}"/>
              </a:ext>
            </a:extLst>
          </p:cNvPr>
          <p:cNvSpPr/>
          <p:nvPr/>
        </p:nvSpPr>
        <p:spPr>
          <a:xfrm>
            <a:off x="3232416" y="2940555"/>
            <a:ext cx="1234440" cy="731520"/>
          </a:xfrm>
          <a:prstGeom prst="rect">
            <a:avLst/>
          </a:prstGeom>
          <a:solidFill>
            <a:srgbClr val="EDF3F3"/>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May 11:</a:t>
            </a:r>
            <a:r>
              <a:rPr kumimoji="0" lang="en-US" sz="1400" b="0" i="0" u="none" strike="noStrike" kern="1200" cap="none" spc="0" normalizeH="0" baseline="0" noProof="0" dirty="0">
                <a:ln>
                  <a:noFill/>
                </a:ln>
                <a:solidFill>
                  <a:srgbClr val="000000"/>
                </a:solidFill>
                <a:effectLst/>
                <a:uLnTx/>
                <a:uFillTx/>
                <a:latin typeface="Arial"/>
                <a:ea typeface="+mn-ea"/>
                <a:cs typeface="+mn-cs"/>
              </a:rPr>
              <a:t> Success for the DEI cttee</a:t>
            </a:r>
          </a:p>
        </p:txBody>
      </p:sp>
      <p:sp>
        <p:nvSpPr>
          <p:cNvPr id="20" name="Rectangle 19">
            <a:extLst>
              <a:ext uri="{FF2B5EF4-FFF2-40B4-BE49-F238E27FC236}">
                <a16:creationId xmlns:a16="http://schemas.microsoft.com/office/drawing/2014/main" id="{A5C3AA5D-BBAC-F642-BD44-625A2B2805E3}"/>
              </a:ext>
            </a:extLst>
          </p:cNvPr>
          <p:cNvSpPr/>
          <p:nvPr/>
        </p:nvSpPr>
        <p:spPr>
          <a:xfrm>
            <a:off x="5361302" y="2106060"/>
            <a:ext cx="1015716" cy="731520"/>
          </a:xfrm>
          <a:prstGeom prst="rect">
            <a:avLst/>
          </a:prstGeom>
          <a:solidFill>
            <a:srgbClr val="EDF3F3"/>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Jun 22-9:</a:t>
            </a:r>
            <a:r>
              <a:rPr kumimoji="0" lang="en-US" sz="1400" b="0" i="0" u="none" strike="noStrike" kern="1200" cap="none" spc="0" normalizeH="0" baseline="0" noProof="0" dirty="0">
                <a:ln>
                  <a:noFill/>
                </a:ln>
                <a:solidFill>
                  <a:srgbClr val="000000"/>
                </a:solidFill>
                <a:effectLst/>
                <a:uLnTx/>
                <a:uFillTx/>
                <a:latin typeface="Arial"/>
                <a:ea typeface="+mn-ea"/>
                <a:cs typeface="+mn-cs"/>
              </a:rPr>
              <a:t> KI’s role in DEI </a:t>
            </a:r>
          </a:p>
        </p:txBody>
      </p:sp>
      <p:sp>
        <p:nvSpPr>
          <p:cNvPr id="22" name="Rectangle 21">
            <a:extLst>
              <a:ext uri="{FF2B5EF4-FFF2-40B4-BE49-F238E27FC236}">
                <a16:creationId xmlns:a16="http://schemas.microsoft.com/office/drawing/2014/main" id="{6CD064E2-6F08-9B48-BAAD-1F97E8EDA4AE}"/>
              </a:ext>
            </a:extLst>
          </p:cNvPr>
          <p:cNvSpPr/>
          <p:nvPr/>
        </p:nvSpPr>
        <p:spPr>
          <a:xfrm>
            <a:off x="456821" y="3198593"/>
            <a:ext cx="1359243" cy="2154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Verdana" pitchFamily="34"/>
                <a:cs typeface="+mn-cs"/>
              </a:rPr>
              <a:t>Communication</a:t>
            </a:r>
          </a:p>
        </p:txBody>
      </p:sp>
      <p:sp>
        <p:nvSpPr>
          <p:cNvPr id="23" name="Rectangle 22">
            <a:extLst>
              <a:ext uri="{FF2B5EF4-FFF2-40B4-BE49-F238E27FC236}">
                <a16:creationId xmlns:a16="http://schemas.microsoft.com/office/drawing/2014/main" id="{21F16101-96C9-6F40-84AB-6870565AB235}"/>
              </a:ext>
            </a:extLst>
          </p:cNvPr>
          <p:cNvSpPr/>
          <p:nvPr/>
        </p:nvSpPr>
        <p:spPr>
          <a:xfrm>
            <a:off x="456821" y="3931748"/>
            <a:ext cx="1359243" cy="2154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Verdana" pitchFamily="34"/>
                <a:cs typeface="+mn-cs"/>
              </a:rPr>
              <a:t>Engagement</a:t>
            </a:r>
          </a:p>
        </p:txBody>
      </p:sp>
      <p:sp>
        <p:nvSpPr>
          <p:cNvPr id="24" name="Rectangle 23">
            <a:extLst>
              <a:ext uri="{FF2B5EF4-FFF2-40B4-BE49-F238E27FC236}">
                <a16:creationId xmlns:a16="http://schemas.microsoft.com/office/drawing/2014/main" id="{D54D6BD1-012B-AF4A-A661-286B097EF980}"/>
              </a:ext>
            </a:extLst>
          </p:cNvPr>
          <p:cNvSpPr/>
          <p:nvPr/>
        </p:nvSpPr>
        <p:spPr>
          <a:xfrm>
            <a:off x="456821" y="5280764"/>
            <a:ext cx="1359243" cy="2154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Verdana" pitchFamily="34"/>
                <a:cs typeface="+mn-cs"/>
              </a:rPr>
              <a:t>Partners</a:t>
            </a:r>
          </a:p>
        </p:txBody>
      </p:sp>
      <p:cxnSp>
        <p:nvCxnSpPr>
          <p:cNvPr id="26" name="Straight Connector 25">
            <a:extLst>
              <a:ext uri="{FF2B5EF4-FFF2-40B4-BE49-F238E27FC236}">
                <a16:creationId xmlns:a16="http://schemas.microsoft.com/office/drawing/2014/main" id="{4EC36EF4-8C51-FB4E-8878-6B892207A541}"/>
              </a:ext>
            </a:extLst>
          </p:cNvPr>
          <p:cNvCxnSpPr/>
          <p:nvPr/>
        </p:nvCxnSpPr>
        <p:spPr>
          <a:xfrm>
            <a:off x="2113005" y="3672075"/>
            <a:ext cx="0" cy="966701"/>
          </a:xfrm>
          <a:prstGeom prst="line">
            <a:avLst/>
          </a:prstGeom>
          <a:solidFill>
            <a:srgbClr val="EDF3F3"/>
          </a:solidFill>
          <a:ln>
            <a:solidFill>
              <a:schemeClr val="accent6"/>
            </a:solidFill>
            <a:tailEnd type="oval"/>
          </a:ln>
          <a:effectLst/>
        </p:spPr>
        <p:style>
          <a:lnRef idx="1">
            <a:schemeClr val="accent1"/>
          </a:lnRef>
          <a:fillRef idx="3">
            <a:schemeClr val="accent1"/>
          </a:fillRef>
          <a:effectRef idx="2">
            <a:schemeClr val="accent1"/>
          </a:effectRef>
          <a:fontRef idx="minor">
            <a:schemeClr val="lt1"/>
          </a:fontRef>
        </p:style>
      </p:cxnSp>
      <p:cxnSp>
        <p:nvCxnSpPr>
          <p:cNvPr id="27" name="Straight Connector 26">
            <a:extLst>
              <a:ext uri="{FF2B5EF4-FFF2-40B4-BE49-F238E27FC236}">
                <a16:creationId xmlns:a16="http://schemas.microsoft.com/office/drawing/2014/main" id="{DF09D776-0AFB-0541-BD70-D38232C97BA6}"/>
              </a:ext>
            </a:extLst>
          </p:cNvPr>
          <p:cNvCxnSpPr>
            <a:cxnSpLocks/>
          </p:cNvCxnSpPr>
          <p:nvPr/>
        </p:nvCxnSpPr>
        <p:spPr>
          <a:xfrm>
            <a:off x="2800249" y="2837580"/>
            <a:ext cx="0" cy="1801196"/>
          </a:xfrm>
          <a:prstGeom prst="line">
            <a:avLst/>
          </a:prstGeom>
          <a:solidFill>
            <a:srgbClr val="EDF3F3"/>
          </a:solidFill>
          <a:ln>
            <a:solidFill>
              <a:schemeClr val="accent6"/>
            </a:solidFill>
            <a:tailEnd type="oval"/>
          </a:ln>
          <a:effectLst/>
        </p:spPr>
        <p:style>
          <a:lnRef idx="1">
            <a:schemeClr val="accent1"/>
          </a:lnRef>
          <a:fillRef idx="3">
            <a:schemeClr val="accent1"/>
          </a:fillRef>
          <a:effectRef idx="2">
            <a:schemeClr val="accent1"/>
          </a:effectRef>
          <a:fontRef idx="minor">
            <a:schemeClr val="lt1"/>
          </a:fontRef>
        </p:style>
      </p:cxnSp>
      <p:cxnSp>
        <p:nvCxnSpPr>
          <p:cNvPr id="28" name="Straight Connector 27">
            <a:extLst>
              <a:ext uri="{FF2B5EF4-FFF2-40B4-BE49-F238E27FC236}">
                <a16:creationId xmlns:a16="http://schemas.microsoft.com/office/drawing/2014/main" id="{51034D09-B37A-B044-AB62-88298E99C4F5}"/>
              </a:ext>
            </a:extLst>
          </p:cNvPr>
          <p:cNvCxnSpPr/>
          <p:nvPr/>
        </p:nvCxnSpPr>
        <p:spPr>
          <a:xfrm>
            <a:off x="3450149" y="3672075"/>
            <a:ext cx="0" cy="966701"/>
          </a:xfrm>
          <a:prstGeom prst="line">
            <a:avLst/>
          </a:prstGeom>
          <a:solidFill>
            <a:srgbClr val="EDF3F3"/>
          </a:solidFill>
          <a:ln>
            <a:solidFill>
              <a:schemeClr val="accent6"/>
            </a:solidFill>
            <a:tailEnd type="oval"/>
          </a:ln>
          <a:effectLst/>
        </p:spPr>
        <p:style>
          <a:lnRef idx="1">
            <a:schemeClr val="accent1"/>
          </a:lnRef>
          <a:fillRef idx="3">
            <a:schemeClr val="accent1"/>
          </a:fillRef>
          <a:effectRef idx="2">
            <a:schemeClr val="accent1"/>
          </a:effectRef>
          <a:fontRef idx="minor">
            <a:schemeClr val="lt1"/>
          </a:fontRef>
        </p:style>
      </p:cxnSp>
      <p:cxnSp>
        <p:nvCxnSpPr>
          <p:cNvPr id="29" name="Straight Connector 28">
            <a:extLst>
              <a:ext uri="{FF2B5EF4-FFF2-40B4-BE49-F238E27FC236}">
                <a16:creationId xmlns:a16="http://schemas.microsoft.com/office/drawing/2014/main" id="{70EA0898-054D-FC45-8D9A-D801A407E669}"/>
              </a:ext>
            </a:extLst>
          </p:cNvPr>
          <p:cNvCxnSpPr/>
          <p:nvPr/>
        </p:nvCxnSpPr>
        <p:spPr>
          <a:xfrm>
            <a:off x="5850680" y="3672075"/>
            <a:ext cx="0" cy="966701"/>
          </a:xfrm>
          <a:prstGeom prst="line">
            <a:avLst/>
          </a:prstGeom>
          <a:solidFill>
            <a:srgbClr val="EDF3F3"/>
          </a:solidFill>
          <a:ln>
            <a:solidFill>
              <a:schemeClr val="accent6"/>
            </a:solidFill>
            <a:tailEnd type="oval"/>
          </a:ln>
          <a:effectLst/>
        </p:spPr>
        <p:style>
          <a:lnRef idx="1">
            <a:schemeClr val="accent1"/>
          </a:lnRef>
          <a:fillRef idx="3">
            <a:schemeClr val="accent1"/>
          </a:fillRef>
          <a:effectRef idx="2">
            <a:schemeClr val="accent1"/>
          </a:effectRef>
          <a:fontRef idx="minor">
            <a:schemeClr val="lt1"/>
          </a:fontRef>
        </p:style>
      </p:cxnSp>
      <p:cxnSp>
        <p:nvCxnSpPr>
          <p:cNvPr id="30" name="Straight Connector 29">
            <a:extLst>
              <a:ext uri="{FF2B5EF4-FFF2-40B4-BE49-F238E27FC236}">
                <a16:creationId xmlns:a16="http://schemas.microsoft.com/office/drawing/2014/main" id="{1F188BE6-C94B-1E44-A2D5-F9128821D846}"/>
              </a:ext>
            </a:extLst>
          </p:cNvPr>
          <p:cNvCxnSpPr>
            <a:cxnSpLocks/>
          </p:cNvCxnSpPr>
          <p:nvPr/>
        </p:nvCxnSpPr>
        <p:spPr>
          <a:xfrm>
            <a:off x="6250629" y="2837580"/>
            <a:ext cx="0" cy="1801196"/>
          </a:xfrm>
          <a:prstGeom prst="line">
            <a:avLst/>
          </a:prstGeom>
          <a:solidFill>
            <a:srgbClr val="EDF3F3"/>
          </a:solidFill>
          <a:ln>
            <a:solidFill>
              <a:schemeClr val="accent6"/>
            </a:solidFill>
            <a:tailEnd type="oval"/>
          </a:ln>
          <a:effectLst/>
        </p:spPr>
        <p:style>
          <a:lnRef idx="1">
            <a:schemeClr val="accent1"/>
          </a:lnRef>
          <a:fillRef idx="3">
            <a:schemeClr val="accent1"/>
          </a:fillRef>
          <a:effectRef idx="2">
            <a:schemeClr val="accent1"/>
          </a:effectRef>
          <a:fontRef idx="minor">
            <a:schemeClr val="lt1"/>
          </a:fontRef>
        </p:style>
      </p:cxnSp>
      <p:cxnSp>
        <p:nvCxnSpPr>
          <p:cNvPr id="32" name="Straight Connector 31">
            <a:extLst>
              <a:ext uri="{FF2B5EF4-FFF2-40B4-BE49-F238E27FC236}">
                <a16:creationId xmlns:a16="http://schemas.microsoft.com/office/drawing/2014/main" id="{5C5112D1-C420-1E42-BE88-0A7A46EF07F5}"/>
              </a:ext>
            </a:extLst>
          </p:cNvPr>
          <p:cNvCxnSpPr/>
          <p:nvPr/>
        </p:nvCxnSpPr>
        <p:spPr>
          <a:xfrm>
            <a:off x="8170255" y="3672075"/>
            <a:ext cx="0" cy="966701"/>
          </a:xfrm>
          <a:prstGeom prst="line">
            <a:avLst/>
          </a:prstGeom>
          <a:solidFill>
            <a:srgbClr val="EDF3F3"/>
          </a:solidFill>
          <a:ln>
            <a:solidFill>
              <a:schemeClr val="accent6"/>
            </a:solidFill>
            <a:tailEnd type="oval"/>
          </a:ln>
          <a:effectLst/>
        </p:spPr>
        <p:style>
          <a:lnRef idx="1">
            <a:schemeClr val="accent1"/>
          </a:lnRef>
          <a:fillRef idx="3">
            <a:schemeClr val="accent1"/>
          </a:fillRef>
          <a:effectRef idx="2">
            <a:schemeClr val="accent1"/>
          </a:effectRef>
          <a:fontRef idx="minor">
            <a:schemeClr val="lt1"/>
          </a:fontRef>
        </p:style>
      </p:cxnSp>
      <p:sp>
        <p:nvSpPr>
          <p:cNvPr id="10" name="Rectangle 9">
            <a:extLst>
              <a:ext uri="{FF2B5EF4-FFF2-40B4-BE49-F238E27FC236}">
                <a16:creationId xmlns:a16="http://schemas.microsoft.com/office/drawing/2014/main" id="{E39ACE5A-A73A-A948-8BEE-2BE34B32E292}"/>
              </a:ext>
            </a:extLst>
          </p:cNvPr>
          <p:cNvSpPr/>
          <p:nvPr/>
        </p:nvSpPr>
        <p:spPr>
          <a:xfrm>
            <a:off x="3892856" y="3783643"/>
            <a:ext cx="1359244" cy="511655"/>
          </a:xfrm>
          <a:prstGeom prst="rect">
            <a:avLst/>
          </a:prstGeom>
          <a:solidFill>
            <a:srgbClr val="F8E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May 17-27:</a:t>
            </a:r>
            <a:r>
              <a:rPr kumimoji="0" lang="en-US" sz="1400" b="0" i="0" u="none" strike="noStrike" kern="1200" cap="none" spc="0" normalizeH="0" baseline="0" noProof="0" dirty="0">
                <a:ln>
                  <a:noFill/>
                </a:ln>
                <a:solidFill>
                  <a:srgbClr val="000000"/>
                </a:solidFill>
                <a:effectLst/>
                <a:uLnTx/>
                <a:uFillTx/>
                <a:latin typeface="Arial"/>
                <a:ea typeface="+mn-ea"/>
                <a:cs typeface="+mn-cs"/>
              </a:rPr>
              <a:t> DEI survey</a:t>
            </a:r>
          </a:p>
        </p:txBody>
      </p:sp>
      <p:cxnSp>
        <p:nvCxnSpPr>
          <p:cNvPr id="33" name="Straight Connector 32">
            <a:extLst>
              <a:ext uri="{FF2B5EF4-FFF2-40B4-BE49-F238E27FC236}">
                <a16:creationId xmlns:a16="http://schemas.microsoft.com/office/drawing/2014/main" id="{E8F561CB-89AA-AD43-A2B2-8F9B83B77F78}"/>
              </a:ext>
            </a:extLst>
          </p:cNvPr>
          <p:cNvCxnSpPr>
            <a:cxnSpLocks/>
          </p:cNvCxnSpPr>
          <p:nvPr/>
        </p:nvCxnSpPr>
        <p:spPr>
          <a:xfrm>
            <a:off x="4317277" y="4295298"/>
            <a:ext cx="0" cy="343478"/>
          </a:xfrm>
          <a:prstGeom prst="line">
            <a:avLst/>
          </a:prstGeom>
          <a:solidFill>
            <a:srgbClr val="EDF3F3"/>
          </a:solidFill>
          <a:ln>
            <a:solidFill>
              <a:schemeClr val="tx2"/>
            </a:solidFill>
            <a:tailEnd type="oval"/>
          </a:ln>
          <a:effectLst/>
        </p:spPr>
        <p:style>
          <a:lnRef idx="1">
            <a:schemeClr val="accent1"/>
          </a:lnRef>
          <a:fillRef idx="3">
            <a:schemeClr val="accent1"/>
          </a:fillRef>
          <a:effectRef idx="2">
            <a:schemeClr val="accent1"/>
          </a:effectRef>
          <a:fontRef idx="minor">
            <a:schemeClr val="lt1"/>
          </a:fontRef>
        </p:style>
      </p:cxnSp>
      <p:cxnSp>
        <p:nvCxnSpPr>
          <p:cNvPr id="35" name="Straight Connector 34">
            <a:extLst>
              <a:ext uri="{FF2B5EF4-FFF2-40B4-BE49-F238E27FC236}">
                <a16:creationId xmlns:a16="http://schemas.microsoft.com/office/drawing/2014/main" id="{C974BDE2-8C7B-8B48-9F92-11A4A6D47A17}"/>
              </a:ext>
            </a:extLst>
          </p:cNvPr>
          <p:cNvCxnSpPr>
            <a:cxnSpLocks/>
          </p:cNvCxnSpPr>
          <p:nvPr/>
        </p:nvCxnSpPr>
        <p:spPr>
          <a:xfrm>
            <a:off x="4936708" y="4295298"/>
            <a:ext cx="0" cy="343478"/>
          </a:xfrm>
          <a:prstGeom prst="line">
            <a:avLst/>
          </a:prstGeom>
          <a:solidFill>
            <a:srgbClr val="EDF3F3"/>
          </a:solidFill>
          <a:ln>
            <a:solidFill>
              <a:schemeClr val="tx2"/>
            </a:solidFill>
            <a:tailEnd type="oval"/>
          </a:ln>
          <a:effectLst/>
        </p:spPr>
        <p:style>
          <a:lnRef idx="1">
            <a:schemeClr val="accent1"/>
          </a:lnRef>
          <a:fillRef idx="3">
            <a:schemeClr val="accent1"/>
          </a:fillRef>
          <a:effectRef idx="2">
            <a:schemeClr val="accent1"/>
          </a:effectRef>
          <a:fontRef idx="minor">
            <a:schemeClr val="lt1"/>
          </a:fontRef>
        </p:style>
      </p:cxnSp>
      <p:cxnSp>
        <p:nvCxnSpPr>
          <p:cNvPr id="36" name="Straight Connector 35">
            <a:extLst>
              <a:ext uri="{FF2B5EF4-FFF2-40B4-BE49-F238E27FC236}">
                <a16:creationId xmlns:a16="http://schemas.microsoft.com/office/drawing/2014/main" id="{15C5DB0E-785A-B546-8132-EC5EF299D73E}"/>
              </a:ext>
            </a:extLst>
          </p:cNvPr>
          <p:cNvCxnSpPr>
            <a:cxnSpLocks/>
          </p:cNvCxnSpPr>
          <p:nvPr/>
        </p:nvCxnSpPr>
        <p:spPr>
          <a:xfrm>
            <a:off x="5494261" y="4295298"/>
            <a:ext cx="0" cy="343478"/>
          </a:xfrm>
          <a:prstGeom prst="line">
            <a:avLst/>
          </a:prstGeom>
          <a:solidFill>
            <a:srgbClr val="EDF3F3"/>
          </a:solidFill>
          <a:ln>
            <a:solidFill>
              <a:schemeClr val="tx2"/>
            </a:solidFill>
            <a:tailEnd type="oval"/>
          </a:ln>
          <a:effectLst/>
        </p:spPr>
        <p:style>
          <a:lnRef idx="1">
            <a:schemeClr val="accent1"/>
          </a:lnRef>
          <a:fillRef idx="3">
            <a:schemeClr val="accent1"/>
          </a:fillRef>
          <a:effectRef idx="2">
            <a:schemeClr val="accent1"/>
          </a:effectRef>
          <a:fontRef idx="minor">
            <a:schemeClr val="lt1"/>
          </a:fontRef>
        </p:style>
      </p:cxnSp>
      <p:cxnSp>
        <p:nvCxnSpPr>
          <p:cNvPr id="37" name="Straight Connector 36">
            <a:extLst>
              <a:ext uri="{FF2B5EF4-FFF2-40B4-BE49-F238E27FC236}">
                <a16:creationId xmlns:a16="http://schemas.microsoft.com/office/drawing/2014/main" id="{6DCBDF0B-3E33-D043-A3AD-F809CEE57B94}"/>
              </a:ext>
            </a:extLst>
          </p:cNvPr>
          <p:cNvCxnSpPr>
            <a:cxnSpLocks/>
          </p:cNvCxnSpPr>
          <p:nvPr/>
        </p:nvCxnSpPr>
        <p:spPr>
          <a:xfrm>
            <a:off x="6716816" y="4295298"/>
            <a:ext cx="0" cy="343478"/>
          </a:xfrm>
          <a:prstGeom prst="line">
            <a:avLst/>
          </a:prstGeom>
          <a:solidFill>
            <a:srgbClr val="EDF3F3"/>
          </a:solidFill>
          <a:ln>
            <a:solidFill>
              <a:schemeClr val="tx2"/>
            </a:solidFill>
            <a:tailEnd type="oval"/>
          </a:ln>
          <a:effectLst/>
        </p:spPr>
        <p:style>
          <a:lnRef idx="1">
            <a:schemeClr val="accent1"/>
          </a:lnRef>
          <a:fillRef idx="3">
            <a:schemeClr val="accent1"/>
          </a:fillRef>
          <a:effectRef idx="2">
            <a:schemeClr val="accent1"/>
          </a:effectRef>
          <a:fontRef idx="minor">
            <a:schemeClr val="lt1"/>
          </a:fontRef>
        </p:style>
      </p:cxnSp>
      <p:cxnSp>
        <p:nvCxnSpPr>
          <p:cNvPr id="38" name="Straight Connector 37">
            <a:extLst>
              <a:ext uri="{FF2B5EF4-FFF2-40B4-BE49-F238E27FC236}">
                <a16:creationId xmlns:a16="http://schemas.microsoft.com/office/drawing/2014/main" id="{09F75D21-D97E-6C4E-86DB-496A6B115B17}"/>
              </a:ext>
            </a:extLst>
          </p:cNvPr>
          <p:cNvCxnSpPr>
            <a:cxnSpLocks/>
          </p:cNvCxnSpPr>
          <p:nvPr/>
        </p:nvCxnSpPr>
        <p:spPr>
          <a:xfrm>
            <a:off x="6568788" y="2837580"/>
            <a:ext cx="0" cy="1801196"/>
          </a:xfrm>
          <a:prstGeom prst="line">
            <a:avLst/>
          </a:prstGeom>
          <a:solidFill>
            <a:srgbClr val="EDF3F3"/>
          </a:solidFill>
          <a:ln>
            <a:solidFill>
              <a:schemeClr val="accent6"/>
            </a:solidFill>
            <a:tailEnd type="oval"/>
          </a:ln>
          <a:effectLst/>
        </p:spPr>
        <p:style>
          <a:lnRef idx="1">
            <a:schemeClr val="accent1"/>
          </a:lnRef>
          <a:fillRef idx="3">
            <a:schemeClr val="accent1"/>
          </a:fillRef>
          <a:effectRef idx="2">
            <a:schemeClr val="accent1"/>
          </a:effectRef>
          <a:fontRef idx="minor">
            <a:schemeClr val="lt1"/>
          </a:fontRef>
        </p:style>
      </p:cxnSp>
      <p:sp>
        <p:nvSpPr>
          <p:cNvPr id="13" name="Rectangle 12">
            <a:extLst>
              <a:ext uri="{FF2B5EF4-FFF2-40B4-BE49-F238E27FC236}">
                <a16:creationId xmlns:a16="http://schemas.microsoft.com/office/drawing/2014/main" id="{95448F0D-66D8-DA48-AD16-010442383636}"/>
              </a:ext>
            </a:extLst>
          </p:cNvPr>
          <p:cNvSpPr/>
          <p:nvPr/>
        </p:nvSpPr>
        <p:spPr>
          <a:xfrm>
            <a:off x="5370654" y="3783643"/>
            <a:ext cx="1463040" cy="511655"/>
          </a:xfrm>
          <a:prstGeom prst="rect">
            <a:avLst/>
          </a:prstGeom>
          <a:solidFill>
            <a:srgbClr val="F8E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Jun 1 thru Jul 15:</a:t>
            </a:r>
            <a:r>
              <a:rPr kumimoji="0" lang="en-US" sz="1400" b="0" i="0" u="none" strike="noStrike" kern="1200" cap="none" spc="0" normalizeH="0" baseline="0" noProof="0" dirty="0">
                <a:ln>
                  <a:noFill/>
                </a:ln>
                <a:solidFill>
                  <a:srgbClr val="000000"/>
                </a:solidFill>
                <a:effectLst/>
                <a:uLnTx/>
                <a:uFillTx/>
                <a:latin typeface="Arial"/>
                <a:ea typeface="+mn-ea"/>
                <a:cs typeface="+mn-cs"/>
              </a:rPr>
              <a:t> Interviews</a:t>
            </a:r>
          </a:p>
        </p:txBody>
      </p:sp>
      <p:cxnSp>
        <p:nvCxnSpPr>
          <p:cNvPr id="39" name="Straight Connector 38">
            <a:extLst>
              <a:ext uri="{FF2B5EF4-FFF2-40B4-BE49-F238E27FC236}">
                <a16:creationId xmlns:a16="http://schemas.microsoft.com/office/drawing/2014/main" id="{C3C93D6D-DC4A-BA45-9623-E04FBD2EB0C2}"/>
              </a:ext>
            </a:extLst>
          </p:cNvPr>
          <p:cNvCxnSpPr>
            <a:cxnSpLocks/>
          </p:cNvCxnSpPr>
          <p:nvPr/>
        </p:nvCxnSpPr>
        <p:spPr>
          <a:xfrm>
            <a:off x="7217806" y="4295298"/>
            <a:ext cx="0" cy="343478"/>
          </a:xfrm>
          <a:prstGeom prst="line">
            <a:avLst/>
          </a:prstGeom>
          <a:solidFill>
            <a:srgbClr val="EDF3F3"/>
          </a:solidFill>
          <a:ln>
            <a:solidFill>
              <a:schemeClr val="tx2"/>
            </a:solidFill>
            <a:tailEnd type="oval"/>
          </a:ln>
          <a:effectLst/>
        </p:spPr>
        <p:style>
          <a:lnRef idx="1">
            <a:schemeClr val="accent1"/>
          </a:lnRef>
          <a:fillRef idx="3">
            <a:schemeClr val="accent1"/>
          </a:fillRef>
          <a:effectRef idx="2">
            <a:schemeClr val="accent1"/>
          </a:effectRef>
          <a:fontRef idx="minor">
            <a:schemeClr val="lt1"/>
          </a:fontRef>
        </p:style>
      </p:cxnSp>
      <p:cxnSp>
        <p:nvCxnSpPr>
          <p:cNvPr id="40" name="Straight Connector 39">
            <a:extLst>
              <a:ext uri="{FF2B5EF4-FFF2-40B4-BE49-F238E27FC236}">
                <a16:creationId xmlns:a16="http://schemas.microsoft.com/office/drawing/2014/main" id="{FFB53950-43F2-D341-B10C-309FCFD70E26}"/>
              </a:ext>
            </a:extLst>
          </p:cNvPr>
          <p:cNvCxnSpPr>
            <a:cxnSpLocks/>
          </p:cNvCxnSpPr>
          <p:nvPr/>
        </p:nvCxnSpPr>
        <p:spPr>
          <a:xfrm>
            <a:off x="8622828" y="4295298"/>
            <a:ext cx="0" cy="343478"/>
          </a:xfrm>
          <a:prstGeom prst="line">
            <a:avLst/>
          </a:prstGeom>
          <a:solidFill>
            <a:srgbClr val="EDF3F3"/>
          </a:solidFill>
          <a:ln>
            <a:solidFill>
              <a:schemeClr val="tx2"/>
            </a:solidFill>
            <a:tailEnd type="oval"/>
          </a:ln>
          <a:effectLst/>
        </p:spPr>
        <p:style>
          <a:lnRef idx="1">
            <a:schemeClr val="accent1"/>
          </a:lnRef>
          <a:fillRef idx="3">
            <a:schemeClr val="accent1"/>
          </a:fillRef>
          <a:effectRef idx="2">
            <a:schemeClr val="accent1"/>
          </a:effectRef>
          <a:fontRef idx="minor">
            <a:schemeClr val="lt1"/>
          </a:fontRef>
        </p:style>
      </p:cxnSp>
      <p:sp>
        <p:nvSpPr>
          <p:cNvPr id="41" name="Rectangle 40">
            <a:extLst>
              <a:ext uri="{FF2B5EF4-FFF2-40B4-BE49-F238E27FC236}">
                <a16:creationId xmlns:a16="http://schemas.microsoft.com/office/drawing/2014/main" id="{4743FAC9-B0EB-B140-88E3-7CD83F5235BF}"/>
              </a:ext>
            </a:extLst>
          </p:cNvPr>
          <p:cNvSpPr/>
          <p:nvPr/>
        </p:nvSpPr>
        <p:spPr>
          <a:xfrm>
            <a:off x="10509423" y="2940555"/>
            <a:ext cx="1090351" cy="731520"/>
          </a:xfrm>
          <a:prstGeom prst="rect">
            <a:avLst/>
          </a:prstGeom>
          <a:solidFill>
            <a:srgbClr val="EDF3F3"/>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Nov 2:</a:t>
            </a:r>
            <a:r>
              <a:rPr kumimoji="0" lang="en-US" sz="1400" b="0" i="0" u="none" strike="noStrike" kern="1200" cap="none" spc="0" normalizeH="0" baseline="0" noProof="0" dirty="0">
                <a:ln>
                  <a:noFill/>
                </a:ln>
                <a:solidFill>
                  <a:srgbClr val="000000"/>
                </a:solidFill>
                <a:effectLst/>
                <a:uLnTx/>
                <a:uFillTx/>
                <a:latin typeface="Arial"/>
                <a:ea typeface="+mn-ea"/>
                <a:cs typeface="+mn-cs"/>
              </a:rPr>
              <a:t> Report announced</a:t>
            </a:r>
          </a:p>
        </p:txBody>
      </p:sp>
      <p:cxnSp>
        <p:nvCxnSpPr>
          <p:cNvPr id="42" name="Straight Connector 41">
            <a:extLst>
              <a:ext uri="{FF2B5EF4-FFF2-40B4-BE49-F238E27FC236}">
                <a16:creationId xmlns:a16="http://schemas.microsoft.com/office/drawing/2014/main" id="{68067F2D-8590-724C-858A-BA8FA35A3766}"/>
              </a:ext>
            </a:extLst>
          </p:cNvPr>
          <p:cNvCxnSpPr/>
          <p:nvPr/>
        </p:nvCxnSpPr>
        <p:spPr>
          <a:xfrm>
            <a:off x="10783603" y="3672075"/>
            <a:ext cx="0" cy="966701"/>
          </a:xfrm>
          <a:prstGeom prst="line">
            <a:avLst/>
          </a:prstGeom>
          <a:solidFill>
            <a:srgbClr val="EDF3F3"/>
          </a:solidFill>
          <a:ln>
            <a:solidFill>
              <a:schemeClr val="accent6"/>
            </a:solidFill>
            <a:tailEnd type="oval"/>
          </a:ln>
          <a:effectLst/>
        </p:spPr>
        <p:style>
          <a:lnRef idx="1">
            <a:schemeClr val="accent1"/>
          </a:lnRef>
          <a:fillRef idx="3">
            <a:schemeClr val="accent1"/>
          </a:fillRef>
          <a:effectRef idx="2">
            <a:schemeClr val="accent1"/>
          </a:effectRef>
          <a:fontRef idx="minor">
            <a:schemeClr val="lt1"/>
          </a:fontRef>
        </p:style>
      </p:cxnSp>
      <p:sp>
        <p:nvSpPr>
          <p:cNvPr id="18" name="Rectangle 17">
            <a:extLst>
              <a:ext uri="{FF2B5EF4-FFF2-40B4-BE49-F238E27FC236}">
                <a16:creationId xmlns:a16="http://schemas.microsoft.com/office/drawing/2014/main" id="{C1252034-16A6-3945-B9D9-86C27A282E9D}"/>
              </a:ext>
            </a:extLst>
          </p:cNvPr>
          <p:cNvSpPr/>
          <p:nvPr/>
        </p:nvSpPr>
        <p:spPr>
          <a:xfrm>
            <a:off x="8357701" y="3783643"/>
            <a:ext cx="2001740" cy="511655"/>
          </a:xfrm>
          <a:prstGeom prst="rect">
            <a:avLst/>
          </a:prstGeom>
          <a:solidFill>
            <a:srgbClr val="F8E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Aug 15 thru Oct 15:</a:t>
            </a:r>
            <a:r>
              <a:rPr kumimoji="0" lang="en-US" sz="1400" b="0" i="0" u="none" strike="noStrike" kern="1200" cap="none" spc="0" normalizeH="0" baseline="0" noProof="0" dirty="0">
                <a:ln>
                  <a:noFill/>
                </a:ln>
                <a:solidFill>
                  <a:srgbClr val="000000"/>
                </a:solidFill>
                <a:effectLst/>
                <a:uLnTx/>
                <a:uFillTx/>
                <a:latin typeface="Arial"/>
                <a:ea typeface="+mn-ea"/>
                <a:cs typeface="+mn-cs"/>
              </a:rPr>
              <a:t> Benchmarking / report</a:t>
            </a:r>
          </a:p>
        </p:txBody>
      </p:sp>
      <p:cxnSp>
        <p:nvCxnSpPr>
          <p:cNvPr id="43" name="Straight Connector 42">
            <a:extLst>
              <a:ext uri="{FF2B5EF4-FFF2-40B4-BE49-F238E27FC236}">
                <a16:creationId xmlns:a16="http://schemas.microsoft.com/office/drawing/2014/main" id="{444F77EE-2DA5-154A-BE8A-DC572E541190}"/>
              </a:ext>
            </a:extLst>
          </p:cNvPr>
          <p:cNvCxnSpPr>
            <a:cxnSpLocks/>
          </p:cNvCxnSpPr>
          <p:nvPr/>
        </p:nvCxnSpPr>
        <p:spPr>
          <a:xfrm flipV="1">
            <a:off x="1938071" y="4644525"/>
            <a:ext cx="0" cy="343478"/>
          </a:xfrm>
          <a:prstGeom prst="line">
            <a:avLst/>
          </a:prstGeom>
          <a:solidFill>
            <a:srgbClr val="EDF3F3"/>
          </a:solidFill>
          <a:ln>
            <a:solidFill>
              <a:schemeClr val="accent5">
                <a:lumMod val="50000"/>
              </a:schemeClr>
            </a:solidFill>
            <a:tailEnd type="oval"/>
          </a:ln>
          <a:effectLst/>
        </p:spPr>
        <p:style>
          <a:lnRef idx="1">
            <a:schemeClr val="accent1"/>
          </a:lnRef>
          <a:fillRef idx="3">
            <a:schemeClr val="accent1"/>
          </a:fillRef>
          <a:effectRef idx="2">
            <a:schemeClr val="accent1"/>
          </a:effectRef>
          <a:fontRef idx="minor">
            <a:schemeClr val="lt1"/>
          </a:fontRef>
        </p:style>
      </p:cxnSp>
      <p:sp>
        <p:nvSpPr>
          <p:cNvPr id="44" name="Rectangle 43">
            <a:extLst>
              <a:ext uri="{FF2B5EF4-FFF2-40B4-BE49-F238E27FC236}">
                <a16:creationId xmlns:a16="http://schemas.microsoft.com/office/drawing/2014/main" id="{8B367CA8-BFAF-9846-9A00-85C1A4B8CC2F}"/>
              </a:ext>
            </a:extLst>
          </p:cNvPr>
          <p:cNvSpPr/>
          <p:nvPr/>
        </p:nvSpPr>
        <p:spPr>
          <a:xfrm>
            <a:off x="3033812" y="4988003"/>
            <a:ext cx="1281936" cy="731517"/>
          </a:xfrm>
          <a:prstGeom prst="rect">
            <a:avLst/>
          </a:prstGeom>
          <a:solidFill>
            <a:schemeClr val="accent5">
              <a:lumMod val="40000"/>
              <a:lumOff val="60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May 13: </a:t>
            </a:r>
            <a:r>
              <a:rPr kumimoji="0" lang="en-US" sz="1400" b="0" i="0" u="none" strike="noStrike" kern="1200" cap="none" spc="0" normalizeH="0" baseline="0" noProof="0" dirty="0">
                <a:ln>
                  <a:noFill/>
                </a:ln>
                <a:solidFill>
                  <a:srgbClr val="000000"/>
                </a:solidFill>
                <a:effectLst/>
                <a:uLnTx/>
                <a:uFillTx/>
                <a:latin typeface="Arial"/>
                <a:ea typeface="+mn-ea"/>
                <a:cs typeface="+mn-cs"/>
              </a:rPr>
              <a:t>KIEF  and </a:t>
            </a:r>
            <a:r>
              <a:rPr kumimoji="0" lang="en-US" sz="1400" b="0" i="0" u="none" strike="noStrike" kern="1200" cap="none" spc="0" normalizeH="0" baseline="0" noProof="0" dirty="0" err="1">
                <a:ln>
                  <a:noFill/>
                </a:ln>
                <a:solidFill>
                  <a:srgbClr val="000000"/>
                </a:solidFill>
                <a:effectLst/>
                <a:uLnTx/>
                <a:uFillTx/>
                <a:latin typeface="Arial"/>
                <a:ea typeface="+mn-ea"/>
                <a:cs typeface="+mn-cs"/>
              </a:rPr>
              <a:t>WiD</a:t>
            </a:r>
            <a:r>
              <a:rPr kumimoji="0" lang="en-US" sz="1400" b="0" i="0" u="none" strike="noStrike" kern="1200" cap="none" spc="0" normalizeH="0" baseline="0" noProof="0" dirty="0">
                <a:ln>
                  <a:noFill/>
                </a:ln>
                <a:solidFill>
                  <a:srgbClr val="000000"/>
                </a:solidFill>
                <a:effectLst/>
                <a:uLnTx/>
                <a:uFillTx/>
                <a:latin typeface="Arial"/>
                <a:ea typeface="+mn-ea"/>
                <a:cs typeface="+mn-cs"/>
              </a:rPr>
              <a:t> scope / roles</a:t>
            </a:r>
          </a:p>
        </p:txBody>
      </p:sp>
      <p:cxnSp>
        <p:nvCxnSpPr>
          <p:cNvPr id="45" name="Straight Connector 44">
            <a:extLst>
              <a:ext uri="{FF2B5EF4-FFF2-40B4-BE49-F238E27FC236}">
                <a16:creationId xmlns:a16="http://schemas.microsoft.com/office/drawing/2014/main" id="{4DCE6F2E-D2D9-4646-866F-0F1F725DE912}"/>
              </a:ext>
            </a:extLst>
          </p:cNvPr>
          <p:cNvCxnSpPr>
            <a:cxnSpLocks/>
          </p:cNvCxnSpPr>
          <p:nvPr/>
        </p:nvCxnSpPr>
        <p:spPr>
          <a:xfrm flipV="1">
            <a:off x="3635844" y="4644525"/>
            <a:ext cx="0" cy="343478"/>
          </a:xfrm>
          <a:prstGeom prst="line">
            <a:avLst/>
          </a:prstGeom>
          <a:solidFill>
            <a:srgbClr val="EDF3F3"/>
          </a:solidFill>
          <a:ln>
            <a:solidFill>
              <a:schemeClr val="accent5">
                <a:lumMod val="50000"/>
              </a:schemeClr>
            </a:solidFill>
            <a:tailEnd type="oval"/>
          </a:ln>
          <a:effectLst/>
        </p:spPr>
        <p:style>
          <a:lnRef idx="1">
            <a:schemeClr val="accent1"/>
          </a:lnRef>
          <a:fillRef idx="3">
            <a:schemeClr val="accent1"/>
          </a:fillRef>
          <a:effectRef idx="2">
            <a:schemeClr val="accent1"/>
          </a:effectRef>
          <a:fontRef idx="minor">
            <a:schemeClr val="lt1"/>
          </a:fontRef>
        </p:style>
      </p:cxnSp>
      <p:sp>
        <p:nvSpPr>
          <p:cNvPr id="46" name="Rectangle 45">
            <a:extLst>
              <a:ext uri="{FF2B5EF4-FFF2-40B4-BE49-F238E27FC236}">
                <a16:creationId xmlns:a16="http://schemas.microsoft.com/office/drawing/2014/main" id="{1FD5020B-3E88-5F43-A87C-86F746D5F697}"/>
              </a:ext>
            </a:extLst>
          </p:cNvPr>
          <p:cNvSpPr/>
          <p:nvPr/>
        </p:nvSpPr>
        <p:spPr>
          <a:xfrm>
            <a:off x="6265097" y="4988003"/>
            <a:ext cx="1371600" cy="731517"/>
          </a:xfrm>
          <a:prstGeom prst="rect">
            <a:avLst/>
          </a:prstGeom>
          <a:solidFill>
            <a:schemeClr val="accent5">
              <a:lumMod val="40000"/>
              <a:lumOff val="60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Jul 15: </a:t>
            </a:r>
            <a:r>
              <a:rPr kumimoji="0" lang="en-US" sz="1400" b="0" i="0" u="none" strike="noStrike" kern="1200" cap="none" spc="0" normalizeH="0" baseline="0" noProof="0" dirty="0" err="1">
                <a:ln>
                  <a:noFill/>
                </a:ln>
                <a:solidFill>
                  <a:srgbClr val="000000"/>
                </a:solidFill>
                <a:effectLst/>
                <a:uLnTx/>
                <a:uFillTx/>
                <a:latin typeface="Arial"/>
                <a:ea typeface="+mn-ea"/>
                <a:cs typeface="+mn-cs"/>
              </a:rPr>
              <a:t>WiD</a:t>
            </a:r>
            <a:r>
              <a:rPr kumimoji="0" lang="en-US" sz="1400" b="0" i="0" u="none" strike="noStrike" kern="1200" cap="none" spc="0" normalizeH="0" baseline="0" noProof="0" dirty="0">
                <a:ln>
                  <a:noFill/>
                </a:ln>
                <a:solidFill>
                  <a:srgbClr val="000000"/>
                </a:solidFill>
                <a:effectLst/>
                <a:uLnTx/>
                <a:uFillTx/>
                <a:latin typeface="Arial"/>
                <a:ea typeface="+mn-ea"/>
                <a:cs typeface="+mn-cs"/>
              </a:rPr>
              <a:t> project funding approach</a:t>
            </a:r>
          </a:p>
        </p:txBody>
      </p:sp>
      <p:cxnSp>
        <p:nvCxnSpPr>
          <p:cNvPr id="47" name="Straight Connector 46">
            <a:extLst>
              <a:ext uri="{FF2B5EF4-FFF2-40B4-BE49-F238E27FC236}">
                <a16:creationId xmlns:a16="http://schemas.microsoft.com/office/drawing/2014/main" id="{3DE44D54-0429-3645-8539-F611ADD1CE01}"/>
              </a:ext>
            </a:extLst>
          </p:cNvPr>
          <p:cNvCxnSpPr>
            <a:cxnSpLocks/>
          </p:cNvCxnSpPr>
          <p:nvPr/>
        </p:nvCxnSpPr>
        <p:spPr>
          <a:xfrm flipV="1">
            <a:off x="6763116" y="4644525"/>
            <a:ext cx="0" cy="343478"/>
          </a:xfrm>
          <a:prstGeom prst="line">
            <a:avLst/>
          </a:prstGeom>
          <a:solidFill>
            <a:srgbClr val="EDF3F3"/>
          </a:solidFill>
          <a:ln>
            <a:solidFill>
              <a:schemeClr val="accent5">
                <a:lumMod val="50000"/>
              </a:schemeClr>
            </a:solidFill>
            <a:tailEnd type="oval"/>
          </a:ln>
          <a:effectLst/>
        </p:spPr>
        <p:style>
          <a:lnRef idx="1">
            <a:schemeClr val="accent1"/>
          </a:lnRef>
          <a:fillRef idx="3">
            <a:schemeClr val="accent1"/>
          </a:fillRef>
          <a:effectRef idx="2">
            <a:schemeClr val="accent1"/>
          </a:effectRef>
          <a:fontRef idx="minor">
            <a:schemeClr val="lt1"/>
          </a:fontRef>
        </p:style>
      </p:cxnSp>
      <p:sp>
        <p:nvSpPr>
          <p:cNvPr id="50" name="Rectangle 49">
            <a:extLst>
              <a:ext uri="{FF2B5EF4-FFF2-40B4-BE49-F238E27FC236}">
                <a16:creationId xmlns:a16="http://schemas.microsoft.com/office/drawing/2014/main" id="{106936CF-9F9F-C140-8D32-3EB26C296350}"/>
              </a:ext>
            </a:extLst>
          </p:cNvPr>
          <p:cNvSpPr/>
          <p:nvPr/>
        </p:nvSpPr>
        <p:spPr>
          <a:xfrm>
            <a:off x="4155243" y="1558871"/>
            <a:ext cx="718720" cy="2154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Verdana" pitchFamily="34"/>
                <a:cs typeface="+mn-cs"/>
              </a:rPr>
              <a:t>May 19</a:t>
            </a:r>
          </a:p>
        </p:txBody>
      </p:sp>
      <p:sp>
        <p:nvSpPr>
          <p:cNvPr id="52" name="Rectangle 51">
            <a:extLst>
              <a:ext uri="{FF2B5EF4-FFF2-40B4-BE49-F238E27FC236}">
                <a16:creationId xmlns:a16="http://schemas.microsoft.com/office/drawing/2014/main" id="{323B5168-89BD-314B-9890-F9D8EA06ED0A}"/>
              </a:ext>
            </a:extLst>
          </p:cNvPr>
          <p:cNvSpPr/>
          <p:nvPr/>
        </p:nvSpPr>
        <p:spPr>
          <a:xfrm>
            <a:off x="456821" y="1558871"/>
            <a:ext cx="1481250" cy="2154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Verdana" pitchFamily="34"/>
                <a:cs typeface="+mn-cs"/>
              </a:rPr>
              <a:t>KI </a:t>
            </a:r>
            <a:r>
              <a:rPr kumimoji="0" lang="en-US" sz="1400" b="1" i="0" u="none" strike="noStrike" kern="1200" cap="none" spc="0" normalizeH="0" baseline="0" noProof="0" dirty="0" err="1">
                <a:ln>
                  <a:noFill/>
                </a:ln>
                <a:solidFill>
                  <a:srgbClr val="000000"/>
                </a:solidFill>
                <a:effectLst/>
                <a:uLnTx/>
                <a:uFillTx/>
                <a:latin typeface="Arial"/>
                <a:ea typeface="Verdana" pitchFamily="34"/>
                <a:cs typeface="+mn-cs"/>
              </a:rPr>
              <a:t>BoD</a:t>
            </a:r>
            <a:r>
              <a:rPr kumimoji="0" lang="en-US" sz="1400" b="1" i="0" u="none" strike="noStrike" kern="1200" cap="none" spc="0" normalizeH="0" baseline="0" noProof="0" dirty="0">
                <a:ln>
                  <a:noFill/>
                </a:ln>
                <a:solidFill>
                  <a:srgbClr val="000000"/>
                </a:solidFill>
                <a:effectLst/>
                <a:uLnTx/>
                <a:uFillTx/>
                <a:latin typeface="Arial"/>
                <a:ea typeface="Verdana" pitchFamily="34"/>
                <a:cs typeface="+mn-cs"/>
              </a:rPr>
              <a:t> meetings</a:t>
            </a:r>
          </a:p>
        </p:txBody>
      </p:sp>
      <p:sp>
        <p:nvSpPr>
          <p:cNvPr id="57" name="Triangle 56">
            <a:extLst>
              <a:ext uri="{FF2B5EF4-FFF2-40B4-BE49-F238E27FC236}">
                <a16:creationId xmlns:a16="http://schemas.microsoft.com/office/drawing/2014/main" id="{FF933548-2DAB-2940-A02F-176FD062F671}"/>
              </a:ext>
            </a:extLst>
          </p:cNvPr>
          <p:cNvSpPr/>
          <p:nvPr/>
        </p:nvSpPr>
        <p:spPr>
          <a:xfrm flipV="1">
            <a:off x="4401220" y="1793235"/>
            <a:ext cx="253924" cy="149512"/>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1FE6CC6B-209E-A74E-A700-F09851CE70A0}"/>
              </a:ext>
            </a:extLst>
          </p:cNvPr>
          <p:cNvSpPr/>
          <p:nvPr/>
        </p:nvSpPr>
        <p:spPr>
          <a:xfrm>
            <a:off x="5733501" y="1558871"/>
            <a:ext cx="718720" cy="2154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Verdana" pitchFamily="34"/>
                <a:cs typeface="+mn-cs"/>
              </a:rPr>
              <a:t>Jun 16</a:t>
            </a:r>
          </a:p>
        </p:txBody>
      </p:sp>
      <p:sp>
        <p:nvSpPr>
          <p:cNvPr id="60" name="Triangle 59">
            <a:extLst>
              <a:ext uri="{FF2B5EF4-FFF2-40B4-BE49-F238E27FC236}">
                <a16:creationId xmlns:a16="http://schemas.microsoft.com/office/drawing/2014/main" id="{5751E486-D3A2-3B44-8B01-B331E6A6B7E8}"/>
              </a:ext>
            </a:extLst>
          </p:cNvPr>
          <p:cNvSpPr/>
          <p:nvPr/>
        </p:nvSpPr>
        <p:spPr>
          <a:xfrm flipV="1">
            <a:off x="5979478" y="1793235"/>
            <a:ext cx="253924" cy="149512"/>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86A430A8-46C1-F449-989F-1ECB75108D78}"/>
              </a:ext>
            </a:extLst>
          </p:cNvPr>
          <p:cNvSpPr/>
          <p:nvPr/>
        </p:nvSpPr>
        <p:spPr>
          <a:xfrm>
            <a:off x="6547205" y="1558871"/>
            <a:ext cx="718720" cy="2154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Verdana" pitchFamily="34"/>
                <a:cs typeface="+mn-cs"/>
              </a:rPr>
              <a:t>Jul 21</a:t>
            </a:r>
          </a:p>
        </p:txBody>
      </p:sp>
      <p:sp>
        <p:nvSpPr>
          <p:cNvPr id="62" name="Triangle 61">
            <a:extLst>
              <a:ext uri="{FF2B5EF4-FFF2-40B4-BE49-F238E27FC236}">
                <a16:creationId xmlns:a16="http://schemas.microsoft.com/office/drawing/2014/main" id="{A57C346E-5D46-6F48-AA36-E812ECBE1CAE}"/>
              </a:ext>
            </a:extLst>
          </p:cNvPr>
          <p:cNvSpPr/>
          <p:nvPr/>
        </p:nvSpPr>
        <p:spPr>
          <a:xfrm flipV="1">
            <a:off x="6793182" y="1793235"/>
            <a:ext cx="253924" cy="149512"/>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F109B8FA-E1E8-2349-9AAA-9B6939A6E857}"/>
              </a:ext>
            </a:extLst>
          </p:cNvPr>
          <p:cNvSpPr/>
          <p:nvPr/>
        </p:nvSpPr>
        <p:spPr>
          <a:xfrm>
            <a:off x="8337234" y="1558871"/>
            <a:ext cx="718720" cy="2154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Verdana" pitchFamily="34"/>
                <a:cs typeface="+mn-cs"/>
              </a:rPr>
              <a:t>Aug 18</a:t>
            </a:r>
          </a:p>
        </p:txBody>
      </p:sp>
      <p:sp>
        <p:nvSpPr>
          <p:cNvPr id="64" name="Triangle 63">
            <a:extLst>
              <a:ext uri="{FF2B5EF4-FFF2-40B4-BE49-F238E27FC236}">
                <a16:creationId xmlns:a16="http://schemas.microsoft.com/office/drawing/2014/main" id="{082B570E-5AFE-B247-A627-888763ED3392}"/>
              </a:ext>
            </a:extLst>
          </p:cNvPr>
          <p:cNvSpPr/>
          <p:nvPr/>
        </p:nvSpPr>
        <p:spPr>
          <a:xfrm flipV="1">
            <a:off x="8583211" y="1793235"/>
            <a:ext cx="253924" cy="149512"/>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6A1C04AD-5644-A94B-9DBD-6D481E28F8D5}"/>
              </a:ext>
            </a:extLst>
          </p:cNvPr>
          <p:cNvSpPr/>
          <p:nvPr/>
        </p:nvSpPr>
        <p:spPr>
          <a:xfrm>
            <a:off x="9084024" y="1558871"/>
            <a:ext cx="718720" cy="2154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Verdana" pitchFamily="34"/>
                <a:cs typeface="+mn-cs"/>
              </a:rPr>
              <a:t>Sep 15</a:t>
            </a:r>
          </a:p>
        </p:txBody>
      </p:sp>
      <p:sp>
        <p:nvSpPr>
          <p:cNvPr id="66" name="Triangle 65">
            <a:extLst>
              <a:ext uri="{FF2B5EF4-FFF2-40B4-BE49-F238E27FC236}">
                <a16:creationId xmlns:a16="http://schemas.microsoft.com/office/drawing/2014/main" id="{71908B1C-D295-784A-9CAC-B4C7D9099F28}"/>
              </a:ext>
            </a:extLst>
          </p:cNvPr>
          <p:cNvSpPr/>
          <p:nvPr/>
        </p:nvSpPr>
        <p:spPr>
          <a:xfrm flipV="1">
            <a:off x="9330001" y="1793235"/>
            <a:ext cx="253924" cy="149512"/>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B04D12B5-B194-3A4C-B876-E8D7513B4D0A}"/>
              </a:ext>
            </a:extLst>
          </p:cNvPr>
          <p:cNvSpPr/>
          <p:nvPr/>
        </p:nvSpPr>
        <p:spPr>
          <a:xfrm>
            <a:off x="9986502" y="1558871"/>
            <a:ext cx="718720" cy="2154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Verdana" pitchFamily="34"/>
                <a:cs typeface="+mn-cs"/>
              </a:rPr>
              <a:t>Oct 20</a:t>
            </a:r>
          </a:p>
        </p:txBody>
      </p:sp>
      <p:sp>
        <p:nvSpPr>
          <p:cNvPr id="68" name="Triangle 67">
            <a:extLst>
              <a:ext uri="{FF2B5EF4-FFF2-40B4-BE49-F238E27FC236}">
                <a16:creationId xmlns:a16="http://schemas.microsoft.com/office/drawing/2014/main" id="{76822739-5535-5C47-ACFC-250CAFF23984}"/>
              </a:ext>
            </a:extLst>
          </p:cNvPr>
          <p:cNvSpPr/>
          <p:nvPr/>
        </p:nvSpPr>
        <p:spPr>
          <a:xfrm flipV="1">
            <a:off x="10232479" y="1793235"/>
            <a:ext cx="253924" cy="149512"/>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69" name="Straight Connector 68">
            <a:extLst>
              <a:ext uri="{FF2B5EF4-FFF2-40B4-BE49-F238E27FC236}">
                <a16:creationId xmlns:a16="http://schemas.microsoft.com/office/drawing/2014/main" id="{C5AD9D13-424A-D246-BDC8-6C1B015325EB}"/>
              </a:ext>
            </a:extLst>
          </p:cNvPr>
          <p:cNvCxnSpPr>
            <a:cxnSpLocks/>
          </p:cNvCxnSpPr>
          <p:nvPr/>
        </p:nvCxnSpPr>
        <p:spPr>
          <a:xfrm>
            <a:off x="10115962" y="4295298"/>
            <a:ext cx="0" cy="343478"/>
          </a:xfrm>
          <a:prstGeom prst="line">
            <a:avLst/>
          </a:prstGeom>
          <a:solidFill>
            <a:srgbClr val="EDF3F3"/>
          </a:solidFill>
          <a:ln>
            <a:solidFill>
              <a:schemeClr val="tx2"/>
            </a:solidFill>
            <a:tailEnd type="oval"/>
          </a:ln>
          <a:effectLst/>
        </p:spPr>
        <p:style>
          <a:lnRef idx="1">
            <a:schemeClr val="accent1"/>
          </a:lnRef>
          <a:fillRef idx="3">
            <a:schemeClr val="accent1"/>
          </a:fillRef>
          <a:effectRef idx="2">
            <a:schemeClr val="accent1"/>
          </a:effectRef>
          <a:fontRef idx="minor">
            <a:schemeClr val="lt1"/>
          </a:fontRef>
        </p:style>
      </p:cxnSp>
      <p:sp>
        <p:nvSpPr>
          <p:cNvPr id="74" name="Rectangle 73">
            <a:extLst>
              <a:ext uri="{FF2B5EF4-FFF2-40B4-BE49-F238E27FC236}">
                <a16:creationId xmlns:a16="http://schemas.microsoft.com/office/drawing/2014/main" id="{A87F16FF-DE71-8044-AAD7-C0AC44D04364}"/>
              </a:ext>
            </a:extLst>
          </p:cNvPr>
          <p:cNvSpPr/>
          <p:nvPr/>
        </p:nvSpPr>
        <p:spPr>
          <a:xfrm>
            <a:off x="4910277" y="4988003"/>
            <a:ext cx="1143000" cy="731517"/>
          </a:xfrm>
          <a:prstGeom prst="rect">
            <a:avLst/>
          </a:prstGeom>
          <a:solidFill>
            <a:schemeClr val="accent5">
              <a:lumMod val="40000"/>
              <a:lumOff val="60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Jun 10: </a:t>
            </a:r>
            <a:r>
              <a:rPr kumimoji="0" lang="en-US" sz="1400" b="0" i="0" u="none" strike="noStrike" kern="1200" cap="none" spc="0" normalizeH="0" baseline="0" noProof="0" dirty="0">
                <a:ln>
                  <a:noFill/>
                </a:ln>
                <a:solidFill>
                  <a:srgbClr val="000000"/>
                </a:solidFill>
                <a:effectLst/>
                <a:uLnTx/>
                <a:uFillTx/>
                <a:latin typeface="Arial"/>
                <a:ea typeface="+mn-ea"/>
                <a:cs typeface="+mn-cs"/>
              </a:rPr>
              <a:t>Partnership structures</a:t>
            </a:r>
          </a:p>
        </p:txBody>
      </p:sp>
      <p:cxnSp>
        <p:nvCxnSpPr>
          <p:cNvPr id="75" name="Straight Connector 74">
            <a:extLst>
              <a:ext uri="{FF2B5EF4-FFF2-40B4-BE49-F238E27FC236}">
                <a16:creationId xmlns:a16="http://schemas.microsoft.com/office/drawing/2014/main" id="{F6075848-A28E-F247-AA89-B61978003712}"/>
              </a:ext>
            </a:extLst>
          </p:cNvPr>
          <p:cNvCxnSpPr>
            <a:cxnSpLocks/>
          </p:cNvCxnSpPr>
          <p:nvPr/>
        </p:nvCxnSpPr>
        <p:spPr>
          <a:xfrm flipV="1">
            <a:off x="5944753" y="4644525"/>
            <a:ext cx="0" cy="343478"/>
          </a:xfrm>
          <a:prstGeom prst="line">
            <a:avLst/>
          </a:prstGeom>
          <a:solidFill>
            <a:srgbClr val="EDF3F3"/>
          </a:solidFill>
          <a:ln>
            <a:solidFill>
              <a:schemeClr val="accent5">
                <a:lumMod val="50000"/>
              </a:schemeClr>
            </a:solidFill>
            <a:tailEnd type="oval"/>
          </a:ln>
          <a:effectLst/>
        </p:spPr>
        <p:style>
          <a:lnRef idx="1">
            <a:schemeClr val="accent1"/>
          </a:lnRef>
          <a:fillRef idx="3">
            <a:schemeClr val="accent1"/>
          </a:fillRef>
          <a:effectRef idx="2">
            <a:schemeClr val="accent1"/>
          </a:effectRef>
          <a:fontRef idx="minor">
            <a:schemeClr val="lt1"/>
          </a:fontRef>
        </p:style>
      </p:cxnSp>
      <p:sp>
        <p:nvSpPr>
          <p:cNvPr id="76" name="Rectangle 75">
            <a:extLst>
              <a:ext uri="{FF2B5EF4-FFF2-40B4-BE49-F238E27FC236}">
                <a16:creationId xmlns:a16="http://schemas.microsoft.com/office/drawing/2014/main" id="{AF38EE14-3548-074D-92AE-C0F65246F5B6}"/>
              </a:ext>
            </a:extLst>
          </p:cNvPr>
          <p:cNvSpPr/>
          <p:nvPr/>
        </p:nvSpPr>
        <p:spPr>
          <a:xfrm>
            <a:off x="6425839" y="2106060"/>
            <a:ext cx="1463040" cy="731520"/>
          </a:xfrm>
          <a:prstGeom prst="rect">
            <a:avLst/>
          </a:prstGeom>
          <a:solidFill>
            <a:srgbClr val="EDF3F3"/>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Jul 6-13:</a:t>
            </a:r>
            <a:r>
              <a:rPr kumimoji="0" lang="en-US" sz="1400" b="0" i="0" u="none" strike="noStrike" kern="1200" cap="none" spc="0" normalizeH="0" baseline="0" noProof="0" dirty="0">
                <a:ln>
                  <a:noFill/>
                </a:ln>
                <a:solidFill>
                  <a:srgbClr val="000000"/>
                </a:solidFill>
                <a:effectLst/>
                <a:uLnTx/>
                <a:uFillTx/>
                <a:latin typeface="Arial"/>
                <a:ea typeface="+mn-ea"/>
                <a:cs typeface="+mn-cs"/>
              </a:rPr>
              <a:t> Partnership announcements</a:t>
            </a:r>
          </a:p>
        </p:txBody>
      </p:sp>
      <p:sp>
        <p:nvSpPr>
          <p:cNvPr id="77" name="Rectangle 76">
            <a:extLst>
              <a:ext uri="{FF2B5EF4-FFF2-40B4-BE49-F238E27FC236}">
                <a16:creationId xmlns:a16="http://schemas.microsoft.com/office/drawing/2014/main" id="{1B9C7F63-92B4-F84C-ACFC-E8A40D14C584}"/>
              </a:ext>
            </a:extLst>
          </p:cNvPr>
          <p:cNvSpPr/>
          <p:nvPr/>
        </p:nvSpPr>
        <p:spPr>
          <a:xfrm>
            <a:off x="9080078" y="4988003"/>
            <a:ext cx="1105355" cy="731517"/>
          </a:xfrm>
          <a:prstGeom prst="rect">
            <a:avLst/>
          </a:prstGeom>
          <a:solidFill>
            <a:schemeClr val="accent5">
              <a:lumMod val="40000"/>
              <a:lumOff val="60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Sep 30: </a:t>
            </a:r>
            <a:r>
              <a:rPr kumimoji="0" lang="en-US" sz="1400" b="0" i="0" u="none" strike="noStrike" kern="1200" cap="none" spc="0" normalizeH="0" baseline="0" noProof="0" dirty="0" err="1">
                <a:ln>
                  <a:noFill/>
                </a:ln>
                <a:solidFill>
                  <a:srgbClr val="000000"/>
                </a:solidFill>
                <a:effectLst/>
                <a:uLnTx/>
                <a:uFillTx/>
                <a:latin typeface="Arial"/>
                <a:ea typeface="+mn-ea"/>
                <a:cs typeface="+mn-cs"/>
              </a:rPr>
              <a:t>WiD</a:t>
            </a:r>
            <a:r>
              <a:rPr kumimoji="0" lang="en-US" sz="1400" b="0" i="0" u="none" strike="noStrike" kern="1200" cap="none" spc="0" normalizeH="0" baseline="0" noProof="0" dirty="0">
                <a:ln>
                  <a:noFill/>
                </a:ln>
                <a:solidFill>
                  <a:srgbClr val="000000"/>
                </a:solidFill>
                <a:effectLst/>
                <a:uLnTx/>
                <a:uFillTx/>
                <a:latin typeface="Arial"/>
                <a:ea typeface="+mn-ea"/>
                <a:cs typeface="+mn-cs"/>
              </a:rPr>
              <a:t> project funded</a:t>
            </a:r>
          </a:p>
        </p:txBody>
      </p:sp>
      <p:cxnSp>
        <p:nvCxnSpPr>
          <p:cNvPr id="78" name="Straight Connector 77">
            <a:extLst>
              <a:ext uri="{FF2B5EF4-FFF2-40B4-BE49-F238E27FC236}">
                <a16:creationId xmlns:a16="http://schemas.microsoft.com/office/drawing/2014/main" id="{13AA370E-BCD7-2446-B3F4-CAB077989285}"/>
              </a:ext>
            </a:extLst>
          </p:cNvPr>
          <p:cNvCxnSpPr>
            <a:cxnSpLocks/>
          </p:cNvCxnSpPr>
          <p:nvPr/>
        </p:nvCxnSpPr>
        <p:spPr>
          <a:xfrm flipV="1">
            <a:off x="9635972" y="4644525"/>
            <a:ext cx="0" cy="343478"/>
          </a:xfrm>
          <a:prstGeom prst="line">
            <a:avLst/>
          </a:prstGeom>
          <a:solidFill>
            <a:srgbClr val="EDF3F3"/>
          </a:solidFill>
          <a:ln>
            <a:solidFill>
              <a:schemeClr val="accent5">
                <a:lumMod val="50000"/>
              </a:schemeClr>
            </a:solidFill>
            <a:tailEnd type="oval"/>
          </a:ln>
          <a:effectLst/>
        </p:spPr>
        <p:style>
          <a:lnRef idx="1">
            <a:schemeClr val="accent1"/>
          </a:lnRef>
          <a:fillRef idx="3">
            <a:schemeClr val="accent1"/>
          </a:fillRef>
          <a:effectRef idx="2">
            <a:schemeClr val="accent1"/>
          </a:effectRef>
          <a:fontRef idx="minor">
            <a:schemeClr val="lt1"/>
          </a:fontRef>
        </p:style>
      </p:cxnSp>
      <p:sp>
        <p:nvSpPr>
          <p:cNvPr id="5" name="Rectangle 4">
            <a:extLst>
              <a:ext uri="{FF2B5EF4-FFF2-40B4-BE49-F238E27FC236}">
                <a16:creationId xmlns:a16="http://schemas.microsoft.com/office/drawing/2014/main" id="{4AA3D196-FA7D-614C-8CBB-447914821E9F}"/>
              </a:ext>
            </a:extLst>
          </p:cNvPr>
          <p:cNvSpPr/>
          <p:nvPr/>
        </p:nvSpPr>
        <p:spPr>
          <a:xfrm>
            <a:off x="1938071" y="2940555"/>
            <a:ext cx="1188720" cy="731520"/>
          </a:xfrm>
          <a:prstGeom prst="rect">
            <a:avLst/>
          </a:prstGeom>
          <a:solidFill>
            <a:srgbClr val="EDF3F3"/>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Apr 27:</a:t>
            </a:r>
            <a:r>
              <a:rPr kumimoji="0" lang="en-US" sz="1400" b="0" i="0" u="none" strike="noStrike" kern="1200" cap="none" spc="0" normalizeH="0" baseline="0" noProof="0" dirty="0">
                <a:ln>
                  <a:noFill/>
                </a:ln>
                <a:solidFill>
                  <a:srgbClr val="000000"/>
                </a:solidFill>
                <a:effectLst/>
                <a:uLnTx/>
                <a:uFillTx/>
                <a:latin typeface="Arial"/>
                <a:ea typeface="+mn-ea"/>
                <a:cs typeface="+mn-cs"/>
              </a:rPr>
              <a:t> Commitment statement</a:t>
            </a:r>
          </a:p>
        </p:txBody>
      </p:sp>
      <p:sp>
        <p:nvSpPr>
          <p:cNvPr id="58" name="Rectangle 57">
            <a:extLst>
              <a:ext uri="{FF2B5EF4-FFF2-40B4-BE49-F238E27FC236}">
                <a16:creationId xmlns:a16="http://schemas.microsoft.com/office/drawing/2014/main" id="{FC4531E0-483F-F240-862E-A17D5E15A921}"/>
              </a:ext>
            </a:extLst>
          </p:cNvPr>
          <p:cNvSpPr/>
          <p:nvPr/>
        </p:nvSpPr>
        <p:spPr>
          <a:xfrm>
            <a:off x="9512040" y="221416"/>
            <a:ext cx="182880" cy="182880"/>
          </a:xfrm>
          <a:prstGeom prst="rect">
            <a:avLst/>
          </a:prstGeom>
          <a:solidFill>
            <a:srgbClr val="EDF3F3"/>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C867799B-9303-A441-A308-7B2834AC4815}"/>
              </a:ext>
            </a:extLst>
          </p:cNvPr>
          <p:cNvSpPr/>
          <p:nvPr/>
        </p:nvSpPr>
        <p:spPr>
          <a:xfrm>
            <a:off x="9802745" y="228578"/>
            <a:ext cx="1165150" cy="16927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Verdana" pitchFamily="34"/>
                <a:cs typeface="+mn-cs"/>
              </a:rPr>
              <a:t>Communication</a:t>
            </a:r>
          </a:p>
        </p:txBody>
      </p:sp>
      <p:sp>
        <p:nvSpPr>
          <p:cNvPr id="71" name="Rectangle 70">
            <a:extLst>
              <a:ext uri="{FF2B5EF4-FFF2-40B4-BE49-F238E27FC236}">
                <a16:creationId xmlns:a16="http://schemas.microsoft.com/office/drawing/2014/main" id="{12132A72-9A33-B947-9F32-E78ED50C5203}"/>
              </a:ext>
            </a:extLst>
          </p:cNvPr>
          <p:cNvSpPr/>
          <p:nvPr/>
        </p:nvSpPr>
        <p:spPr>
          <a:xfrm>
            <a:off x="9512040" y="509397"/>
            <a:ext cx="182880" cy="182880"/>
          </a:xfrm>
          <a:prstGeom prst="rect">
            <a:avLst/>
          </a:prstGeom>
          <a:solidFill>
            <a:srgbClr val="F8E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EC8CD79F-647C-124B-921B-EB8D56EC53B4}"/>
              </a:ext>
            </a:extLst>
          </p:cNvPr>
          <p:cNvSpPr/>
          <p:nvPr/>
        </p:nvSpPr>
        <p:spPr>
          <a:xfrm>
            <a:off x="9802744" y="516559"/>
            <a:ext cx="2227831" cy="16927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Verdana" pitchFamily="34"/>
                <a:cs typeface="+mn-cs"/>
              </a:rPr>
              <a:t>Member engagement (+ comms)</a:t>
            </a:r>
          </a:p>
        </p:txBody>
      </p:sp>
      <p:sp>
        <p:nvSpPr>
          <p:cNvPr id="73" name="Rectangle 72">
            <a:extLst>
              <a:ext uri="{FF2B5EF4-FFF2-40B4-BE49-F238E27FC236}">
                <a16:creationId xmlns:a16="http://schemas.microsoft.com/office/drawing/2014/main" id="{726B39C3-EA85-B845-911E-E3DE41274A23}"/>
              </a:ext>
            </a:extLst>
          </p:cNvPr>
          <p:cNvSpPr/>
          <p:nvPr/>
        </p:nvSpPr>
        <p:spPr>
          <a:xfrm>
            <a:off x="9512040" y="792510"/>
            <a:ext cx="182880" cy="182880"/>
          </a:xfrm>
          <a:prstGeom prst="rect">
            <a:avLst/>
          </a:prstGeom>
          <a:solidFill>
            <a:schemeClr val="accent5">
              <a:lumMod val="40000"/>
              <a:lumOff val="60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79" name="Rectangle 78">
            <a:extLst>
              <a:ext uri="{FF2B5EF4-FFF2-40B4-BE49-F238E27FC236}">
                <a16:creationId xmlns:a16="http://schemas.microsoft.com/office/drawing/2014/main" id="{56A7464B-F649-D24B-8AFD-E79780FB5FFC}"/>
              </a:ext>
            </a:extLst>
          </p:cNvPr>
          <p:cNvSpPr/>
          <p:nvPr/>
        </p:nvSpPr>
        <p:spPr>
          <a:xfrm>
            <a:off x="9802744" y="799672"/>
            <a:ext cx="2227831" cy="16927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Verdana" pitchFamily="34"/>
                <a:cs typeface="+mn-cs"/>
              </a:rPr>
              <a:t>Partner engagement</a:t>
            </a:r>
          </a:p>
        </p:txBody>
      </p:sp>
      <p:sp>
        <p:nvSpPr>
          <p:cNvPr id="80" name="Rectangle 79">
            <a:extLst>
              <a:ext uri="{FF2B5EF4-FFF2-40B4-BE49-F238E27FC236}">
                <a16:creationId xmlns:a16="http://schemas.microsoft.com/office/drawing/2014/main" id="{6E3C19F6-BE18-6C4A-B2EA-E5146E75D98D}"/>
              </a:ext>
            </a:extLst>
          </p:cNvPr>
          <p:cNvSpPr/>
          <p:nvPr/>
        </p:nvSpPr>
        <p:spPr>
          <a:xfrm>
            <a:off x="1569786" y="2651949"/>
            <a:ext cx="718720" cy="6155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Arial"/>
                <a:ea typeface="Verdana" pitchFamily="34"/>
                <a:cs typeface="+mn-cs"/>
              </a:rPr>
              <a:t>✓</a:t>
            </a:r>
          </a:p>
        </p:txBody>
      </p:sp>
      <p:sp>
        <p:nvSpPr>
          <p:cNvPr id="82" name="Rectangle 81">
            <a:extLst>
              <a:ext uri="{FF2B5EF4-FFF2-40B4-BE49-F238E27FC236}">
                <a16:creationId xmlns:a16="http://schemas.microsoft.com/office/drawing/2014/main" id="{5AAEA946-3F94-E54C-948A-3E4934706047}"/>
              </a:ext>
            </a:extLst>
          </p:cNvPr>
          <p:cNvSpPr/>
          <p:nvPr/>
        </p:nvSpPr>
        <p:spPr>
          <a:xfrm>
            <a:off x="9802744" y="1133678"/>
            <a:ext cx="2227831" cy="16927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Verdana" pitchFamily="34"/>
                <a:cs typeface="+mn-cs"/>
              </a:rPr>
              <a:t>Draft included in this doc</a:t>
            </a:r>
          </a:p>
        </p:txBody>
      </p:sp>
      <p:sp>
        <p:nvSpPr>
          <p:cNvPr id="83" name="Rectangle 82">
            <a:extLst>
              <a:ext uri="{FF2B5EF4-FFF2-40B4-BE49-F238E27FC236}">
                <a16:creationId xmlns:a16="http://schemas.microsoft.com/office/drawing/2014/main" id="{B5BB56A5-11FD-BC47-B3B8-A9A0DF68B338}"/>
              </a:ext>
            </a:extLst>
          </p:cNvPr>
          <p:cNvSpPr/>
          <p:nvPr/>
        </p:nvSpPr>
        <p:spPr>
          <a:xfrm>
            <a:off x="1947736" y="1878261"/>
            <a:ext cx="718720" cy="6155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Arial"/>
                <a:ea typeface="Verdana" pitchFamily="34"/>
                <a:cs typeface="+mn-cs"/>
              </a:rPr>
              <a:t>✓</a:t>
            </a:r>
          </a:p>
        </p:txBody>
      </p:sp>
      <p:sp>
        <p:nvSpPr>
          <p:cNvPr id="84" name="Rectangle 83">
            <a:extLst>
              <a:ext uri="{FF2B5EF4-FFF2-40B4-BE49-F238E27FC236}">
                <a16:creationId xmlns:a16="http://schemas.microsoft.com/office/drawing/2014/main" id="{1412D4B9-0B16-4C4A-9C3A-645ED9AED730}"/>
              </a:ext>
            </a:extLst>
          </p:cNvPr>
          <p:cNvSpPr/>
          <p:nvPr/>
        </p:nvSpPr>
        <p:spPr>
          <a:xfrm>
            <a:off x="9473087" y="1076414"/>
            <a:ext cx="277096" cy="2543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Arial"/>
                <a:ea typeface="Verdana" pitchFamily="34"/>
                <a:cs typeface="+mn-cs"/>
              </a:rPr>
              <a:t>✓</a:t>
            </a:r>
          </a:p>
        </p:txBody>
      </p:sp>
      <p:sp>
        <p:nvSpPr>
          <p:cNvPr id="85" name="Rectangle 84">
            <a:extLst>
              <a:ext uri="{FF2B5EF4-FFF2-40B4-BE49-F238E27FC236}">
                <a16:creationId xmlns:a16="http://schemas.microsoft.com/office/drawing/2014/main" id="{FBD9E2D4-6C36-DE4F-99AF-4E3C24F74BFA}"/>
              </a:ext>
            </a:extLst>
          </p:cNvPr>
          <p:cNvSpPr/>
          <p:nvPr/>
        </p:nvSpPr>
        <p:spPr>
          <a:xfrm>
            <a:off x="2914058" y="2651949"/>
            <a:ext cx="718720" cy="6155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Arial"/>
                <a:ea typeface="Verdana" pitchFamily="34"/>
                <a:cs typeface="+mn-cs"/>
              </a:rPr>
              <a:t>✓</a:t>
            </a:r>
          </a:p>
        </p:txBody>
      </p:sp>
    </p:spTree>
    <p:extLst>
      <p:ext uri="{BB962C8B-B14F-4D97-AF65-F5344CB8AC3E}">
        <p14:creationId xmlns:p14="http://schemas.microsoft.com/office/powerpoint/2010/main" val="69450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4508BF-C393-B347-A3EB-B9A19C96A953}"/>
              </a:ext>
            </a:extLst>
          </p:cNvPr>
          <p:cNvSpPr txBox="1"/>
          <p:nvPr/>
        </p:nvSpPr>
        <p:spPr>
          <a:xfrm>
            <a:off x="609599" y="1349375"/>
            <a:ext cx="11291455"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C8A8A"/>
                </a:solidFill>
                <a:effectLst/>
                <a:uLnTx/>
                <a:uFillTx/>
                <a:latin typeface="Arial"/>
                <a:ea typeface="+mn-ea"/>
                <a:cs typeface="+mn-cs"/>
              </a:rPr>
              <a:t>Our commitment to Diversity, Equity and Inclusion</a:t>
            </a:r>
            <a:r>
              <a:rPr kumimoji="0" lang="en-US" sz="3200" b="0" i="0" u="none" strike="noStrike" kern="1200" cap="none" spc="0" normalizeH="0" baseline="0" noProof="0" dirty="0">
                <a:ln>
                  <a:noFill/>
                </a:ln>
                <a:solidFill>
                  <a:srgbClr val="5C8A8A"/>
                </a:solidFill>
                <a:effectLst/>
                <a:uLnTx/>
                <a:uFillTx/>
                <a:latin typeface="Arial"/>
                <a:ea typeface="+mn-ea"/>
                <a:cs typeface="+mn-cs"/>
              </a:rPr>
              <a:t> </a:t>
            </a:r>
            <a:r>
              <a:rPr kumimoji="0" lang="en-US" sz="2400" b="0" i="0" u="none" strike="noStrike" kern="1200" cap="none" spc="0" normalizeH="0" baseline="0" noProof="0" dirty="0">
                <a:ln>
                  <a:noFill/>
                </a:ln>
                <a:solidFill>
                  <a:srgbClr val="000000"/>
                </a:solidFill>
                <a:effectLst/>
                <a:uLnTx/>
                <a:uFillTx/>
                <a:latin typeface="Arial"/>
                <a:ea typeface="+mn-ea"/>
                <a:cs typeface="+mn-cs"/>
              </a:rPr>
              <a:t>stems from our vision of an equitable exchange.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 the heart of this is the idea of equity—the trust that everyone can access what they need. We only achieve this by understanding and accounting for diversity, because it is the diversity of our experiences and perspectives that defines identity.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attributes and artifacts we use in solutions to establish identity are physical reflections of who we are. So, until we design for inclusion, </a:t>
            </a:r>
            <a:r>
              <a:rPr lang="en-US" sz="2400" dirty="0">
                <a:solidFill>
                  <a:srgbClr val="000000"/>
                </a:solidFill>
                <a:latin typeface="Arial"/>
              </a:rPr>
              <a:t>identity </a:t>
            </a:r>
            <a:r>
              <a:rPr kumimoji="0" lang="en-US" sz="2400" b="0" i="0" u="none" strike="noStrike" kern="1200" cap="none" spc="0" normalizeH="0" baseline="0" noProof="0" dirty="0">
                <a:ln>
                  <a:noFill/>
                </a:ln>
                <a:solidFill>
                  <a:srgbClr val="000000"/>
                </a:solidFill>
                <a:effectLst/>
                <a:uLnTx/>
                <a:uFillTx/>
                <a:latin typeface="Arial"/>
                <a:ea typeface="+mn-ea"/>
                <a:cs typeface="+mn-cs"/>
              </a:rPr>
              <a:t>solutions will continue to be incomplete.</a:t>
            </a:r>
          </a:p>
        </p:txBody>
      </p:sp>
      <p:sp>
        <p:nvSpPr>
          <p:cNvPr id="2" name="Title 1">
            <a:extLst>
              <a:ext uri="{FF2B5EF4-FFF2-40B4-BE49-F238E27FC236}">
                <a16:creationId xmlns:a16="http://schemas.microsoft.com/office/drawing/2014/main" id="{2499CEA1-DCBC-9840-867E-0E37BEE8462D}"/>
              </a:ext>
            </a:extLst>
          </p:cNvPr>
          <p:cNvSpPr>
            <a:spLocks noGrp="1"/>
          </p:cNvSpPr>
          <p:nvPr>
            <p:ph type="title"/>
          </p:nvPr>
        </p:nvSpPr>
        <p:spPr/>
        <p:txBody>
          <a:bodyPr>
            <a:normAutofit/>
          </a:bodyPr>
          <a:lstStyle/>
          <a:p>
            <a:pPr algn="l"/>
            <a:r>
              <a:rPr lang="en-US" dirty="0"/>
              <a:t>1) Commitment statement </a:t>
            </a:r>
            <a:endParaRPr lang="en-US" b="0" dirty="0"/>
          </a:p>
        </p:txBody>
      </p:sp>
    </p:spTree>
    <p:extLst>
      <p:ext uri="{BB962C8B-B14F-4D97-AF65-F5344CB8AC3E}">
        <p14:creationId xmlns:p14="http://schemas.microsoft.com/office/powerpoint/2010/main" val="219353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EAB0-5A31-3249-A655-7780B5FB5E2D}"/>
              </a:ext>
            </a:extLst>
          </p:cNvPr>
          <p:cNvSpPr>
            <a:spLocks noGrp="1"/>
          </p:cNvSpPr>
          <p:nvPr>
            <p:ph type="title"/>
          </p:nvPr>
        </p:nvSpPr>
        <p:spPr/>
        <p:txBody>
          <a:bodyPr/>
          <a:lstStyle/>
          <a:p>
            <a:pPr algn="l"/>
            <a:r>
              <a:rPr lang="en-US" dirty="0"/>
              <a:t>3) Success for the DEI committee</a:t>
            </a:r>
          </a:p>
        </p:txBody>
      </p:sp>
      <p:sp>
        <p:nvSpPr>
          <p:cNvPr id="3" name="TextBox 2">
            <a:extLst>
              <a:ext uri="{FF2B5EF4-FFF2-40B4-BE49-F238E27FC236}">
                <a16:creationId xmlns:a16="http://schemas.microsoft.com/office/drawing/2014/main" id="{E3F567D0-1AE8-CA47-AE5F-66FDAA18356E}"/>
              </a:ext>
            </a:extLst>
          </p:cNvPr>
          <p:cNvSpPr txBox="1"/>
          <p:nvPr/>
        </p:nvSpPr>
        <p:spPr>
          <a:xfrm>
            <a:off x="6487060" y="1627601"/>
            <a:ext cx="5254998"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Our new Diversity, Equity and Inclusion (DEI) committee has one lofty goal for 2022: </a:t>
            </a:r>
            <a:r>
              <a:rPr kumimoji="0" lang="en-US" sz="1600" b="0" i="1" u="none" strike="noStrike" kern="1200" cap="none" spc="0" normalizeH="0" baseline="0" noProof="0" dirty="0">
                <a:ln>
                  <a:noFill/>
                </a:ln>
                <a:solidFill>
                  <a:srgbClr val="000000"/>
                </a:solidFill>
                <a:effectLst/>
                <a:uLnTx/>
                <a:uFillTx/>
                <a:latin typeface="Arial"/>
                <a:ea typeface="+mn-ea"/>
                <a:cs typeface="+mn-cs"/>
              </a:rPr>
              <a:t>Baseline the current state of DEI capabilities in the identity verification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To achieve this, we will survey our members on how they are making the business case for DEI. Next, we will interview DEI leaders across the industry to unpack these results. Then, we will launch a Discussion Group to translate current approaches into a set of shared dimensions and metrics. Our target output is a report synthesizing all of this input into the current state of play to give Relying Parties visibility into what is available and to show Solution Providers the art of the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Our survey launches in the coming weeks, so be on the look out! And if you would like to participate in the process, let us know.</a:t>
            </a:r>
          </a:p>
        </p:txBody>
      </p:sp>
      <p:pic>
        <p:nvPicPr>
          <p:cNvPr id="4" name="Picture 3">
            <a:extLst>
              <a:ext uri="{FF2B5EF4-FFF2-40B4-BE49-F238E27FC236}">
                <a16:creationId xmlns:a16="http://schemas.microsoft.com/office/drawing/2014/main" id="{06183894-D419-8648-826F-E18175990114}"/>
              </a:ext>
            </a:extLst>
          </p:cNvPr>
          <p:cNvPicPr>
            <a:picLocks noChangeAspect="1"/>
          </p:cNvPicPr>
          <p:nvPr/>
        </p:nvPicPr>
        <p:blipFill>
          <a:blip r:embed="rId2"/>
          <a:stretch>
            <a:fillRect/>
          </a:stretch>
        </p:blipFill>
        <p:spPr>
          <a:xfrm>
            <a:off x="449942" y="1842140"/>
            <a:ext cx="6037118" cy="3602796"/>
          </a:xfrm>
          <a:prstGeom prst="rect">
            <a:avLst/>
          </a:prstGeom>
        </p:spPr>
      </p:pic>
    </p:spTree>
    <p:extLst>
      <p:ext uri="{BB962C8B-B14F-4D97-AF65-F5344CB8AC3E}">
        <p14:creationId xmlns:p14="http://schemas.microsoft.com/office/powerpoint/2010/main" val="83403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9068-5A44-E04B-9930-7983CB74119E}"/>
              </a:ext>
            </a:extLst>
          </p:cNvPr>
          <p:cNvSpPr>
            <a:spLocks noGrp="1"/>
          </p:cNvSpPr>
          <p:nvPr>
            <p:ph type="title"/>
          </p:nvPr>
        </p:nvSpPr>
        <p:spPr/>
        <p:txBody>
          <a:bodyPr/>
          <a:lstStyle/>
          <a:p>
            <a:r>
              <a:rPr lang="en-US" dirty="0"/>
              <a:t>Survey Results – August 2022</a:t>
            </a:r>
          </a:p>
        </p:txBody>
      </p:sp>
      <p:pic>
        <p:nvPicPr>
          <p:cNvPr id="6" name="Picture 5" descr="Graphical user interface, application&#10;&#10;Description automatically generated">
            <a:extLst>
              <a:ext uri="{FF2B5EF4-FFF2-40B4-BE49-F238E27FC236}">
                <a16:creationId xmlns:a16="http://schemas.microsoft.com/office/drawing/2014/main" id="{83DCBBD4-EC73-8AF8-C479-ABFD469B946B}"/>
              </a:ext>
            </a:extLst>
          </p:cNvPr>
          <p:cNvPicPr>
            <a:picLocks noChangeAspect="1"/>
          </p:cNvPicPr>
          <p:nvPr/>
        </p:nvPicPr>
        <p:blipFill rotWithShape="1">
          <a:blip r:embed="rId2"/>
          <a:srcRect l="26887" t="18234" r="27830" b="15403"/>
          <a:stretch/>
        </p:blipFill>
        <p:spPr>
          <a:xfrm>
            <a:off x="3089064" y="1147900"/>
            <a:ext cx="5809129" cy="4553511"/>
          </a:xfrm>
          <a:prstGeom prst="rect">
            <a:avLst/>
          </a:prstGeom>
        </p:spPr>
      </p:pic>
      <p:sp>
        <p:nvSpPr>
          <p:cNvPr id="3" name="TextBox 2">
            <a:extLst>
              <a:ext uri="{FF2B5EF4-FFF2-40B4-BE49-F238E27FC236}">
                <a16:creationId xmlns:a16="http://schemas.microsoft.com/office/drawing/2014/main" id="{DF4171F9-9C9F-E486-61B3-A68D4382DBFD}"/>
              </a:ext>
            </a:extLst>
          </p:cNvPr>
          <p:cNvSpPr txBox="1"/>
          <p:nvPr/>
        </p:nvSpPr>
        <p:spPr>
          <a:xfrm>
            <a:off x="3559278" y="5747578"/>
            <a:ext cx="8475406" cy="369332"/>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rPr>
              <a:t>The DEI survey is still available to complete  </a:t>
            </a:r>
            <a:r>
              <a:rPr lang="en-GB" sz="1800" u="sng" dirty="0">
                <a:solidFill>
                  <a:srgbClr val="0000FF"/>
                </a:solidFill>
                <a:effectLst/>
                <a:latin typeface="Calibri" panose="020F0502020204030204" pitchFamily="34" charset="0"/>
                <a:ea typeface="Calibri" panose="020F0502020204030204" pitchFamily="34" charset="0"/>
                <a:hlinkClick r:id="rId3"/>
              </a:rPr>
              <a:t>HERE</a:t>
            </a:r>
            <a:r>
              <a:rPr lang="en-GB"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03024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9068-5A44-E04B-9930-7983CB74119E}"/>
              </a:ext>
            </a:extLst>
          </p:cNvPr>
          <p:cNvSpPr>
            <a:spLocks noGrp="1"/>
          </p:cNvSpPr>
          <p:nvPr>
            <p:ph type="title"/>
          </p:nvPr>
        </p:nvSpPr>
        <p:spPr/>
        <p:txBody>
          <a:bodyPr/>
          <a:lstStyle/>
          <a:p>
            <a:r>
              <a:rPr lang="en-US" dirty="0"/>
              <a:t>Survey Results – August 2022</a:t>
            </a:r>
          </a:p>
        </p:txBody>
      </p:sp>
      <p:pic>
        <p:nvPicPr>
          <p:cNvPr id="4" name="Picture 3" descr="Graphical user interface&#10;&#10;Description automatically generated">
            <a:extLst>
              <a:ext uri="{FF2B5EF4-FFF2-40B4-BE49-F238E27FC236}">
                <a16:creationId xmlns:a16="http://schemas.microsoft.com/office/drawing/2014/main" id="{3DF61E9A-51D5-14A1-05C3-2685D363415B}"/>
              </a:ext>
            </a:extLst>
          </p:cNvPr>
          <p:cNvPicPr>
            <a:picLocks noChangeAspect="1"/>
          </p:cNvPicPr>
          <p:nvPr/>
        </p:nvPicPr>
        <p:blipFill rotWithShape="1">
          <a:blip r:embed="rId2"/>
          <a:srcRect l="26290" t="16057" r="27823" b="14982"/>
          <a:stretch/>
        </p:blipFill>
        <p:spPr>
          <a:xfrm>
            <a:off x="501444" y="1064342"/>
            <a:ext cx="5594556" cy="4729316"/>
          </a:xfrm>
          <a:prstGeom prst="rect">
            <a:avLst/>
          </a:prstGeom>
        </p:spPr>
      </p:pic>
      <p:pic>
        <p:nvPicPr>
          <p:cNvPr id="6" name="Picture 5" descr="Graphical user interface, application, waterfall chart&#10;&#10;Description automatically generated">
            <a:extLst>
              <a:ext uri="{FF2B5EF4-FFF2-40B4-BE49-F238E27FC236}">
                <a16:creationId xmlns:a16="http://schemas.microsoft.com/office/drawing/2014/main" id="{9A24377B-9CBF-802E-AE8B-27FCAF3F5796}"/>
              </a:ext>
            </a:extLst>
          </p:cNvPr>
          <p:cNvPicPr>
            <a:picLocks noChangeAspect="1"/>
          </p:cNvPicPr>
          <p:nvPr/>
        </p:nvPicPr>
        <p:blipFill rotWithShape="1">
          <a:blip r:embed="rId3"/>
          <a:srcRect l="27016" t="15519" r="28145" b="13262"/>
          <a:stretch/>
        </p:blipFill>
        <p:spPr>
          <a:xfrm>
            <a:off x="5928851" y="1064342"/>
            <a:ext cx="5466736" cy="4884174"/>
          </a:xfrm>
          <a:prstGeom prst="rect">
            <a:avLst/>
          </a:prstGeom>
        </p:spPr>
      </p:pic>
    </p:spTree>
    <p:extLst>
      <p:ext uri="{BB962C8B-B14F-4D97-AF65-F5344CB8AC3E}">
        <p14:creationId xmlns:p14="http://schemas.microsoft.com/office/powerpoint/2010/main" val="192580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9068-5A44-E04B-9930-7983CB74119E}"/>
              </a:ext>
            </a:extLst>
          </p:cNvPr>
          <p:cNvSpPr>
            <a:spLocks noGrp="1"/>
          </p:cNvSpPr>
          <p:nvPr>
            <p:ph type="title"/>
          </p:nvPr>
        </p:nvSpPr>
        <p:spPr/>
        <p:txBody>
          <a:bodyPr/>
          <a:lstStyle/>
          <a:p>
            <a:r>
              <a:rPr lang="en-US" dirty="0"/>
              <a:t>Survey Results – August 2022</a:t>
            </a:r>
          </a:p>
        </p:txBody>
      </p:sp>
      <p:pic>
        <p:nvPicPr>
          <p:cNvPr id="5" name="Picture 4" descr="Graphical user interface, Word&#10;&#10;Description automatically generated with medium confidence">
            <a:extLst>
              <a:ext uri="{FF2B5EF4-FFF2-40B4-BE49-F238E27FC236}">
                <a16:creationId xmlns:a16="http://schemas.microsoft.com/office/drawing/2014/main" id="{4A80648B-BB6E-BB4C-29E6-B86AF77C607B}"/>
              </a:ext>
            </a:extLst>
          </p:cNvPr>
          <p:cNvPicPr>
            <a:picLocks noChangeAspect="1"/>
          </p:cNvPicPr>
          <p:nvPr/>
        </p:nvPicPr>
        <p:blipFill rotWithShape="1">
          <a:blip r:embed="rId2"/>
          <a:srcRect l="26937" t="14085" r="28324" b="12338"/>
          <a:stretch/>
        </p:blipFill>
        <p:spPr>
          <a:xfrm>
            <a:off x="294968" y="1120237"/>
            <a:ext cx="5171768" cy="4784219"/>
          </a:xfrm>
          <a:prstGeom prst="rect">
            <a:avLst/>
          </a:prstGeom>
        </p:spPr>
      </p:pic>
      <p:pic>
        <p:nvPicPr>
          <p:cNvPr id="8" name="Picture 7" descr="Chart&#10;&#10;Description automatically generated">
            <a:extLst>
              <a:ext uri="{FF2B5EF4-FFF2-40B4-BE49-F238E27FC236}">
                <a16:creationId xmlns:a16="http://schemas.microsoft.com/office/drawing/2014/main" id="{F0105F76-64D3-62D4-3113-30E881E5D87F}"/>
              </a:ext>
            </a:extLst>
          </p:cNvPr>
          <p:cNvPicPr>
            <a:picLocks noChangeAspect="1"/>
          </p:cNvPicPr>
          <p:nvPr/>
        </p:nvPicPr>
        <p:blipFill rotWithShape="1">
          <a:blip r:embed="rId3"/>
          <a:srcRect l="27017" t="15054" r="27741" b="12623"/>
          <a:stretch/>
        </p:blipFill>
        <p:spPr>
          <a:xfrm>
            <a:off x="5766619" y="1120237"/>
            <a:ext cx="5515897" cy="4959921"/>
          </a:xfrm>
          <a:prstGeom prst="rect">
            <a:avLst/>
          </a:prstGeom>
        </p:spPr>
      </p:pic>
    </p:spTree>
    <p:extLst>
      <p:ext uri="{BB962C8B-B14F-4D97-AF65-F5344CB8AC3E}">
        <p14:creationId xmlns:p14="http://schemas.microsoft.com/office/powerpoint/2010/main" val="347108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9068-5A44-E04B-9930-7983CB74119E}"/>
              </a:ext>
            </a:extLst>
          </p:cNvPr>
          <p:cNvSpPr>
            <a:spLocks noGrp="1"/>
          </p:cNvSpPr>
          <p:nvPr>
            <p:ph type="title"/>
          </p:nvPr>
        </p:nvSpPr>
        <p:spPr/>
        <p:txBody>
          <a:bodyPr/>
          <a:lstStyle/>
          <a:p>
            <a:r>
              <a:rPr lang="en-US" dirty="0"/>
              <a:t>Survey Results – August 2022</a:t>
            </a:r>
          </a:p>
        </p:txBody>
      </p:sp>
      <p:pic>
        <p:nvPicPr>
          <p:cNvPr id="5" name="Picture 4" descr="Chart&#10;&#10;Description automatically generated">
            <a:extLst>
              <a:ext uri="{FF2B5EF4-FFF2-40B4-BE49-F238E27FC236}">
                <a16:creationId xmlns:a16="http://schemas.microsoft.com/office/drawing/2014/main" id="{2A393064-6591-D360-E1F1-9754226E3C25}"/>
              </a:ext>
            </a:extLst>
          </p:cNvPr>
          <p:cNvPicPr>
            <a:picLocks noChangeAspect="1"/>
          </p:cNvPicPr>
          <p:nvPr/>
        </p:nvPicPr>
        <p:blipFill rotWithShape="1">
          <a:blip r:embed="rId2"/>
          <a:srcRect l="26533" t="15521" r="28628" b="13261"/>
          <a:stretch/>
        </p:blipFill>
        <p:spPr>
          <a:xfrm>
            <a:off x="206475" y="1136215"/>
            <a:ext cx="5466737" cy="4884174"/>
          </a:xfrm>
          <a:prstGeom prst="rect">
            <a:avLst/>
          </a:prstGeom>
        </p:spPr>
      </p:pic>
      <p:pic>
        <p:nvPicPr>
          <p:cNvPr id="8" name="Picture 7" descr="Graphical user interface, Word&#10;&#10;Description automatically generated">
            <a:extLst>
              <a:ext uri="{FF2B5EF4-FFF2-40B4-BE49-F238E27FC236}">
                <a16:creationId xmlns:a16="http://schemas.microsoft.com/office/drawing/2014/main" id="{5D8566B2-4DDC-C996-4409-EFD47A5D01E9}"/>
              </a:ext>
            </a:extLst>
          </p:cNvPr>
          <p:cNvPicPr>
            <a:picLocks noChangeAspect="1"/>
          </p:cNvPicPr>
          <p:nvPr/>
        </p:nvPicPr>
        <p:blipFill rotWithShape="1">
          <a:blip r:embed="rId3"/>
          <a:srcRect l="26290" t="15341" r="28145" b="15125"/>
          <a:stretch/>
        </p:blipFill>
        <p:spPr>
          <a:xfrm>
            <a:off x="5673212" y="1052052"/>
            <a:ext cx="5555226" cy="4768645"/>
          </a:xfrm>
          <a:prstGeom prst="rect">
            <a:avLst/>
          </a:prstGeom>
        </p:spPr>
      </p:pic>
    </p:spTree>
    <p:extLst>
      <p:ext uri="{BB962C8B-B14F-4D97-AF65-F5344CB8AC3E}">
        <p14:creationId xmlns:p14="http://schemas.microsoft.com/office/powerpoint/2010/main" val="343382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9068-5A44-E04B-9930-7983CB74119E}"/>
              </a:ext>
            </a:extLst>
          </p:cNvPr>
          <p:cNvSpPr>
            <a:spLocks noGrp="1"/>
          </p:cNvSpPr>
          <p:nvPr>
            <p:ph type="title"/>
          </p:nvPr>
        </p:nvSpPr>
        <p:spPr/>
        <p:txBody>
          <a:bodyPr/>
          <a:lstStyle/>
          <a:p>
            <a:r>
              <a:rPr lang="en-US" dirty="0"/>
              <a:t>Survey Results – August 2022</a:t>
            </a:r>
          </a:p>
        </p:txBody>
      </p:sp>
      <p:pic>
        <p:nvPicPr>
          <p:cNvPr id="8" name="Picture 7" descr="Chart&#10;&#10;Description automatically generated with medium confidence">
            <a:extLst>
              <a:ext uri="{FF2B5EF4-FFF2-40B4-BE49-F238E27FC236}">
                <a16:creationId xmlns:a16="http://schemas.microsoft.com/office/drawing/2014/main" id="{0BF8AAF2-0F8A-AAF0-F0E0-1501686804F9}"/>
              </a:ext>
            </a:extLst>
          </p:cNvPr>
          <p:cNvPicPr>
            <a:picLocks noChangeAspect="1"/>
          </p:cNvPicPr>
          <p:nvPr/>
        </p:nvPicPr>
        <p:blipFill rotWithShape="1">
          <a:blip r:embed="rId2"/>
          <a:srcRect l="26775" t="15519" r="27338" b="11972"/>
          <a:stretch/>
        </p:blipFill>
        <p:spPr>
          <a:xfrm>
            <a:off x="334296" y="1208088"/>
            <a:ext cx="5594555" cy="4972664"/>
          </a:xfrm>
          <a:prstGeom prst="rect">
            <a:avLst/>
          </a:prstGeom>
        </p:spPr>
      </p:pic>
      <p:pic>
        <p:nvPicPr>
          <p:cNvPr id="22" name="Picture 21" descr="Graphical user interface, Word&#10;&#10;Description automatically generated">
            <a:extLst>
              <a:ext uri="{FF2B5EF4-FFF2-40B4-BE49-F238E27FC236}">
                <a16:creationId xmlns:a16="http://schemas.microsoft.com/office/drawing/2014/main" id="{90D95256-F70C-D986-E5BB-0B61F2657682}"/>
              </a:ext>
            </a:extLst>
          </p:cNvPr>
          <p:cNvPicPr>
            <a:picLocks noChangeAspect="1"/>
          </p:cNvPicPr>
          <p:nvPr/>
        </p:nvPicPr>
        <p:blipFill rotWithShape="1">
          <a:blip r:embed="rId3"/>
          <a:srcRect l="26736" t="14117" r="28088" b="15294"/>
          <a:stretch/>
        </p:blipFill>
        <p:spPr>
          <a:xfrm>
            <a:off x="6001668" y="1273949"/>
            <a:ext cx="5507915" cy="4840941"/>
          </a:xfrm>
          <a:prstGeom prst="rect">
            <a:avLst/>
          </a:prstGeom>
        </p:spPr>
      </p:pic>
    </p:spTree>
    <p:extLst>
      <p:ext uri="{BB962C8B-B14F-4D97-AF65-F5344CB8AC3E}">
        <p14:creationId xmlns:p14="http://schemas.microsoft.com/office/powerpoint/2010/main" val="31237447"/>
      </p:ext>
    </p:extLst>
  </p:cSld>
  <p:clrMapOvr>
    <a:masterClrMapping/>
  </p:clrMapOvr>
</p:sld>
</file>

<file path=ppt/theme/theme1.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515</Words>
  <Application>Microsoft Office PowerPoint</Application>
  <PresentationFormat>Widescreen</PresentationFormat>
  <Paragraphs>66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Open Sans Light</vt:lpstr>
      <vt:lpstr>Wingdings</vt:lpstr>
      <vt:lpstr>1_Network</vt:lpstr>
      <vt:lpstr>Diversity, Equity and Inclusion</vt:lpstr>
      <vt:lpstr>Recap: DEI Committee Plan</vt:lpstr>
      <vt:lpstr>1) Commitment statement </vt:lpstr>
      <vt:lpstr>3) Success for the DEI committee</vt:lpstr>
      <vt:lpstr>Survey Results – August 2022</vt:lpstr>
      <vt:lpstr>Survey Results – August 2022</vt:lpstr>
      <vt:lpstr>Survey Results – August 2022</vt:lpstr>
      <vt:lpstr>Survey Results – August 2022</vt:lpstr>
      <vt:lpstr>Survey Results – August 2022</vt:lpstr>
      <vt:lpstr>Survey Results – August 2022 (Q10 contd)</vt:lpstr>
      <vt:lpstr>Survey Results – August 2022 (Q10 contd)</vt:lpstr>
      <vt:lpstr>Survey Results – August 2022 (Q10 contd)</vt:lpstr>
      <vt:lpstr>Survey Results – August 2022 (Q10 contd)</vt:lpstr>
      <vt:lpstr>Survey Results – August 2022 (Q11)</vt:lpstr>
      <vt:lpstr>Survey Results – August 2022 (Q12 &amp; 13)</vt:lpstr>
      <vt:lpstr>Survey Results – August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Karyn Bright</cp:lastModifiedBy>
  <cp:revision>33</cp:revision>
  <cp:lastPrinted>2022-04-28T22:19:31Z</cp:lastPrinted>
  <dcterms:created xsi:type="dcterms:W3CDTF">2022-04-28T22:16:59Z</dcterms:created>
  <dcterms:modified xsi:type="dcterms:W3CDTF">2023-10-29T16:08:52Z</dcterms:modified>
</cp:coreProperties>
</file>