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0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6E7A9-2FA2-4164-BDC2-C5608E088191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87DD5-1FF5-4694-A4FD-BF4F128F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2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31c9fec80f5_1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3" name="Google Shape;563;g31c9fec80f5_1_1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1" i="0" dirty="0">
                <a:solidFill>
                  <a:srgbClr val="1B1B1B"/>
                </a:solidFill>
                <a:effectLst/>
                <a:latin typeface="Source Sans Pro" panose="020B0503030403020204" pitchFamily="34" charset="0"/>
              </a:rPr>
              <a:t>Attribute Validation Services for Identity Management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64" name="Google Shape;564;g31c9fec80f5_1_16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31c9fec80f5_1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6" name="Google Shape;576;g31c9fec80f5_1_1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7" name="Google Shape;577;g31c9fec80f5_1_17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5700E-9B70-8C3A-C6F6-50462A0C6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F86AED-FB2F-DCA4-98B9-5CADB33F7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BBC35-3D01-A0CF-802D-3CCCC983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89D7D-A43F-F297-AC75-486995E14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10EF5-46E5-5023-36CF-CF5E7CAF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4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1ABA9-EB49-6406-CD94-84D258FF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3F924-741D-E412-3931-804057932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37814-77F6-590E-EFD5-5FD4B552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0AC34-AE62-6554-DDC2-7E8F4ECEE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880D4-D9A0-C702-1344-7F14C987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3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FE9AA8-8F68-2E6B-8F27-4DF36E567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68819B-4E3D-3AD7-0369-6B5C3DA1C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EEE35-B6A5-7D1D-FE9B-E076C3A25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D6697-387D-6953-8E67-0EC3DDBD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4ED4F-388D-21EA-B6ED-AD66025E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0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FD3C8-3F98-0579-39E1-765FACEE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063AD-A0D4-E08C-0389-A29EE341F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2795D-616A-5C65-575A-0AA7BE38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13EF2-4550-9C29-FDF5-D5F504B1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91FD3-F432-606A-F67A-C49B9B52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0558D-32A8-ADFC-B139-994C5F1F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53473-4F4C-EE69-1328-3150B9BA6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A96E9-16BE-F9D6-5751-21803209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630FA-EB0F-A34B-3E82-3174343C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E67F7-74E1-82BE-3F50-2312760B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4200-293C-D6D1-9484-3848129F4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1AD5B-0971-93F1-3B77-BD2EB70E4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6DC0E-2529-A44E-D8FC-36EAAE077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EA0FB-4CEF-4B45-0CCA-A674AEB3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EF847-739F-5B93-A2FA-1396B2F9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A29C-E9A8-FE7F-7FB2-E1D5DBD4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5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FD10B-60DD-B37D-D562-9C95C279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DC9A2-56AC-A71E-2706-AEA9980B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AF9D0-96B2-BC7E-18EC-F127B1BCF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3ACFC1-AA32-1423-2B6B-C39BC7C69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77340F-8FD4-F0CB-358B-EF35CCFA4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A4E0D3-AA1E-B76F-03D7-894F8B6B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B3D3C4-C76D-4EE7-CE43-456430151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966602-B9D7-1EB2-B473-63E1535D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1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29048-26A1-6E70-5CE6-2819C265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4A927F-B7FD-A887-C343-8ACAD723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37BDD-7625-DDC2-9264-E441208B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DCA45-1F68-AA14-8CA6-2F91CC05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FA5771-2485-AAEC-F7A2-7A403FD2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C0760-E357-2448-051B-376AB901E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5F4FF-1ADE-55A0-29D3-A6170834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9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22DA-D848-A1D2-2D88-DFC169ED1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4E93-2A50-7EDA-D5B7-CBFAFEBDA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D35DB-2ABB-6DF8-FEE4-3714B4F08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AABF1-F54F-9A97-2D1E-C26F6EDB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AF0BE-447A-FD1E-4741-8B900A02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12B15-1F82-7ECF-27CE-27E0E9597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3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224E0-6523-1573-622B-F072E01E6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B8E51C-71E4-6B53-7F6D-C46CDDF4E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7E6ED-628D-193E-D471-A5B906992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89C7C-6BFD-B4F8-5F88-055A2200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637CC-4DBF-60C8-33E3-1445E65F2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89EA1-5BD1-186F-2103-2D31E51A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9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8E3BF9-E063-C387-8B93-7F7ACCA8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D8E8B-A941-1A9C-6DDF-6AB6F1F97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F9A2-81B6-609D-89C0-3125CA123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FCE4AA-1534-4E20-B90C-CDD7B3387CAF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B01CF-5D09-B4D5-0A9B-CC609216E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102CD-078F-E33F-C296-C5E6B8BA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0AD173-B0EE-4303-9C27-6C50BB95F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4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6" name="Google Shape;566;g31c9fec80f5_1_163"/>
          <p:cNvGrpSpPr/>
          <p:nvPr/>
        </p:nvGrpSpPr>
        <p:grpSpPr>
          <a:xfrm>
            <a:off x="0" y="-33115"/>
            <a:ext cx="4105275" cy="6858000"/>
            <a:chOff x="0" y="0"/>
            <a:chExt cx="4105275" cy="6858000"/>
          </a:xfrm>
        </p:grpSpPr>
        <p:sp>
          <p:nvSpPr>
            <p:cNvPr id="567" name="Google Shape;567;g31c9fec80f5_1_163"/>
            <p:cNvSpPr/>
            <p:nvPr/>
          </p:nvSpPr>
          <p:spPr>
            <a:xfrm>
              <a:off x="0" y="0"/>
              <a:ext cx="4048125" cy="6858000"/>
            </a:xfrm>
            <a:custGeom>
              <a:avLst/>
              <a:gdLst/>
              <a:ahLst/>
              <a:cxnLst/>
              <a:rect l="l" t="t" r="r" b="b"/>
              <a:pathLst>
                <a:path w="4048125" h="6858000" extrusionOk="0">
                  <a:moveTo>
                    <a:pt x="404812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048125" y="6858000"/>
                  </a:lnTo>
                  <a:lnTo>
                    <a:pt x="4048125" y="0"/>
                  </a:lnTo>
                  <a:close/>
                </a:path>
              </a:pathLst>
            </a:custGeom>
            <a:solidFill>
              <a:srgbClr val="7EA9A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g31c9fec80f5_1_163"/>
            <p:cNvSpPr/>
            <p:nvPr/>
          </p:nvSpPr>
          <p:spPr>
            <a:xfrm>
              <a:off x="4038600" y="0"/>
              <a:ext cx="66675" cy="6858000"/>
            </a:xfrm>
            <a:custGeom>
              <a:avLst/>
              <a:gdLst/>
              <a:ahLst/>
              <a:cxnLst/>
              <a:rect l="l" t="t" r="r" b="b"/>
              <a:pathLst>
                <a:path w="66675" h="6858000" extrusionOk="0">
                  <a:moveTo>
                    <a:pt x="6667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6675" y="6858000"/>
                  </a:lnTo>
                  <a:lnTo>
                    <a:pt x="66675" y="0"/>
                  </a:lnTo>
                  <a:close/>
                </a:path>
              </a:pathLst>
            </a:custGeom>
            <a:solidFill>
              <a:srgbClr val="C4D5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9" name="Google Shape;569;g31c9fec80f5_1_163"/>
          <p:cNvSpPr txBox="1">
            <a:spLocks noGrp="1"/>
          </p:cNvSpPr>
          <p:nvPr>
            <p:ph type="dt" idx="10"/>
          </p:nvPr>
        </p:nvSpPr>
        <p:spPr>
          <a:xfrm>
            <a:off x="81914" y="6509413"/>
            <a:ext cx="33387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4480" marR="0" lvl="0" indent="0" algn="l" rtl="0">
              <a:lnSpc>
                <a:spcPct val="1391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sz="1400" b="0" i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0" name="Google Shape;570;g31c9fec80f5_1_1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634" y="2286008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1" name="Google Shape;571;g31c9fec80f5_1_163"/>
          <p:cNvSpPr txBox="1"/>
          <p:nvPr/>
        </p:nvSpPr>
        <p:spPr>
          <a:xfrm>
            <a:off x="4263580" y="1152047"/>
            <a:ext cx="7726420" cy="5278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sz="2800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Tools for people and regulators to control personal data use and understand risk</a:t>
            </a:r>
          </a:p>
          <a:p>
            <a:pPr marL="285750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Transparency Performance Indicators-TPIs</a:t>
            </a:r>
          </a:p>
          <a:p>
            <a:pPr marL="742950" lvl="1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b="0" i="0" u="none" strike="noStrike" cap="none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Timing of Notice</a:t>
            </a:r>
          </a:p>
          <a:p>
            <a:pPr marL="742950" lvl="1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Content of Notice</a:t>
            </a:r>
          </a:p>
          <a:p>
            <a:pPr marL="742950" lvl="1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b="0" i="0" u="none" strike="noStrike" cap="none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Access to and Usability of Notice</a:t>
            </a:r>
          </a:p>
          <a:p>
            <a:pPr marL="742950" lvl="1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Appropriate Security</a:t>
            </a:r>
            <a:endParaRPr lang="en-US" sz="2800" dirty="0">
              <a:solidFill>
                <a:srgbClr val="62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Fo</a:t>
            </a:r>
            <a:r>
              <a:rPr lang="en-US" sz="2800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cuses on required notices and disclosures by PII Controllers</a:t>
            </a:r>
          </a:p>
          <a:p>
            <a:pPr marL="285750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Interoperability through open standards </a:t>
            </a:r>
            <a:r>
              <a:rPr lang="en-US" sz="2800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and legal frameworks – </a:t>
            </a:r>
            <a:r>
              <a:rPr lang="en-US" sz="2800" b="1" i="1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Authority</a:t>
            </a:r>
            <a:r>
              <a:rPr lang="en-US" sz="2800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 for people</a:t>
            </a:r>
          </a:p>
          <a:p>
            <a:pPr marL="285750" indent="-279400">
              <a:buClr>
                <a:srgbClr val="627052"/>
              </a:buClr>
              <a:buSzPts val="2700"/>
              <a:buFont typeface="Arial"/>
              <a:buChar char="•"/>
            </a:pPr>
            <a:r>
              <a:rPr lang="en-US" sz="2800" dirty="0">
                <a:solidFill>
                  <a:srgbClr val="627052"/>
                </a:solidFill>
                <a:latin typeface="Arial"/>
                <a:ea typeface="Arial"/>
                <a:cs typeface="Arial"/>
                <a:sym typeface="Arial"/>
              </a:rPr>
              <a:t>Does NOT require identification of PII Principal</a:t>
            </a:r>
          </a:p>
          <a:p>
            <a:pPr marL="285750" indent="-279400">
              <a:buClr>
                <a:srgbClr val="627052"/>
              </a:buClr>
              <a:buSzPts val="2700"/>
              <a:buFont typeface="Arial"/>
              <a:buChar char="•"/>
            </a:pPr>
            <a:endParaRPr sz="1300" b="0" i="0" u="none" strike="noStrike" cap="none" dirty="0">
              <a:solidFill>
                <a:srgbClr val="6270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31c9fec80f5_1_163"/>
          <p:cNvSpPr txBox="1"/>
          <p:nvPr/>
        </p:nvSpPr>
        <p:spPr>
          <a:xfrm>
            <a:off x="4198266" y="396194"/>
            <a:ext cx="799373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A8AC"/>
              </a:buClr>
              <a:buSzPts val="4800"/>
              <a:buFont typeface="Arial"/>
              <a:buNone/>
            </a:pPr>
            <a:r>
              <a:rPr lang="en-GB" sz="3600" dirty="0">
                <a:solidFill>
                  <a:srgbClr val="7DA8AC"/>
                </a:solidFill>
                <a:latin typeface="Arial"/>
                <a:ea typeface="Arial"/>
                <a:cs typeface="Arial"/>
                <a:sym typeface="Arial"/>
              </a:rPr>
              <a:t>Transparency Performance Reporting</a:t>
            </a:r>
            <a:endParaRPr lang="en-GB"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31c9fec80f5_1_16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1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9" name="Google Shape;579;g31c9fec80f5_1_174"/>
          <p:cNvGrpSpPr/>
          <p:nvPr/>
        </p:nvGrpSpPr>
        <p:grpSpPr>
          <a:xfrm>
            <a:off x="0" y="-33115"/>
            <a:ext cx="4105275" cy="6858000"/>
            <a:chOff x="0" y="0"/>
            <a:chExt cx="4105275" cy="6858000"/>
          </a:xfrm>
        </p:grpSpPr>
        <p:sp>
          <p:nvSpPr>
            <p:cNvPr id="580" name="Google Shape;580;g31c9fec80f5_1_174"/>
            <p:cNvSpPr/>
            <p:nvPr/>
          </p:nvSpPr>
          <p:spPr>
            <a:xfrm>
              <a:off x="0" y="0"/>
              <a:ext cx="4048125" cy="6858000"/>
            </a:xfrm>
            <a:custGeom>
              <a:avLst/>
              <a:gdLst/>
              <a:ahLst/>
              <a:cxnLst/>
              <a:rect l="l" t="t" r="r" b="b"/>
              <a:pathLst>
                <a:path w="4048125" h="6858000" extrusionOk="0">
                  <a:moveTo>
                    <a:pt x="404812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048125" y="6858000"/>
                  </a:lnTo>
                  <a:lnTo>
                    <a:pt x="4048125" y="0"/>
                  </a:lnTo>
                  <a:close/>
                </a:path>
              </a:pathLst>
            </a:custGeom>
            <a:solidFill>
              <a:srgbClr val="7EA9A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g31c9fec80f5_1_174"/>
            <p:cNvSpPr/>
            <p:nvPr/>
          </p:nvSpPr>
          <p:spPr>
            <a:xfrm>
              <a:off x="4038600" y="0"/>
              <a:ext cx="66675" cy="6858000"/>
            </a:xfrm>
            <a:custGeom>
              <a:avLst/>
              <a:gdLst/>
              <a:ahLst/>
              <a:cxnLst/>
              <a:rect l="l" t="t" r="r" b="b"/>
              <a:pathLst>
                <a:path w="66675" h="6858000" extrusionOk="0">
                  <a:moveTo>
                    <a:pt x="6667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6675" y="6858000"/>
                  </a:lnTo>
                  <a:lnTo>
                    <a:pt x="66675" y="0"/>
                  </a:lnTo>
                  <a:close/>
                </a:path>
              </a:pathLst>
            </a:custGeom>
            <a:solidFill>
              <a:srgbClr val="C4D5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2" name="Google Shape;582;g31c9fec80f5_1_174"/>
          <p:cNvSpPr txBox="1">
            <a:spLocks noGrp="1"/>
          </p:cNvSpPr>
          <p:nvPr>
            <p:ph type="dt" idx="10"/>
          </p:nvPr>
        </p:nvSpPr>
        <p:spPr>
          <a:xfrm>
            <a:off x="81914" y="6509413"/>
            <a:ext cx="33387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4480" marR="0" lvl="0" indent="0" algn="l" rtl="0">
              <a:lnSpc>
                <a:spcPct val="1391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Copyright 2024 Kantara Initiative Inc</a:t>
            </a:r>
            <a:endParaRPr sz="1400" b="0" i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3" name="Google Shape;583;g31c9fec80f5_1_1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637" y="2286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4" name="Google Shape;584;g31c9fec80f5_1_174"/>
          <p:cNvSpPr txBox="1"/>
          <p:nvPr/>
        </p:nvSpPr>
        <p:spPr>
          <a:xfrm>
            <a:off x="4430776" y="1342435"/>
            <a:ext cx="7663506" cy="4985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3600"/>
              <a:buFont typeface="Arial"/>
              <a:buChar char="•"/>
            </a:pPr>
            <a:r>
              <a:rPr lang="it-IT" sz="3600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Apply and demonstrate use of TPIs</a:t>
            </a:r>
            <a:endParaRPr lang="it-IT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2800"/>
              <a:buFont typeface="Arial"/>
              <a:buChar char="•"/>
            </a:pPr>
            <a:r>
              <a:rPr lang="it-IT" sz="2800" b="0" i="0" u="none" strike="noStrike" cap="none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Valid and legal basis of Consent</a:t>
            </a:r>
            <a:endParaRPr lang="it-IT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lvl="2" indent="-285750">
              <a:buClr>
                <a:srgbClr val="637052"/>
              </a:buClr>
              <a:buSzPts val="2800"/>
              <a:buFont typeface="Arial"/>
              <a:buChar char="•"/>
            </a:pPr>
            <a:r>
              <a:rPr lang="it-IT" sz="2800" b="0" i="0" u="none" strike="noStrike" cap="none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Cookies</a:t>
            </a:r>
          </a:p>
          <a:p>
            <a:pPr marL="1200150" lvl="2" indent="-285750">
              <a:buClr>
                <a:srgbClr val="637052"/>
              </a:buClr>
              <a:buSzPts val="2800"/>
              <a:buFont typeface="Arial"/>
              <a:buChar char="•"/>
            </a:pPr>
            <a:r>
              <a:rPr lang="it-IT" sz="2800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Surveillance Notice</a:t>
            </a:r>
            <a:endParaRPr lang="it-IT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Consent Receipt v2</a:t>
            </a:r>
          </a:p>
          <a:p>
            <a:pPr marL="742950" lvl="1" indent="-285750">
              <a:buClr>
                <a:srgbClr val="637052"/>
              </a:buClr>
              <a:buSzPts val="3600"/>
              <a:buFont typeface="Arial"/>
              <a:buChar char="•"/>
            </a:pPr>
            <a:r>
              <a:rPr lang="en-US" sz="2800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Profile of ISO 27560 Record Structure (to be made open and without fee)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3600"/>
              <a:buFont typeface="Arial"/>
              <a:buChar char="•"/>
            </a:pPr>
            <a:r>
              <a:rPr lang="it-IT" sz="3600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Notice Controller Credential</a:t>
            </a:r>
            <a:endParaRPr lang="it-IT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2800"/>
              <a:buFont typeface="Arial"/>
              <a:buChar char="•"/>
            </a:pPr>
            <a:r>
              <a:rPr lang="it-IT" sz="2800" b="0" i="0" u="none" strike="noStrike" cap="none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Notice Controller Schema</a:t>
            </a:r>
            <a:endParaRPr lang="it-IT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2800"/>
              <a:buFont typeface="Arial"/>
              <a:buChar char="•"/>
            </a:pPr>
            <a:r>
              <a:rPr lang="it-IT" sz="2800" b="0" i="0" u="none" strike="noStrike" cap="none" dirty="0">
                <a:solidFill>
                  <a:srgbClr val="637052"/>
                </a:solidFill>
                <a:latin typeface="Arial"/>
                <a:ea typeface="Arial"/>
                <a:cs typeface="Arial"/>
                <a:sym typeface="Arial"/>
              </a:rPr>
              <a:t>Demo Credential and Record</a:t>
            </a:r>
            <a:endParaRPr lang="it-IT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7052"/>
              </a:buClr>
              <a:buSzPts val="3600"/>
              <a:buFont typeface="Arial"/>
              <a:buChar char="•"/>
            </a:pPr>
            <a:endParaRPr lang="en-US" sz="1400" b="0" i="0" u="none" strike="noStrike" cap="none" dirty="0">
              <a:solidFill>
                <a:srgbClr val="6370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g31c9fec80f5_1_174"/>
          <p:cNvSpPr txBox="1"/>
          <p:nvPr/>
        </p:nvSpPr>
        <p:spPr>
          <a:xfrm>
            <a:off x="4430776" y="529625"/>
            <a:ext cx="6478015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A8AC"/>
              </a:buClr>
              <a:buSzPts val="4800"/>
              <a:buFont typeface="Arial"/>
              <a:buNone/>
            </a:pPr>
            <a:r>
              <a:rPr lang="en-GB" sz="4400" b="0" i="0" u="none" strike="noStrike" cap="none" dirty="0">
                <a:solidFill>
                  <a:srgbClr val="7DA8AC"/>
                </a:solidFill>
                <a:latin typeface="Arial"/>
                <a:ea typeface="Arial"/>
                <a:cs typeface="Arial"/>
                <a:sym typeface="Arial"/>
              </a:rPr>
              <a:t>2025 – Next Steps</a:t>
            </a:r>
            <a:endParaRPr sz="4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g31c9fec80f5_1_17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1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43A1D0AB6A948BF80B46377836F52" ma:contentTypeVersion="16" ma:contentTypeDescription="Create a new document." ma:contentTypeScope="" ma:versionID="d3532ff7a4c7cf90eb5384bd97980fc5">
  <xsd:schema xmlns:xsd="http://www.w3.org/2001/XMLSchema" xmlns:xs="http://www.w3.org/2001/XMLSchema" xmlns:p="http://schemas.microsoft.com/office/2006/metadata/properties" xmlns:ns3="f68e281a-4df2-4b3b-906b-f89cd78dc545" xmlns:ns4="65540610-8895-434f-bc41-7a47f298a0ce" targetNamespace="http://schemas.microsoft.com/office/2006/metadata/properties" ma:root="true" ma:fieldsID="7f71964dc2d48fd411fb35e7f6f09f92" ns3:_="" ns4:_="">
    <xsd:import namespace="f68e281a-4df2-4b3b-906b-f89cd78dc545"/>
    <xsd:import namespace="65540610-8895-434f-bc41-7a47f298a0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e281a-4df2-4b3b-906b-f89cd78dc5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40610-8895-434f-bc41-7a47f298a0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68e281a-4df2-4b3b-906b-f89cd78dc545" xsi:nil="true"/>
  </documentManagement>
</p:properties>
</file>

<file path=customXml/itemProps1.xml><?xml version="1.0" encoding="utf-8"?>
<ds:datastoreItem xmlns:ds="http://schemas.openxmlformats.org/officeDocument/2006/customXml" ds:itemID="{72803185-674E-4CF6-9942-9081D9B30A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e281a-4df2-4b3b-906b-f89cd78dc545"/>
    <ds:schemaRef ds:uri="65540610-8895-434f-bc41-7a47f298a0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62F139-3337-4A2B-AFAC-1025065AA3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D759D1-ACC7-4968-9AFD-2FE9E3CB783A}">
  <ds:schemaRefs>
    <ds:schemaRef ds:uri="http://schemas.microsoft.com/office/2006/documentManagement/types"/>
    <ds:schemaRef ds:uri="http://purl.org/dc/terms/"/>
    <ds:schemaRef ds:uri="f68e281a-4df2-4b3b-906b-f89cd78dc545"/>
    <ds:schemaRef ds:uri="http://schemas.microsoft.com/office/infopath/2007/PartnerControls"/>
    <ds:schemaRef ds:uri="http://purl.org/dc/elements/1.1/"/>
    <ds:schemaRef ds:uri="65540610-8895-434f-bc41-7a47f298a0ce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129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Source Sans Pro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Salvatore D'Agostino</dc:creator>
  <cp:lastModifiedBy>Salvatore D'Agostino</cp:lastModifiedBy>
  <cp:revision>3</cp:revision>
  <dcterms:created xsi:type="dcterms:W3CDTF">2025-04-13T13:36:17Z</dcterms:created>
  <dcterms:modified xsi:type="dcterms:W3CDTF">2025-04-13T14:32:49Z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0x010100D9E43A1D0AB6A948BF80B46377836F52</vt:lpwstr>
  </property>
</Properties>
</file>