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72" r:id="rId1"/>
    <p:sldMasterId id="2147483673" r:id="rId2"/>
  </p:sldMasterIdLst>
  <p:notesMasterIdLst>
    <p:notesMasterId r:id="rId7"/>
  </p:notesMasterIdLst>
  <p:sldIdLst>
    <p:sldId id="256" r:id="rId3"/>
    <p:sldId id="257" r:id="rId4"/>
    <p:sldId id="258" r:id="rId5"/>
    <p:sldId id="259" r:id="rId6"/>
  </p:sldIdLst>
  <p:sldSz cx="9144000" cy="5143500" type="screen16x9"/>
  <p:notesSz cx="6858000" cy="9144000"/>
  <p:embeddedFontLst>
    <p:embeddedFont>
      <p:font typeface="Space Grotesk" panose="020B0604020202020204" charset="0"/>
      <p:regular r:id="rId8"/>
      <p:bold r:id="rId9"/>
    </p:embeddedFont>
    <p:embeddedFont>
      <p:font typeface="Space Grotesk SemiBold" panose="020B0604020202020204" charset="0"/>
      <p:regular r:id="rId10"/>
      <p:bold r:id="rId11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7559" autoAdjust="0"/>
  </p:normalViewPr>
  <p:slideViewPr>
    <p:cSldViewPr snapToGrid="0">
      <p:cViewPr>
        <p:scale>
          <a:sx n="75" d="100"/>
          <a:sy n="75" d="100"/>
        </p:scale>
        <p:origin x="1020" y="276"/>
      </p:cViewPr>
      <p:guideLst>
        <p:guide orient="horz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font" Target="fonts/font4.fntdata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font" Target="fonts/font3.fntdata"/><Relationship Id="rId4" Type="http://schemas.openxmlformats.org/officeDocument/2006/relationships/slide" Target="slides/slide2.xml"/><Relationship Id="rId9" Type="http://schemas.openxmlformats.org/officeDocument/2006/relationships/font" Target="fonts/font2.fntdata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2c485099672_0_1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g2c485099672_0_13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Simplification – reliable, sustainable, in the process (vs. melting icebergs w/blockchains)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g26c9bef236a_0_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1" name="Google Shape;151;g26c9bef236a_0_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UMA WG existing work hits on 1, 2, and 4 - managing info across different places, org ability to delegate to a person, solving how you figure out who the person is (could be for future work)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Age assurance work – we predicted the current moment! Consent receipts work hits on 1, also 2 for providing notice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IoT area is a great indicator of lack of deep experience out there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“Consent from” vs. “consent to” is a missing link today – consent tokens are a solution</a:t>
            </a:r>
            <a:endParaRPr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1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" name="Google Shape;52;p11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53" name="Google Shape;53;p11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54" name="Google Shape;54;p11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5" name="Google Shape;55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56" name="Google Shape;56;p11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275000" y="4663213"/>
            <a:ext cx="875550" cy="2839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2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59" name="Google Shape;5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60" name="Google Shape;60;p12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275000" y="4663213"/>
            <a:ext cx="875550" cy="2839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3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63" name="Google Shape;63;p13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64" name="Google Shape;64;p1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65" name="Google Shape;65;p13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275000" y="4663213"/>
            <a:ext cx="875550" cy="2839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68" name="Google Shape;68;p14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275000" y="4663213"/>
            <a:ext cx="875550" cy="2839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6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75" name="Google Shape;75;p16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76" name="Google Shape;76;p1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7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79" name="Google Shape;79;p1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Font typeface="Space Grotesk"/>
              <a:buChar char="●"/>
              <a:defRPr>
                <a:latin typeface="Space Grotesk"/>
                <a:ea typeface="Space Grotesk"/>
                <a:cs typeface="Space Grotesk"/>
                <a:sym typeface="Space Grotesk"/>
              </a:defRPr>
            </a:lvl1pPr>
            <a:lvl2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Font typeface="Space Grotesk"/>
              <a:buChar char="○"/>
              <a:defRPr>
                <a:latin typeface="Space Grotesk"/>
                <a:ea typeface="Space Grotesk"/>
                <a:cs typeface="Space Grotesk"/>
                <a:sym typeface="Space Grotesk"/>
              </a:defRPr>
            </a:lvl2pPr>
            <a:lvl3pPr marL="1371600" lvl="2" indent="-317500" rtl="0">
              <a:spcBef>
                <a:spcPts val="0"/>
              </a:spcBef>
              <a:spcAft>
                <a:spcPts val="0"/>
              </a:spcAft>
              <a:buSzPts val="1400"/>
              <a:buFont typeface="Space Grotesk"/>
              <a:buChar char="■"/>
              <a:defRPr>
                <a:latin typeface="Space Grotesk"/>
                <a:ea typeface="Space Grotesk"/>
                <a:cs typeface="Space Grotesk"/>
                <a:sym typeface="Space Grotesk"/>
              </a:defRPr>
            </a:lvl3pPr>
            <a:lvl4pPr marL="1828800" lvl="3" indent="-317500" rtl="0">
              <a:spcBef>
                <a:spcPts val="0"/>
              </a:spcBef>
              <a:spcAft>
                <a:spcPts val="0"/>
              </a:spcAft>
              <a:buSzPts val="1400"/>
              <a:buFont typeface="Space Grotesk"/>
              <a:buChar char="●"/>
              <a:defRPr>
                <a:latin typeface="Space Grotesk"/>
                <a:ea typeface="Space Grotesk"/>
                <a:cs typeface="Space Grotesk"/>
                <a:sym typeface="Space Grotesk"/>
              </a:defRPr>
            </a:lvl4pPr>
            <a:lvl5pPr marL="2286000" lvl="4" indent="-317500" rtl="0">
              <a:spcBef>
                <a:spcPts val="0"/>
              </a:spcBef>
              <a:spcAft>
                <a:spcPts val="0"/>
              </a:spcAft>
              <a:buSzPts val="1400"/>
              <a:buFont typeface="Space Grotesk"/>
              <a:buChar char="○"/>
              <a:defRPr>
                <a:latin typeface="Space Grotesk"/>
                <a:ea typeface="Space Grotesk"/>
                <a:cs typeface="Space Grotesk"/>
                <a:sym typeface="Space Grotesk"/>
              </a:defRPr>
            </a:lvl5pPr>
            <a:lvl6pPr marL="2743200" lvl="5" indent="-317500" rtl="0">
              <a:spcBef>
                <a:spcPts val="0"/>
              </a:spcBef>
              <a:spcAft>
                <a:spcPts val="0"/>
              </a:spcAft>
              <a:buSzPts val="1400"/>
              <a:buFont typeface="Space Grotesk"/>
              <a:buChar char="■"/>
              <a:defRPr>
                <a:latin typeface="Space Grotesk"/>
                <a:ea typeface="Space Grotesk"/>
                <a:cs typeface="Space Grotesk"/>
                <a:sym typeface="Space Grotesk"/>
              </a:defRPr>
            </a:lvl6pPr>
            <a:lvl7pPr marL="3200400" lvl="6" indent="-317500" rtl="0">
              <a:spcBef>
                <a:spcPts val="0"/>
              </a:spcBef>
              <a:spcAft>
                <a:spcPts val="0"/>
              </a:spcAft>
              <a:buSzPts val="1400"/>
              <a:buFont typeface="Space Grotesk"/>
              <a:buChar char="●"/>
              <a:defRPr>
                <a:latin typeface="Space Grotesk"/>
                <a:ea typeface="Space Grotesk"/>
                <a:cs typeface="Space Grotesk"/>
                <a:sym typeface="Space Grotesk"/>
              </a:defRPr>
            </a:lvl7pPr>
            <a:lvl8pPr marL="3657600" lvl="7" indent="-317500" rtl="0">
              <a:spcBef>
                <a:spcPts val="0"/>
              </a:spcBef>
              <a:spcAft>
                <a:spcPts val="0"/>
              </a:spcAft>
              <a:buSzPts val="1400"/>
              <a:buFont typeface="Space Grotesk"/>
              <a:buChar char="○"/>
              <a:defRPr>
                <a:latin typeface="Space Grotesk"/>
                <a:ea typeface="Space Grotesk"/>
                <a:cs typeface="Space Grotesk"/>
                <a:sym typeface="Space Grotesk"/>
              </a:defRPr>
            </a:lvl8pPr>
            <a:lvl9pPr marL="4114800" lvl="8" indent="-317500" rtl="0">
              <a:spcBef>
                <a:spcPts val="0"/>
              </a:spcBef>
              <a:spcAft>
                <a:spcPts val="0"/>
              </a:spcAft>
              <a:buSzPts val="1400"/>
              <a:buFont typeface="Space Grotesk"/>
              <a:buChar char="■"/>
              <a:defRPr>
                <a:latin typeface="Space Grotesk"/>
                <a:ea typeface="Space Grotesk"/>
                <a:cs typeface="Space Grotesk"/>
                <a:sym typeface="Space Grotesk"/>
              </a:defRPr>
            </a:lvl9pPr>
          </a:lstStyle>
          <a:p>
            <a:endParaRPr/>
          </a:p>
        </p:txBody>
      </p:sp>
      <p:sp>
        <p:nvSpPr>
          <p:cNvPr id="83" name="Google Shape;83;p1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84" name="Google Shape;84;p18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275000" y="4663213"/>
            <a:ext cx="875550" cy="2839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9pPr>
          </a:lstStyle>
          <a:p>
            <a:endParaRPr/>
          </a:p>
        </p:txBody>
      </p:sp>
      <p:sp>
        <p:nvSpPr>
          <p:cNvPr id="87" name="Google Shape;87;p1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88" name="Google Shape;88;p19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89" name="Google Shape;89;p1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90" name="Google Shape;90;p19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275000" y="4663213"/>
            <a:ext cx="875550" cy="2839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2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9pPr>
          </a:lstStyle>
          <a:p>
            <a:endParaRPr/>
          </a:p>
        </p:txBody>
      </p:sp>
      <p:sp>
        <p:nvSpPr>
          <p:cNvPr id="93" name="Google Shape;93;p2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94" name="Google Shape;94;p20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275000" y="4663213"/>
            <a:ext cx="875550" cy="2839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1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97" name="Google Shape;97;p21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98" name="Google Shape;98;p2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99" name="Google Shape;99;p21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275000" y="4663213"/>
            <a:ext cx="875550" cy="2839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 green" type="secHead">
  <p:cSld name="SECTION_HEADER">
    <p:bg>
      <p:bgPr>
        <a:solidFill>
          <a:srgbClr val="163D2E"/>
        </a:solidFill>
        <a:effectLst/>
      </p:bgPr>
    </p:bg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08C44B"/>
              </a:buClr>
              <a:buSzPts val="3600"/>
              <a:buNone/>
              <a:defRPr sz="3600">
                <a:solidFill>
                  <a:srgbClr val="08C44B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16" name="Google Shape;16;p3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4135150" y="274628"/>
            <a:ext cx="873682" cy="2839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22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102" name="Google Shape;102;p2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23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5" name="Google Shape;105;p23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106" name="Google Shape;106;p23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107" name="Google Shape;107;p23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08" name="Google Shape;108;p2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24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111" name="Google Shape;111;p2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112" name="Google Shape;112;p24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275000" y="4663213"/>
            <a:ext cx="875550" cy="2839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5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115" name="Google Shape;115;p25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16" name="Google Shape;116;p2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117" name="Google Shape;117;p25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275000" y="4663213"/>
            <a:ext cx="875550" cy="2839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2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 plum">
  <p:cSld name="SECTION_HEADER_1">
    <p:bg>
      <p:bgPr>
        <a:solidFill>
          <a:srgbClr val="480830"/>
        </a:solidFill>
        <a:effectLst/>
      </p:bgPr>
    </p:bg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DBC4A4"/>
              </a:buClr>
              <a:buSzPts val="3600"/>
              <a:buNone/>
              <a:defRPr sz="3600">
                <a:solidFill>
                  <a:srgbClr val="DBC4A4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20" name="Google Shape;20;p4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4135404" y="274628"/>
            <a:ext cx="873185" cy="2839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 wheat">
  <p:cSld name="SECTION_HEADER_1_1">
    <p:bg>
      <p:bgPr>
        <a:solidFill>
          <a:srgbClr val="DBC4A4"/>
        </a:solidFill>
        <a:effectLst/>
      </p:bgPr>
    </p:bg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5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163D2E"/>
              </a:buClr>
              <a:buSzPts val="3600"/>
              <a:buNone/>
              <a:defRPr sz="3600">
                <a:solidFill>
                  <a:srgbClr val="163D2E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163D2E"/>
              </a:buClr>
              <a:buSzPts val="3600"/>
              <a:buNone/>
              <a:defRPr sz="3600">
                <a:solidFill>
                  <a:srgbClr val="163D2E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163D2E"/>
              </a:buClr>
              <a:buSzPts val="3600"/>
              <a:buNone/>
              <a:defRPr sz="3600">
                <a:solidFill>
                  <a:srgbClr val="163D2E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163D2E"/>
              </a:buClr>
              <a:buSzPts val="3600"/>
              <a:buNone/>
              <a:defRPr sz="3600">
                <a:solidFill>
                  <a:srgbClr val="163D2E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163D2E"/>
              </a:buClr>
              <a:buSzPts val="3600"/>
              <a:buNone/>
              <a:defRPr sz="3600">
                <a:solidFill>
                  <a:srgbClr val="163D2E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163D2E"/>
              </a:buClr>
              <a:buSzPts val="3600"/>
              <a:buNone/>
              <a:defRPr sz="3600">
                <a:solidFill>
                  <a:srgbClr val="163D2E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163D2E"/>
              </a:buClr>
              <a:buSzPts val="3600"/>
              <a:buNone/>
              <a:defRPr sz="3600">
                <a:solidFill>
                  <a:srgbClr val="163D2E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163D2E"/>
              </a:buClr>
              <a:buSzPts val="3600"/>
              <a:buNone/>
              <a:defRPr sz="3600">
                <a:solidFill>
                  <a:srgbClr val="163D2E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163D2E"/>
              </a:buClr>
              <a:buSzPts val="3600"/>
              <a:buNone/>
              <a:defRPr sz="3600">
                <a:solidFill>
                  <a:srgbClr val="163D2E"/>
                </a:solidFill>
              </a:defRPr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24" name="Google Shape;24;p5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4135404" y="274628"/>
            <a:ext cx="873185" cy="283951"/>
          </a:xfrm>
          <a:prstGeom prst="rect">
            <a:avLst/>
          </a:prstGeom>
          <a:noFill/>
          <a:ln>
            <a:noFill/>
          </a:ln>
        </p:spPr>
      </p:pic>
      <p:pic>
        <p:nvPicPr>
          <p:cNvPr id="25" name="Google Shape;25;p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134238" y="274625"/>
            <a:ext cx="875515" cy="2839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Font typeface="Space Grotesk"/>
              <a:buChar char="●"/>
              <a:defRPr>
                <a:latin typeface="Space Grotesk"/>
                <a:ea typeface="Space Grotesk"/>
                <a:cs typeface="Space Grotesk"/>
                <a:sym typeface="Space Grotesk"/>
              </a:defRPr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Font typeface="Space Grotesk"/>
              <a:buChar char="○"/>
              <a:defRPr>
                <a:latin typeface="Space Grotesk"/>
                <a:ea typeface="Space Grotesk"/>
                <a:cs typeface="Space Grotesk"/>
                <a:sym typeface="Space Grotesk"/>
              </a:defRPr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Font typeface="Space Grotesk"/>
              <a:buChar char="■"/>
              <a:defRPr>
                <a:latin typeface="Space Grotesk"/>
                <a:ea typeface="Space Grotesk"/>
                <a:cs typeface="Space Grotesk"/>
                <a:sym typeface="Space Grotesk"/>
              </a:defRPr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Font typeface="Space Grotesk"/>
              <a:buChar char="●"/>
              <a:defRPr>
                <a:latin typeface="Space Grotesk"/>
                <a:ea typeface="Space Grotesk"/>
                <a:cs typeface="Space Grotesk"/>
                <a:sym typeface="Space Grotesk"/>
              </a:defRPr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Font typeface="Space Grotesk"/>
              <a:buChar char="○"/>
              <a:defRPr>
                <a:latin typeface="Space Grotesk"/>
                <a:ea typeface="Space Grotesk"/>
                <a:cs typeface="Space Grotesk"/>
                <a:sym typeface="Space Grotesk"/>
              </a:defRPr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Font typeface="Space Grotesk"/>
              <a:buChar char="■"/>
              <a:defRPr>
                <a:latin typeface="Space Grotesk"/>
                <a:ea typeface="Space Grotesk"/>
                <a:cs typeface="Space Grotesk"/>
                <a:sym typeface="Space Grotesk"/>
              </a:defRPr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Font typeface="Space Grotesk"/>
              <a:buChar char="●"/>
              <a:defRPr>
                <a:latin typeface="Space Grotesk"/>
                <a:ea typeface="Space Grotesk"/>
                <a:cs typeface="Space Grotesk"/>
                <a:sym typeface="Space Grotesk"/>
              </a:defRPr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Font typeface="Space Grotesk"/>
              <a:buChar char="○"/>
              <a:defRPr>
                <a:latin typeface="Space Grotesk"/>
                <a:ea typeface="Space Grotesk"/>
                <a:cs typeface="Space Grotesk"/>
                <a:sym typeface="Space Grotesk"/>
              </a:defRPr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Font typeface="Space Grotesk"/>
              <a:buChar char="■"/>
              <a:defRPr>
                <a:latin typeface="Space Grotesk"/>
                <a:ea typeface="Space Grotesk"/>
                <a:cs typeface="Space Grotesk"/>
                <a:sym typeface="Space Grotesk"/>
              </a:defRPr>
            </a:lvl9pPr>
          </a:lstStyle>
          <a:p>
            <a:endParaRPr/>
          </a:p>
        </p:txBody>
      </p:sp>
      <p:sp>
        <p:nvSpPr>
          <p:cNvPr id="29" name="Google Shape;29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30" name="Google Shape;30;p6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275000" y="4663213"/>
            <a:ext cx="875550" cy="2839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4" name="Google Shape;34;p7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5" name="Google Shape;35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36" name="Google Shape;36;p7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275000" y="4663213"/>
            <a:ext cx="875550" cy="2839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40" name="Google Shape;40;p8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275000" y="4663213"/>
            <a:ext cx="875550" cy="2839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9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43" name="Google Shape;43;p9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44" name="Google Shape;44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45" name="Google Shape;45;p9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275000" y="4663213"/>
            <a:ext cx="875550" cy="2839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0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48" name="Google Shape;48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49" name="Google Shape;49;p10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275000" y="4663213"/>
            <a:ext cx="875550" cy="2839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163D2E"/>
              </a:buClr>
              <a:buSzPts val="2400"/>
              <a:buFont typeface="Space Grotesk"/>
              <a:buNone/>
              <a:defRPr sz="2400" b="1">
                <a:solidFill>
                  <a:srgbClr val="163D2E"/>
                </a:solidFill>
                <a:latin typeface="Space Grotesk"/>
                <a:ea typeface="Space Grotesk"/>
                <a:cs typeface="Space Grotesk"/>
                <a:sym typeface="Space Grotesk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163D2E"/>
              </a:buClr>
              <a:buSzPts val="2400"/>
              <a:buNone/>
              <a:defRPr sz="2400">
                <a:solidFill>
                  <a:srgbClr val="163D2E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163D2E"/>
              </a:buClr>
              <a:buSzPts val="2400"/>
              <a:buNone/>
              <a:defRPr sz="2400">
                <a:solidFill>
                  <a:srgbClr val="163D2E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163D2E"/>
              </a:buClr>
              <a:buSzPts val="2400"/>
              <a:buNone/>
              <a:defRPr sz="2400">
                <a:solidFill>
                  <a:srgbClr val="163D2E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163D2E"/>
              </a:buClr>
              <a:buSzPts val="2400"/>
              <a:buNone/>
              <a:defRPr sz="2400">
                <a:solidFill>
                  <a:srgbClr val="163D2E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163D2E"/>
              </a:buClr>
              <a:buSzPts val="2400"/>
              <a:buNone/>
              <a:defRPr sz="2400">
                <a:solidFill>
                  <a:srgbClr val="163D2E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163D2E"/>
              </a:buClr>
              <a:buSzPts val="2400"/>
              <a:buNone/>
              <a:defRPr sz="2400">
                <a:solidFill>
                  <a:srgbClr val="163D2E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163D2E"/>
              </a:buClr>
              <a:buSzPts val="2400"/>
              <a:buNone/>
              <a:defRPr sz="2400">
                <a:solidFill>
                  <a:srgbClr val="163D2E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163D2E"/>
              </a:buClr>
              <a:buSzPts val="2400"/>
              <a:buNone/>
              <a:defRPr sz="2400">
                <a:solidFill>
                  <a:srgbClr val="163D2E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63D2E"/>
              </a:buClr>
              <a:buSzPts val="1800"/>
              <a:buFont typeface="Space Grotesk"/>
              <a:buChar char="●"/>
              <a:defRPr sz="1800">
                <a:solidFill>
                  <a:srgbClr val="163D2E"/>
                </a:solidFill>
                <a:latin typeface="Space Grotesk"/>
                <a:ea typeface="Space Grotesk"/>
                <a:cs typeface="Space Grotesk"/>
                <a:sym typeface="Space Grotesk"/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63D2E"/>
              </a:buClr>
              <a:buSzPts val="1400"/>
              <a:buFont typeface="Space Grotesk"/>
              <a:buChar char="○"/>
              <a:defRPr>
                <a:solidFill>
                  <a:srgbClr val="163D2E"/>
                </a:solidFill>
                <a:latin typeface="Space Grotesk"/>
                <a:ea typeface="Space Grotesk"/>
                <a:cs typeface="Space Grotesk"/>
                <a:sym typeface="Space Grotesk"/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63D2E"/>
              </a:buClr>
              <a:buSzPts val="1400"/>
              <a:buFont typeface="Space Grotesk"/>
              <a:buChar char="■"/>
              <a:defRPr>
                <a:solidFill>
                  <a:srgbClr val="163D2E"/>
                </a:solidFill>
                <a:latin typeface="Space Grotesk"/>
                <a:ea typeface="Space Grotesk"/>
                <a:cs typeface="Space Grotesk"/>
                <a:sym typeface="Space Grotesk"/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63D2E"/>
              </a:buClr>
              <a:buSzPts val="1400"/>
              <a:buFont typeface="Space Grotesk"/>
              <a:buChar char="●"/>
              <a:defRPr>
                <a:solidFill>
                  <a:srgbClr val="163D2E"/>
                </a:solidFill>
                <a:latin typeface="Space Grotesk"/>
                <a:ea typeface="Space Grotesk"/>
                <a:cs typeface="Space Grotesk"/>
                <a:sym typeface="Space Grotesk"/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63D2E"/>
              </a:buClr>
              <a:buSzPts val="1400"/>
              <a:buFont typeface="Space Grotesk"/>
              <a:buChar char="○"/>
              <a:defRPr>
                <a:solidFill>
                  <a:srgbClr val="163D2E"/>
                </a:solidFill>
                <a:latin typeface="Space Grotesk"/>
                <a:ea typeface="Space Grotesk"/>
                <a:cs typeface="Space Grotesk"/>
                <a:sym typeface="Space Grotesk"/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63D2E"/>
              </a:buClr>
              <a:buSzPts val="1400"/>
              <a:buFont typeface="Space Grotesk"/>
              <a:buChar char="■"/>
              <a:defRPr>
                <a:solidFill>
                  <a:srgbClr val="163D2E"/>
                </a:solidFill>
                <a:latin typeface="Space Grotesk"/>
                <a:ea typeface="Space Grotesk"/>
                <a:cs typeface="Space Grotesk"/>
                <a:sym typeface="Space Grotesk"/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63D2E"/>
              </a:buClr>
              <a:buSzPts val="1400"/>
              <a:buFont typeface="Space Grotesk"/>
              <a:buChar char="●"/>
              <a:defRPr>
                <a:solidFill>
                  <a:srgbClr val="163D2E"/>
                </a:solidFill>
                <a:latin typeface="Space Grotesk"/>
                <a:ea typeface="Space Grotesk"/>
                <a:cs typeface="Space Grotesk"/>
                <a:sym typeface="Space Grotesk"/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63D2E"/>
              </a:buClr>
              <a:buSzPts val="1400"/>
              <a:buFont typeface="Space Grotesk"/>
              <a:buChar char="○"/>
              <a:defRPr>
                <a:solidFill>
                  <a:srgbClr val="163D2E"/>
                </a:solidFill>
                <a:latin typeface="Space Grotesk"/>
                <a:ea typeface="Space Grotesk"/>
                <a:cs typeface="Space Grotesk"/>
                <a:sym typeface="Space Grotesk"/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63D2E"/>
              </a:buClr>
              <a:buSzPts val="1400"/>
              <a:buFont typeface="Space Grotesk"/>
              <a:buChar char="■"/>
              <a:defRPr>
                <a:solidFill>
                  <a:srgbClr val="163D2E"/>
                </a:solidFill>
                <a:latin typeface="Space Grotesk"/>
                <a:ea typeface="Space Grotesk"/>
                <a:cs typeface="Space Grotesk"/>
                <a:sym typeface="Space Grotesk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Space Grotesk"/>
                <a:ea typeface="Space Grotesk"/>
                <a:cs typeface="Space Grotesk"/>
                <a:sym typeface="Space Grotesk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Space Grotesk"/>
                <a:ea typeface="Space Grotesk"/>
                <a:cs typeface="Space Grotesk"/>
                <a:sym typeface="Space Grotesk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Space Grotesk"/>
                <a:ea typeface="Space Grotesk"/>
                <a:cs typeface="Space Grotesk"/>
                <a:sym typeface="Space Grotesk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Space Grotesk"/>
                <a:ea typeface="Space Grotesk"/>
                <a:cs typeface="Space Grotesk"/>
                <a:sym typeface="Space Grotesk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Space Grotesk"/>
                <a:ea typeface="Space Grotesk"/>
                <a:cs typeface="Space Grotesk"/>
                <a:sym typeface="Space Grotesk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Space Grotesk"/>
                <a:ea typeface="Space Grotesk"/>
                <a:cs typeface="Space Grotesk"/>
                <a:sym typeface="Space Grotesk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Space Grotesk"/>
                <a:ea typeface="Space Grotesk"/>
                <a:cs typeface="Space Grotesk"/>
                <a:sym typeface="Space Grotesk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Space Grotesk"/>
                <a:ea typeface="Space Grotesk"/>
                <a:cs typeface="Space Grotesk"/>
                <a:sym typeface="Space Grotesk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Space Grotesk"/>
                <a:ea typeface="Space Grotesk"/>
                <a:cs typeface="Space Grotesk"/>
                <a:sym typeface="Space Grotesk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163D2E"/>
              </a:buClr>
              <a:buSzPts val="2400"/>
              <a:buFont typeface="Space Grotesk"/>
              <a:buNone/>
              <a:defRPr sz="2400" b="1">
                <a:solidFill>
                  <a:srgbClr val="163D2E"/>
                </a:solidFill>
                <a:latin typeface="Space Grotesk"/>
                <a:ea typeface="Space Grotesk"/>
                <a:cs typeface="Space Grotesk"/>
                <a:sym typeface="Space Grotesk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163D2E"/>
              </a:buClr>
              <a:buSzPts val="2400"/>
              <a:buNone/>
              <a:defRPr sz="2400">
                <a:solidFill>
                  <a:srgbClr val="163D2E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163D2E"/>
              </a:buClr>
              <a:buSzPts val="2400"/>
              <a:buNone/>
              <a:defRPr sz="2400">
                <a:solidFill>
                  <a:srgbClr val="163D2E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163D2E"/>
              </a:buClr>
              <a:buSzPts val="2400"/>
              <a:buNone/>
              <a:defRPr sz="2400">
                <a:solidFill>
                  <a:srgbClr val="163D2E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163D2E"/>
              </a:buClr>
              <a:buSzPts val="2400"/>
              <a:buNone/>
              <a:defRPr sz="2400">
                <a:solidFill>
                  <a:srgbClr val="163D2E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163D2E"/>
              </a:buClr>
              <a:buSzPts val="2400"/>
              <a:buNone/>
              <a:defRPr sz="2400">
                <a:solidFill>
                  <a:srgbClr val="163D2E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163D2E"/>
              </a:buClr>
              <a:buSzPts val="2400"/>
              <a:buNone/>
              <a:defRPr sz="2400">
                <a:solidFill>
                  <a:srgbClr val="163D2E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163D2E"/>
              </a:buClr>
              <a:buSzPts val="2400"/>
              <a:buNone/>
              <a:defRPr sz="2400">
                <a:solidFill>
                  <a:srgbClr val="163D2E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163D2E"/>
              </a:buClr>
              <a:buSzPts val="2400"/>
              <a:buNone/>
              <a:defRPr sz="2400">
                <a:solidFill>
                  <a:srgbClr val="163D2E"/>
                </a:solidFill>
              </a:defRPr>
            </a:lvl9pPr>
          </a:lstStyle>
          <a:p>
            <a:endParaRPr/>
          </a:p>
        </p:txBody>
      </p:sp>
      <p:sp>
        <p:nvSpPr>
          <p:cNvPr id="71" name="Google Shape;71;p1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63D2E"/>
              </a:buClr>
              <a:buSzPts val="1800"/>
              <a:buFont typeface="Space Grotesk"/>
              <a:buChar char="●"/>
              <a:defRPr sz="1800">
                <a:solidFill>
                  <a:srgbClr val="163D2E"/>
                </a:solidFill>
                <a:latin typeface="Space Grotesk"/>
                <a:ea typeface="Space Grotesk"/>
                <a:cs typeface="Space Grotesk"/>
                <a:sym typeface="Space Grotesk"/>
              </a:defRPr>
            </a:lvl1pPr>
            <a:lvl2pPr marL="914400" lvl="1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63D2E"/>
              </a:buClr>
              <a:buSzPts val="1400"/>
              <a:buFont typeface="Space Grotesk"/>
              <a:buChar char="○"/>
              <a:defRPr>
                <a:solidFill>
                  <a:srgbClr val="163D2E"/>
                </a:solidFill>
                <a:latin typeface="Space Grotesk"/>
                <a:ea typeface="Space Grotesk"/>
                <a:cs typeface="Space Grotesk"/>
                <a:sym typeface="Space Grotesk"/>
              </a:defRPr>
            </a:lvl2pPr>
            <a:lvl3pPr marL="1371600" lvl="2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63D2E"/>
              </a:buClr>
              <a:buSzPts val="1400"/>
              <a:buFont typeface="Space Grotesk"/>
              <a:buChar char="■"/>
              <a:defRPr>
                <a:solidFill>
                  <a:srgbClr val="163D2E"/>
                </a:solidFill>
                <a:latin typeface="Space Grotesk"/>
                <a:ea typeface="Space Grotesk"/>
                <a:cs typeface="Space Grotesk"/>
                <a:sym typeface="Space Grotesk"/>
              </a:defRPr>
            </a:lvl3pPr>
            <a:lvl4pPr marL="1828800" lvl="3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63D2E"/>
              </a:buClr>
              <a:buSzPts val="1400"/>
              <a:buFont typeface="Space Grotesk"/>
              <a:buChar char="●"/>
              <a:defRPr>
                <a:solidFill>
                  <a:srgbClr val="163D2E"/>
                </a:solidFill>
                <a:latin typeface="Space Grotesk"/>
                <a:ea typeface="Space Grotesk"/>
                <a:cs typeface="Space Grotesk"/>
                <a:sym typeface="Space Grotesk"/>
              </a:defRPr>
            </a:lvl4pPr>
            <a:lvl5pPr marL="2286000" lvl="4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63D2E"/>
              </a:buClr>
              <a:buSzPts val="1400"/>
              <a:buFont typeface="Space Grotesk"/>
              <a:buChar char="○"/>
              <a:defRPr>
                <a:solidFill>
                  <a:srgbClr val="163D2E"/>
                </a:solidFill>
                <a:latin typeface="Space Grotesk"/>
                <a:ea typeface="Space Grotesk"/>
                <a:cs typeface="Space Grotesk"/>
                <a:sym typeface="Space Grotesk"/>
              </a:defRPr>
            </a:lvl5pPr>
            <a:lvl6pPr marL="2743200" lvl="5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63D2E"/>
              </a:buClr>
              <a:buSzPts val="1400"/>
              <a:buFont typeface="Space Grotesk"/>
              <a:buChar char="■"/>
              <a:defRPr>
                <a:solidFill>
                  <a:srgbClr val="163D2E"/>
                </a:solidFill>
                <a:latin typeface="Space Grotesk"/>
                <a:ea typeface="Space Grotesk"/>
                <a:cs typeface="Space Grotesk"/>
                <a:sym typeface="Space Grotesk"/>
              </a:defRPr>
            </a:lvl6pPr>
            <a:lvl7pPr marL="3200400" lvl="6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63D2E"/>
              </a:buClr>
              <a:buSzPts val="1400"/>
              <a:buFont typeface="Space Grotesk"/>
              <a:buChar char="●"/>
              <a:defRPr>
                <a:solidFill>
                  <a:srgbClr val="163D2E"/>
                </a:solidFill>
                <a:latin typeface="Space Grotesk"/>
                <a:ea typeface="Space Grotesk"/>
                <a:cs typeface="Space Grotesk"/>
                <a:sym typeface="Space Grotesk"/>
              </a:defRPr>
            </a:lvl7pPr>
            <a:lvl8pPr marL="3657600" lvl="7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63D2E"/>
              </a:buClr>
              <a:buSzPts val="1400"/>
              <a:buFont typeface="Space Grotesk"/>
              <a:buChar char="○"/>
              <a:defRPr>
                <a:solidFill>
                  <a:srgbClr val="163D2E"/>
                </a:solidFill>
                <a:latin typeface="Space Grotesk"/>
                <a:ea typeface="Space Grotesk"/>
                <a:cs typeface="Space Grotesk"/>
                <a:sym typeface="Space Grotesk"/>
              </a:defRPr>
            </a:lvl8pPr>
            <a:lvl9pPr marL="4114800" lvl="8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63D2E"/>
              </a:buClr>
              <a:buSzPts val="1400"/>
              <a:buFont typeface="Space Grotesk"/>
              <a:buChar char="■"/>
              <a:defRPr>
                <a:solidFill>
                  <a:srgbClr val="163D2E"/>
                </a:solidFill>
                <a:latin typeface="Space Grotesk"/>
                <a:ea typeface="Space Grotesk"/>
                <a:cs typeface="Space Grotesk"/>
                <a:sym typeface="Space Grotesk"/>
              </a:defRPr>
            </a:lvl9pPr>
          </a:lstStyle>
          <a:p>
            <a:endParaRPr/>
          </a:p>
        </p:txBody>
      </p:sp>
      <p:sp>
        <p:nvSpPr>
          <p:cNvPr id="72" name="Google Shape;72;p1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 rtl="0">
              <a:buNone/>
              <a:defRPr sz="1000">
                <a:solidFill>
                  <a:schemeClr val="dk2"/>
                </a:solidFill>
                <a:latin typeface="Space Grotesk"/>
                <a:ea typeface="Space Grotesk"/>
                <a:cs typeface="Space Grotesk"/>
                <a:sym typeface="Space Grotesk"/>
              </a:defRPr>
            </a:lvl1pPr>
            <a:lvl2pPr lvl="1" algn="r" rtl="0">
              <a:buNone/>
              <a:defRPr sz="1000">
                <a:solidFill>
                  <a:schemeClr val="dk2"/>
                </a:solidFill>
                <a:latin typeface="Space Grotesk"/>
                <a:ea typeface="Space Grotesk"/>
                <a:cs typeface="Space Grotesk"/>
                <a:sym typeface="Space Grotesk"/>
              </a:defRPr>
            </a:lvl2pPr>
            <a:lvl3pPr lvl="2" algn="r" rtl="0">
              <a:buNone/>
              <a:defRPr sz="1000">
                <a:solidFill>
                  <a:schemeClr val="dk2"/>
                </a:solidFill>
                <a:latin typeface="Space Grotesk"/>
                <a:ea typeface="Space Grotesk"/>
                <a:cs typeface="Space Grotesk"/>
                <a:sym typeface="Space Grotesk"/>
              </a:defRPr>
            </a:lvl3pPr>
            <a:lvl4pPr lvl="3" algn="r" rtl="0">
              <a:buNone/>
              <a:defRPr sz="1000">
                <a:solidFill>
                  <a:schemeClr val="dk2"/>
                </a:solidFill>
                <a:latin typeface="Space Grotesk"/>
                <a:ea typeface="Space Grotesk"/>
                <a:cs typeface="Space Grotesk"/>
                <a:sym typeface="Space Grotesk"/>
              </a:defRPr>
            </a:lvl4pPr>
            <a:lvl5pPr lvl="4" algn="r" rtl="0">
              <a:buNone/>
              <a:defRPr sz="1000">
                <a:solidFill>
                  <a:schemeClr val="dk2"/>
                </a:solidFill>
                <a:latin typeface="Space Grotesk"/>
                <a:ea typeface="Space Grotesk"/>
                <a:cs typeface="Space Grotesk"/>
                <a:sym typeface="Space Grotesk"/>
              </a:defRPr>
            </a:lvl5pPr>
            <a:lvl6pPr lvl="5" algn="r" rtl="0">
              <a:buNone/>
              <a:defRPr sz="1000">
                <a:solidFill>
                  <a:schemeClr val="dk2"/>
                </a:solidFill>
                <a:latin typeface="Space Grotesk"/>
                <a:ea typeface="Space Grotesk"/>
                <a:cs typeface="Space Grotesk"/>
                <a:sym typeface="Space Grotesk"/>
              </a:defRPr>
            </a:lvl6pPr>
            <a:lvl7pPr lvl="6" algn="r" rtl="0">
              <a:buNone/>
              <a:defRPr sz="1000">
                <a:solidFill>
                  <a:schemeClr val="dk2"/>
                </a:solidFill>
                <a:latin typeface="Space Grotesk"/>
                <a:ea typeface="Space Grotesk"/>
                <a:cs typeface="Space Grotesk"/>
                <a:sym typeface="Space Grotesk"/>
              </a:defRPr>
            </a:lvl7pPr>
            <a:lvl8pPr lvl="7" algn="r" rtl="0">
              <a:buNone/>
              <a:defRPr sz="1000">
                <a:solidFill>
                  <a:schemeClr val="dk2"/>
                </a:solidFill>
                <a:latin typeface="Space Grotesk"/>
                <a:ea typeface="Space Grotesk"/>
                <a:cs typeface="Space Grotesk"/>
                <a:sym typeface="Space Grotesk"/>
              </a:defRPr>
            </a:lvl8pPr>
            <a:lvl9pPr lvl="8" algn="r" rtl="0">
              <a:buNone/>
              <a:defRPr sz="1000">
                <a:solidFill>
                  <a:schemeClr val="dk2"/>
                </a:solidFill>
                <a:latin typeface="Space Grotesk"/>
                <a:ea typeface="Space Grotesk"/>
                <a:cs typeface="Space Grotesk"/>
                <a:sym typeface="Space Grotesk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eve@vennfactory.com" TargetMode="External"/><Relationship Id="rId5" Type="http://schemas.openxmlformats.org/officeDocument/2006/relationships/image" Target="../media/image5.png"/><Relationship Id="rId4" Type="http://schemas.openxmlformats.org/officeDocument/2006/relationships/hyperlink" Target="http://vennfactory.com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BC4A4"/>
        </a:solidFill>
        <a:effectLst/>
      </p:bgPr>
    </p:bg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4" name="Google Shape;124;p2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67172" y="158841"/>
            <a:ext cx="8283023" cy="5007001"/>
          </a:xfrm>
          <a:prstGeom prst="rect">
            <a:avLst/>
          </a:prstGeom>
          <a:noFill/>
          <a:ln>
            <a:noFill/>
          </a:ln>
        </p:spPr>
      </p:pic>
      <p:pic>
        <p:nvPicPr>
          <p:cNvPr id="125" name="Google Shape;125;p27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75000" y="275000"/>
            <a:ext cx="1520548" cy="493724"/>
          </a:xfrm>
          <a:prstGeom prst="rect">
            <a:avLst/>
          </a:prstGeom>
          <a:noFill/>
          <a:ln>
            <a:noFill/>
          </a:ln>
        </p:spPr>
      </p:pic>
      <p:sp>
        <p:nvSpPr>
          <p:cNvPr id="126" name="Google Shape;126;p27"/>
          <p:cNvSpPr txBox="1"/>
          <p:nvPr/>
        </p:nvSpPr>
        <p:spPr>
          <a:xfrm>
            <a:off x="275000" y="2699525"/>
            <a:ext cx="4299000" cy="127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>
                <a:solidFill>
                  <a:srgbClr val="163D2E"/>
                </a:solidFill>
                <a:latin typeface="Space Grotesk SemiBold"/>
                <a:ea typeface="Space Grotesk SemiBold"/>
                <a:cs typeface="Space Grotesk SemiBold"/>
                <a:sym typeface="Space Grotesk SemiBold"/>
              </a:rPr>
              <a:t>BELIEFS</a:t>
            </a:r>
            <a:endParaRPr sz="3600">
              <a:solidFill>
                <a:srgbClr val="163D2E"/>
              </a:solidFill>
              <a:latin typeface="Space Grotesk SemiBold"/>
              <a:ea typeface="Space Grotesk SemiBold"/>
              <a:cs typeface="Space Grotesk SemiBold"/>
              <a:sym typeface="Space Grotesk SemiBold"/>
            </a:endParaRPr>
          </a:p>
          <a:p>
            <a:pPr marL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>
                <a:solidFill>
                  <a:srgbClr val="163D2E"/>
                </a:solidFill>
                <a:latin typeface="Space Grotesk SemiBold"/>
                <a:ea typeface="Space Grotesk SemiBold"/>
                <a:cs typeface="Space Grotesk SemiBold"/>
                <a:sym typeface="Space Grotesk SemiBold"/>
              </a:rPr>
              <a:t>EVIDENCE</a:t>
            </a:r>
            <a:endParaRPr sz="3600">
              <a:solidFill>
                <a:srgbClr val="163D2E"/>
              </a:solidFill>
              <a:latin typeface="Space Grotesk SemiBold"/>
              <a:ea typeface="Space Grotesk SemiBold"/>
              <a:cs typeface="Space Grotesk SemiBold"/>
              <a:sym typeface="Space Grotesk SemiBold"/>
            </a:endParaRPr>
          </a:p>
          <a:p>
            <a:pPr marL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>
                <a:solidFill>
                  <a:srgbClr val="163D2E"/>
                </a:solidFill>
                <a:latin typeface="Space Grotesk SemiBold"/>
                <a:ea typeface="Space Grotesk SemiBold"/>
                <a:cs typeface="Space Grotesk SemiBold"/>
                <a:sym typeface="Space Grotesk SemiBold"/>
              </a:rPr>
              <a:t>PROOF</a:t>
            </a:r>
            <a:endParaRPr sz="3600">
              <a:solidFill>
                <a:srgbClr val="163D2E"/>
              </a:solidFill>
              <a:latin typeface="Space Grotesk SemiBold"/>
              <a:ea typeface="Space Grotesk SemiBold"/>
              <a:cs typeface="Space Grotesk SemiBold"/>
              <a:sym typeface="Space Grotesk SemiBold"/>
            </a:endParaRPr>
          </a:p>
          <a:p>
            <a:pPr marL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>
                <a:solidFill>
                  <a:srgbClr val="163D2E"/>
                </a:solidFill>
                <a:latin typeface="Space Grotesk SemiBold"/>
                <a:ea typeface="Space Grotesk SemiBold"/>
                <a:cs typeface="Space Grotesk SemiBold"/>
                <a:sym typeface="Space Grotesk SemiBold"/>
              </a:rPr>
              <a:t>PLANS</a:t>
            </a:r>
            <a:endParaRPr sz="3600">
              <a:solidFill>
                <a:srgbClr val="163D2E"/>
              </a:solidFill>
              <a:latin typeface="Space Grotesk SemiBold"/>
              <a:ea typeface="Space Grotesk SemiBold"/>
              <a:cs typeface="Space Grotesk SemiBold"/>
              <a:sym typeface="Space Grotesk SemiBold"/>
            </a:endParaRPr>
          </a:p>
        </p:txBody>
      </p:sp>
      <p:sp>
        <p:nvSpPr>
          <p:cNvPr id="127" name="Google Shape;127;p27"/>
          <p:cNvSpPr txBox="1"/>
          <p:nvPr/>
        </p:nvSpPr>
        <p:spPr>
          <a:xfrm>
            <a:off x="286475" y="3846400"/>
            <a:ext cx="4287600" cy="71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2"/>
                </a:solidFill>
                <a:latin typeface="Space Grotesk"/>
                <a:ea typeface="Space Grotesk"/>
                <a:cs typeface="Space Grotesk"/>
                <a:sym typeface="Space Grotesk"/>
              </a:rPr>
              <a:t>A (draft) fully articulated vision for Kantara Initiative</a:t>
            </a:r>
            <a:endParaRPr sz="1800">
              <a:solidFill>
                <a:schemeClr val="dk2"/>
              </a:solidFill>
              <a:latin typeface="Space Grotesk"/>
              <a:ea typeface="Space Grotesk"/>
              <a:cs typeface="Space Grotesk"/>
              <a:sym typeface="Space Grotesk"/>
            </a:endParaRPr>
          </a:p>
        </p:txBody>
      </p:sp>
      <p:sp>
        <p:nvSpPr>
          <p:cNvPr id="128" name="Google Shape;128;p27"/>
          <p:cNvSpPr txBox="1"/>
          <p:nvPr/>
        </p:nvSpPr>
        <p:spPr>
          <a:xfrm>
            <a:off x="280775" y="4565800"/>
            <a:ext cx="4299000" cy="32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2"/>
                </a:solidFill>
                <a:latin typeface="Space Grotesk"/>
                <a:ea typeface="Space Grotesk"/>
                <a:cs typeface="Space Grotesk"/>
                <a:sym typeface="Space Grotesk"/>
              </a:rPr>
              <a:t>26 Mar 2024</a:t>
            </a:r>
            <a:endParaRPr sz="1200">
              <a:solidFill>
                <a:schemeClr val="dk2"/>
              </a:solidFill>
              <a:latin typeface="Space Grotesk"/>
              <a:ea typeface="Space Grotesk"/>
              <a:cs typeface="Space Grotesk"/>
              <a:sym typeface="Space Grotesk"/>
            </a:endParaRPr>
          </a:p>
        </p:txBody>
      </p:sp>
      <p:sp>
        <p:nvSpPr>
          <p:cNvPr id="129" name="Google Shape;129;p27"/>
          <p:cNvSpPr txBox="1"/>
          <p:nvPr/>
        </p:nvSpPr>
        <p:spPr>
          <a:xfrm>
            <a:off x="6204850" y="2957525"/>
            <a:ext cx="2664300" cy="101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rgbClr val="163D2E"/>
                </a:solidFill>
                <a:latin typeface="Space Grotesk"/>
                <a:ea typeface="Space Grotesk"/>
                <a:cs typeface="Space Grotesk"/>
                <a:sym typeface="Space Grotesk"/>
              </a:rPr>
              <a:t>Eve Maler</a:t>
            </a:r>
            <a:endParaRPr sz="1200">
              <a:solidFill>
                <a:srgbClr val="163D2E"/>
              </a:solidFill>
              <a:latin typeface="Space Grotesk"/>
              <a:ea typeface="Space Grotesk"/>
              <a:cs typeface="Space Grotesk"/>
              <a:sym typeface="Space Grotesk"/>
            </a:endParaRPr>
          </a:p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163D2E"/>
                </a:solidFill>
                <a:uFill>
                  <a:noFill/>
                </a:uFill>
                <a:latin typeface="Space Grotesk"/>
                <a:ea typeface="Space Grotesk"/>
                <a:cs typeface="Space Grotesk"/>
                <a:sym typeface="Space Grotesk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eve@vennfactory.com</a:t>
            </a:r>
            <a:endParaRPr sz="1000">
              <a:solidFill>
                <a:srgbClr val="163D2E"/>
              </a:solidFill>
              <a:latin typeface="Space Grotesk"/>
              <a:ea typeface="Space Grotesk"/>
              <a:cs typeface="Space Grotesk"/>
              <a:sym typeface="Space Grotesk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28"/>
          <p:cNvSpPr txBox="1">
            <a:spLocks noGrp="1"/>
          </p:cNvSpPr>
          <p:nvPr>
            <p:ph type="body" idx="4294967295"/>
          </p:nvPr>
        </p:nvSpPr>
        <p:spPr>
          <a:xfrm>
            <a:off x="265350" y="2496900"/>
            <a:ext cx="2001600" cy="2435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None/>
            </a:pPr>
            <a:r>
              <a:rPr lang="en" sz="1400" dirty="0">
                <a:solidFill>
                  <a:schemeClr val="dk2"/>
                </a:solidFill>
              </a:rPr>
              <a:t>We believe…in empowering people with tools to </a:t>
            </a:r>
            <a:r>
              <a:rPr lang="en" sz="1400" b="1" dirty="0">
                <a:solidFill>
                  <a:schemeClr val="dk2"/>
                </a:solidFill>
              </a:rPr>
              <a:t>help them make risk decisions</a:t>
            </a:r>
            <a:r>
              <a:rPr lang="en" sz="1400" dirty="0">
                <a:solidFill>
                  <a:schemeClr val="dk2"/>
                </a:solidFill>
              </a:rPr>
              <a:t>.</a:t>
            </a:r>
            <a:endParaRPr sz="1400" dirty="0">
              <a:solidFill>
                <a:schemeClr val="dk2"/>
              </a:solidFill>
            </a:endParaRPr>
          </a:p>
        </p:txBody>
      </p:sp>
      <p:sp>
        <p:nvSpPr>
          <p:cNvPr id="135" name="Google Shape;135;p2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Summary of BoD-developed beliefs (“nano-visions”)</a:t>
            </a:r>
            <a:endParaRPr/>
          </a:p>
        </p:txBody>
      </p:sp>
      <p:sp>
        <p:nvSpPr>
          <p:cNvPr id="136" name="Google Shape;136;p2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</a:t>
            </a:fld>
            <a:endParaRPr/>
          </a:p>
        </p:txBody>
      </p:sp>
      <p:sp>
        <p:nvSpPr>
          <p:cNvPr id="137" name="Google Shape;137;p28"/>
          <p:cNvSpPr/>
          <p:nvPr/>
        </p:nvSpPr>
        <p:spPr>
          <a:xfrm>
            <a:off x="265350" y="2154000"/>
            <a:ext cx="2001600" cy="342900"/>
          </a:xfrm>
          <a:prstGeom prst="rect">
            <a:avLst/>
          </a:prstGeom>
          <a:solidFill>
            <a:srgbClr val="163D2E"/>
          </a:solidFill>
          <a:ln w="9525" cap="flat" cmpd="sng">
            <a:solidFill>
              <a:srgbClr val="163D2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b="1">
                <a:solidFill>
                  <a:srgbClr val="FDFCE4"/>
                </a:solidFill>
                <a:latin typeface="Space Grotesk"/>
                <a:ea typeface="Space Grotesk"/>
                <a:cs typeface="Space Grotesk"/>
                <a:sym typeface="Space Grotesk"/>
              </a:rPr>
              <a:t>About people</a:t>
            </a:r>
            <a:endParaRPr sz="1200" b="1">
              <a:solidFill>
                <a:srgbClr val="FDFCE4"/>
              </a:solidFill>
              <a:latin typeface="Space Grotesk"/>
              <a:ea typeface="Space Grotesk"/>
              <a:cs typeface="Space Grotesk"/>
              <a:sym typeface="Space Grotesk"/>
            </a:endParaRPr>
          </a:p>
        </p:txBody>
      </p:sp>
      <p:sp>
        <p:nvSpPr>
          <p:cNvPr id="138" name="Google Shape;138;p28"/>
          <p:cNvSpPr txBox="1">
            <a:spLocks noGrp="1"/>
          </p:cNvSpPr>
          <p:nvPr>
            <p:ph type="body" idx="4294967295"/>
          </p:nvPr>
        </p:nvSpPr>
        <p:spPr>
          <a:xfrm>
            <a:off x="2453820" y="2496900"/>
            <a:ext cx="2001600" cy="2435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None/>
            </a:pPr>
            <a:r>
              <a:rPr lang="en" sz="1400" dirty="0">
                <a:solidFill>
                  <a:schemeClr val="dk2"/>
                </a:solidFill>
              </a:rPr>
              <a:t>We believe…in enabling organizations with tools to </a:t>
            </a:r>
            <a:r>
              <a:rPr lang="en" sz="1400" b="1" dirty="0">
                <a:solidFill>
                  <a:schemeClr val="dk2"/>
                </a:solidFill>
              </a:rPr>
              <a:t>help them mitigate the risks of trust failure</a:t>
            </a:r>
            <a:r>
              <a:rPr lang="en" sz="1400" dirty="0">
                <a:solidFill>
                  <a:schemeClr val="dk2"/>
                </a:solidFill>
              </a:rPr>
              <a:t>.</a:t>
            </a:r>
            <a:endParaRPr sz="1400" dirty="0">
              <a:solidFill>
                <a:schemeClr val="dk2"/>
              </a:solidFill>
            </a:endParaRPr>
          </a:p>
        </p:txBody>
      </p:sp>
      <p:sp>
        <p:nvSpPr>
          <p:cNvPr id="139" name="Google Shape;139;p28"/>
          <p:cNvSpPr/>
          <p:nvPr/>
        </p:nvSpPr>
        <p:spPr>
          <a:xfrm>
            <a:off x="2453820" y="2154000"/>
            <a:ext cx="2001600" cy="342900"/>
          </a:xfrm>
          <a:prstGeom prst="rect">
            <a:avLst/>
          </a:prstGeom>
          <a:solidFill>
            <a:srgbClr val="163D2E"/>
          </a:solidFill>
          <a:ln w="9525" cap="flat" cmpd="sng">
            <a:solidFill>
              <a:srgbClr val="163D2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b="1">
                <a:solidFill>
                  <a:srgbClr val="FDFCE4"/>
                </a:solidFill>
                <a:latin typeface="Space Grotesk"/>
                <a:ea typeface="Space Grotesk"/>
                <a:cs typeface="Space Grotesk"/>
                <a:sym typeface="Space Grotesk"/>
              </a:rPr>
              <a:t>About organizations</a:t>
            </a:r>
            <a:endParaRPr sz="1200" b="1">
              <a:solidFill>
                <a:srgbClr val="FDFCE4"/>
              </a:solidFill>
              <a:latin typeface="Space Grotesk"/>
              <a:ea typeface="Space Grotesk"/>
              <a:cs typeface="Space Grotesk"/>
              <a:sym typeface="Space Grotesk"/>
            </a:endParaRPr>
          </a:p>
        </p:txBody>
      </p:sp>
      <p:sp>
        <p:nvSpPr>
          <p:cNvPr id="140" name="Google Shape;140;p28"/>
          <p:cNvSpPr txBox="1">
            <a:spLocks noGrp="1"/>
          </p:cNvSpPr>
          <p:nvPr>
            <p:ph type="body" idx="4294967295"/>
          </p:nvPr>
        </p:nvSpPr>
        <p:spPr>
          <a:xfrm>
            <a:off x="4642290" y="2496900"/>
            <a:ext cx="2001600" cy="2435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None/>
            </a:pPr>
            <a:r>
              <a:rPr lang="en" sz="1400" dirty="0">
                <a:solidFill>
                  <a:schemeClr val="dk2"/>
                </a:solidFill>
              </a:rPr>
              <a:t>We believe…that simplification of assurance requires </a:t>
            </a:r>
            <a:r>
              <a:rPr lang="en" sz="1400" b="1" dirty="0">
                <a:solidFill>
                  <a:schemeClr val="dk2"/>
                </a:solidFill>
              </a:rPr>
              <a:t>depth of experience</a:t>
            </a:r>
            <a:r>
              <a:rPr lang="en" sz="1400" dirty="0">
                <a:solidFill>
                  <a:schemeClr val="dk2"/>
                </a:solidFill>
              </a:rPr>
              <a:t>.</a:t>
            </a:r>
            <a:endParaRPr sz="1400" b="1" dirty="0">
              <a:solidFill>
                <a:schemeClr val="dk2"/>
              </a:solidFill>
            </a:endParaRPr>
          </a:p>
        </p:txBody>
      </p:sp>
      <p:sp>
        <p:nvSpPr>
          <p:cNvPr id="141" name="Google Shape;141;p28"/>
          <p:cNvSpPr/>
          <p:nvPr/>
        </p:nvSpPr>
        <p:spPr>
          <a:xfrm>
            <a:off x="4642290" y="2154000"/>
            <a:ext cx="2001600" cy="342900"/>
          </a:xfrm>
          <a:prstGeom prst="rect">
            <a:avLst/>
          </a:prstGeom>
          <a:solidFill>
            <a:srgbClr val="163D2E"/>
          </a:solidFill>
          <a:ln w="9525" cap="flat" cmpd="sng">
            <a:solidFill>
              <a:srgbClr val="163D2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b="1">
                <a:solidFill>
                  <a:srgbClr val="FDFCE4"/>
                </a:solidFill>
                <a:latin typeface="Space Grotesk"/>
                <a:ea typeface="Space Grotesk"/>
                <a:cs typeface="Space Grotesk"/>
                <a:sym typeface="Space Grotesk"/>
              </a:rPr>
              <a:t>About assurance</a:t>
            </a:r>
            <a:endParaRPr sz="1200" b="1">
              <a:solidFill>
                <a:srgbClr val="FDFCE4"/>
              </a:solidFill>
              <a:latin typeface="Space Grotesk"/>
              <a:ea typeface="Space Grotesk"/>
              <a:cs typeface="Space Grotesk"/>
              <a:sym typeface="Space Grotesk"/>
            </a:endParaRPr>
          </a:p>
        </p:txBody>
      </p:sp>
      <p:sp>
        <p:nvSpPr>
          <p:cNvPr id="142" name="Google Shape;142;p28"/>
          <p:cNvSpPr txBox="1">
            <a:spLocks noGrp="1"/>
          </p:cNvSpPr>
          <p:nvPr>
            <p:ph type="body" idx="4294967295"/>
          </p:nvPr>
        </p:nvSpPr>
        <p:spPr>
          <a:xfrm>
            <a:off x="6830760" y="2496900"/>
            <a:ext cx="2001600" cy="2435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None/>
            </a:pPr>
            <a:r>
              <a:rPr lang="en" sz="1400" dirty="0">
                <a:solidFill>
                  <a:schemeClr val="dk2"/>
                </a:solidFill>
              </a:rPr>
              <a:t>We believe…that assurance of </a:t>
            </a:r>
            <a:r>
              <a:rPr lang="en" sz="1400" b="1" dirty="0">
                <a:solidFill>
                  <a:schemeClr val="dk2"/>
                </a:solidFill>
              </a:rPr>
              <a:t>human-to-digital binding processes</a:t>
            </a:r>
            <a:r>
              <a:rPr lang="en" sz="1400" dirty="0">
                <a:solidFill>
                  <a:schemeClr val="dk2"/>
                </a:solidFill>
              </a:rPr>
              <a:t> is the missing link.</a:t>
            </a:r>
            <a:endParaRPr sz="1400" dirty="0">
              <a:solidFill>
                <a:schemeClr val="dk2"/>
              </a:solidFill>
            </a:endParaRPr>
          </a:p>
        </p:txBody>
      </p:sp>
      <p:sp>
        <p:nvSpPr>
          <p:cNvPr id="143" name="Google Shape;143;p28"/>
          <p:cNvSpPr/>
          <p:nvPr/>
        </p:nvSpPr>
        <p:spPr>
          <a:xfrm>
            <a:off x="6830760" y="2154000"/>
            <a:ext cx="2001600" cy="342900"/>
          </a:xfrm>
          <a:prstGeom prst="rect">
            <a:avLst/>
          </a:prstGeom>
          <a:solidFill>
            <a:srgbClr val="163D2E"/>
          </a:solidFill>
          <a:ln w="9525" cap="flat" cmpd="sng">
            <a:solidFill>
              <a:srgbClr val="163D2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b="1">
                <a:solidFill>
                  <a:srgbClr val="FDFCE4"/>
                </a:solidFill>
                <a:latin typeface="Space Grotesk"/>
                <a:ea typeface="Space Grotesk"/>
                <a:cs typeface="Space Grotesk"/>
                <a:sym typeface="Space Grotesk"/>
              </a:rPr>
              <a:t>About what’s missing</a:t>
            </a:r>
            <a:endParaRPr sz="1200" b="1">
              <a:solidFill>
                <a:srgbClr val="FDFCE4"/>
              </a:solidFill>
              <a:latin typeface="Space Grotesk"/>
              <a:ea typeface="Space Grotesk"/>
              <a:cs typeface="Space Grotesk"/>
              <a:sym typeface="Space Grotesk"/>
            </a:endParaRPr>
          </a:p>
        </p:txBody>
      </p:sp>
      <p:pic>
        <p:nvPicPr>
          <p:cNvPr id="144" name="Google Shape;144;p2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50413" y="1230650"/>
            <a:ext cx="831475" cy="831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5" name="Google Shape;145;p2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054013" y="1230650"/>
            <a:ext cx="831475" cy="831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6" name="Google Shape;146;p28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257613" y="1230650"/>
            <a:ext cx="831475" cy="831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7" name="Google Shape;147;p28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7415800" y="1230650"/>
            <a:ext cx="831475" cy="831475"/>
          </a:xfrm>
          <a:prstGeom prst="rect">
            <a:avLst/>
          </a:prstGeom>
          <a:noFill/>
          <a:ln>
            <a:noFill/>
          </a:ln>
        </p:spPr>
      </p:pic>
      <p:sp>
        <p:nvSpPr>
          <p:cNvPr id="148" name="Google Shape;148;p28"/>
          <p:cNvSpPr txBox="1"/>
          <p:nvPr/>
        </p:nvSpPr>
        <p:spPr>
          <a:xfrm>
            <a:off x="1371600" y="3971123"/>
            <a:ext cx="6400800" cy="692100"/>
          </a:xfrm>
          <a:prstGeom prst="rect">
            <a:avLst/>
          </a:prstGeom>
          <a:solidFill>
            <a:srgbClr val="FDFCE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b="1" i="1" dirty="0">
                <a:solidFill>
                  <a:srgbClr val="163D2E"/>
                </a:solidFill>
                <a:latin typeface="Space Grotesk"/>
                <a:ea typeface="Space Grotesk"/>
                <a:cs typeface="Space Grotesk"/>
                <a:sym typeface="Space Grotesk"/>
              </a:rPr>
              <a:t>What this drives:</a:t>
            </a:r>
            <a:endParaRPr sz="1200" b="1" i="1" dirty="0">
              <a:solidFill>
                <a:srgbClr val="163D2E"/>
              </a:solidFill>
              <a:latin typeface="Space Grotesk"/>
              <a:ea typeface="Space Grotesk"/>
              <a:cs typeface="Space Grotesk"/>
              <a:sym typeface="Space Grotesk"/>
            </a:endParaRPr>
          </a:p>
          <a:p>
            <a:pPr marL="0" lvl="0" indent="0" algn="ctr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None/>
            </a:pPr>
            <a:r>
              <a:rPr lang="en" sz="1200" i="1" dirty="0">
                <a:solidFill>
                  <a:srgbClr val="163D2E"/>
                </a:solidFill>
                <a:latin typeface="Space Grotesk"/>
                <a:ea typeface="Space Grotesk"/>
                <a:cs typeface="Space Grotesk"/>
                <a:sym typeface="Space Grotesk"/>
              </a:rPr>
              <a:t>Organization strategic planning → Immediate messaging</a:t>
            </a:r>
            <a:endParaRPr sz="1200" i="1" dirty="0">
              <a:solidFill>
                <a:srgbClr val="163D2E"/>
              </a:solidFill>
              <a:latin typeface="Space Grotesk"/>
              <a:ea typeface="Space Grotesk"/>
              <a:cs typeface="Space Grotesk"/>
              <a:sym typeface="Space Grotesk"/>
            </a:endParaRPr>
          </a:p>
          <a:p>
            <a:pPr marL="0" lvl="0" indent="0" algn="ctr" rtl="0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None/>
            </a:pPr>
            <a:r>
              <a:rPr lang="en" sz="1200" i="1" dirty="0">
                <a:solidFill>
                  <a:srgbClr val="163D2E"/>
                </a:solidFill>
                <a:latin typeface="Space Grotesk"/>
                <a:ea typeface="Space Grotesk"/>
                <a:cs typeface="Space Grotesk"/>
                <a:sym typeface="Space Grotesk"/>
              </a:rPr>
              <a:t>→ Industry/competitive awareness → New group and program opportunities</a:t>
            </a:r>
            <a:endParaRPr sz="1200" i="1" dirty="0">
              <a:solidFill>
                <a:srgbClr val="163D2E"/>
              </a:solidFill>
              <a:latin typeface="Space Grotesk"/>
              <a:ea typeface="Space Grotesk"/>
              <a:cs typeface="Space Grotesk"/>
              <a:sym typeface="Space Grotesk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2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Evidence and brainstorming of proof and plans</a:t>
            </a:r>
            <a:endParaRPr/>
          </a:p>
        </p:txBody>
      </p:sp>
      <p:sp>
        <p:nvSpPr>
          <p:cNvPr id="154" name="Google Shape;154;p2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3</a:t>
            </a:fld>
            <a:endParaRPr/>
          </a:p>
        </p:txBody>
      </p:sp>
      <p:sp>
        <p:nvSpPr>
          <p:cNvPr id="155" name="Google Shape;155;p29"/>
          <p:cNvSpPr/>
          <p:nvPr/>
        </p:nvSpPr>
        <p:spPr>
          <a:xfrm>
            <a:off x="745550" y="1387663"/>
            <a:ext cx="2001600" cy="342900"/>
          </a:xfrm>
          <a:prstGeom prst="rect">
            <a:avLst/>
          </a:prstGeom>
          <a:solidFill>
            <a:srgbClr val="163D2E"/>
          </a:solidFill>
          <a:ln w="9525" cap="flat" cmpd="sng">
            <a:solidFill>
              <a:srgbClr val="163D2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700" b="1">
                <a:solidFill>
                  <a:srgbClr val="FDFCE4"/>
                </a:solidFill>
                <a:latin typeface="Space Grotesk"/>
                <a:ea typeface="Space Grotesk"/>
                <a:cs typeface="Space Grotesk"/>
                <a:sym typeface="Space Grotesk"/>
              </a:rPr>
              <a:t>We believe…in empowering people with tools to help them make risk decisions.</a:t>
            </a:r>
            <a:endParaRPr sz="700" b="1">
              <a:solidFill>
                <a:srgbClr val="FDFCE4"/>
              </a:solidFill>
              <a:latin typeface="Space Grotesk"/>
              <a:ea typeface="Space Grotesk"/>
              <a:cs typeface="Space Grotesk"/>
              <a:sym typeface="Space Grotesk"/>
            </a:endParaRPr>
          </a:p>
        </p:txBody>
      </p:sp>
      <p:sp>
        <p:nvSpPr>
          <p:cNvPr id="156" name="Google Shape;156;p29"/>
          <p:cNvSpPr/>
          <p:nvPr/>
        </p:nvSpPr>
        <p:spPr>
          <a:xfrm>
            <a:off x="745545" y="2013725"/>
            <a:ext cx="2001600" cy="342900"/>
          </a:xfrm>
          <a:prstGeom prst="rect">
            <a:avLst/>
          </a:prstGeom>
          <a:solidFill>
            <a:srgbClr val="163D2E"/>
          </a:solidFill>
          <a:ln w="9525" cap="flat" cmpd="sng">
            <a:solidFill>
              <a:srgbClr val="163D2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700" b="1">
                <a:solidFill>
                  <a:srgbClr val="FDFCE4"/>
                </a:solidFill>
                <a:latin typeface="Space Grotesk"/>
                <a:ea typeface="Space Grotesk"/>
                <a:cs typeface="Space Grotesk"/>
                <a:sym typeface="Space Grotesk"/>
              </a:rPr>
              <a:t>We believe…in enabling organizations with tools to help them mitigate the risks of trust failure.</a:t>
            </a:r>
            <a:endParaRPr sz="700" b="1">
              <a:solidFill>
                <a:srgbClr val="FDFCE4"/>
              </a:solidFill>
              <a:latin typeface="Space Grotesk"/>
              <a:ea typeface="Space Grotesk"/>
              <a:cs typeface="Space Grotesk"/>
              <a:sym typeface="Space Grotesk"/>
            </a:endParaRPr>
          </a:p>
        </p:txBody>
      </p:sp>
      <p:sp>
        <p:nvSpPr>
          <p:cNvPr id="157" name="Google Shape;157;p29"/>
          <p:cNvSpPr/>
          <p:nvPr/>
        </p:nvSpPr>
        <p:spPr>
          <a:xfrm>
            <a:off x="745540" y="2670938"/>
            <a:ext cx="2001600" cy="342900"/>
          </a:xfrm>
          <a:prstGeom prst="rect">
            <a:avLst/>
          </a:prstGeom>
          <a:solidFill>
            <a:srgbClr val="163D2E"/>
          </a:solidFill>
          <a:ln w="9525" cap="flat" cmpd="sng">
            <a:solidFill>
              <a:srgbClr val="163D2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 b="1">
                <a:solidFill>
                  <a:srgbClr val="FDFCE4"/>
                </a:solidFill>
                <a:latin typeface="Space Grotesk"/>
                <a:ea typeface="Space Grotesk"/>
                <a:cs typeface="Space Grotesk"/>
                <a:sym typeface="Space Grotesk"/>
              </a:rPr>
              <a:t>We believe…that simplification of assurance requires depth of experience.</a:t>
            </a:r>
            <a:endParaRPr sz="800" b="1">
              <a:solidFill>
                <a:srgbClr val="FDFCE4"/>
              </a:solidFill>
              <a:latin typeface="Space Grotesk"/>
              <a:ea typeface="Space Grotesk"/>
              <a:cs typeface="Space Grotesk"/>
              <a:sym typeface="Space Grotesk"/>
            </a:endParaRPr>
          </a:p>
        </p:txBody>
      </p:sp>
      <p:sp>
        <p:nvSpPr>
          <p:cNvPr id="158" name="Google Shape;158;p29"/>
          <p:cNvSpPr/>
          <p:nvPr/>
        </p:nvSpPr>
        <p:spPr>
          <a:xfrm>
            <a:off x="745560" y="3328150"/>
            <a:ext cx="2001600" cy="342900"/>
          </a:xfrm>
          <a:prstGeom prst="rect">
            <a:avLst/>
          </a:prstGeom>
          <a:solidFill>
            <a:srgbClr val="163D2E"/>
          </a:solidFill>
          <a:ln w="9525" cap="flat" cmpd="sng">
            <a:solidFill>
              <a:srgbClr val="163D2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 b="1">
                <a:solidFill>
                  <a:srgbClr val="FDFCE4"/>
                </a:solidFill>
                <a:latin typeface="Space Grotesk"/>
                <a:ea typeface="Space Grotesk"/>
                <a:cs typeface="Space Grotesk"/>
                <a:sym typeface="Space Grotesk"/>
              </a:rPr>
              <a:t>We believe…that assurance of human-to-digital binding processes is the missing link.</a:t>
            </a:r>
            <a:endParaRPr sz="800" b="1">
              <a:solidFill>
                <a:srgbClr val="FDFCE4"/>
              </a:solidFill>
              <a:latin typeface="Space Grotesk"/>
              <a:ea typeface="Space Grotesk"/>
              <a:cs typeface="Space Grotesk"/>
              <a:sym typeface="Space Grotesk"/>
            </a:endParaRPr>
          </a:p>
        </p:txBody>
      </p:sp>
      <p:pic>
        <p:nvPicPr>
          <p:cNvPr id="159" name="Google Shape;159;p2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70871" y="1240613"/>
            <a:ext cx="574675" cy="574683"/>
          </a:xfrm>
          <a:prstGeom prst="rect">
            <a:avLst/>
          </a:prstGeom>
          <a:noFill/>
          <a:ln>
            <a:noFill/>
          </a:ln>
        </p:spPr>
      </p:pic>
      <p:pic>
        <p:nvPicPr>
          <p:cNvPr id="160" name="Google Shape;160;p2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70871" y="1897846"/>
            <a:ext cx="574675" cy="574683"/>
          </a:xfrm>
          <a:prstGeom prst="rect">
            <a:avLst/>
          </a:prstGeom>
          <a:noFill/>
          <a:ln>
            <a:noFill/>
          </a:ln>
        </p:spPr>
      </p:pic>
      <p:pic>
        <p:nvPicPr>
          <p:cNvPr id="161" name="Google Shape;161;p29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70871" y="2555042"/>
            <a:ext cx="574675" cy="574683"/>
          </a:xfrm>
          <a:prstGeom prst="rect">
            <a:avLst/>
          </a:prstGeom>
          <a:noFill/>
          <a:ln>
            <a:noFill/>
          </a:ln>
        </p:spPr>
      </p:pic>
      <p:pic>
        <p:nvPicPr>
          <p:cNvPr id="162" name="Google Shape;162;p29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70875" y="3212250"/>
            <a:ext cx="574675" cy="574675"/>
          </a:xfrm>
          <a:prstGeom prst="rect">
            <a:avLst/>
          </a:prstGeom>
          <a:noFill/>
          <a:ln>
            <a:noFill/>
          </a:ln>
        </p:spPr>
      </p:pic>
      <p:sp>
        <p:nvSpPr>
          <p:cNvPr id="163" name="Google Shape;163;p29"/>
          <p:cNvSpPr/>
          <p:nvPr/>
        </p:nvSpPr>
        <p:spPr>
          <a:xfrm>
            <a:off x="2818025" y="1296775"/>
            <a:ext cx="3048600" cy="524700"/>
          </a:xfrm>
          <a:prstGeom prst="rect">
            <a:avLst/>
          </a:prstGeom>
          <a:solidFill>
            <a:srgbClr val="DBC4A4"/>
          </a:solidFill>
          <a:ln w="9525" cap="flat" cmpd="sng">
            <a:solidFill>
              <a:srgbClr val="48083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700" dirty="0">
                <a:latin typeface="Space Grotesk"/>
                <a:ea typeface="Space Grotesk"/>
                <a:cs typeface="Space Grotesk"/>
                <a:sym typeface="Space Grotesk"/>
              </a:rPr>
              <a:t>Age verification</a:t>
            </a:r>
            <a:endParaRPr sz="700" dirty="0">
              <a:latin typeface="Space Grotesk"/>
              <a:ea typeface="Space Grotesk"/>
              <a:cs typeface="Space Grotesk"/>
              <a:sym typeface="Space Grotesk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700" dirty="0">
                <a:latin typeface="Space Grotesk"/>
                <a:ea typeface="Space Grotesk"/>
                <a:cs typeface="Space Grotesk"/>
                <a:sym typeface="Space Grotesk"/>
              </a:rPr>
              <a:t>Drone triggers IDV when flying near airport</a:t>
            </a:r>
            <a:endParaRPr sz="700" dirty="0">
              <a:latin typeface="Space Grotesk"/>
              <a:ea typeface="Space Grotesk"/>
              <a:cs typeface="Space Grotesk"/>
              <a:sym typeface="Space Grotesk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700" dirty="0">
                <a:latin typeface="Space Grotesk"/>
                <a:ea typeface="Space Grotesk"/>
                <a:cs typeface="Space Grotesk"/>
                <a:sym typeface="Space Grotesk"/>
              </a:rPr>
              <a:t>Repetitive patient agreements in hospital</a:t>
            </a:r>
            <a:endParaRPr sz="700" dirty="0">
              <a:latin typeface="Space Grotesk"/>
              <a:ea typeface="Space Grotesk"/>
              <a:cs typeface="Space Grotesk"/>
              <a:sym typeface="Space Grotesk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700" dirty="0">
                <a:latin typeface="Space Grotesk"/>
                <a:ea typeface="Space Grotesk"/>
                <a:cs typeface="Space Grotesk"/>
                <a:sym typeface="Space Grotesk"/>
              </a:rPr>
              <a:t>Laws for KBA, age, notary, privacy...</a:t>
            </a:r>
            <a:endParaRPr sz="700" dirty="0">
              <a:latin typeface="Space Grotesk"/>
              <a:ea typeface="Space Grotesk"/>
              <a:cs typeface="Space Grotesk"/>
              <a:sym typeface="Space Grotesk"/>
            </a:endParaRPr>
          </a:p>
        </p:txBody>
      </p:sp>
      <p:sp>
        <p:nvSpPr>
          <p:cNvPr id="164" name="Google Shape;164;p29"/>
          <p:cNvSpPr/>
          <p:nvPr/>
        </p:nvSpPr>
        <p:spPr>
          <a:xfrm>
            <a:off x="2818025" y="1922838"/>
            <a:ext cx="3048600" cy="524700"/>
          </a:xfrm>
          <a:prstGeom prst="rect">
            <a:avLst/>
          </a:prstGeom>
          <a:solidFill>
            <a:srgbClr val="DBC4A4"/>
          </a:solidFill>
          <a:ln w="9525" cap="flat" cmpd="sng">
            <a:solidFill>
              <a:srgbClr val="48083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700" dirty="0">
                <a:latin typeface="Space Grotesk"/>
                <a:ea typeface="Space Grotesk"/>
                <a:cs typeface="Space Grotesk"/>
                <a:sym typeface="Space Grotesk"/>
              </a:rPr>
              <a:t>ITRC reports increase</a:t>
            </a:r>
            <a:endParaRPr sz="700" dirty="0">
              <a:latin typeface="Space Grotesk"/>
              <a:ea typeface="Space Grotesk"/>
              <a:cs typeface="Space Grotesk"/>
              <a:sym typeface="Space Grotesk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700" dirty="0">
                <a:latin typeface="Space Grotesk"/>
                <a:ea typeface="Space Grotesk"/>
                <a:cs typeface="Space Grotesk"/>
                <a:sym typeface="Space Grotesk"/>
              </a:rPr>
              <a:t>Privacy regs in response to abuses</a:t>
            </a:r>
            <a:endParaRPr sz="700" dirty="0">
              <a:latin typeface="Space Grotesk"/>
              <a:ea typeface="Space Grotesk"/>
              <a:cs typeface="Space Grotesk"/>
              <a:sym typeface="Space Grotesk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700" dirty="0">
                <a:latin typeface="Space Grotesk"/>
                <a:ea typeface="Space Grotesk"/>
                <a:cs typeface="Space Grotesk"/>
                <a:sym typeface="Space Grotesk"/>
              </a:rPr>
              <a:t>Online fraud at scale, synthetic identity</a:t>
            </a:r>
            <a:endParaRPr sz="700" dirty="0">
              <a:latin typeface="Space Grotesk"/>
              <a:ea typeface="Space Grotesk"/>
              <a:cs typeface="Space Grotesk"/>
              <a:sym typeface="Space Grotesk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700" dirty="0">
                <a:latin typeface="Space Grotesk"/>
                <a:ea typeface="Space Grotesk"/>
                <a:cs typeface="Space Grotesk"/>
                <a:sym typeface="Space Grotesk"/>
              </a:rPr>
              <a:t>"Verification theater" and regulator annoyance</a:t>
            </a:r>
            <a:endParaRPr sz="700" dirty="0">
              <a:latin typeface="Space Grotesk"/>
              <a:ea typeface="Space Grotesk"/>
              <a:cs typeface="Space Grotesk"/>
              <a:sym typeface="Space Grotesk"/>
            </a:endParaRPr>
          </a:p>
        </p:txBody>
      </p:sp>
      <p:sp>
        <p:nvSpPr>
          <p:cNvPr id="165" name="Google Shape;165;p29"/>
          <p:cNvSpPr/>
          <p:nvPr/>
        </p:nvSpPr>
        <p:spPr>
          <a:xfrm>
            <a:off x="2818025" y="2580038"/>
            <a:ext cx="3048600" cy="524700"/>
          </a:xfrm>
          <a:prstGeom prst="rect">
            <a:avLst/>
          </a:prstGeom>
          <a:solidFill>
            <a:srgbClr val="DBC4A4"/>
          </a:solidFill>
          <a:ln w="9525" cap="flat" cmpd="sng">
            <a:solidFill>
              <a:srgbClr val="48083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700" dirty="0">
                <a:latin typeface="Space Grotesk"/>
                <a:ea typeface="Space Grotesk"/>
                <a:cs typeface="Space Grotesk"/>
                <a:sym typeface="Space Grotesk"/>
              </a:rPr>
              <a:t>SIDI had to be invented!</a:t>
            </a:r>
            <a:endParaRPr sz="700" dirty="0">
              <a:latin typeface="Space Grotesk"/>
              <a:ea typeface="Space Grotesk"/>
              <a:cs typeface="Space Grotesk"/>
              <a:sym typeface="Space Grotesk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700" dirty="0">
                <a:latin typeface="Space Grotesk"/>
                <a:ea typeface="Space Grotesk"/>
                <a:cs typeface="Space Grotesk"/>
                <a:sym typeface="Space Grotesk"/>
              </a:rPr>
              <a:t>"Third-wave specialty" era of identity standards</a:t>
            </a:r>
            <a:endParaRPr sz="700" dirty="0">
              <a:latin typeface="Space Grotesk"/>
              <a:ea typeface="Space Grotesk"/>
              <a:cs typeface="Space Grotesk"/>
              <a:sym typeface="Space Grotesk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700" dirty="0">
                <a:latin typeface="Space Grotesk"/>
                <a:ea typeface="Space Grotesk"/>
                <a:cs typeface="Space Grotesk"/>
                <a:sym typeface="Space Grotesk"/>
              </a:rPr>
              <a:t>Assurance level explosion of many credential formats</a:t>
            </a:r>
            <a:endParaRPr sz="700" dirty="0">
              <a:latin typeface="Space Grotesk"/>
              <a:ea typeface="Space Grotesk"/>
              <a:cs typeface="Space Grotesk"/>
              <a:sym typeface="Space Grotesk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700" dirty="0">
                <a:latin typeface="Space Grotesk"/>
                <a:ea typeface="Space Grotesk"/>
                <a:cs typeface="Space Grotesk"/>
                <a:sym typeface="Space Grotesk"/>
              </a:rPr>
              <a:t>EU wallet efforts and country-specific wallets</a:t>
            </a:r>
            <a:endParaRPr sz="700" dirty="0">
              <a:latin typeface="Space Grotesk"/>
              <a:ea typeface="Space Grotesk"/>
              <a:cs typeface="Space Grotesk"/>
              <a:sym typeface="Space Grotesk"/>
            </a:endParaRPr>
          </a:p>
        </p:txBody>
      </p:sp>
      <p:sp>
        <p:nvSpPr>
          <p:cNvPr id="166" name="Google Shape;166;p29"/>
          <p:cNvSpPr/>
          <p:nvPr/>
        </p:nvSpPr>
        <p:spPr>
          <a:xfrm>
            <a:off x="2818025" y="3237238"/>
            <a:ext cx="3048600" cy="524700"/>
          </a:xfrm>
          <a:prstGeom prst="rect">
            <a:avLst/>
          </a:prstGeom>
          <a:solidFill>
            <a:srgbClr val="DBC4A4"/>
          </a:solidFill>
          <a:ln w="9525" cap="flat" cmpd="sng">
            <a:solidFill>
              <a:srgbClr val="48083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700">
                <a:latin typeface="Space Grotesk"/>
                <a:ea typeface="Space Grotesk"/>
                <a:cs typeface="Space Grotesk"/>
                <a:sym typeface="Space Grotesk"/>
              </a:rPr>
              <a:t>FIDO Alliance certification is incomplete</a:t>
            </a:r>
            <a:endParaRPr sz="700">
              <a:latin typeface="Space Grotesk"/>
              <a:ea typeface="Space Grotesk"/>
              <a:cs typeface="Space Grotesk"/>
              <a:sym typeface="Space Grotesk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700">
                <a:latin typeface="Space Grotesk"/>
                <a:ea typeface="Space Grotesk"/>
                <a:cs typeface="Space Grotesk"/>
                <a:sym typeface="Space Grotesk"/>
              </a:rPr>
              <a:t>When you can’t sufficiently prove that binding, fraud happens</a:t>
            </a:r>
            <a:endParaRPr sz="700">
              <a:latin typeface="Space Grotesk"/>
              <a:ea typeface="Space Grotesk"/>
              <a:cs typeface="Space Grotesk"/>
              <a:sym typeface="Space Grotesk"/>
            </a:endParaRPr>
          </a:p>
        </p:txBody>
      </p:sp>
      <p:sp>
        <p:nvSpPr>
          <p:cNvPr id="167" name="Google Shape;167;p29"/>
          <p:cNvSpPr/>
          <p:nvPr/>
        </p:nvSpPr>
        <p:spPr>
          <a:xfrm>
            <a:off x="5937500" y="1296775"/>
            <a:ext cx="3048600" cy="524700"/>
          </a:xfrm>
          <a:prstGeom prst="rect">
            <a:avLst/>
          </a:prstGeom>
          <a:solidFill>
            <a:srgbClr val="DBC4A4"/>
          </a:solidFill>
          <a:ln w="9525" cap="flat" cmpd="sng">
            <a:solidFill>
              <a:srgbClr val="48083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700" dirty="0">
                <a:latin typeface="Space Grotesk"/>
                <a:ea typeface="Space Grotesk"/>
                <a:cs typeface="Space Grotesk"/>
                <a:sym typeface="Space Grotesk"/>
              </a:rPr>
              <a:t>Proof from existing KI work?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700" dirty="0">
                <a:latin typeface="Space Grotesk"/>
                <a:ea typeface="Space Grotesk"/>
                <a:cs typeface="Space Grotesk"/>
                <a:sym typeface="Space Grotesk"/>
              </a:rPr>
              <a:t>Plans for the next 2-5 years?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700" dirty="0">
              <a:latin typeface="Space Grotesk"/>
              <a:ea typeface="Space Grotesk"/>
              <a:cs typeface="Space Grotesk"/>
              <a:sym typeface="Space Grotesk"/>
            </a:endParaRPr>
          </a:p>
        </p:txBody>
      </p:sp>
      <p:sp>
        <p:nvSpPr>
          <p:cNvPr id="168" name="Google Shape;168;p29"/>
          <p:cNvSpPr/>
          <p:nvPr/>
        </p:nvSpPr>
        <p:spPr>
          <a:xfrm>
            <a:off x="5937500" y="1922838"/>
            <a:ext cx="3048600" cy="524700"/>
          </a:xfrm>
          <a:prstGeom prst="rect">
            <a:avLst/>
          </a:prstGeom>
          <a:solidFill>
            <a:srgbClr val="DBC4A4"/>
          </a:solidFill>
          <a:ln w="9525" cap="flat" cmpd="sng">
            <a:solidFill>
              <a:srgbClr val="48083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700" dirty="0">
                <a:solidFill>
                  <a:schemeClr val="dk1"/>
                </a:solidFill>
                <a:latin typeface="Space Grotesk"/>
                <a:ea typeface="Space Grotesk"/>
                <a:cs typeface="Space Grotesk"/>
                <a:sym typeface="Space Grotesk"/>
              </a:rPr>
              <a:t>Proof from existing KI work?</a:t>
            </a:r>
            <a:endParaRPr sz="700" dirty="0">
              <a:solidFill>
                <a:schemeClr val="dk1"/>
              </a:solidFill>
              <a:latin typeface="Space Grotesk"/>
              <a:ea typeface="Space Grotesk"/>
              <a:cs typeface="Space Grotesk"/>
              <a:sym typeface="Space Grotesk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700" dirty="0">
                <a:solidFill>
                  <a:schemeClr val="dk1"/>
                </a:solidFill>
                <a:latin typeface="Space Grotesk"/>
                <a:ea typeface="Space Grotesk"/>
                <a:cs typeface="Space Grotesk"/>
                <a:sym typeface="Space Grotesk"/>
              </a:rPr>
              <a:t>Plans for the next 2-5 years?</a:t>
            </a:r>
            <a:endParaRPr sz="700" dirty="0">
              <a:latin typeface="Space Grotesk"/>
              <a:ea typeface="Space Grotesk"/>
              <a:cs typeface="Space Grotesk"/>
              <a:sym typeface="Space Grotesk"/>
            </a:endParaRPr>
          </a:p>
        </p:txBody>
      </p:sp>
      <p:sp>
        <p:nvSpPr>
          <p:cNvPr id="169" name="Google Shape;169;p29"/>
          <p:cNvSpPr/>
          <p:nvPr/>
        </p:nvSpPr>
        <p:spPr>
          <a:xfrm>
            <a:off x="5937500" y="2580038"/>
            <a:ext cx="3048600" cy="524700"/>
          </a:xfrm>
          <a:prstGeom prst="rect">
            <a:avLst/>
          </a:prstGeom>
          <a:solidFill>
            <a:srgbClr val="DBC4A4"/>
          </a:solidFill>
          <a:ln w="9525" cap="flat" cmpd="sng">
            <a:solidFill>
              <a:srgbClr val="48083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700" dirty="0">
                <a:solidFill>
                  <a:schemeClr val="dk1"/>
                </a:solidFill>
                <a:latin typeface="Space Grotesk"/>
                <a:ea typeface="Space Grotesk"/>
                <a:cs typeface="Space Grotesk"/>
                <a:sym typeface="Space Grotesk"/>
              </a:rPr>
              <a:t>Proof from existing KI work?</a:t>
            </a:r>
            <a:endParaRPr sz="700" dirty="0">
              <a:solidFill>
                <a:schemeClr val="dk1"/>
              </a:solidFill>
              <a:latin typeface="Space Grotesk"/>
              <a:ea typeface="Space Grotesk"/>
              <a:cs typeface="Space Grotesk"/>
              <a:sym typeface="Space Grotesk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700" dirty="0">
                <a:solidFill>
                  <a:schemeClr val="dk1"/>
                </a:solidFill>
                <a:latin typeface="Space Grotesk"/>
                <a:ea typeface="Space Grotesk"/>
                <a:cs typeface="Space Grotesk"/>
                <a:sym typeface="Space Grotesk"/>
              </a:rPr>
              <a:t>Plans for the next 2-5 years?</a:t>
            </a:r>
            <a:endParaRPr sz="700" dirty="0">
              <a:latin typeface="Space Grotesk"/>
              <a:ea typeface="Space Grotesk"/>
              <a:cs typeface="Space Grotesk"/>
              <a:sym typeface="Space Grotesk"/>
            </a:endParaRPr>
          </a:p>
        </p:txBody>
      </p:sp>
      <p:sp>
        <p:nvSpPr>
          <p:cNvPr id="170" name="Google Shape;170;p29"/>
          <p:cNvSpPr/>
          <p:nvPr/>
        </p:nvSpPr>
        <p:spPr>
          <a:xfrm>
            <a:off x="5937500" y="3237238"/>
            <a:ext cx="3048600" cy="524700"/>
          </a:xfrm>
          <a:prstGeom prst="rect">
            <a:avLst/>
          </a:prstGeom>
          <a:solidFill>
            <a:srgbClr val="DBC4A4"/>
          </a:solidFill>
          <a:ln w="9525" cap="flat" cmpd="sng">
            <a:solidFill>
              <a:srgbClr val="48083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700" dirty="0">
                <a:solidFill>
                  <a:schemeClr val="dk1"/>
                </a:solidFill>
                <a:latin typeface="Space Grotesk"/>
                <a:ea typeface="Space Grotesk"/>
                <a:cs typeface="Space Grotesk"/>
                <a:sym typeface="Space Grotesk"/>
              </a:rPr>
              <a:t>Proof from existing KI work?</a:t>
            </a:r>
            <a:endParaRPr sz="700" dirty="0">
              <a:solidFill>
                <a:schemeClr val="dk1"/>
              </a:solidFill>
              <a:latin typeface="Space Grotesk"/>
              <a:ea typeface="Space Grotesk"/>
              <a:cs typeface="Space Grotesk"/>
              <a:sym typeface="Space Grotesk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700" dirty="0">
                <a:solidFill>
                  <a:schemeClr val="dk1"/>
                </a:solidFill>
                <a:latin typeface="Space Grotesk"/>
                <a:ea typeface="Space Grotesk"/>
                <a:cs typeface="Space Grotesk"/>
                <a:sym typeface="Space Grotesk"/>
              </a:rPr>
              <a:t>Plans for the next 2-5 years?</a:t>
            </a:r>
            <a:endParaRPr sz="700" dirty="0">
              <a:latin typeface="Space Grotesk"/>
              <a:ea typeface="Space Grotesk"/>
              <a:cs typeface="Space Grotesk"/>
              <a:sym typeface="Space Grotesk"/>
            </a:endParaRPr>
          </a:p>
        </p:txBody>
      </p:sp>
      <p:cxnSp>
        <p:nvCxnSpPr>
          <p:cNvPr id="171" name="Google Shape;171;p29"/>
          <p:cNvCxnSpPr/>
          <p:nvPr/>
        </p:nvCxnSpPr>
        <p:spPr>
          <a:xfrm>
            <a:off x="170875" y="4305300"/>
            <a:ext cx="8838000" cy="0"/>
          </a:xfrm>
          <a:prstGeom prst="straightConnector1">
            <a:avLst/>
          </a:prstGeom>
          <a:noFill/>
          <a:ln w="19050" cap="flat" cmpd="sng">
            <a:solidFill>
              <a:srgbClr val="480830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72" name="Google Shape;172;p29"/>
          <p:cNvSpPr/>
          <p:nvPr/>
        </p:nvSpPr>
        <p:spPr>
          <a:xfrm>
            <a:off x="1003400" y="4233900"/>
            <a:ext cx="1485900" cy="1428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b="1">
                <a:latin typeface="Space Grotesk"/>
                <a:ea typeface="Space Grotesk"/>
                <a:cs typeface="Space Grotesk"/>
                <a:sym typeface="Space Grotesk"/>
              </a:rPr>
              <a:t>B E L I E F S</a:t>
            </a:r>
            <a:endParaRPr sz="1000" b="1">
              <a:latin typeface="Space Grotesk"/>
              <a:ea typeface="Space Grotesk"/>
              <a:cs typeface="Space Grotesk"/>
              <a:sym typeface="Space Grotesk"/>
            </a:endParaRPr>
          </a:p>
        </p:txBody>
      </p:sp>
      <p:sp>
        <p:nvSpPr>
          <p:cNvPr id="173" name="Google Shape;173;p29"/>
          <p:cNvSpPr/>
          <p:nvPr/>
        </p:nvSpPr>
        <p:spPr>
          <a:xfrm>
            <a:off x="3599375" y="4233900"/>
            <a:ext cx="1485900" cy="1428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b="1">
                <a:latin typeface="Space Grotesk"/>
                <a:ea typeface="Space Grotesk"/>
                <a:cs typeface="Space Grotesk"/>
                <a:sym typeface="Space Grotesk"/>
              </a:rPr>
              <a:t>E V I D E N C E</a:t>
            </a:r>
            <a:endParaRPr sz="1000" b="1">
              <a:latin typeface="Space Grotesk"/>
              <a:ea typeface="Space Grotesk"/>
              <a:cs typeface="Space Grotesk"/>
              <a:sym typeface="Space Grotesk"/>
            </a:endParaRPr>
          </a:p>
        </p:txBody>
      </p:sp>
      <p:sp>
        <p:nvSpPr>
          <p:cNvPr id="174" name="Google Shape;174;p29"/>
          <p:cNvSpPr/>
          <p:nvPr/>
        </p:nvSpPr>
        <p:spPr>
          <a:xfrm>
            <a:off x="6718850" y="4233900"/>
            <a:ext cx="1485900" cy="1428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b="1">
                <a:latin typeface="Space Grotesk"/>
                <a:ea typeface="Space Grotesk"/>
                <a:cs typeface="Space Grotesk"/>
                <a:sym typeface="Space Grotesk"/>
              </a:rPr>
              <a:t>? ? ?</a:t>
            </a:r>
            <a:endParaRPr sz="1000" b="1">
              <a:latin typeface="Space Grotesk"/>
              <a:ea typeface="Space Grotesk"/>
              <a:cs typeface="Space Grotesk"/>
              <a:sym typeface="Space Grotesk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DFB67CB-7047-DA0B-7E51-57E87117407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4</a:t>
            </a:fld>
            <a:endParaRPr lang="en"/>
          </a:p>
        </p:txBody>
      </p:sp>
      <p:sp>
        <p:nvSpPr>
          <p:cNvPr id="4" name="Google Shape;155;p29">
            <a:extLst>
              <a:ext uri="{FF2B5EF4-FFF2-40B4-BE49-F238E27FC236}">
                <a16:creationId xmlns:a16="http://schemas.microsoft.com/office/drawing/2014/main" id="{A0857A1C-484B-B2FE-A37D-620511E2168C}"/>
              </a:ext>
            </a:extLst>
          </p:cNvPr>
          <p:cNvSpPr/>
          <p:nvPr/>
        </p:nvSpPr>
        <p:spPr>
          <a:xfrm>
            <a:off x="182157" y="718913"/>
            <a:ext cx="2001600" cy="342900"/>
          </a:xfrm>
          <a:prstGeom prst="rect">
            <a:avLst/>
          </a:prstGeom>
          <a:solidFill>
            <a:srgbClr val="163D2E"/>
          </a:solidFill>
          <a:ln w="9525" cap="flat" cmpd="sng">
            <a:solidFill>
              <a:srgbClr val="163D2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700" b="1" dirty="0">
                <a:solidFill>
                  <a:srgbClr val="FDFCE4"/>
                </a:solidFill>
                <a:latin typeface="Space Grotesk"/>
                <a:ea typeface="Space Grotesk"/>
                <a:cs typeface="Space Grotesk"/>
                <a:sym typeface="Space Grotesk"/>
              </a:rPr>
              <a:t>We believe…in empowering people with tools to help them make risk decisions.</a:t>
            </a:r>
            <a:endParaRPr sz="700" b="1" dirty="0">
              <a:solidFill>
                <a:srgbClr val="FDFCE4"/>
              </a:solidFill>
              <a:latin typeface="Space Grotesk"/>
              <a:ea typeface="Space Grotesk"/>
              <a:cs typeface="Space Grotesk"/>
              <a:sym typeface="Space Grotesk"/>
            </a:endParaRPr>
          </a:p>
        </p:txBody>
      </p:sp>
      <p:sp>
        <p:nvSpPr>
          <p:cNvPr id="5" name="Google Shape;156;p29">
            <a:extLst>
              <a:ext uri="{FF2B5EF4-FFF2-40B4-BE49-F238E27FC236}">
                <a16:creationId xmlns:a16="http://schemas.microsoft.com/office/drawing/2014/main" id="{C915E2AE-AF5D-70CF-ECF0-B69320DFF22B}"/>
              </a:ext>
            </a:extLst>
          </p:cNvPr>
          <p:cNvSpPr/>
          <p:nvPr/>
        </p:nvSpPr>
        <p:spPr>
          <a:xfrm>
            <a:off x="157900" y="1772900"/>
            <a:ext cx="2001600" cy="342900"/>
          </a:xfrm>
          <a:prstGeom prst="rect">
            <a:avLst/>
          </a:prstGeom>
          <a:solidFill>
            <a:srgbClr val="163D2E"/>
          </a:solidFill>
          <a:ln w="9525" cap="flat" cmpd="sng">
            <a:solidFill>
              <a:srgbClr val="163D2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700" b="1" dirty="0">
                <a:solidFill>
                  <a:srgbClr val="FDFCE4"/>
                </a:solidFill>
                <a:latin typeface="Space Grotesk"/>
                <a:ea typeface="Space Grotesk"/>
                <a:cs typeface="Space Grotesk"/>
                <a:sym typeface="Space Grotesk"/>
              </a:rPr>
              <a:t>We believe…in enabling organizations with tools to help them mitigate the risks of trust failure.</a:t>
            </a:r>
            <a:endParaRPr sz="700" b="1" dirty="0">
              <a:solidFill>
                <a:srgbClr val="FDFCE4"/>
              </a:solidFill>
              <a:latin typeface="Space Grotesk"/>
              <a:ea typeface="Space Grotesk"/>
              <a:cs typeface="Space Grotesk"/>
              <a:sym typeface="Space Grotesk"/>
            </a:endParaRPr>
          </a:p>
        </p:txBody>
      </p:sp>
      <p:sp>
        <p:nvSpPr>
          <p:cNvPr id="6" name="Google Shape;157;p29">
            <a:extLst>
              <a:ext uri="{FF2B5EF4-FFF2-40B4-BE49-F238E27FC236}">
                <a16:creationId xmlns:a16="http://schemas.microsoft.com/office/drawing/2014/main" id="{CCD1B9AE-AB15-D0B3-1FB9-939BAB096B43}"/>
              </a:ext>
            </a:extLst>
          </p:cNvPr>
          <p:cNvSpPr/>
          <p:nvPr/>
        </p:nvSpPr>
        <p:spPr>
          <a:xfrm>
            <a:off x="131860" y="2684801"/>
            <a:ext cx="2001600" cy="342900"/>
          </a:xfrm>
          <a:prstGeom prst="rect">
            <a:avLst/>
          </a:prstGeom>
          <a:solidFill>
            <a:srgbClr val="163D2E"/>
          </a:solidFill>
          <a:ln w="9525" cap="flat" cmpd="sng">
            <a:solidFill>
              <a:srgbClr val="163D2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 b="1" dirty="0">
                <a:solidFill>
                  <a:srgbClr val="FDFCE4"/>
                </a:solidFill>
                <a:latin typeface="Space Grotesk"/>
                <a:ea typeface="Space Grotesk"/>
                <a:cs typeface="Space Grotesk"/>
                <a:sym typeface="Space Grotesk"/>
              </a:rPr>
              <a:t>We believe…that simplification of assurance requires depth of experience.</a:t>
            </a:r>
            <a:endParaRPr sz="800" b="1" dirty="0">
              <a:solidFill>
                <a:srgbClr val="FDFCE4"/>
              </a:solidFill>
              <a:latin typeface="Space Grotesk"/>
              <a:ea typeface="Space Grotesk"/>
              <a:cs typeface="Space Grotesk"/>
              <a:sym typeface="Space Grotesk"/>
            </a:endParaRPr>
          </a:p>
        </p:txBody>
      </p:sp>
      <p:sp>
        <p:nvSpPr>
          <p:cNvPr id="7" name="Google Shape;158;p29">
            <a:extLst>
              <a:ext uri="{FF2B5EF4-FFF2-40B4-BE49-F238E27FC236}">
                <a16:creationId xmlns:a16="http://schemas.microsoft.com/office/drawing/2014/main" id="{71124673-BE9F-4392-F324-3BC3CDD643A0}"/>
              </a:ext>
            </a:extLst>
          </p:cNvPr>
          <p:cNvSpPr/>
          <p:nvPr/>
        </p:nvSpPr>
        <p:spPr>
          <a:xfrm>
            <a:off x="157900" y="3851769"/>
            <a:ext cx="2001600" cy="342900"/>
          </a:xfrm>
          <a:prstGeom prst="rect">
            <a:avLst/>
          </a:prstGeom>
          <a:solidFill>
            <a:srgbClr val="163D2E"/>
          </a:solidFill>
          <a:ln w="9525" cap="flat" cmpd="sng">
            <a:solidFill>
              <a:srgbClr val="163D2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 b="1" dirty="0">
                <a:solidFill>
                  <a:srgbClr val="FDFCE4"/>
                </a:solidFill>
                <a:latin typeface="Space Grotesk"/>
                <a:ea typeface="Space Grotesk"/>
                <a:cs typeface="Space Grotesk"/>
                <a:sym typeface="Space Grotesk"/>
              </a:rPr>
              <a:t>We believe…that assurance of human-to-digital binding processes is the missing link.</a:t>
            </a:r>
            <a:endParaRPr sz="800" b="1" dirty="0">
              <a:solidFill>
                <a:srgbClr val="FDFCE4"/>
              </a:solidFill>
              <a:latin typeface="Space Grotesk"/>
              <a:ea typeface="Space Grotesk"/>
              <a:cs typeface="Space Grotesk"/>
              <a:sym typeface="Space Grotesk"/>
            </a:endParaRPr>
          </a:p>
        </p:txBody>
      </p:sp>
      <p:sp>
        <p:nvSpPr>
          <p:cNvPr id="8" name="Google Shape;163;p29">
            <a:extLst>
              <a:ext uri="{FF2B5EF4-FFF2-40B4-BE49-F238E27FC236}">
                <a16:creationId xmlns:a16="http://schemas.microsoft.com/office/drawing/2014/main" id="{6519A029-C94B-1AE0-2FAA-764F82892DD4}"/>
              </a:ext>
            </a:extLst>
          </p:cNvPr>
          <p:cNvSpPr/>
          <p:nvPr/>
        </p:nvSpPr>
        <p:spPr>
          <a:xfrm>
            <a:off x="2356903" y="430306"/>
            <a:ext cx="3180460" cy="722407"/>
          </a:xfrm>
          <a:prstGeom prst="rect">
            <a:avLst/>
          </a:prstGeom>
          <a:solidFill>
            <a:srgbClr val="DBC4A4"/>
          </a:solidFill>
          <a:ln w="9525" cap="flat" cmpd="sng">
            <a:solidFill>
              <a:srgbClr val="48083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700" b="1" dirty="0">
                <a:highlight>
                  <a:srgbClr val="FFFF00"/>
                </a:highlight>
                <a:latin typeface="Space Grotesk"/>
                <a:ea typeface="Space Grotesk"/>
                <a:cs typeface="Space Grotesk"/>
                <a:sym typeface="Space Grotesk"/>
              </a:rPr>
              <a:t>Age verification</a:t>
            </a:r>
            <a:endParaRPr sz="700" b="1" dirty="0">
              <a:highlight>
                <a:srgbClr val="FFFF00"/>
              </a:highlight>
              <a:latin typeface="Space Grotesk"/>
              <a:ea typeface="Space Grotesk"/>
              <a:cs typeface="Space Grotesk"/>
              <a:sym typeface="Space Grotesk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700" dirty="0">
                <a:latin typeface="Space Grotesk"/>
                <a:ea typeface="Space Grotesk"/>
                <a:cs typeface="Space Grotesk"/>
                <a:sym typeface="Space Grotesk"/>
              </a:rPr>
              <a:t>Drone triggers IDV when flying near airport</a:t>
            </a:r>
            <a:endParaRPr sz="700" dirty="0">
              <a:latin typeface="Space Grotesk"/>
              <a:ea typeface="Space Grotesk"/>
              <a:cs typeface="Space Grotesk"/>
              <a:sym typeface="Space Grotesk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700" dirty="0">
                <a:latin typeface="Space Grotesk"/>
                <a:ea typeface="Space Grotesk"/>
                <a:cs typeface="Space Grotesk"/>
                <a:sym typeface="Space Grotesk"/>
              </a:rPr>
              <a:t>Repetitive patient agreements in hospital</a:t>
            </a:r>
            <a:endParaRPr sz="700" dirty="0">
              <a:latin typeface="Space Grotesk"/>
              <a:ea typeface="Space Grotesk"/>
              <a:cs typeface="Space Grotesk"/>
              <a:sym typeface="Space Grotesk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700" dirty="0">
                <a:highlight>
                  <a:srgbClr val="FFFF00"/>
                </a:highlight>
                <a:latin typeface="Space Grotesk"/>
                <a:ea typeface="Space Grotesk"/>
                <a:cs typeface="Space Grotesk"/>
                <a:sym typeface="Space Grotesk"/>
              </a:rPr>
              <a:t>Laws for KBA, age, notary, privacy...</a:t>
            </a:r>
            <a:endParaRPr sz="700" dirty="0">
              <a:highlight>
                <a:srgbClr val="FFFF00"/>
              </a:highlight>
              <a:latin typeface="Space Grotesk"/>
              <a:ea typeface="Space Grotesk"/>
              <a:cs typeface="Space Grotesk"/>
              <a:sym typeface="Space Grotesk"/>
            </a:endParaRPr>
          </a:p>
        </p:txBody>
      </p:sp>
      <p:sp>
        <p:nvSpPr>
          <p:cNvPr id="9" name="Google Shape;164;p29">
            <a:extLst>
              <a:ext uri="{FF2B5EF4-FFF2-40B4-BE49-F238E27FC236}">
                <a16:creationId xmlns:a16="http://schemas.microsoft.com/office/drawing/2014/main" id="{0EEC1246-D52C-9163-783B-851B6E1C2A3A}"/>
              </a:ext>
            </a:extLst>
          </p:cNvPr>
          <p:cNvSpPr/>
          <p:nvPr/>
        </p:nvSpPr>
        <p:spPr>
          <a:xfrm>
            <a:off x="2356903" y="1670275"/>
            <a:ext cx="3048600" cy="524700"/>
          </a:xfrm>
          <a:prstGeom prst="rect">
            <a:avLst/>
          </a:prstGeom>
          <a:solidFill>
            <a:srgbClr val="DBC4A4"/>
          </a:solidFill>
          <a:ln w="9525" cap="flat" cmpd="sng">
            <a:solidFill>
              <a:srgbClr val="48083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700" dirty="0">
                <a:latin typeface="Space Grotesk"/>
                <a:ea typeface="Space Grotesk"/>
                <a:cs typeface="Space Grotesk"/>
                <a:sym typeface="Space Grotesk"/>
              </a:rPr>
              <a:t>ITRC reports increase</a:t>
            </a:r>
            <a:endParaRPr sz="700" dirty="0">
              <a:latin typeface="Space Grotesk"/>
              <a:ea typeface="Space Grotesk"/>
              <a:cs typeface="Space Grotesk"/>
              <a:sym typeface="Space Grotesk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700" dirty="0">
                <a:latin typeface="Space Grotesk"/>
                <a:ea typeface="Space Grotesk"/>
                <a:cs typeface="Space Grotesk"/>
                <a:sym typeface="Space Grotesk"/>
              </a:rPr>
              <a:t>Privacy regs in response to abuses</a:t>
            </a:r>
            <a:endParaRPr sz="700" dirty="0">
              <a:latin typeface="Space Grotesk"/>
              <a:ea typeface="Space Grotesk"/>
              <a:cs typeface="Space Grotesk"/>
              <a:sym typeface="Space Grotesk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700" dirty="0">
                <a:latin typeface="Space Grotesk"/>
                <a:ea typeface="Space Grotesk"/>
                <a:cs typeface="Space Grotesk"/>
                <a:sym typeface="Space Grotesk"/>
              </a:rPr>
              <a:t>Online fraud at scale, synthetic identity</a:t>
            </a:r>
            <a:endParaRPr sz="700" dirty="0">
              <a:latin typeface="Space Grotesk"/>
              <a:ea typeface="Space Grotesk"/>
              <a:cs typeface="Space Grotesk"/>
              <a:sym typeface="Space Grotesk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700" dirty="0">
                <a:latin typeface="Space Grotesk"/>
                <a:ea typeface="Space Grotesk"/>
                <a:cs typeface="Space Grotesk"/>
                <a:sym typeface="Space Grotesk"/>
              </a:rPr>
              <a:t>"Verification theater" and regulator annoyance</a:t>
            </a:r>
            <a:endParaRPr sz="700" dirty="0">
              <a:latin typeface="Space Grotesk"/>
              <a:ea typeface="Space Grotesk"/>
              <a:cs typeface="Space Grotesk"/>
              <a:sym typeface="Space Grotesk"/>
            </a:endParaRPr>
          </a:p>
        </p:txBody>
      </p:sp>
      <p:sp>
        <p:nvSpPr>
          <p:cNvPr id="10" name="Google Shape;165;p29">
            <a:extLst>
              <a:ext uri="{FF2B5EF4-FFF2-40B4-BE49-F238E27FC236}">
                <a16:creationId xmlns:a16="http://schemas.microsoft.com/office/drawing/2014/main" id="{31CEED38-24CF-10F0-F57D-E970F657159A}"/>
              </a:ext>
            </a:extLst>
          </p:cNvPr>
          <p:cNvSpPr/>
          <p:nvPr/>
        </p:nvSpPr>
        <p:spPr>
          <a:xfrm>
            <a:off x="2356903" y="2593901"/>
            <a:ext cx="3048600" cy="524700"/>
          </a:xfrm>
          <a:prstGeom prst="rect">
            <a:avLst/>
          </a:prstGeom>
          <a:solidFill>
            <a:srgbClr val="DBC4A4"/>
          </a:solidFill>
          <a:ln w="9525" cap="flat" cmpd="sng">
            <a:solidFill>
              <a:srgbClr val="48083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700" dirty="0">
                <a:latin typeface="Space Grotesk"/>
                <a:ea typeface="Space Grotesk"/>
                <a:cs typeface="Space Grotesk"/>
                <a:sym typeface="Space Grotesk"/>
              </a:rPr>
              <a:t>SIDI had to be invented!</a:t>
            </a:r>
            <a:endParaRPr sz="700" dirty="0">
              <a:latin typeface="Space Grotesk"/>
              <a:ea typeface="Space Grotesk"/>
              <a:cs typeface="Space Grotesk"/>
              <a:sym typeface="Space Grotesk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700" dirty="0">
                <a:latin typeface="Space Grotesk"/>
                <a:ea typeface="Space Grotesk"/>
                <a:cs typeface="Space Grotesk"/>
                <a:sym typeface="Space Grotesk"/>
              </a:rPr>
              <a:t>"Third-wave specialty" era of identity standards</a:t>
            </a:r>
            <a:endParaRPr sz="700" dirty="0">
              <a:latin typeface="Space Grotesk"/>
              <a:ea typeface="Space Grotesk"/>
              <a:cs typeface="Space Grotesk"/>
              <a:sym typeface="Space Grotesk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700" dirty="0">
                <a:latin typeface="Space Grotesk"/>
                <a:ea typeface="Space Grotesk"/>
                <a:cs typeface="Space Grotesk"/>
                <a:sym typeface="Space Grotesk"/>
              </a:rPr>
              <a:t>Assurance level explosion of many credential formats</a:t>
            </a:r>
            <a:endParaRPr sz="700" dirty="0">
              <a:latin typeface="Space Grotesk"/>
              <a:ea typeface="Space Grotesk"/>
              <a:cs typeface="Space Grotesk"/>
              <a:sym typeface="Space Grotesk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700" dirty="0">
                <a:latin typeface="Space Grotesk"/>
                <a:ea typeface="Space Grotesk"/>
                <a:cs typeface="Space Grotesk"/>
                <a:sym typeface="Space Grotesk"/>
              </a:rPr>
              <a:t>EU wallet efforts and country-specific wallets</a:t>
            </a:r>
            <a:endParaRPr sz="700" dirty="0">
              <a:latin typeface="Space Grotesk"/>
              <a:ea typeface="Space Grotesk"/>
              <a:cs typeface="Space Grotesk"/>
              <a:sym typeface="Space Grotesk"/>
            </a:endParaRPr>
          </a:p>
        </p:txBody>
      </p:sp>
      <p:sp>
        <p:nvSpPr>
          <p:cNvPr id="11" name="Google Shape;166;p29">
            <a:extLst>
              <a:ext uri="{FF2B5EF4-FFF2-40B4-BE49-F238E27FC236}">
                <a16:creationId xmlns:a16="http://schemas.microsoft.com/office/drawing/2014/main" id="{E72B8C23-4882-2BBD-5384-AFEB248CA63E}"/>
              </a:ext>
            </a:extLst>
          </p:cNvPr>
          <p:cNvSpPr/>
          <p:nvPr/>
        </p:nvSpPr>
        <p:spPr>
          <a:xfrm>
            <a:off x="2400903" y="3760869"/>
            <a:ext cx="3048600" cy="524700"/>
          </a:xfrm>
          <a:prstGeom prst="rect">
            <a:avLst/>
          </a:prstGeom>
          <a:solidFill>
            <a:srgbClr val="DBC4A4"/>
          </a:solidFill>
          <a:ln w="9525" cap="flat" cmpd="sng">
            <a:solidFill>
              <a:srgbClr val="48083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700">
                <a:latin typeface="Space Grotesk"/>
                <a:ea typeface="Space Grotesk"/>
                <a:cs typeface="Space Grotesk"/>
                <a:sym typeface="Space Grotesk"/>
              </a:rPr>
              <a:t>FIDO Alliance certification is incomplete</a:t>
            </a:r>
            <a:endParaRPr sz="700">
              <a:latin typeface="Space Grotesk"/>
              <a:ea typeface="Space Grotesk"/>
              <a:cs typeface="Space Grotesk"/>
              <a:sym typeface="Space Grotesk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700">
                <a:latin typeface="Space Grotesk"/>
                <a:ea typeface="Space Grotesk"/>
                <a:cs typeface="Space Grotesk"/>
                <a:sym typeface="Space Grotesk"/>
              </a:rPr>
              <a:t>When you can’t sufficiently prove that binding, fraud happens</a:t>
            </a:r>
            <a:endParaRPr sz="700">
              <a:latin typeface="Space Grotesk"/>
              <a:ea typeface="Space Grotesk"/>
              <a:cs typeface="Space Grotesk"/>
              <a:sym typeface="Space Grotesk"/>
            </a:endParaRPr>
          </a:p>
        </p:txBody>
      </p:sp>
      <p:sp>
        <p:nvSpPr>
          <p:cNvPr id="12" name="Google Shape;167;p29">
            <a:extLst>
              <a:ext uri="{FF2B5EF4-FFF2-40B4-BE49-F238E27FC236}">
                <a16:creationId xmlns:a16="http://schemas.microsoft.com/office/drawing/2014/main" id="{FB9BDE99-A471-13EE-32A6-C6347E10DB33}"/>
              </a:ext>
            </a:extLst>
          </p:cNvPr>
          <p:cNvSpPr/>
          <p:nvPr/>
        </p:nvSpPr>
        <p:spPr>
          <a:xfrm>
            <a:off x="5725369" y="230405"/>
            <a:ext cx="3084038" cy="1326175"/>
          </a:xfrm>
          <a:prstGeom prst="rect">
            <a:avLst/>
          </a:prstGeom>
          <a:solidFill>
            <a:srgbClr val="DBC4A4"/>
          </a:solidFill>
          <a:ln w="9525" cap="flat" cmpd="sng">
            <a:solidFill>
              <a:srgbClr val="48083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700" dirty="0">
                <a:latin typeface="Space Grotesk"/>
                <a:ea typeface="Space Grotesk"/>
                <a:cs typeface="Space Grotesk"/>
                <a:sym typeface="Space Grotesk"/>
              </a:rPr>
              <a:t>Proof from existing KI work?</a:t>
            </a:r>
          </a:p>
          <a:p>
            <a:pPr marL="171450" lvl="0" indent="-1714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" sz="700" dirty="0">
                <a:latin typeface="Space Grotesk"/>
                <a:ea typeface="Space Grotesk"/>
                <a:cs typeface="Space Grotesk"/>
                <a:sym typeface="Space Grotesk"/>
              </a:rPr>
              <a:t>Testing of TPS….</a:t>
            </a:r>
          </a:p>
          <a:p>
            <a:pPr marL="171450" lvl="0" indent="-1714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" sz="700" dirty="0">
                <a:latin typeface="Space Grotesk"/>
                <a:ea typeface="Space Grotesk"/>
                <a:cs typeface="Space Grotesk"/>
                <a:sym typeface="Space Grotesk"/>
              </a:rPr>
              <a:t>Comments to ISO on Age Assurance</a:t>
            </a:r>
          </a:p>
          <a:p>
            <a:pPr marL="171450" lvl="0" indent="-1714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" sz="700" dirty="0">
                <a:latin typeface="Space Grotesk"/>
                <a:ea typeface="Space Grotesk"/>
                <a:cs typeface="Space Grotesk"/>
                <a:sym typeface="Space Grotesk"/>
              </a:rPr>
              <a:t>0PN DTL Sandbox using TPS</a:t>
            </a:r>
          </a:p>
          <a:p>
            <a:pPr marL="171450" lvl="0" indent="-1714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" sz="700" dirty="0">
                <a:latin typeface="Space Grotesk"/>
                <a:ea typeface="Space Grotesk"/>
                <a:cs typeface="Space Grotesk"/>
                <a:sym typeface="Space Grotesk"/>
              </a:rPr>
              <a:t>WHiSSPr  (C27-Age Assurance- PCTF)</a:t>
            </a:r>
            <a:endParaRPr sz="700" dirty="0">
              <a:latin typeface="Space Grotesk"/>
              <a:ea typeface="Space Grotesk"/>
              <a:cs typeface="Space Grotesk"/>
              <a:sym typeface="Space Grotesk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700" dirty="0">
                <a:latin typeface="Space Grotesk"/>
                <a:ea typeface="Space Grotesk"/>
                <a:cs typeface="Space Grotesk"/>
                <a:sym typeface="Space Grotesk"/>
              </a:rPr>
              <a:t>Plans for the next 2-5 years?</a:t>
            </a:r>
          </a:p>
          <a:p>
            <a:pPr marL="171450" lvl="0" indent="-1714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" sz="700" dirty="0">
                <a:latin typeface="Space Grotesk"/>
                <a:ea typeface="Space Grotesk"/>
                <a:cs typeface="Space Grotesk"/>
                <a:sym typeface="Space Grotesk"/>
              </a:rPr>
              <a:t>Review Pilot Implementations</a:t>
            </a:r>
          </a:p>
          <a:p>
            <a:pPr marL="171450" lvl="0" indent="-1714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" sz="700" dirty="0">
                <a:latin typeface="Space Grotesk"/>
                <a:ea typeface="Space Grotesk"/>
                <a:cs typeface="Space Grotesk"/>
                <a:sym typeface="Space Grotesk"/>
              </a:rPr>
              <a:t>Establish Programs and Partners</a:t>
            </a:r>
          </a:p>
          <a:p>
            <a:pPr marL="171450" lvl="0" indent="-1714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" sz="700" dirty="0">
                <a:latin typeface="Space Grotesk"/>
                <a:ea typeface="Space Grotesk"/>
                <a:cs typeface="Space Grotesk"/>
                <a:sym typeface="Space Grotesk"/>
              </a:rPr>
              <a:t>Continue adoption and contribution to ISO and other organizations wrt Consent Receipt and ANCR Framework</a:t>
            </a:r>
          </a:p>
          <a:p>
            <a:pPr marL="171450" lvl="0" indent="-1714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" sz="700" dirty="0">
                <a:latin typeface="Space Grotesk"/>
                <a:ea typeface="Space Grotesk"/>
                <a:cs typeface="Space Grotesk"/>
                <a:sym typeface="Space Grotesk"/>
              </a:rPr>
              <a:t>Certification program for privacy/identity professionals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700" dirty="0">
              <a:latin typeface="Space Grotesk"/>
              <a:ea typeface="Space Grotesk"/>
              <a:cs typeface="Space Grotesk"/>
              <a:sym typeface="Space Grotesk"/>
            </a:endParaRPr>
          </a:p>
        </p:txBody>
      </p:sp>
      <p:sp>
        <p:nvSpPr>
          <p:cNvPr id="13" name="Google Shape;168;p29">
            <a:extLst>
              <a:ext uri="{FF2B5EF4-FFF2-40B4-BE49-F238E27FC236}">
                <a16:creationId xmlns:a16="http://schemas.microsoft.com/office/drawing/2014/main" id="{F4CBE2C1-E743-BAA6-4814-8641584DB482}"/>
              </a:ext>
            </a:extLst>
          </p:cNvPr>
          <p:cNvSpPr/>
          <p:nvPr/>
        </p:nvSpPr>
        <p:spPr>
          <a:xfrm>
            <a:off x="5760806" y="1670275"/>
            <a:ext cx="3048600" cy="631085"/>
          </a:xfrm>
          <a:prstGeom prst="rect">
            <a:avLst/>
          </a:prstGeom>
          <a:solidFill>
            <a:srgbClr val="DBC4A4"/>
          </a:solidFill>
          <a:ln w="9525" cap="flat" cmpd="sng">
            <a:solidFill>
              <a:srgbClr val="48083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700" dirty="0">
                <a:solidFill>
                  <a:schemeClr val="dk1"/>
                </a:solidFill>
                <a:latin typeface="Space Grotesk"/>
                <a:ea typeface="Space Grotesk"/>
                <a:cs typeface="Space Grotesk"/>
                <a:sym typeface="Space Grotesk"/>
              </a:rPr>
              <a:t>Proof from existing KI work?</a:t>
            </a:r>
          </a:p>
          <a:p>
            <a:pPr marL="171450" lvl="0" indent="-1714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" sz="700" dirty="0">
                <a:solidFill>
                  <a:schemeClr val="dk1"/>
                </a:solidFill>
                <a:latin typeface="Space Grotesk"/>
                <a:ea typeface="Space Grotesk"/>
                <a:cs typeface="Space Grotesk"/>
                <a:sym typeface="Space Grotesk"/>
              </a:rPr>
              <a:t>WHiSSPr (Controller Credential)</a:t>
            </a:r>
          </a:p>
          <a:p>
            <a:pPr marL="171450" lvl="0" indent="-1714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" sz="700" dirty="0">
                <a:solidFill>
                  <a:schemeClr val="dk1"/>
                </a:solidFill>
                <a:latin typeface="Space Grotesk"/>
                <a:ea typeface="Space Grotesk"/>
                <a:cs typeface="Space Grotesk"/>
                <a:sym typeface="Space Grotesk"/>
              </a:rPr>
              <a:t>Notice (and other) Receipts and Records</a:t>
            </a:r>
            <a:endParaRPr sz="700" dirty="0">
              <a:solidFill>
                <a:schemeClr val="dk1"/>
              </a:solidFill>
              <a:latin typeface="Space Grotesk"/>
              <a:ea typeface="Space Grotesk"/>
              <a:cs typeface="Space Grotesk"/>
              <a:sym typeface="Space Grotesk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700" dirty="0">
                <a:solidFill>
                  <a:schemeClr val="dk1"/>
                </a:solidFill>
                <a:latin typeface="Space Grotesk"/>
                <a:ea typeface="Space Grotesk"/>
                <a:cs typeface="Space Grotesk"/>
                <a:sym typeface="Space Grotesk"/>
              </a:rPr>
              <a:t>Plans for the next 2-5 years?</a:t>
            </a:r>
          </a:p>
          <a:p>
            <a:pPr marL="171450" lvl="0" indent="-1714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700" dirty="0">
                <a:latin typeface="Space Grotesk"/>
                <a:ea typeface="Space Grotesk"/>
                <a:cs typeface="Space Grotesk"/>
                <a:sym typeface="Space Grotesk"/>
              </a:rPr>
              <a:t>Conformance Program for Controller Registries</a:t>
            </a:r>
          </a:p>
          <a:p>
            <a:pPr marL="171450" lvl="0" indent="-1714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700" dirty="0">
                <a:latin typeface="Space Grotesk"/>
                <a:ea typeface="Space Grotesk"/>
                <a:cs typeface="Space Grotesk"/>
                <a:sym typeface="Space Grotesk"/>
              </a:rPr>
              <a:t>Book?</a:t>
            </a:r>
            <a:endParaRPr sz="700" dirty="0">
              <a:latin typeface="Space Grotesk"/>
              <a:ea typeface="Space Grotesk"/>
              <a:cs typeface="Space Grotesk"/>
              <a:sym typeface="Space Grotesk"/>
            </a:endParaRPr>
          </a:p>
        </p:txBody>
      </p:sp>
      <p:sp>
        <p:nvSpPr>
          <p:cNvPr id="14" name="Google Shape;169;p29">
            <a:extLst>
              <a:ext uri="{FF2B5EF4-FFF2-40B4-BE49-F238E27FC236}">
                <a16:creationId xmlns:a16="http://schemas.microsoft.com/office/drawing/2014/main" id="{F65F4AE9-04DB-D545-2059-7E4D4D37A681}"/>
              </a:ext>
            </a:extLst>
          </p:cNvPr>
          <p:cNvSpPr/>
          <p:nvPr/>
        </p:nvSpPr>
        <p:spPr>
          <a:xfrm>
            <a:off x="5760806" y="2420330"/>
            <a:ext cx="3048600" cy="1051004"/>
          </a:xfrm>
          <a:prstGeom prst="rect">
            <a:avLst/>
          </a:prstGeom>
          <a:solidFill>
            <a:srgbClr val="DBC4A4"/>
          </a:solidFill>
          <a:ln w="9525" cap="flat" cmpd="sng">
            <a:solidFill>
              <a:srgbClr val="48083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700" dirty="0">
                <a:solidFill>
                  <a:schemeClr val="dk1"/>
                </a:solidFill>
                <a:latin typeface="Space Grotesk"/>
                <a:ea typeface="Space Grotesk"/>
                <a:cs typeface="Space Grotesk"/>
                <a:sym typeface="Space Grotesk"/>
              </a:rPr>
              <a:t>Proof from existing KI work?</a:t>
            </a:r>
          </a:p>
          <a:p>
            <a:pPr marL="171450" lvl="0" indent="-1714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700" dirty="0">
                <a:solidFill>
                  <a:schemeClr val="dk1"/>
                </a:solidFill>
                <a:latin typeface="Space Grotesk"/>
                <a:ea typeface="Space Grotesk"/>
                <a:cs typeface="Space Grotesk"/>
                <a:sym typeface="Space Grotesk"/>
              </a:rPr>
              <a:t>3 Vectors of Assurance in ANCR Framework</a:t>
            </a:r>
          </a:p>
          <a:p>
            <a:pPr marL="171450" lvl="1" indent="-171450">
              <a:buFont typeface="Arial" panose="020B0604020202020204" pitchFamily="34" charset="0"/>
              <a:buChar char="•"/>
            </a:pPr>
            <a:r>
              <a:rPr lang="en-US" sz="700" dirty="0">
                <a:solidFill>
                  <a:schemeClr val="dk1"/>
                </a:solidFill>
                <a:latin typeface="Space Grotesk"/>
                <a:ea typeface="Space Grotesk"/>
                <a:cs typeface="Space Grotesk"/>
                <a:sym typeface="Space Grotesk"/>
              </a:rPr>
              <a:t>(Control, Protection, Provenance/Co-Governance)</a:t>
            </a:r>
          </a:p>
          <a:p>
            <a:pPr marL="171450" lvl="1" indent="-171450">
              <a:buFont typeface="Arial" panose="020B0604020202020204" pitchFamily="34" charset="0"/>
              <a:buChar char="•"/>
            </a:pPr>
            <a:r>
              <a:rPr lang="en-US" sz="700" dirty="0">
                <a:solidFill>
                  <a:schemeClr val="dk1"/>
                </a:solidFill>
                <a:latin typeface="Space Grotesk"/>
                <a:ea typeface="Space Grotesk"/>
                <a:cs typeface="Space Grotesk"/>
                <a:sym typeface="Space Grotesk"/>
              </a:rPr>
              <a:t>Standardization of Receipt and Record w/ISO + CoE/GDPR)</a:t>
            </a:r>
          </a:p>
          <a:p>
            <a:pPr marL="171450" lvl="1" indent="-171450">
              <a:buFont typeface="Arial" panose="020B0604020202020204" pitchFamily="34" charset="0"/>
              <a:buChar char="•"/>
            </a:pPr>
            <a:r>
              <a:rPr lang="en-US" sz="700" dirty="0">
                <a:solidFill>
                  <a:schemeClr val="dk1"/>
                </a:solidFill>
                <a:latin typeface="Space Grotesk"/>
                <a:ea typeface="Space Grotesk"/>
                <a:cs typeface="Space Grotesk"/>
                <a:sym typeface="Space Grotesk"/>
              </a:rPr>
              <a:t>(Consolidation of Conformance and Compliance)</a:t>
            </a:r>
            <a:endParaRPr sz="700" dirty="0">
              <a:solidFill>
                <a:schemeClr val="dk1"/>
              </a:solidFill>
              <a:latin typeface="Space Grotesk"/>
              <a:ea typeface="Space Grotesk"/>
              <a:cs typeface="Space Grotesk"/>
              <a:sym typeface="Space Grotesk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700" dirty="0">
                <a:solidFill>
                  <a:schemeClr val="dk1"/>
                </a:solidFill>
                <a:latin typeface="Space Grotesk"/>
                <a:ea typeface="Space Grotesk"/>
                <a:cs typeface="Space Grotesk"/>
                <a:sym typeface="Space Grotesk"/>
              </a:rPr>
              <a:t>Plans for the next 2-5 years?</a:t>
            </a:r>
          </a:p>
          <a:p>
            <a:pPr marL="171450" lvl="0" indent="-1714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700" dirty="0">
                <a:latin typeface="Space Grotesk"/>
                <a:ea typeface="Space Grotesk"/>
                <a:cs typeface="Space Grotesk"/>
                <a:sym typeface="Space Grotesk"/>
              </a:rPr>
              <a:t>Adoptions of Framework by Governing Authorities</a:t>
            </a:r>
            <a:endParaRPr sz="700" dirty="0">
              <a:latin typeface="Space Grotesk"/>
              <a:ea typeface="Space Grotesk"/>
              <a:cs typeface="Space Grotesk"/>
              <a:sym typeface="Space Grotesk"/>
            </a:endParaRPr>
          </a:p>
        </p:txBody>
      </p:sp>
      <p:sp>
        <p:nvSpPr>
          <p:cNvPr id="15" name="Google Shape;170;p29">
            <a:extLst>
              <a:ext uri="{FF2B5EF4-FFF2-40B4-BE49-F238E27FC236}">
                <a16:creationId xmlns:a16="http://schemas.microsoft.com/office/drawing/2014/main" id="{C680DF86-CBBD-77AA-352C-D9208317A41C}"/>
              </a:ext>
            </a:extLst>
          </p:cNvPr>
          <p:cNvSpPr/>
          <p:nvPr/>
        </p:nvSpPr>
        <p:spPr>
          <a:xfrm>
            <a:off x="5760806" y="3590304"/>
            <a:ext cx="3048600" cy="1424775"/>
          </a:xfrm>
          <a:prstGeom prst="rect">
            <a:avLst/>
          </a:prstGeom>
          <a:solidFill>
            <a:srgbClr val="DBC4A4"/>
          </a:solidFill>
          <a:ln w="9525" cap="flat" cmpd="sng">
            <a:solidFill>
              <a:srgbClr val="48083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700" dirty="0">
                <a:solidFill>
                  <a:schemeClr val="dk1"/>
                </a:solidFill>
                <a:latin typeface="Space Grotesk"/>
                <a:ea typeface="Space Grotesk"/>
                <a:cs typeface="Space Grotesk"/>
                <a:sym typeface="Space Grotesk"/>
              </a:rPr>
              <a:t>Proof from existing KI work?</a:t>
            </a:r>
          </a:p>
          <a:p>
            <a:pPr marL="17145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 panose="020B0604020202020204" pitchFamily="34" charset="0"/>
              <a:buChar char="•"/>
            </a:pPr>
            <a:r>
              <a:rPr lang="en" sz="700" dirty="0">
                <a:solidFill>
                  <a:schemeClr val="dk1"/>
                </a:solidFill>
                <a:latin typeface="Space Grotesk"/>
                <a:ea typeface="Space Grotesk"/>
                <a:cs typeface="Space Grotesk"/>
                <a:sym typeface="Space Grotesk"/>
              </a:rPr>
              <a:t>Consent Receipt designed for this (ISO Adoption, inverstion by identity Management Industry -&gt; Consent Fatigue. Increasingly recognized as issue/non-compliance</a:t>
            </a:r>
          </a:p>
          <a:p>
            <a:pPr marL="17145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 panose="020B0604020202020204" pitchFamily="34" charset="0"/>
              <a:buChar char="•"/>
            </a:pPr>
            <a:r>
              <a:rPr lang="en" sz="700" dirty="0">
                <a:solidFill>
                  <a:schemeClr val="dk1"/>
                </a:solidFill>
                <a:latin typeface="Space Grotesk"/>
                <a:ea typeface="Space Grotesk"/>
                <a:cs typeface="Space Grotesk"/>
                <a:sym typeface="Space Grotesk"/>
              </a:rPr>
              <a:t>AuthC Authorization for Consent Applies this</a:t>
            </a:r>
          </a:p>
          <a:p>
            <a:pPr marL="17145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 panose="020B0604020202020204" pitchFamily="34" charset="0"/>
              <a:buChar char="•"/>
            </a:pPr>
            <a:r>
              <a:rPr lang="en" sz="700" dirty="0">
                <a:solidFill>
                  <a:schemeClr val="dk1"/>
                </a:solidFill>
                <a:latin typeface="Space Grotesk"/>
                <a:ea typeface="Space Grotesk"/>
                <a:cs typeface="Space Grotesk"/>
                <a:sym typeface="Space Grotesk"/>
              </a:rPr>
              <a:t>DIACC SIG Governance Adequacy</a:t>
            </a:r>
            <a:endParaRPr sz="700" dirty="0">
              <a:solidFill>
                <a:schemeClr val="dk1"/>
              </a:solidFill>
              <a:latin typeface="Space Grotesk"/>
              <a:ea typeface="Space Grotesk"/>
              <a:cs typeface="Space Grotesk"/>
              <a:sym typeface="Space Grotesk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700" dirty="0">
                <a:solidFill>
                  <a:schemeClr val="dk1"/>
                </a:solidFill>
                <a:latin typeface="Space Grotesk"/>
                <a:ea typeface="Space Grotesk"/>
                <a:cs typeface="Space Grotesk"/>
                <a:sym typeface="Space Grotesk"/>
              </a:rPr>
              <a:t>Plans for the next 2-5 years?</a:t>
            </a:r>
          </a:p>
          <a:p>
            <a:pPr marL="171450" lvl="0" indent="-1714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" sz="700" dirty="0">
                <a:solidFill>
                  <a:schemeClr val="dk1"/>
                </a:solidFill>
                <a:latin typeface="Space Grotesk"/>
                <a:ea typeface="Space Grotesk"/>
                <a:cs typeface="Space Grotesk"/>
                <a:sym typeface="Space Grotesk"/>
              </a:rPr>
              <a:t>Continue to gather evidence, and proof, and capture results of planned programs.</a:t>
            </a:r>
          </a:p>
          <a:p>
            <a:pPr marL="171450" lvl="0" indent="-1714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" sz="700" dirty="0">
                <a:solidFill>
                  <a:schemeClr val="dk1"/>
                </a:solidFill>
                <a:latin typeface="Space Grotesk"/>
                <a:ea typeface="Space Grotesk"/>
                <a:cs typeface="Space Grotesk"/>
                <a:sym typeface="Space Grotesk"/>
              </a:rPr>
              <a:t>Controller Credential Registry as digital public infrastructure</a:t>
            </a:r>
          </a:p>
          <a:p>
            <a:pPr marL="171450" lvl="0" indent="-1714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" sz="700" dirty="0">
                <a:solidFill>
                  <a:schemeClr val="dk1"/>
                </a:solidFill>
                <a:latin typeface="Space Grotesk"/>
                <a:ea typeface="Space Grotesk"/>
                <a:cs typeface="Space Grotesk"/>
                <a:sym typeface="Space Grotesk"/>
              </a:rPr>
              <a:t>Controller Certification</a:t>
            </a:r>
          </a:p>
          <a:p>
            <a:pPr marL="171450" lvl="0" indent="-1714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" sz="700" dirty="0">
                <a:solidFill>
                  <a:schemeClr val="dk1"/>
                </a:solidFill>
                <a:latin typeface="Space Grotesk"/>
                <a:ea typeface="Space Grotesk"/>
                <a:cs typeface="Space Grotesk"/>
                <a:sym typeface="Space Grotesk"/>
              </a:rPr>
              <a:t>New Kantara Assurance program </a:t>
            </a:r>
          </a:p>
          <a:p>
            <a:pPr marL="171450" lvl="0" indent="-1714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sz="700" dirty="0">
              <a:latin typeface="Space Grotesk"/>
              <a:ea typeface="Space Grotesk"/>
              <a:cs typeface="Space Grotesk"/>
              <a:sym typeface="Space Grotesk"/>
            </a:endParaRPr>
          </a:p>
        </p:txBody>
      </p:sp>
    </p:spTree>
    <p:extLst>
      <p:ext uri="{BB962C8B-B14F-4D97-AF65-F5344CB8AC3E}">
        <p14:creationId xmlns:p14="http://schemas.microsoft.com/office/powerpoint/2010/main" val="991677910"/>
      </p:ext>
    </p:extLst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163D2E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839</Words>
  <Application>Microsoft Office PowerPoint</Application>
  <PresentationFormat>On-screen Show (16:9)</PresentationFormat>
  <Paragraphs>108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Space Grotesk SemiBold</vt:lpstr>
      <vt:lpstr>Space Grotesk</vt:lpstr>
      <vt:lpstr>Arial</vt:lpstr>
      <vt:lpstr>Simple Light</vt:lpstr>
      <vt:lpstr>Simple Light</vt:lpstr>
      <vt:lpstr>PowerPoint Presentation</vt:lpstr>
      <vt:lpstr>Summary of BoD-developed beliefs (“nano-visions”)</vt:lpstr>
      <vt:lpstr>Evidence and brainstorming of proof and plans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Salvatore D'Agostino</dc:creator>
  <cp:lastModifiedBy>Salvatore D'Agostino</cp:lastModifiedBy>
  <cp:revision>2</cp:revision>
  <dcterms:modified xsi:type="dcterms:W3CDTF">2024-03-27T17:01:14Z</dcterms:modified>
</cp:coreProperties>
</file>