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2" r:id="rId1"/>
    <p:sldMasterId id="2147483673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5143500" type="screen16x9"/>
  <p:notesSz cx="6858000" cy="9144000"/>
  <p:embeddedFontLst>
    <p:embeddedFont>
      <p:font typeface="Space Grotesk" panose="020B0604020202020204" charset="0"/>
      <p:regular r:id="rId8"/>
      <p:bold r:id="rId9"/>
    </p:embeddedFont>
    <p:embeddedFont>
      <p:font typeface="Space Grotesk SemiBold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59" autoAdjust="0"/>
  </p:normalViewPr>
  <p:slideViewPr>
    <p:cSldViewPr snapToGrid="0">
      <p:cViewPr>
        <p:scale>
          <a:sx n="75" d="100"/>
          <a:sy n="75" d="100"/>
        </p:scale>
        <p:origin x="1020" y="276"/>
      </p:cViewPr>
      <p:guideLst>
        <p:guide orient="horz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485099672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485099672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Simplification – reliable, sustainable, in the process (vs. melting icebergs w/blockchains)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6c9bef236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6c9bef236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UMA WG existing work hits on 1, 2, and 4 - managing info across different places, org ability to delegate to a person, solving how you figure out who the person is (could be for future work)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Age assurance work – we predicted the current moment! Consent receipts work hits on 1, also 2 for providing notice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IoT area is a great indicator of lack of deep experience out there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“Consent from” vs. “consent to” is a missing link today – consent tokens are a solution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6" name="Google Shape;5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0" name="Google Shape;6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4" name="Google Shape;94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9" name="Google Shape;99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green" type="secHead">
  <p:cSld name="SECTION_HEADER">
    <p:bg>
      <p:bgPr>
        <a:solidFill>
          <a:srgbClr val="163D2E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8C44B"/>
              </a:buClr>
              <a:buSzPts val="3600"/>
              <a:buNone/>
              <a:defRPr sz="3600">
                <a:solidFill>
                  <a:srgbClr val="08C44B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150" y="274628"/>
            <a:ext cx="873682" cy="28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2" name="Google Shape;10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6" name="Google Shape;106;p2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7" name="Google Shape;107;p2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1" name="Google Shape;111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2" name="Google Shape;112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5" name="Google Shape;115;p2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6" name="Google Shape;116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7" name="Google Shape;117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plum">
  <p:cSld name="SECTION_HEADER_1">
    <p:bg>
      <p:bgPr>
        <a:solidFill>
          <a:srgbClr val="48083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DBC4A4"/>
              </a:buClr>
              <a:buSzPts val="3600"/>
              <a:buNone/>
              <a:defRPr sz="3600">
                <a:solidFill>
                  <a:srgbClr val="DBC4A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404" y="274628"/>
            <a:ext cx="873185" cy="283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wheat">
  <p:cSld name="SECTION_HEADER_1_1">
    <p:bg>
      <p:bgPr>
        <a:solidFill>
          <a:srgbClr val="DBC4A4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" name="Google Shape;2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404" y="274628"/>
            <a:ext cx="873185" cy="283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4238" y="274625"/>
            <a:ext cx="875515" cy="28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" name="Google Shape;36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0" name="Google Shape;40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5" name="Google Shape;4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9" name="Google Shape;49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Font typeface="Space Grotesk"/>
              <a:buNone/>
              <a:defRPr sz="2400" b="1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800"/>
              <a:buFont typeface="Space Grotesk"/>
              <a:buChar char="●"/>
              <a:defRPr sz="18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Font typeface="Space Grotesk"/>
              <a:buNone/>
              <a:defRPr sz="2400" b="1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800"/>
              <a:buFont typeface="Space Grotesk"/>
              <a:buChar char="●"/>
              <a:defRPr sz="18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ve@vennfactory.com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vennfactor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C4A4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172" y="158841"/>
            <a:ext cx="8283023" cy="5007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5000" y="275000"/>
            <a:ext cx="1520548" cy="49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7"/>
          <p:cNvSpPr txBox="1"/>
          <p:nvPr/>
        </p:nvSpPr>
        <p:spPr>
          <a:xfrm>
            <a:off x="275000" y="2699525"/>
            <a:ext cx="42990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BELIEFS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EVIDENCE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PROOF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PLANS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</p:txBody>
      </p:sp>
      <p:sp>
        <p:nvSpPr>
          <p:cNvPr id="127" name="Google Shape;127;p27"/>
          <p:cNvSpPr txBox="1"/>
          <p:nvPr/>
        </p:nvSpPr>
        <p:spPr>
          <a:xfrm>
            <a:off x="286475" y="3846400"/>
            <a:ext cx="4287600" cy="7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rPr>
              <a:t>A (draft) fully articulated vision for Kantara Initiative</a:t>
            </a:r>
            <a:endParaRPr sz="1800">
              <a:solidFill>
                <a:schemeClr val="dk2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8" name="Google Shape;128;p27"/>
          <p:cNvSpPr txBox="1"/>
          <p:nvPr/>
        </p:nvSpPr>
        <p:spPr>
          <a:xfrm>
            <a:off x="280775" y="4565800"/>
            <a:ext cx="4299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rPr>
              <a:t>26 Mar 2024</a:t>
            </a:r>
            <a:endParaRPr sz="1200">
              <a:solidFill>
                <a:schemeClr val="dk2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9" name="Google Shape;129;p27"/>
          <p:cNvSpPr txBox="1"/>
          <p:nvPr/>
        </p:nvSpPr>
        <p:spPr>
          <a:xfrm>
            <a:off x="6204850" y="2957525"/>
            <a:ext cx="2664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Eve Maler</a:t>
            </a:r>
            <a:endParaRPr sz="12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163D2E"/>
                </a:solidFill>
                <a:uFill>
                  <a:noFill/>
                </a:uFill>
                <a:latin typeface="Space Grotesk"/>
                <a:ea typeface="Space Grotesk"/>
                <a:cs typeface="Space Grotesk"/>
                <a:sym typeface="Space Grotesk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eve@vennfactory.com</a:t>
            </a:r>
            <a:endParaRPr sz="10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>
            <a:spLocks noGrp="1"/>
          </p:cNvSpPr>
          <p:nvPr>
            <p:ph type="body" idx="4294967295"/>
          </p:nvPr>
        </p:nvSpPr>
        <p:spPr>
          <a:xfrm>
            <a:off x="26535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believe…in empowering people with tools to </a:t>
            </a:r>
            <a:r>
              <a:rPr lang="en" sz="1400" b="1" dirty="0">
                <a:solidFill>
                  <a:schemeClr val="dk2"/>
                </a:solidFill>
              </a:rPr>
              <a:t>help them make risk decisions</a:t>
            </a:r>
            <a:r>
              <a:rPr lang="en" sz="1400" dirty="0">
                <a:solidFill>
                  <a:schemeClr val="dk2"/>
                </a:solidFill>
              </a:rPr>
              <a:t>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35" name="Google Shape;135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of BoD-developed beliefs (“nano-visions”)</a:t>
            </a:r>
            <a:endParaRPr/>
          </a:p>
        </p:txBody>
      </p:sp>
      <p:sp>
        <p:nvSpPr>
          <p:cNvPr id="136" name="Google Shape;136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37" name="Google Shape;137;p28"/>
          <p:cNvSpPr/>
          <p:nvPr/>
        </p:nvSpPr>
        <p:spPr>
          <a:xfrm>
            <a:off x="26535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people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38" name="Google Shape;138;p28"/>
          <p:cNvSpPr txBox="1">
            <a:spLocks noGrp="1"/>
          </p:cNvSpPr>
          <p:nvPr>
            <p:ph type="body" idx="4294967295"/>
          </p:nvPr>
        </p:nvSpPr>
        <p:spPr>
          <a:xfrm>
            <a:off x="245382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believe…in enabling organizations with tools to </a:t>
            </a:r>
            <a:r>
              <a:rPr lang="en" sz="1400" b="1" dirty="0">
                <a:solidFill>
                  <a:schemeClr val="dk2"/>
                </a:solidFill>
              </a:rPr>
              <a:t>help them mitigate the risks of trust failure</a:t>
            </a:r>
            <a:r>
              <a:rPr lang="en" sz="1400" dirty="0">
                <a:solidFill>
                  <a:schemeClr val="dk2"/>
                </a:solidFill>
              </a:rPr>
              <a:t>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39" name="Google Shape;139;p28"/>
          <p:cNvSpPr/>
          <p:nvPr/>
        </p:nvSpPr>
        <p:spPr>
          <a:xfrm>
            <a:off x="245382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organizations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0" name="Google Shape;140;p28"/>
          <p:cNvSpPr txBox="1">
            <a:spLocks noGrp="1"/>
          </p:cNvSpPr>
          <p:nvPr>
            <p:ph type="body" idx="4294967295"/>
          </p:nvPr>
        </p:nvSpPr>
        <p:spPr>
          <a:xfrm>
            <a:off x="464229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believe…that simplification of assurance requires </a:t>
            </a:r>
            <a:r>
              <a:rPr lang="en" sz="1400" b="1" dirty="0">
                <a:solidFill>
                  <a:schemeClr val="dk2"/>
                </a:solidFill>
              </a:rPr>
              <a:t>depth of experience</a:t>
            </a:r>
            <a:r>
              <a:rPr lang="en" sz="1400" dirty="0">
                <a:solidFill>
                  <a:schemeClr val="dk2"/>
                </a:solidFill>
              </a:rPr>
              <a:t>.</a:t>
            </a:r>
            <a:endParaRPr sz="1400" b="1" dirty="0">
              <a:solidFill>
                <a:schemeClr val="dk2"/>
              </a:solidFill>
            </a:endParaRPr>
          </a:p>
        </p:txBody>
      </p:sp>
      <p:sp>
        <p:nvSpPr>
          <p:cNvPr id="141" name="Google Shape;141;p28"/>
          <p:cNvSpPr/>
          <p:nvPr/>
        </p:nvSpPr>
        <p:spPr>
          <a:xfrm>
            <a:off x="464229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assurance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2" name="Google Shape;142;p28"/>
          <p:cNvSpPr txBox="1">
            <a:spLocks noGrp="1"/>
          </p:cNvSpPr>
          <p:nvPr>
            <p:ph type="body" idx="4294967295"/>
          </p:nvPr>
        </p:nvSpPr>
        <p:spPr>
          <a:xfrm>
            <a:off x="683076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believe…that assurance of </a:t>
            </a:r>
            <a:r>
              <a:rPr lang="en" sz="1400" b="1" dirty="0">
                <a:solidFill>
                  <a:schemeClr val="dk2"/>
                </a:solidFill>
              </a:rPr>
              <a:t>human-to-digital binding processes</a:t>
            </a:r>
            <a:r>
              <a:rPr lang="en" sz="1400" dirty="0">
                <a:solidFill>
                  <a:schemeClr val="dk2"/>
                </a:solidFill>
              </a:rPr>
              <a:t> is the missing link.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43" name="Google Shape;143;p28"/>
          <p:cNvSpPr/>
          <p:nvPr/>
        </p:nvSpPr>
        <p:spPr>
          <a:xfrm>
            <a:off x="683076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what’s missing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pic>
        <p:nvPicPr>
          <p:cNvPr id="144" name="Google Shape;14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4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40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576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15800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8"/>
          <p:cNvSpPr txBox="1"/>
          <p:nvPr/>
        </p:nvSpPr>
        <p:spPr>
          <a:xfrm>
            <a:off x="1371600" y="3971123"/>
            <a:ext cx="6400800" cy="692100"/>
          </a:xfrm>
          <a:prstGeom prst="rect">
            <a:avLst/>
          </a:prstGeom>
          <a:solidFill>
            <a:srgbClr val="FDFCE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 dirty="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What this drives:</a:t>
            </a:r>
            <a:endParaRPr sz="1200" b="1" i="1" dirty="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" sz="1200" i="1" dirty="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Organization strategic planning → Immediate messaging</a:t>
            </a:r>
            <a:endParaRPr sz="1200" i="1" dirty="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ctr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" sz="1200" i="1" dirty="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→ Industry/competitive awareness → New group and program opportunities</a:t>
            </a:r>
            <a:endParaRPr sz="1200" i="1" dirty="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Evidence and brainstorming of proof and plans</a:t>
            </a:r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55" name="Google Shape;155;p29"/>
          <p:cNvSpPr/>
          <p:nvPr/>
        </p:nvSpPr>
        <p:spPr>
          <a:xfrm>
            <a:off x="745550" y="1387663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empowering people with tools to help them make risk decisions.</a:t>
            </a:r>
            <a:endParaRPr sz="7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6" name="Google Shape;156;p29"/>
          <p:cNvSpPr/>
          <p:nvPr/>
        </p:nvSpPr>
        <p:spPr>
          <a:xfrm>
            <a:off x="745545" y="2013725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enabling organizations with tools to help them mitigate the risks of trust failure.</a:t>
            </a:r>
            <a:endParaRPr sz="7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7" name="Google Shape;157;p29"/>
          <p:cNvSpPr/>
          <p:nvPr/>
        </p:nvSpPr>
        <p:spPr>
          <a:xfrm>
            <a:off x="745540" y="2670938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simplification of assurance requires depth of experience.</a:t>
            </a:r>
            <a:endParaRPr sz="8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8" name="Google Shape;158;p29"/>
          <p:cNvSpPr/>
          <p:nvPr/>
        </p:nvSpPr>
        <p:spPr>
          <a:xfrm>
            <a:off x="745560" y="332815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assurance of human-to-digital binding processes is the missing link.</a:t>
            </a:r>
            <a:endParaRPr sz="8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pic>
        <p:nvPicPr>
          <p:cNvPr id="159" name="Google Shape;15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871" y="1240613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871" y="1897846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0871" y="2555042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0875" y="3212250"/>
            <a:ext cx="574675" cy="57467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9"/>
          <p:cNvSpPr/>
          <p:nvPr/>
        </p:nvSpPr>
        <p:spPr>
          <a:xfrm>
            <a:off x="2818025" y="1296775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Age verification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Drone triggers IDV when flying near airport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Repetitive patient agreements in hospital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Laws for KBA, age, notary, privacy...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4" name="Google Shape;164;p29"/>
          <p:cNvSpPr/>
          <p:nvPr/>
        </p:nvSpPr>
        <p:spPr>
          <a:xfrm>
            <a:off x="2818025" y="19228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ITRC reports increase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Privacy regs in response to abuses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Online fraud at scale, synthetic identity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"Verification theater" and regulator annoyance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5" name="Google Shape;165;p29"/>
          <p:cNvSpPr/>
          <p:nvPr/>
        </p:nvSpPr>
        <p:spPr>
          <a:xfrm>
            <a:off x="2818025" y="25800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SIDI had to be invented!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"Third-wave specialty" era of identity standards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Assurance level explosion of many credential formats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EU wallet efforts and country-specific wallets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6" name="Google Shape;166;p29"/>
          <p:cNvSpPr/>
          <p:nvPr/>
        </p:nvSpPr>
        <p:spPr>
          <a:xfrm>
            <a:off x="2818025" y="32372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FIDO Alliance certification is incomplete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When you can’t sufficiently prove that binding, fraud happens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7" name="Google Shape;167;p29"/>
          <p:cNvSpPr/>
          <p:nvPr/>
        </p:nvSpPr>
        <p:spPr>
          <a:xfrm>
            <a:off x="5937500" y="1296775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8" name="Google Shape;168;p29"/>
          <p:cNvSpPr/>
          <p:nvPr/>
        </p:nvSpPr>
        <p:spPr>
          <a:xfrm>
            <a:off x="5937500" y="19228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9" name="Google Shape;169;p29"/>
          <p:cNvSpPr/>
          <p:nvPr/>
        </p:nvSpPr>
        <p:spPr>
          <a:xfrm>
            <a:off x="5937500" y="25800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0" name="Google Shape;170;p29"/>
          <p:cNvSpPr/>
          <p:nvPr/>
        </p:nvSpPr>
        <p:spPr>
          <a:xfrm>
            <a:off x="5937500" y="32372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cxnSp>
        <p:nvCxnSpPr>
          <p:cNvPr id="171" name="Google Shape;171;p29"/>
          <p:cNvCxnSpPr/>
          <p:nvPr/>
        </p:nvCxnSpPr>
        <p:spPr>
          <a:xfrm>
            <a:off x="170875" y="4305300"/>
            <a:ext cx="8838000" cy="0"/>
          </a:xfrm>
          <a:prstGeom prst="straightConnector1">
            <a:avLst/>
          </a:prstGeom>
          <a:noFill/>
          <a:ln w="19050" cap="flat" cmpd="sng">
            <a:solidFill>
              <a:srgbClr val="48083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2" name="Google Shape;172;p29"/>
          <p:cNvSpPr/>
          <p:nvPr/>
        </p:nvSpPr>
        <p:spPr>
          <a:xfrm>
            <a:off x="1003400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Space Grotesk"/>
                <a:ea typeface="Space Grotesk"/>
                <a:cs typeface="Space Grotesk"/>
                <a:sym typeface="Space Grotesk"/>
              </a:rPr>
              <a:t>B E L I E F S</a:t>
            </a:r>
            <a:endParaRPr sz="1000" b="1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3" name="Google Shape;173;p29"/>
          <p:cNvSpPr/>
          <p:nvPr/>
        </p:nvSpPr>
        <p:spPr>
          <a:xfrm>
            <a:off x="3599375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Space Grotesk"/>
                <a:ea typeface="Space Grotesk"/>
                <a:cs typeface="Space Grotesk"/>
                <a:sym typeface="Space Grotesk"/>
              </a:rPr>
              <a:t>E V I D E N C E</a:t>
            </a:r>
            <a:endParaRPr sz="1000" b="1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4" name="Google Shape;174;p29"/>
          <p:cNvSpPr/>
          <p:nvPr/>
        </p:nvSpPr>
        <p:spPr>
          <a:xfrm>
            <a:off x="6718850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Space Grotesk"/>
                <a:ea typeface="Space Grotesk"/>
                <a:cs typeface="Space Grotesk"/>
                <a:sym typeface="Space Grotesk"/>
              </a:rPr>
              <a:t>? ? ?</a:t>
            </a:r>
            <a:endParaRPr sz="1000" b="1"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FB67CB-7047-DA0B-7E51-57E8711740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4" name="Google Shape;155;p29">
            <a:extLst>
              <a:ext uri="{FF2B5EF4-FFF2-40B4-BE49-F238E27FC236}">
                <a16:creationId xmlns:a16="http://schemas.microsoft.com/office/drawing/2014/main" id="{A0857A1C-484B-B2FE-A37D-620511E2168C}"/>
              </a:ext>
            </a:extLst>
          </p:cNvPr>
          <p:cNvSpPr/>
          <p:nvPr/>
        </p:nvSpPr>
        <p:spPr>
          <a:xfrm>
            <a:off x="182157" y="718913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empowering people with tools to help them make risk decisions.</a:t>
            </a:r>
            <a:endParaRPr sz="700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5" name="Google Shape;156;p29">
            <a:extLst>
              <a:ext uri="{FF2B5EF4-FFF2-40B4-BE49-F238E27FC236}">
                <a16:creationId xmlns:a16="http://schemas.microsoft.com/office/drawing/2014/main" id="{C915E2AE-AF5D-70CF-ECF0-B69320DFF22B}"/>
              </a:ext>
            </a:extLst>
          </p:cNvPr>
          <p:cNvSpPr/>
          <p:nvPr/>
        </p:nvSpPr>
        <p:spPr>
          <a:xfrm>
            <a:off x="157900" y="17729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enabling organizations with tools to help them mitigate the risks of trust failure.</a:t>
            </a:r>
            <a:endParaRPr sz="700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6" name="Google Shape;157;p29">
            <a:extLst>
              <a:ext uri="{FF2B5EF4-FFF2-40B4-BE49-F238E27FC236}">
                <a16:creationId xmlns:a16="http://schemas.microsoft.com/office/drawing/2014/main" id="{CCD1B9AE-AB15-D0B3-1FB9-939BAB096B43}"/>
              </a:ext>
            </a:extLst>
          </p:cNvPr>
          <p:cNvSpPr/>
          <p:nvPr/>
        </p:nvSpPr>
        <p:spPr>
          <a:xfrm>
            <a:off x="131860" y="2684801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simplification of assurance requires depth of experience.</a:t>
            </a:r>
            <a:endParaRPr sz="800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7" name="Google Shape;158;p29">
            <a:extLst>
              <a:ext uri="{FF2B5EF4-FFF2-40B4-BE49-F238E27FC236}">
                <a16:creationId xmlns:a16="http://schemas.microsoft.com/office/drawing/2014/main" id="{71124673-BE9F-4392-F324-3BC3CDD643A0}"/>
              </a:ext>
            </a:extLst>
          </p:cNvPr>
          <p:cNvSpPr/>
          <p:nvPr/>
        </p:nvSpPr>
        <p:spPr>
          <a:xfrm>
            <a:off x="157900" y="3851769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assurance of human-to-digital binding processes is the missing link.</a:t>
            </a:r>
            <a:endParaRPr sz="800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8" name="Google Shape;163;p29">
            <a:extLst>
              <a:ext uri="{FF2B5EF4-FFF2-40B4-BE49-F238E27FC236}">
                <a16:creationId xmlns:a16="http://schemas.microsoft.com/office/drawing/2014/main" id="{6519A029-C94B-1AE0-2FAA-764F82892DD4}"/>
              </a:ext>
            </a:extLst>
          </p:cNvPr>
          <p:cNvSpPr/>
          <p:nvPr/>
        </p:nvSpPr>
        <p:spPr>
          <a:xfrm>
            <a:off x="2356903" y="430306"/>
            <a:ext cx="3180460" cy="722407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b="1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Age verification</a:t>
            </a:r>
            <a:endParaRPr sz="700" b="1" dirty="0">
              <a:highlight>
                <a:srgbClr val="FFFF00"/>
              </a:highlight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Drone triggers IDV when flying near airport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Repetitive patient agreements in hospital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Laws for KBA, age, notary, privacy...</a:t>
            </a:r>
            <a:endParaRPr sz="700" dirty="0">
              <a:highlight>
                <a:srgbClr val="FFFF00"/>
              </a:highlight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9" name="Google Shape;164;p29">
            <a:extLst>
              <a:ext uri="{FF2B5EF4-FFF2-40B4-BE49-F238E27FC236}">
                <a16:creationId xmlns:a16="http://schemas.microsoft.com/office/drawing/2014/main" id="{0EEC1246-D52C-9163-783B-851B6E1C2A3A}"/>
              </a:ext>
            </a:extLst>
          </p:cNvPr>
          <p:cNvSpPr/>
          <p:nvPr/>
        </p:nvSpPr>
        <p:spPr>
          <a:xfrm>
            <a:off x="2356903" y="1670275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ITRC reports increase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Privacy regs in response to abuses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Online fraud at scale, synthetic identity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"Verification theater" and regulator annoyance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0" name="Google Shape;165;p29">
            <a:extLst>
              <a:ext uri="{FF2B5EF4-FFF2-40B4-BE49-F238E27FC236}">
                <a16:creationId xmlns:a16="http://schemas.microsoft.com/office/drawing/2014/main" id="{31CEED38-24CF-10F0-F57D-E970F657159A}"/>
              </a:ext>
            </a:extLst>
          </p:cNvPr>
          <p:cNvSpPr/>
          <p:nvPr/>
        </p:nvSpPr>
        <p:spPr>
          <a:xfrm>
            <a:off x="2356903" y="2593901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SIDI had to be invented!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"Third-wave specialty" era of identity standards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Assurance level explosion of many credential formats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EU wallet efforts and country-specific wallets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1" name="Google Shape;166;p29">
            <a:extLst>
              <a:ext uri="{FF2B5EF4-FFF2-40B4-BE49-F238E27FC236}">
                <a16:creationId xmlns:a16="http://schemas.microsoft.com/office/drawing/2014/main" id="{E72B8C23-4882-2BBD-5384-AFEB248CA63E}"/>
              </a:ext>
            </a:extLst>
          </p:cNvPr>
          <p:cNvSpPr/>
          <p:nvPr/>
        </p:nvSpPr>
        <p:spPr>
          <a:xfrm>
            <a:off x="2400903" y="3760869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FIDO Alliance certification is incomplete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When you can’t sufficiently prove that binding, fraud happens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" name="Google Shape;167;p29">
            <a:extLst>
              <a:ext uri="{FF2B5EF4-FFF2-40B4-BE49-F238E27FC236}">
                <a16:creationId xmlns:a16="http://schemas.microsoft.com/office/drawing/2014/main" id="{FB9BDE99-A471-13EE-32A6-C6347E10DB33}"/>
              </a:ext>
            </a:extLst>
          </p:cNvPr>
          <p:cNvSpPr/>
          <p:nvPr/>
        </p:nvSpPr>
        <p:spPr>
          <a:xfrm>
            <a:off x="5725369" y="230405"/>
            <a:ext cx="3084038" cy="1326175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Testing of TPS….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Comments to ISO on Age Assurance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0PN DTL Sandbox using TPS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WHiSSPr  (C27-Age Assurance- PCTF)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Review Pilot Implementations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Establish Programs and Partners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Continue adoption and contribution to ISO and other organizations wrt Consent Receipt and ANCR Framework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Certification program for privacy/identity professionals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3" name="Google Shape;168;p29">
            <a:extLst>
              <a:ext uri="{FF2B5EF4-FFF2-40B4-BE49-F238E27FC236}">
                <a16:creationId xmlns:a16="http://schemas.microsoft.com/office/drawing/2014/main" id="{F4CBE2C1-E743-BAA6-4814-8641584DB482}"/>
              </a:ext>
            </a:extLst>
          </p:cNvPr>
          <p:cNvSpPr/>
          <p:nvPr/>
        </p:nvSpPr>
        <p:spPr>
          <a:xfrm>
            <a:off x="5760806" y="1670275"/>
            <a:ext cx="3048600" cy="631085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WHiSSPr (Controller Credential)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Notice (and other) Receipts and Records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Conformance Program for Controller Registries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Book?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" name="Google Shape;169;p29">
            <a:extLst>
              <a:ext uri="{FF2B5EF4-FFF2-40B4-BE49-F238E27FC236}">
                <a16:creationId xmlns:a16="http://schemas.microsoft.com/office/drawing/2014/main" id="{F65F4AE9-04DB-D545-2059-7E4D4D37A681}"/>
              </a:ext>
            </a:extLst>
          </p:cNvPr>
          <p:cNvSpPr/>
          <p:nvPr/>
        </p:nvSpPr>
        <p:spPr>
          <a:xfrm>
            <a:off x="5760806" y="2420330"/>
            <a:ext cx="3048600" cy="1051004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3 Vectors of Assurance in ANCR Framework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(Control, Protection, Provenance/Co-Governance)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Standardization of Receipt and Record w/ISO + CoE/GDPR)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(Consolidation of Conformance and Compliance)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Adoptions of Framework by Governing Authorities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" name="Google Shape;170;p29">
            <a:extLst>
              <a:ext uri="{FF2B5EF4-FFF2-40B4-BE49-F238E27FC236}">
                <a16:creationId xmlns:a16="http://schemas.microsoft.com/office/drawing/2014/main" id="{C680DF86-CBBD-77AA-352C-D9208317A41C}"/>
              </a:ext>
            </a:extLst>
          </p:cNvPr>
          <p:cNvSpPr/>
          <p:nvPr/>
        </p:nvSpPr>
        <p:spPr>
          <a:xfrm>
            <a:off x="5760806" y="3590304"/>
            <a:ext cx="3048600" cy="1424775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Consent Receipt designed for this (ISO Adoption, inverstion by identity Management Industry -&gt; Consent Fatigue. Increasingly recognized as issue/non-compliance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AuthC Authorization for Consent Applies this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DIACC SIG Governance Adequacy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Continue to gather evidence, and proof, and capture results of planned programs.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Controller Credential Registry as digital public infrastructure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Controller Certification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New Kantara Assurance program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  <p:extLst>
      <p:ext uri="{BB962C8B-B14F-4D97-AF65-F5344CB8AC3E}">
        <p14:creationId xmlns:p14="http://schemas.microsoft.com/office/powerpoint/2010/main" val="99167791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163D2E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839</Words>
  <Application>Microsoft Office PowerPoint</Application>
  <PresentationFormat>On-screen Show (16:9)</PresentationFormat>
  <Paragraphs>108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Space Grotesk SemiBold</vt:lpstr>
      <vt:lpstr>Space Grotesk</vt:lpstr>
      <vt:lpstr>Arial</vt:lpstr>
      <vt:lpstr>Simple Light</vt:lpstr>
      <vt:lpstr>Simple Light</vt:lpstr>
      <vt:lpstr>PowerPoint Presentation</vt:lpstr>
      <vt:lpstr>Summary of BoD-developed beliefs (“nano-visions”)</vt:lpstr>
      <vt:lpstr>Evidence and brainstorming of proof and plans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Salvatore D'Agostino</dc:creator>
  <cp:lastModifiedBy>Salvatore D'Agostino</cp:lastModifiedBy>
  <cp:revision>2</cp:revision>
  <dcterms:modified xsi:type="dcterms:W3CDTF">2024-03-27T17:01:14Z</dcterms:modified>
</cp:coreProperties>
</file>