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64" r:id="rId3"/>
    <p:sldId id="263" r:id="rId4"/>
    <p:sldId id="262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-1636" y="-36"/>
      </p:cViewPr>
      <p:guideLst>
        <p:guide orient="horz" pos="2160"/>
        <p:guide pos="13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A447C-7DEC-4E5C-9C12-22C926BC0CF2}" type="datetimeFigureOut">
              <a:rPr lang="en-US" smtClean="0"/>
              <a:t>2022-02-07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F4A80-866C-4B4D-A860-D0E3AE0E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46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F4A80-866C-4B4D-A860-D0E3AE0EA6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84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B368-7E24-44B2-836C-855C6D25F936}" type="datetimeFigureOut">
              <a:rPr lang="en-US" smtClean="0"/>
              <a:t>2022-02-07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794D-2317-4183-BD51-559893BC1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8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B368-7E24-44B2-836C-855C6D25F936}" type="datetimeFigureOut">
              <a:rPr lang="en-US" smtClean="0"/>
              <a:t>2022-02-07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794D-2317-4183-BD51-559893BC1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0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B368-7E24-44B2-836C-855C6D25F936}" type="datetimeFigureOut">
              <a:rPr lang="en-US" smtClean="0"/>
              <a:t>2022-02-07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794D-2317-4183-BD51-559893BC1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B368-7E24-44B2-836C-855C6D25F936}" type="datetimeFigureOut">
              <a:rPr lang="en-US" smtClean="0"/>
              <a:t>2022-02-07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794D-2317-4183-BD51-559893BC1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1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B368-7E24-44B2-836C-855C6D25F936}" type="datetimeFigureOut">
              <a:rPr lang="en-US" smtClean="0"/>
              <a:t>2022-02-07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794D-2317-4183-BD51-559893BC1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3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B368-7E24-44B2-836C-855C6D25F936}" type="datetimeFigureOut">
              <a:rPr lang="en-US" smtClean="0"/>
              <a:t>2022-02-07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794D-2317-4183-BD51-559893BC1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5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B368-7E24-44B2-836C-855C6D25F936}" type="datetimeFigureOut">
              <a:rPr lang="en-US" smtClean="0"/>
              <a:t>2022-02-07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794D-2317-4183-BD51-559893BC1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1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B368-7E24-44B2-836C-855C6D25F936}" type="datetimeFigureOut">
              <a:rPr lang="en-US" smtClean="0"/>
              <a:t>2022-02-07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794D-2317-4183-BD51-559893BC1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57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B368-7E24-44B2-836C-855C6D25F936}" type="datetimeFigureOut">
              <a:rPr lang="en-US" smtClean="0"/>
              <a:t>2022-02-07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794D-2317-4183-BD51-559893BC1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89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B368-7E24-44B2-836C-855C6D25F936}" type="datetimeFigureOut">
              <a:rPr lang="en-US" smtClean="0"/>
              <a:t>2022-02-07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794D-2317-4183-BD51-559893BC1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3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B368-7E24-44B2-836C-855C6D25F936}" type="datetimeFigureOut">
              <a:rPr lang="en-US" smtClean="0"/>
              <a:t>2022-02-07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794D-2317-4183-BD51-559893BC1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6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0B368-7E24-44B2-836C-855C6D25F936}" type="datetimeFigureOut">
              <a:rPr lang="en-US" smtClean="0"/>
              <a:t>2022-02-07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3794D-2317-4183-BD51-559893BC1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" descr="image00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12" b="32752"/>
          <a:stretch/>
        </p:blipFill>
        <p:spPr bwMode="auto">
          <a:xfrm>
            <a:off x="3559136" y="267737"/>
            <a:ext cx="1977391" cy="70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ounded Rectangle 31"/>
          <p:cNvSpPr/>
          <p:nvPr/>
        </p:nvSpPr>
        <p:spPr>
          <a:xfrm>
            <a:off x="301340" y="1246147"/>
            <a:ext cx="5980999" cy="6312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Kantara Certification Body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81081" y="2048746"/>
            <a:ext cx="16384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 smtClean="0"/>
              <a:t>Demonstrates alignment</a:t>
            </a:r>
            <a:br>
              <a:rPr lang="en-US" b="1" i="1" dirty="0" smtClean="0"/>
            </a:br>
            <a:r>
              <a:rPr lang="en-US" b="1" i="1" dirty="0" smtClean="0"/>
              <a:t>to IS17065</a:t>
            </a:r>
            <a:endParaRPr lang="en-US" b="1" i="1" dirty="0"/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2948940" y="1743352"/>
            <a:ext cx="141118" cy="456923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510308" y="1944351"/>
            <a:ext cx="1948815" cy="10277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Policy &amp;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Practices Handbook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81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" descr="image00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12" b="32752"/>
          <a:stretch/>
        </p:blipFill>
        <p:spPr bwMode="auto">
          <a:xfrm>
            <a:off x="3559136" y="267737"/>
            <a:ext cx="1977391" cy="70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ounded Rectangle 31"/>
          <p:cNvSpPr/>
          <p:nvPr/>
        </p:nvSpPr>
        <p:spPr>
          <a:xfrm>
            <a:off x="301340" y="1246147"/>
            <a:ext cx="5980999" cy="6312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Kantara Certification Body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81081" y="2048746"/>
            <a:ext cx="16384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 smtClean="0"/>
              <a:t>Demonstrates alignment</a:t>
            </a:r>
            <a:br>
              <a:rPr lang="en-US" b="1" i="1" dirty="0" smtClean="0"/>
            </a:br>
            <a:r>
              <a:rPr lang="en-US" b="1" i="1" dirty="0" smtClean="0"/>
              <a:t>to IS17065</a:t>
            </a:r>
            <a:endParaRPr lang="en-US" b="1" i="1" dirty="0"/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2948940" y="1743352"/>
            <a:ext cx="141118" cy="456923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510308" y="1944351"/>
            <a:ext cx="1948815" cy="10277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Policy &amp;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Practices Handbook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flipH="1" flipV="1">
            <a:off x="3183255" y="2613005"/>
            <a:ext cx="583043" cy="25717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2738061" y="2790170"/>
            <a:ext cx="808412" cy="120766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1521165" y="2825167"/>
            <a:ext cx="775869" cy="120766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3546473" y="2396323"/>
            <a:ext cx="1948815" cy="1032677"/>
            <a:chOff x="3546473" y="2396323"/>
            <a:chExt cx="1948815" cy="1032677"/>
          </a:xfrm>
        </p:grpSpPr>
        <p:sp>
          <p:nvSpPr>
            <p:cNvPr id="42" name="Oval 41"/>
            <p:cNvSpPr/>
            <p:nvPr/>
          </p:nvSpPr>
          <p:spPr>
            <a:xfrm>
              <a:off x="3546473" y="2396323"/>
              <a:ext cx="1948815" cy="1027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677918" y="2505670"/>
              <a:ext cx="1739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Management </a:t>
              </a:r>
              <a:r>
                <a:rPr lang="en-US" b="1" dirty="0"/>
                <a:t>&amp; Operations Handbook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72372" y="3888490"/>
            <a:ext cx="1948815" cy="1032677"/>
            <a:chOff x="896470" y="3888490"/>
            <a:chExt cx="1948815" cy="1032677"/>
          </a:xfrm>
        </p:grpSpPr>
        <p:sp>
          <p:nvSpPr>
            <p:cNvPr id="44" name="Oval 43"/>
            <p:cNvSpPr/>
            <p:nvPr/>
          </p:nvSpPr>
          <p:spPr>
            <a:xfrm>
              <a:off x="896470" y="3888490"/>
              <a:ext cx="1948815" cy="1027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027915" y="3997837"/>
              <a:ext cx="1739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Auditor Approval Handbook</a:t>
              </a:r>
              <a:endParaRPr lang="en-US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767741" y="3876021"/>
            <a:ext cx="1948815" cy="1032677"/>
            <a:chOff x="3291839" y="3876021"/>
            <a:chExt cx="1948815" cy="1032677"/>
          </a:xfrm>
        </p:grpSpPr>
        <p:sp>
          <p:nvSpPr>
            <p:cNvPr id="49" name="Oval 48"/>
            <p:cNvSpPr/>
            <p:nvPr/>
          </p:nvSpPr>
          <p:spPr>
            <a:xfrm>
              <a:off x="3291839" y="3876021"/>
              <a:ext cx="1948815" cy="1027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423284" y="3985368"/>
              <a:ext cx="1739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Service Certification Handbook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45581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" descr="image00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12" b="32752"/>
          <a:stretch/>
        </p:blipFill>
        <p:spPr bwMode="auto">
          <a:xfrm>
            <a:off x="3559136" y="267737"/>
            <a:ext cx="1977391" cy="70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ounded Rectangle 31"/>
          <p:cNvSpPr/>
          <p:nvPr/>
        </p:nvSpPr>
        <p:spPr>
          <a:xfrm>
            <a:off x="301340" y="1246147"/>
            <a:ext cx="5980999" cy="6312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Kantara Certification Body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81081" y="2048746"/>
            <a:ext cx="16384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 smtClean="0"/>
              <a:t>Demonstrates alignment</a:t>
            </a:r>
            <a:br>
              <a:rPr lang="en-US" b="1" i="1" dirty="0" smtClean="0"/>
            </a:br>
            <a:r>
              <a:rPr lang="en-US" b="1" i="1" dirty="0" smtClean="0"/>
              <a:t>to IS17065</a:t>
            </a:r>
            <a:endParaRPr lang="en-US" b="1" i="1" dirty="0"/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2948940" y="1743352"/>
            <a:ext cx="141118" cy="456923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510308" y="1944351"/>
            <a:ext cx="1948815" cy="10277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Policy &amp;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Practices Handbook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flipH="1" flipV="1">
            <a:off x="3183255" y="2613005"/>
            <a:ext cx="583043" cy="25717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2738061" y="2790170"/>
            <a:ext cx="808412" cy="120766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1521165" y="2825167"/>
            <a:ext cx="775869" cy="120766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3546473" y="2396323"/>
            <a:ext cx="1948815" cy="1032677"/>
            <a:chOff x="3546473" y="2396323"/>
            <a:chExt cx="1948815" cy="1032677"/>
          </a:xfrm>
        </p:grpSpPr>
        <p:sp>
          <p:nvSpPr>
            <p:cNvPr id="42" name="Oval 41"/>
            <p:cNvSpPr/>
            <p:nvPr/>
          </p:nvSpPr>
          <p:spPr>
            <a:xfrm>
              <a:off x="3546473" y="2396323"/>
              <a:ext cx="1948815" cy="1027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677918" y="2505670"/>
              <a:ext cx="1739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Management </a:t>
              </a:r>
              <a:r>
                <a:rPr lang="en-US" b="1" dirty="0"/>
                <a:t>&amp; Operations Handbook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767741" y="3876021"/>
            <a:ext cx="1948815" cy="1032677"/>
            <a:chOff x="3291839" y="3876021"/>
            <a:chExt cx="1948815" cy="1032677"/>
          </a:xfrm>
        </p:grpSpPr>
        <p:sp>
          <p:nvSpPr>
            <p:cNvPr id="49" name="Oval 48"/>
            <p:cNvSpPr/>
            <p:nvPr/>
          </p:nvSpPr>
          <p:spPr>
            <a:xfrm>
              <a:off x="3291839" y="3876021"/>
              <a:ext cx="1948815" cy="1027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423284" y="3985368"/>
              <a:ext cx="1739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Service Certification Handbook</a:t>
              </a:r>
              <a:endParaRPr lang="en-US" b="1" dirty="0"/>
            </a:p>
          </p:txBody>
        </p:sp>
      </p:grpSp>
      <p:cxnSp>
        <p:nvCxnSpPr>
          <p:cNvPr id="27" name="Straight Connector 26"/>
          <p:cNvCxnSpPr/>
          <p:nvPr/>
        </p:nvCxnSpPr>
        <p:spPr>
          <a:xfrm>
            <a:off x="1747889" y="6243825"/>
            <a:ext cx="916483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sosceles Triangle 27"/>
          <p:cNvSpPr/>
          <p:nvPr/>
        </p:nvSpPr>
        <p:spPr>
          <a:xfrm>
            <a:off x="1086563" y="5857870"/>
            <a:ext cx="869205" cy="73222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2435821" y="5857870"/>
            <a:ext cx="869205" cy="73222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158710" y="5857870"/>
            <a:ext cx="869205" cy="73222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3371227" y="5857870"/>
            <a:ext cx="869205" cy="73222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377243" y="6522503"/>
            <a:ext cx="1280001" cy="203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 smtClean="0">
                <a:solidFill>
                  <a:schemeClr val="accent1">
                    <a:lumMod val="75000"/>
                  </a:schemeClr>
                </a:solidFill>
              </a:rPr>
              <a:t>Approved Auditors</a:t>
            </a:r>
            <a:endParaRPr lang="en-US" b="1" cap="small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1909099" y="4612005"/>
            <a:ext cx="387935" cy="163182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olded Corner 35"/>
          <p:cNvSpPr/>
          <p:nvPr/>
        </p:nvSpPr>
        <p:spPr>
          <a:xfrm>
            <a:off x="1326593" y="5120958"/>
            <a:ext cx="1349258" cy="554037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Auditor Agreement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372372" y="3888490"/>
            <a:ext cx="1948815" cy="1032677"/>
            <a:chOff x="896470" y="3888490"/>
            <a:chExt cx="1948815" cy="1032677"/>
          </a:xfrm>
        </p:grpSpPr>
        <p:sp>
          <p:nvSpPr>
            <p:cNvPr id="38" name="Oval 37"/>
            <p:cNvSpPr/>
            <p:nvPr/>
          </p:nvSpPr>
          <p:spPr>
            <a:xfrm>
              <a:off x="896470" y="3888490"/>
              <a:ext cx="1948815" cy="1027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27915" y="3997837"/>
              <a:ext cx="1739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Auditor Approval Handbook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8721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" descr="image00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12" b="32752"/>
          <a:stretch/>
        </p:blipFill>
        <p:spPr bwMode="auto">
          <a:xfrm>
            <a:off x="3559136" y="267737"/>
            <a:ext cx="1977391" cy="70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ounded Rectangle 31"/>
          <p:cNvSpPr/>
          <p:nvPr/>
        </p:nvSpPr>
        <p:spPr>
          <a:xfrm>
            <a:off x="301340" y="1246147"/>
            <a:ext cx="5980999" cy="6312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Kantara Certification Body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81081" y="2048746"/>
            <a:ext cx="16384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 smtClean="0"/>
              <a:t>Demonstrates alignment</a:t>
            </a:r>
            <a:br>
              <a:rPr lang="en-US" b="1" i="1" dirty="0" smtClean="0"/>
            </a:br>
            <a:r>
              <a:rPr lang="en-US" b="1" i="1" dirty="0" smtClean="0"/>
              <a:t>to IS17065</a:t>
            </a:r>
            <a:endParaRPr lang="en-US" b="1" i="1" dirty="0"/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2948940" y="1743352"/>
            <a:ext cx="141118" cy="456923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3183255" y="2613005"/>
            <a:ext cx="583043" cy="25717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2738061" y="2790170"/>
            <a:ext cx="808412" cy="120766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1521165" y="2825167"/>
            <a:ext cx="775869" cy="120766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3546473" y="2396323"/>
            <a:ext cx="1948815" cy="1032677"/>
            <a:chOff x="3546473" y="2396323"/>
            <a:chExt cx="1948815" cy="1032677"/>
          </a:xfrm>
        </p:grpSpPr>
        <p:sp>
          <p:nvSpPr>
            <p:cNvPr id="42" name="Oval 41"/>
            <p:cNvSpPr/>
            <p:nvPr/>
          </p:nvSpPr>
          <p:spPr>
            <a:xfrm>
              <a:off x="3546473" y="2396323"/>
              <a:ext cx="1948815" cy="1027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677918" y="2505670"/>
              <a:ext cx="1739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Management </a:t>
              </a:r>
              <a:r>
                <a:rPr lang="en-US" b="1" dirty="0"/>
                <a:t>&amp; Operations Handbook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767741" y="3876021"/>
            <a:ext cx="1948815" cy="1032677"/>
            <a:chOff x="3291839" y="3876021"/>
            <a:chExt cx="1948815" cy="1032677"/>
          </a:xfrm>
        </p:grpSpPr>
        <p:sp>
          <p:nvSpPr>
            <p:cNvPr id="49" name="Oval 48"/>
            <p:cNvSpPr/>
            <p:nvPr/>
          </p:nvSpPr>
          <p:spPr>
            <a:xfrm>
              <a:off x="3291839" y="3876021"/>
              <a:ext cx="1948815" cy="1027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423284" y="3985368"/>
              <a:ext cx="1739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Service Certification Handbook</a:t>
              </a:r>
              <a:endParaRPr lang="en-US" b="1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716556" y="3210000"/>
            <a:ext cx="4250278" cy="3564762"/>
            <a:chOff x="4716556" y="3210000"/>
            <a:chExt cx="4250278" cy="3564762"/>
          </a:xfrm>
        </p:grpSpPr>
        <p:grpSp>
          <p:nvGrpSpPr>
            <p:cNvPr id="15" name="Group 14"/>
            <p:cNvGrpSpPr/>
            <p:nvPr/>
          </p:nvGrpSpPr>
          <p:grpSpPr>
            <a:xfrm>
              <a:off x="6932294" y="3644604"/>
              <a:ext cx="2034540" cy="1436348"/>
              <a:chOff x="6932294" y="3911739"/>
              <a:chExt cx="2034540" cy="1436348"/>
            </a:xfrm>
          </p:grpSpPr>
          <p:sp>
            <p:nvSpPr>
              <p:cNvPr id="35" name="Right Arrow 34"/>
              <p:cNvSpPr/>
              <p:nvPr/>
            </p:nvSpPr>
            <p:spPr>
              <a:xfrm rot="10800000">
                <a:off x="6932294" y="3911739"/>
                <a:ext cx="2034540" cy="1436348"/>
              </a:xfrm>
              <a:prstGeom prst="rightArrow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7725579" y="4214414"/>
                <a:ext cx="122982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i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Recognized</a:t>
                </a:r>
                <a:br>
                  <a:rPr lang="en-US" sz="1600" b="1" i="1" dirty="0" smtClean="0">
                    <a:solidFill>
                      <a:schemeClr val="accent3">
                        <a:lumMod val="75000"/>
                      </a:schemeClr>
                    </a:solidFill>
                  </a:rPr>
                </a:br>
                <a:r>
                  <a:rPr lang="en-US" sz="1600" b="1" i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Certification</a:t>
                </a:r>
                <a:br>
                  <a:rPr lang="en-US" sz="1600" b="1" i="1" dirty="0" smtClean="0">
                    <a:solidFill>
                      <a:schemeClr val="accent3">
                        <a:lumMod val="75000"/>
                      </a:schemeClr>
                    </a:solidFill>
                  </a:rPr>
                </a:br>
                <a:r>
                  <a:rPr lang="en-US" sz="1600" b="1" i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Schemes</a:t>
                </a:r>
                <a:endParaRPr lang="en-US" sz="1600" b="1" i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p:grpSp>
        <p:cxnSp>
          <p:nvCxnSpPr>
            <p:cNvPr id="68" name="Straight Connector 67"/>
            <p:cNvCxnSpPr>
              <a:stCxn id="49" idx="6"/>
            </p:cNvCxnSpPr>
            <p:nvPr/>
          </p:nvCxnSpPr>
          <p:spPr>
            <a:xfrm>
              <a:off x="4716556" y="4389884"/>
              <a:ext cx="1954404" cy="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V="1">
              <a:off x="6670960" y="3790648"/>
              <a:ext cx="0" cy="2130092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Isosceles Triangle 73"/>
            <p:cNvSpPr/>
            <p:nvPr/>
          </p:nvSpPr>
          <p:spPr>
            <a:xfrm rot="16200000">
              <a:off x="6113743" y="3278490"/>
              <a:ext cx="869205" cy="732226"/>
            </a:xfrm>
            <a:prstGeom prst="triangl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Isosceles Triangle 74"/>
            <p:cNvSpPr/>
            <p:nvPr/>
          </p:nvSpPr>
          <p:spPr>
            <a:xfrm rot="16200000">
              <a:off x="6113744" y="4595956"/>
              <a:ext cx="869205" cy="732226"/>
            </a:xfrm>
            <a:prstGeom prst="triangl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561535" y="6405430"/>
              <a:ext cx="17433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cap="small" dirty="0" smtClean="0">
                  <a:solidFill>
                    <a:schemeClr val="accent3">
                      <a:lumMod val="50000"/>
                    </a:schemeClr>
                  </a:solidFill>
                </a:rPr>
                <a:t>Certified services</a:t>
              </a:r>
              <a:endParaRPr lang="en-US" b="1" cap="small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76" name="Isosceles Triangle 75"/>
            <p:cNvSpPr/>
            <p:nvPr/>
          </p:nvSpPr>
          <p:spPr>
            <a:xfrm rot="16200000">
              <a:off x="6113745" y="5641801"/>
              <a:ext cx="869205" cy="732226"/>
            </a:xfrm>
            <a:prstGeom prst="triangl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358072" y="3453403"/>
              <a:ext cx="738664" cy="1867262"/>
              <a:chOff x="5358072" y="3453403"/>
              <a:chExt cx="738664" cy="1867262"/>
            </a:xfrm>
          </p:grpSpPr>
          <p:sp>
            <p:nvSpPr>
              <p:cNvPr id="67" name="Folded Corner 66"/>
              <p:cNvSpPr/>
              <p:nvPr/>
            </p:nvSpPr>
            <p:spPr>
              <a:xfrm rot="16200000">
                <a:off x="4719477" y="4110015"/>
                <a:ext cx="1867262" cy="554037"/>
              </a:xfrm>
              <a:prstGeom prst="foldedCorner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 rot="16200000">
                <a:off x="4927569" y="4033019"/>
                <a:ext cx="1599669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b="1" dirty="0"/>
                  <a:t>Certification &amp;</a:t>
                </a:r>
                <a:br>
                  <a:rPr lang="en-US" sz="1400" b="1" dirty="0"/>
                </a:br>
                <a:r>
                  <a:rPr lang="en-US" sz="1400" b="1" dirty="0" err="1"/>
                  <a:t>Licence</a:t>
                </a:r>
                <a:r>
                  <a:rPr lang="en-US" sz="1400" b="1" dirty="0"/>
                  <a:t> Agreement</a:t>
                </a:r>
              </a:p>
              <a:p>
                <a:pPr algn="ctr"/>
                <a:endParaRPr lang="en-US" sz="1400" b="1" dirty="0"/>
              </a:p>
            </p:txBody>
          </p:sp>
        </p:grpSp>
      </p:grpSp>
      <p:sp>
        <p:nvSpPr>
          <p:cNvPr id="2" name="Oval 1"/>
          <p:cNvSpPr/>
          <p:nvPr/>
        </p:nvSpPr>
        <p:spPr>
          <a:xfrm>
            <a:off x="1510308" y="1944351"/>
            <a:ext cx="1948815" cy="10277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Policy &amp;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Practices Handbook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747889" y="6243825"/>
            <a:ext cx="916483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Isosceles Triangle 42"/>
          <p:cNvSpPr/>
          <p:nvPr/>
        </p:nvSpPr>
        <p:spPr>
          <a:xfrm>
            <a:off x="1086563" y="5857870"/>
            <a:ext cx="869205" cy="73222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Isosceles Triangle 45"/>
          <p:cNvSpPr/>
          <p:nvPr/>
        </p:nvSpPr>
        <p:spPr>
          <a:xfrm>
            <a:off x="2435821" y="5857870"/>
            <a:ext cx="869205" cy="73222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Isosceles Triangle 46"/>
          <p:cNvSpPr/>
          <p:nvPr/>
        </p:nvSpPr>
        <p:spPr>
          <a:xfrm>
            <a:off x="158710" y="5857870"/>
            <a:ext cx="869205" cy="73222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Isosceles Triangle 47"/>
          <p:cNvSpPr/>
          <p:nvPr/>
        </p:nvSpPr>
        <p:spPr>
          <a:xfrm>
            <a:off x="3371227" y="5857870"/>
            <a:ext cx="869205" cy="73222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1377243" y="6522503"/>
            <a:ext cx="1280001" cy="203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 smtClean="0">
                <a:solidFill>
                  <a:schemeClr val="accent1">
                    <a:lumMod val="75000"/>
                  </a:schemeClr>
                </a:solidFill>
              </a:rPr>
              <a:t>Approved Auditors</a:t>
            </a:r>
            <a:endParaRPr lang="en-US" b="1" cap="small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1909099" y="4612005"/>
            <a:ext cx="387935" cy="163182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olded Corner 62"/>
          <p:cNvSpPr/>
          <p:nvPr/>
        </p:nvSpPr>
        <p:spPr>
          <a:xfrm>
            <a:off x="1326593" y="5120958"/>
            <a:ext cx="1349258" cy="554037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Auditor Agreement</a:t>
            </a:r>
            <a:endParaRPr lang="en-US" dirty="0"/>
          </a:p>
        </p:txBody>
      </p:sp>
      <p:grpSp>
        <p:nvGrpSpPr>
          <p:cNvPr id="64" name="Group 63"/>
          <p:cNvGrpSpPr/>
          <p:nvPr/>
        </p:nvGrpSpPr>
        <p:grpSpPr>
          <a:xfrm>
            <a:off x="372372" y="3888490"/>
            <a:ext cx="1948815" cy="1032677"/>
            <a:chOff x="896470" y="3888490"/>
            <a:chExt cx="1948815" cy="1032677"/>
          </a:xfrm>
        </p:grpSpPr>
        <p:sp>
          <p:nvSpPr>
            <p:cNvPr id="69" name="Oval 68"/>
            <p:cNvSpPr/>
            <p:nvPr/>
          </p:nvSpPr>
          <p:spPr>
            <a:xfrm>
              <a:off x="896470" y="3888490"/>
              <a:ext cx="1948815" cy="1027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027915" y="3997837"/>
              <a:ext cx="1739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Auditor Approval Handbook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0079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Straight Connector 65"/>
          <p:cNvCxnSpPr/>
          <p:nvPr/>
        </p:nvCxnSpPr>
        <p:spPr>
          <a:xfrm>
            <a:off x="1747889" y="6243825"/>
            <a:ext cx="916483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1" descr="image00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12" b="32752"/>
          <a:stretch/>
        </p:blipFill>
        <p:spPr bwMode="auto">
          <a:xfrm>
            <a:off x="3559136" y="267737"/>
            <a:ext cx="1977391" cy="70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ounded Rectangle 31"/>
          <p:cNvSpPr/>
          <p:nvPr/>
        </p:nvSpPr>
        <p:spPr>
          <a:xfrm>
            <a:off x="301340" y="1246147"/>
            <a:ext cx="5980999" cy="6312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Kantara Certification Body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81081" y="2048746"/>
            <a:ext cx="16384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 smtClean="0"/>
              <a:t>Demonstrates alignment</a:t>
            </a:r>
            <a:br>
              <a:rPr lang="en-US" b="1" i="1" dirty="0" smtClean="0"/>
            </a:br>
            <a:r>
              <a:rPr lang="en-US" b="1" i="1" dirty="0" smtClean="0"/>
              <a:t>to IS17065</a:t>
            </a:r>
            <a:endParaRPr lang="en-US" b="1" i="1" dirty="0"/>
          </a:p>
        </p:txBody>
      </p:sp>
      <p:sp>
        <p:nvSpPr>
          <p:cNvPr id="51" name="Isosceles Triangle 50"/>
          <p:cNvSpPr/>
          <p:nvPr/>
        </p:nvSpPr>
        <p:spPr>
          <a:xfrm>
            <a:off x="1086563" y="5857870"/>
            <a:ext cx="869205" cy="73222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Isosceles Triangle 51"/>
          <p:cNvSpPr/>
          <p:nvPr/>
        </p:nvSpPr>
        <p:spPr>
          <a:xfrm>
            <a:off x="2435821" y="5857870"/>
            <a:ext cx="869205" cy="73222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Isosceles Triangle 52"/>
          <p:cNvSpPr/>
          <p:nvPr/>
        </p:nvSpPr>
        <p:spPr>
          <a:xfrm>
            <a:off x="158710" y="5857870"/>
            <a:ext cx="869205" cy="73222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Isosceles Triangle 53"/>
          <p:cNvSpPr/>
          <p:nvPr/>
        </p:nvSpPr>
        <p:spPr>
          <a:xfrm>
            <a:off x="3371227" y="5857870"/>
            <a:ext cx="869205" cy="732226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377243" y="6522503"/>
            <a:ext cx="1280001" cy="203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 smtClean="0">
                <a:solidFill>
                  <a:schemeClr val="accent1">
                    <a:lumMod val="75000"/>
                  </a:schemeClr>
                </a:solidFill>
              </a:rPr>
              <a:t>Approved Auditors</a:t>
            </a:r>
            <a:endParaRPr lang="en-US" b="1" cap="sm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25011" y="180050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Trust</a:t>
            </a:r>
            <a:br>
              <a:rPr lang="en-US" b="1" dirty="0" smtClean="0"/>
            </a:br>
            <a:r>
              <a:rPr lang="en-US" b="1" dirty="0" smtClean="0"/>
              <a:t>Status</a:t>
            </a:r>
            <a:br>
              <a:rPr lang="en-US" b="1" dirty="0" smtClean="0"/>
            </a:br>
            <a:r>
              <a:rPr lang="en-US" b="1" dirty="0" smtClean="0"/>
              <a:t>List</a:t>
            </a:r>
            <a:endParaRPr lang="en-US" b="1" dirty="0"/>
          </a:p>
        </p:txBody>
      </p:sp>
      <p:cxnSp>
        <p:nvCxnSpPr>
          <p:cNvPr id="22" name="Straight Connector 21"/>
          <p:cNvCxnSpPr/>
          <p:nvPr/>
        </p:nvCxnSpPr>
        <p:spPr>
          <a:xfrm flipH="1" flipV="1">
            <a:off x="6012180" y="1617345"/>
            <a:ext cx="912831" cy="51435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948940" y="1743352"/>
            <a:ext cx="141118" cy="456923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3183255" y="2613005"/>
            <a:ext cx="583043" cy="25717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2738061" y="2790170"/>
            <a:ext cx="808412" cy="120766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1521165" y="2825167"/>
            <a:ext cx="775869" cy="120766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3546473" y="2396323"/>
            <a:ext cx="1948815" cy="1032677"/>
            <a:chOff x="3546473" y="2396323"/>
            <a:chExt cx="1948815" cy="1032677"/>
          </a:xfrm>
        </p:grpSpPr>
        <p:sp>
          <p:nvSpPr>
            <p:cNvPr id="42" name="Oval 41"/>
            <p:cNvSpPr/>
            <p:nvPr/>
          </p:nvSpPr>
          <p:spPr>
            <a:xfrm>
              <a:off x="3546473" y="2396323"/>
              <a:ext cx="1948815" cy="1027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677918" y="2505670"/>
              <a:ext cx="1739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Management </a:t>
              </a:r>
              <a:r>
                <a:rPr lang="en-US" b="1" dirty="0"/>
                <a:t>&amp; Operations Handbook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767741" y="3876021"/>
            <a:ext cx="1948815" cy="1032677"/>
            <a:chOff x="3291839" y="3876021"/>
            <a:chExt cx="1948815" cy="1032677"/>
          </a:xfrm>
        </p:grpSpPr>
        <p:sp>
          <p:nvSpPr>
            <p:cNvPr id="49" name="Oval 48"/>
            <p:cNvSpPr/>
            <p:nvPr/>
          </p:nvSpPr>
          <p:spPr>
            <a:xfrm>
              <a:off x="3291839" y="3876021"/>
              <a:ext cx="1948815" cy="1027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423284" y="3985368"/>
              <a:ext cx="1739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Service Certification Handbook</a:t>
              </a:r>
              <a:endParaRPr lang="en-US" b="1" dirty="0"/>
            </a:p>
          </p:txBody>
        </p:sp>
      </p:grpSp>
      <p:cxnSp>
        <p:nvCxnSpPr>
          <p:cNvPr id="56" name="Straight Connector 55"/>
          <p:cNvCxnSpPr/>
          <p:nvPr/>
        </p:nvCxnSpPr>
        <p:spPr>
          <a:xfrm>
            <a:off x="1909099" y="4612005"/>
            <a:ext cx="387935" cy="163182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olded Corner 64"/>
          <p:cNvSpPr/>
          <p:nvPr/>
        </p:nvSpPr>
        <p:spPr>
          <a:xfrm>
            <a:off x="1326593" y="5120958"/>
            <a:ext cx="1349258" cy="554037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Auditor Agreement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16556" y="3210000"/>
            <a:ext cx="4250278" cy="3564762"/>
            <a:chOff x="4716556" y="3210000"/>
            <a:chExt cx="4250278" cy="3564762"/>
          </a:xfrm>
        </p:grpSpPr>
        <p:grpSp>
          <p:nvGrpSpPr>
            <p:cNvPr id="15" name="Group 14"/>
            <p:cNvGrpSpPr/>
            <p:nvPr/>
          </p:nvGrpSpPr>
          <p:grpSpPr>
            <a:xfrm>
              <a:off x="6932294" y="3644604"/>
              <a:ext cx="2034540" cy="1436348"/>
              <a:chOff x="6932294" y="3911739"/>
              <a:chExt cx="2034540" cy="1436348"/>
            </a:xfrm>
          </p:grpSpPr>
          <p:sp>
            <p:nvSpPr>
              <p:cNvPr id="35" name="Right Arrow 34"/>
              <p:cNvSpPr/>
              <p:nvPr/>
            </p:nvSpPr>
            <p:spPr>
              <a:xfrm rot="10800000">
                <a:off x="6932294" y="3911739"/>
                <a:ext cx="2034540" cy="1436348"/>
              </a:xfrm>
              <a:prstGeom prst="rightArrow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7725579" y="4214414"/>
                <a:ext cx="122982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i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Recognized</a:t>
                </a:r>
                <a:br>
                  <a:rPr lang="en-US" sz="1600" b="1" i="1" dirty="0" smtClean="0">
                    <a:solidFill>
                      <a:schemeClr val="accent3">
                        <a:lumMod val="75000"/>
                      </a:schemeClr>
                    </a:solidFill>
                  </a:rPr>
                </a:br>
                <a:r>
                  <a:rPr lang="en-US" sz="1600" b="1" i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Certification</a:t>
                </a:r>
                <a:br>
                  <a:rPr lang="en-US" sz="1600" b="1" i="1" dirty="0" smtClean="0">
                    <a:solidFill>
                      <a:schemeClr val="accent3">
                        <a:lumMod val="75000"/>
                      </a:schemeClr>
                    </a:solidFill>
                  </a:rPr>
                </a:br>
                <a:r>
                  <a:rPr lang="en-US" sz="1600" b="1" i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Schemes</a:t>
                </a:r>
                <a:endParaRPr lang="en-US" sz="1600" b="1" i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p:grpSp>
        <p:cxnSp>
          <p:nvCxnSpPr>
            <p:cNvPr id="68" name="Straight Connector 67"/>
            <p:cNvCxnSpPr>
              <a:stCxn id="49" idx="6"/>
            </p:cNvCxnSpPr>
            <p:nvPr/>
          </p:nvCxnSpPr>
          <p:spPr>
            <a:xfrm>
              <a:off x="4716556" y="4389884"/>
              <a:ext cx="1954404" cy="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V="1">
              <a:off x="6670960" y="3790648"/>
              <a:ext cx="0" cy="2130092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Isosceles Triangle 73"/>
            <p:cNvSpPr/>
            <p:nvPr/>
          </p:nvSpPr>
          <p:spPr>
            <a:xfrm rot="16200000">
              <a:off x="6113743" y="3278490"/>
              <a:ext cx="869205" cy="732226"/>
            </a:xfrm>
            <a:prstGeom prst="triangl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Isosceles Triangle 74"/>
            <p:cNvSpPr/>
            <p:nvPr/>
          </p:nvSpPr>
          <p:spPr>
            <a:xfrm rot="16200000">
              <a:off x="6113744" y="4595956"/>
              <a:ext cx="869205" cy="732226"/>
            </a:xfrm>
            <a:prstGeom prst="triangl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561535" y="6405430"/>
              <a:ext cx="17433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cap="small" dirty="0" smtClean="0">
                  <a:solidFill>
                    <a:schemeClr val="accent3">
                      <a:lumMod val="50000"/>
                    </a:schemeClr>
                  </a:solidFill>
                </a:rPr>
                <a:t>Certified services</a:t>
              </a:r>
              <a:endParaRPr lang="en-US" b="1" cap="small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76" name="Isosceles Triangle 75"/>
            <p:cNvSpPr/>
            <p:nvPr/>
          </p:nvSpPr>
          <p:spPr>
            <a:xfrm rot="16200000">
              <a:off x="6113745" y="5641801"/>
              <a:ext cx="869205" cy="732226"/>
            </a:xfrm>
            <a:prstGeom prst="triangl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358072" y="3453403"/>
              <a:ext cx="738664" cy="1867262"/>
              <a:chOff x="5358072" y="3453403"/>
              <a:chExt cx="738664" cy="1867262"/>
            </a:xfrm>
          </p:grpSpPr>
          <p:sp>
            <p:nvSpPr>
              <p:cNvPr id="67" name="Folded Corner 66"/>
              <p:cNvSpPr/>
              <p:nvPr/>
            </p:nvSpPr>
            <p:spPr>
              <a:xfrm rot="16200000">
                <a:off x="4719477" y="4110015"/>
                <a:ext cx="1867262" cy="554037"/>
              </a:xfrm>
              <a:prstGeom prst="foldedCorner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 rot="16200000">
                <a:off x="4927569" y="4033019"/>
                <a:ext cx="1599669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b="1" dirty="0"/>
                  <a:t>Certification &amp;</a:t>
                </a:r>
                <a:br>
                  <a:rPr lang="en-US" sz="1400" b="1" dirty="0"/>
                </a:br>
                <a:r>
                  <a:rPr lang="en-US" sz="1400" b="1" dirty="0" err="1"/>
                  <a:t>Licence</a:t>
                </a:r>
                <a:r>
                  <a:rPr lang="en-US" sz="1400" b="1" dirty="0"/>
                  <a:t> Agreement</a:t>
                </a:r>
              </a:p>
              <a:p>
                <a:pPr algn="ctr"/>
                <a:endParaRPr lang="en-US" sz="1400" b="1" dirty="0"/>
              </a:p>
            </p:txBody>
          </p:sp>
        </p:grpSp>
      </p:grpSp>
      <p:sp>
        <p:nvSpPr>
          <p:cNvPr id="2" name="Oval 1"/>
          <p:cNvSpPr/>
          <p:nvPr/>
        </p:nvSpPr>
        <p:spPr>
          <a:xfrm>
            <a:off x="1510308" y="1944351"/>
            <a:ext cx="1948815" cy="10277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Policy &amp;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Practices Handbook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72372" y="3888490"/>
            <a:ext cx="1948815" cy="1032677"/>
            <a:chOff x="896470" y="3888490"/>
            <a:chExt cx="1948815" cy="1032677"/>
          </a:xfrm>
        </p:grpSpPr>
        <p:sp>
          <p:nvSpPr>
            <p:cNvPr id="44" name="Oval 43"/>
            <p:cNvSpPr/>
            <p:nvPr/>
          </p:nvSpPr>
          <p:spPr>
            <a:xfrm>
              <a:off x="896470" y="3888490"/>
              <a:ext cx="1948815" cy="1027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027915" y="3997837"/>
              <a:ext cx="1739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Auditor Approval Handbook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9410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68657" y="1246147"/>
            <a:ext cx="5980999" cy="6312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Kantara Certification Body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360757" y="1776150"/>
            <a:ext cx="2204705" cy="1178781"/>
          </a:xfrm>
          <a:prstGeom prst="roundRect">
            <a:avLst/>
          </a:prstGeom>
          <a:pattFill prst="lgCheck">
            <a:fgClr>
              <a:srgbClr val="E4B8B6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14505" y="1773323"/>
            <a:ext cx="22901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Kantara Certification </a:t>
            </a:r>
            <a:r>
              <a:rPr lang="en-US" sz="1600" b="1" dirty="0" smtClean="0">
                <a:solidFill>
                  <a:srgbClr val="C00000"/>
                </a:solidFill>
              </a:rPr>
              <a:t>Management Committee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509097" y="1776151"/>
            <a:ext cx="1579759" cy="1074390"/>
          </a:xfrm>
          <a:prstGeom prst="roundRect">
            <a:avLst/>
          </a:prstGeom>
          <a:pattFill prst="lgCheck">
            <a:fgClr>
              <a:srgbClr val="E4B8B6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622962" y="1773323"/>
            <a:ext cx="1350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Director of</a:t>
            </a:r>
            <a:br>
              <a:rPr lang="en-US" sz="1600" b="1" dirty="0" smtClean="0">
                <a:solidFill>
                  <a:srgbClr val="C00000"/>
                </a:solidFill>
              </a:rPr>
            </a:br>
            <a:r>
              <a:rPr lang="en-US" sz="1600" b="1" dirty="0" smtClean="0">
                <a:solidFill>
                  <a:srgbClr val="C00000"/>
                </a:solidFill>
              </a:rPr>
              <a:t>Certification</a:t>
            </a:r>
            <a:br>
              <a:rPr lang="en-US" sz="1600" b="1" dirty="0" smtClean="0">
                <a:solidFill>
                  <a:srgbClr val="C00000"/>
                </a:solidFill>
              </a:rPr>
            </a:br>
            <a:r>
              <a:rPr lang="en-US" sz="1600" b="1" dirty="0" smtClean="0">
                <a:solidFill>
                  <a:srgbClr val="C00000"/>
                </a:solidFill>
              </a:rPr>
              <a:t>Operations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815600" y="1776151"/>
            <a:ext cx="1579759" cy="1074390"/>
          </a:xfrm>
          <a:prstGeom prst="roundRect">
            <a:avLst/>
          </a:prstGeom>
          <a:pattFill prst="lgCheck">
            <a:fgClr>
              <a:srgbClr val="E4B8B6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75173" y="1773323"/>
            <a:ext cx="30803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Program</a:t>
            </a:r>
            <a:br>
              <a:rPr lang="en-US" sz="1600" b="1" dirty="0" smtClean="0">
                <a:solidFill>
                  <a:srgbClr val="C00000"/>
                </a:solidFill>
              </a:rPr>
            </a:br>
            <a:r>
              <a:rPr lang="en-US" sz="1600" b="1" dirty="0" smtClean="0">
                <a:solidFill>
                  <a:srgbClr val="C00000"/>
                </a:solidFill>
              </a:rPr>
              <a:t>  Development,</a:t>
            </a:r>
            <a:br>
              <a:rPr lang="en-US" sz="1600" b="1" dirty="0" smtClean="0">
                <a:solidFill>
                  <a:srgbClr val="C00000"/>
                </a:solidFill>
              </a:rPr>
            </a:br>
            <a:r>
              <a:rPr lang="en-US" sz="1600" b="1" dirty="0" smtClean="0">
                <a:solidFill>
                  <a:srgbClr val="C00000"/>
                </a:solidFill>
              </a:rPr>
              <a:t>Web Master,</a:t>
            </a:r>
            <a:br>
              <a:rPr lang="en-US" sz="1600" b="1" dirty="0" smtClean="0">
                <a:solidFill>
                  <a:srgbClr val="C00000"/>
                </a:solidFill>
              </a:rPr>
            </a:br>
            <a:r>
              <a:rPr lang="en-US" sz="1600" b="1" dirty="0" smtClean="0">
                <a:solidFill>
                  <a:srgbClr val="C00000"/>
                </a:solidFill>
              </a:rPr>
              <a:t>other support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 rot="10800000">
            <a:off x="3414708" y="2850541"/>
            <a:ext cx="617123" cy="82296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>
            <a:off x="2724658" y="5029476"/>
            <a:ext cx="1314353" cy="1325880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/>
          <p:cNvSpPr/>
          <p:nvPr/>
        </p:nvSpPr>
        <p:spPr>
          <a:xfrm>
            <a:off x="4764913" y="5029476"/>
            <a:ext cx="1314353" cy="1325880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 rot="10800000">
            <a:off x="3817611" y="2850541"/>
            <a:ext cx="617123" cy="82296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/>
          <p:cNvSpPr/>
          <p:nvPr/>
        </p:nvSpPr>
        <p:spPr>
          <a:xfrm>
            <a:off x="1321621" y="5029476"/>
            <a:ext cx="1314353" cy="1325880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6179371" y="5029476"/>
            <a:ext cx="1314353" cy="1325880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 rot="10800000">
            <a:off x="4897746" y="2850541"/>
            <a:ext cx="617123" cy="82296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4531897" y="3429276"/>
            <a:ext cx="537105" cy="0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751848" y="6357142"/>
            <a:ext cx="1935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 smtClean="0">
                <a:solidFill>
                  <a:schemeClr val="accent1">
                    <a:lumMod val="75000"/>
                  </a:schemeClr>
                </a:solidFill>
              </a:rPr>
              <a:t>Approved Auditors</a:t>
            </a:r>
            <a:endParaRPr lang="en-US" b="1" cap="small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3381834" y="3736101"/>
            <a:ext cx="370015" cy="120765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5189162" y="3673501"/>
            <a:ext cx="215782" cy="127025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4126172" y="3736101"/>
            <a:ext cx="1234400" cy="120765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53401" y="2932428"/>
            <a:ext cx="1434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 smtClean="0">
                <a:solidFill>
                  <a:schemeClr val="bg1"/>
                </a:solidFill>
              </a:rPr>
              <a:t>Revie</a:t>
            </a:r>
            <a:r>
              <a:rPr lang="en-US" b="1" cap="small" dirty="0" smtClean="0">
                <a:solidFill>
                  <a:srgbClr val="C00000"/>
                </a:solidFill>
              </a:rPr>
              <a:t>w Team</a:t>
            </a:r>
            <a:r>
              <a:rPr lang="en-US" b="1" cap="small" dirty="0" smtClean="0">
                <a:solidFill>
                  <a:schemeClr val="bg1"/>
                </a:solidFill>
              </a:rPr>
              <a:t>s</a:t>
            </a:r>
            <a:endParaRPr lang="en-US" b="1" cap="small" dirty="0">
              <a:solidFill>
                <a:schemeClr val="bg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723269" y="5452386"/>
            <a:ext cx="1385843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1" descr="image00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12" b="32752"/>
          <a:stretch/>
        </p:blipFill>
        <p:spPr bwMode="auto">
          <a:xfrm>
            <a:off x="3559136" y="267737"/>
            <a:ext cx="1977391" cy="70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833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4384</TotalTime>
  <Words>113</Words>
  <Application>Microsoft Office PowerPoint</Application>
  <PresentationFormat>On-screen Show (4:3)</PresentationFormat>
  <Paragraphs>47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RGW@Zygma</dc:creator>
  <cp:lastModifiedBy>R W</cp:lastModifiedBy>
  <cp:revision>22</cp:revision>
  <dcterms:created xsi:type="dcterms:W3CDTF">2020-09-18T22:06:53Z</dcterms:created>
  <dcterms:modified xsi:type="dcterms:W3CDTF">2022-02-07T18:37:39Z</dcterms:modified>
</cp:coreProperties>
</file>