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-3368" y="-3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6B9FF-2F9C-4641-B502-AC3EC5F26E8B}" type="datetimeFigureOut">
              <a:rPr lang="en-US" smtClean="0"/>
              <a:t>2025-03-26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41472-C8DE-4FDC-AAE3-B14AD191C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526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6B9FF-2F9C-4641-B502-AC3EC5F26E8B}" type="datetimeFigureOut">
              <a:rPr lang="en-US" smtClean="0"/>
              <a:t>2025-03-26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41472-C8DE-4FDC-AAE3-B14AD191C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383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6B9FF-2F9C-4641-B502-AC3EC5F26E8B}" type="datetimeFigureOut">
              <a:rPr lang="en-US" smtClean="0"/>
              <a:t>2025-03-26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41472-C8DE-4FDC-AAE3-B14AD191C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230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6B9FF-2F9C-4641-B502-AC3EC5F26E8B}" type="datetimeFigureOut">
              <a:rPr lang="en-US" smtClean="0"/>
              <a:t>2025-03-26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41472-C8DE-4FDC-AAE3-B14AD191C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900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6B9FF-2F9C-4641-B502-AC3EC5F26E8B}" type="datetimeFigureOut">
              <a:rPr lang="en-US" smtClean="0"/>
              <a:t>2025-03-26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41472-C8DE-4FDC-AAE3-B14AD191C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481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6B9FF-2F9C-4641-B502-AC3EC5F26E8B}" type="datetimeFigureOut">
              <a:rPr lang="en-US" smtClean="0"/>
              <a:t>2025-03-26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41472-C8DE-4FDC-AAE3-B14AD191C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757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6B9FF-2F9C-4641-B502-AC3EC5F26E8B}" type="datetimeFigureOut">
              <a:rPr lang="en-US" smtClean="0"/>
              <a:t>2025-03-26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41472-C8DE-4FDC-AAE3-B14AD191C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667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6B9FF-2F9C-4641-B502-AC3EC5F26E8B}" type="datetimeFigureOut">
              <a:rPr lang="en-US" smtClean="0"/>
              <a:t>2025-03-26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41472-C8DE-4FDC-AAE3-B14AD191C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305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6B9FF-2F9C-4641-B502-AC3EC5F26E8B}" type="datetimeFigureOut">
              <a:rPr lang="en-US" smtClean="0"/>
              <a:t>2025-03-26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41472-C8DE-4FDC-AAE3-B14AD191C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988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6B9FF-2F9C-4641-B502-AC3EC5F26E8B}" type="datetimeFigureOut">
              <a:rPr lang="en-US" smtClean="0"/>
              <a:t>2025-03-26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41472-C8DE-4FDC-AAE3-B14AD191C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476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6B9FF-2F9C-4641-B502-AC3EC5F26E8B}" type="datetimeFigureOut">
              <a:rPr lang="en-US" smtClean="0"/>
              <a:t>2025-03-26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41472-C8DE-4FDC-AAE3-B14AD191C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877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16B9FF-2F9C-4641-B502-AC3EC5F26E8B}" type="datetimeFigureOut">
              <a:rPr lang="en-US" smtClean="0"/>
              <a:t>2025-03-26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C41472-C8DE-4FDC-AAE3-B14AD191C6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858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Freeform 30"/>
          <p:cNvSpPr/>
          <p:nvPr/>
        </p:nvSpPr>
        <p:spPr>
          <a:xfrm>
            <a:off x="98615" y="1354951"/>
            <a:ext cx="2005532" cy="1763486"/>
          </a:xfrm>
          <a:custGeom>
            <a:avLst/>
            <a:gdLst>
              <a:gd name="connsiteX0" fmla="*/ 0 w 2005532"/>
              <a:gd name="connsiteY0" fmla="*/ 0 h 1763486"/>
              <a:gd name="connsiteX1" fmla="*/ 0 w 2005532"/>
              <a:gd name="connsiteY1" fmla="*/ 1759644 h 1763486"/>
              <a:gd name="connsiteX2" fmla="*/ 2005532 w 2005532"/>
              <a:gd name="connsiteY2" fmla="*/ 1763486 h 1763486"/>
              <a:gd name="connsiteX3" fmla="*/ 0 w 2005532"/>
              <a:gd name="connsiteY3" fmla="*/ 0 h 17634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05532" h="1763486">
                <a:moveTo>
                  <a:pt x="0" y="0"/>
                </a:moveTo>
                <a:lnTo>
                  <a:pt x="0" y="1759644"/>
                </a:lnTo>
                <a:lnTo>
                  <a:pt x="2005532" y="176348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4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9783" y="6817615"/>
            <a:ext cx="1849332" cy="1659561"/>
          </a:xfrm>
          <a:prstGeom prst="rect">
            <a:avLst/>
          </a:prstGeom>
          <a:noFill/>
          <a:ln w="3810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5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797" y="1455269"/>
            <a:ext cx="1808012" cy="1571348"/>
          </a:xfrm>
          <a:prstGeom prst="rect">
            <a:avLst/>
          </a:prstGeom>
          <a:noFill/>
          <a:ln w="3810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6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2634" y="4210222"/>
            <a:ext cx="1808081" cy="1470889"/>
          </a:xfrm>
          <a:prstGeom prst="rect">
            <a:avLst/>
          </a:prstGeom>
          <a:noFill/>
          <a:ln w="3810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7" name="Group 26"/>
          <p:cNvGrpSpPr/>
          <p:nvPr/>
        </p:nvGrpSpPr>
        <p:grpSpPr>
          <a:xfrm>
            <a:off x="4119581" y="1800565"/>
            <a:ext cx="2584298" cy="2137396"/>
            <a:chOff x="4119581" y="1800565"/>
            <a:chExt cx="2584298" cy="2137396"/>
          </a:xfrm>
        </p:grpSpPr>
        <p:grpSp>
          <p:nvGrpSpPr>
            <p:cNvPr id="37" name="Group 36"/>
            <p:cNvGrpSpPr/>
            <p:nvPr/>
          </p:nvGrpSpPr>
          <p:grpSpPr>
            <a:xfrm>
              <a:off x="4741613" y="2406627"/>
              <a:ext cx="1962266" cy="1514520"/>
              <a:chOff x="7131619" y="1535271"/>
              <a:chExt cx="1962266" cy="1514520"/>
            </a:xfrm>
          </p:grpSpPr>
          <p:pic>
            <p:nvPicPr>
              <p:cNvPr id="39" name="Picture 8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227313" y="1570397"/>
                <a:ext cx="1809474" cy="14061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40" name="Rectangle 39"/>
              <p:cNvSpPr/>
              <p:nvPr/>
            </p:nvSpPr>
            <p:spPr>
              <a:xfrm>
                <a:off x="8625903" y="1714233"/>
                <a:ext cx="387304" cy="9252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8575389" y="1639139"/>
                <a:ext cx="518496" cy="2420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800" b="1" dirty="0" smtClean="0">
                    <a:latin typeface="Arial Narrow" panose="020B0606020202030204" pitchFamily="34" charset="0"/>
                  </a:rPr>
                  <a:t>17025</a:t>
                </a:r>
                <a:endParaRPr lang="en-US" sz="800" b="1" dirty="0">
                  <a:latin typeface="Arial Narrow" panose="020B0606020202030204" pitchFamily="34" charset="0"/>
                </a:endParaRPr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7131619" y="2642138"/>
                <a:ext cx="1859491" cy="37856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sz="620" b="1" dirty="0" smtClean="0"/>
                  <a:t>General Requirements for the competence</a:t>
                </a:r>
                <a:br>
                  <a:rPr lang="en-US" sz="620" b="1" dirty="0" smtClean="0"/>
                </a:br>
                <a:r>
                  <a:rPr lang="en-US" sz="620" b="1" dirty="0" smtClean="0"/>
                  <a:t>for the competence of testing and</a:t>
                </a:r>
                <a:br>
                  <a:rPr lang="en-US" sz="620" b="1" dirty="0" smtClean="0"/>
                </a:br>
                <a:r>
                  <a:rPr lang="en-US" sz="620" b="1" dirty="0" smtClean="0"/>
                  <a:t>calibration laboratories </a:t>
                </a:r>
                <a:endParaRPr lang="en-US" sz="620" b="1" dirty="0"/>
              </a:p>
            </p:txBody>
          </p:sp>
          <p:sp>
            <p:nvSpPr>
              <p:cNvPr id="43" name="Rectangle 42"/>
              <p:cNvSpPr/>
              <p:nvPr/>
            </p:nvSpPr>
            <p:spPr>
              <a:xfrm>
                <a:off x="7202672" y="1535271"/>
                <a:ext cx="1853569" cy="1514520"/>
              </a:xfrm>
              <a:prstGeom prst="rect">
                <a:avLst/>
              </a:prstGeom>
              <a:noFill/>
              <a:ln w="381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8" name="Rectangle 37"/>
            <p:cNvSpPr/>
            <p:nvPr/>
          </p:nvSpPr>
          <p:spPr>
            <a:xfrm>
              <a:off x="4789945" y="2367914"/>
              <a:ext cx="1899234" cy="1570047"/>
            </a:xfrm>
            <a:prstGeom prst="rect">
              <a:avLst/>
            </a:prstGeom>
            <a:solidFill>
              <a:schemeClr val="bg1">
                <a:lumMod val="95000"/>
                <a:alpha val="6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7" name="Group 46"/>
            <p:cNvGrpSpPr/>
            <p:nvPr/>
          </p:nvGrpSpPr>
          <p:grpSpPr>
            <a:xfrm>
              <a:off x="4119581" y="1800565"/>
              <a:ext cx="1937504" cy="1661101"/>
              <a:chOff x="6509587" y="929209"/>
              <a:chExt cx="1937504" cy="1661101"/>
            </a:xfrm>
          </p:grpSpPr>
          <p:pic>
            <p:nvPicPr>
              <p:cNvPr id="48" name="Picture 7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565170" y="968993"/>
                <a:ext cx="1842234" cy="1583001"/>
              </a:xfrm>
              <a:prstGeom prst="rect">
                <a:avLst/>
              </a:prstGeom>
              <a:noFill/>
              <a:ln w="38100">
                <a:solidFill>
                  <a:srgbClr val="C00000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49" name="Rectangle 48"/>
              <p:cNvSpPr/>
              <p:nvPr/>
            </p:nvSpPr>
            <p:spPr>
              <a:xfrm>
                <a:off x="6509587" y="929209"/>
                <a:ext cx="1937504" cy="1661101"/>
              </a:xfrm>
              <a:prstGeom prst="rect">
                <a:avLst/>
              </a:prstGeom>
              <a:solidFill>
                <a:schemeClr val="bg1">
                  <a:lumMod val="95000"/>
                  <a:alpha val="67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pic>
        <p:nvPicPr>
          <p:cNvPr id="50" name="Picture 8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5168" y="1356293"/>
            <a:ext cx="1832829" cy="1576138"/>
          </a:xfrm>
          <a:prstGeom prst="rect">
            <a:avLst/>
          </a:prstGeom>
          <a:noFill/>
          <a:ln w="38100">
            <a:solidFill>
              <a:srgbClr val="C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1" name="TextBox 50"/>
          <p:cNvSpPr txBox="1"/>
          <p:nvPr/>
        </p:nvSpPr>
        <p:spPr>
          <a:xfrm>
            <a:off x="2373832" y="1737322"/>
            <a:ext cx="8659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i="1" dirty="0" smtClean="0">
                <a:solidFill>
                  <a:srgbClr val="C00000"/>
                </a:solidFill>
              </a:rPr>
              <a:t>Normative</a:t>
            </a:r>
            <a:br>
              <a:rPr lang="en-US" sz="1200" b="1" i="1" dirty="0" smtClean="0">
                <a:solidFill>
                  <a:srgbClr val="C00000"/>
                </a:solidFill>
              </a:rPr>
            </a:br>
            <a:r>
              <a:rPr lang="en-US" sz="1200" b="1" i="1" dirty="0" smtClean="0">
                <a:solidFill>
                  <a:srgbClr val="C00000"/>
                </a:solidFill>
              </a:rPr>
              <a:t/>
            </a:r>
            <a:br>
              <a:rPr lang="en-US" sz="1200" b="1" i="1" dirty="0" smtClean="0">
                <a:solidFill>
                  <a:srgbClr val="C00000"/>
                </a:solidFill>
              </a:rPr>
            </a:br>
            <a:r>
              <a:rPr lang="en-US" sz="1200" b="1" i="1" dirty="0" smtClean="0">
                <a:solidFill>
                  <a:srgbClr val="C00000"/>
                </a:solidFill>
              </a:rPr>
              <a:t>references</a:t>
            </a:r>
            <a:endParaRPr lang="en-US" sz="1200" b="1" i="1" dirty="0">
              <a:solidFill>
                <a:srgbClr val="C00000"/>
              </a:solidFill>
            </a:endParaRPr>
          </a:p>
        </p:txBody>
      </p:sp>
      <p:sp>
        <p:nvSpPr>
          <p:cNvPr id="52" name="Right Arrow 51"/>
          <p:cNvSpPr/>
          <p:nvPr/>
        </p:nvSpPr>
        <p:spPr>
          <a:xfrm>
            <a:off x="2182001" y="2000490"/>
            <a:ext cx="1264999" cy="132307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4" name="Group 53"/>
          <p:cNvGrpSpPr/>
          <p:nvPr/>
        </p:nvGrpSpPr>
        <p:grpSpPr>
          <a:xfrm>
            <a:off x="974501" y="6804569"/>
            <a:ext cx="1849332" cy="1966710"/>
            <a:chOff x="4780851" y="3700482"/>
            <a:chExt cx="1849332" cy="1966710"/>
          </a:xfrm>
        </p:grpSpPr>
        <p:pic>
          <p:nvPicPr>
            <p:cNvPr id="55" name="Picture 4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80851" y="3700482"/>
              <a:ext cx="1849332" cy="1685654"/>
            </a:xfrm>
            <a:prstGeom prst="rect">
              <a:avLst/>
            </a:prstGeom>
            <a:noFill/>
            <a:ln w="38100">
              <a:solidFill>
                <a:schemeClr val="accent1">
                  <a:lumMod val="75000"/>
                </a:schemeClr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6" name="TextBox 55"/>
            <p:cNvSpPr txBox="1"/>
            <p:nvPr/>
          </p:nvSpPr>
          <p:spPr>
            <a:xfrm>
              <a:off x="5149114" y="5405582"/>
              <a:ext cx="1112805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050" dirty="0" smtClean="0">
                  <a:solidFill>
                    <a:schemeClr val="accent1">
                      <a:lumMod val="50000"/>
                    </a:schemeClr>
                  </a:solidFill>
                </a:rPr>
                <a:t>(Scheme type 6)</a:t>
              </a:r>
              <a:endParaRPr lang="en-US" sz="105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sp>
        <p:nvSpPr>
          <p:cNvPr id="57" name="Right Arrow 56"/>
          <p:cNvSpPr/>
          <p:nvPr/>
        </p:nvSpPr>
        <p:spPr>
          <a:xfrm rot="16200000">
            <a:off x="2292848" y="6183762"/>
            <a:ext cx="954061" cy="132307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ight Arrow 57"/>
          <p:cNvSpPr/>
          <p:nvPr/>
        </p:nvSpPr>
        <p:spPr>
          <a:xfrm rot="5400000" flipH="1">
            <a:off x="-624555" y="4880936"/>
            <a:ext cx="3566408" cy="132307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ight Arrow 60"/>
          <p:cNvSpPr/>
          <p:nvPr/>
        </p:nvSpPr>
        <p:spPr>
          <a:xfrm rot="16200000">
            <a:off x="4168198" y="947649"/>
            <a:ext cx="477031" cy="132307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ight Arrow 61"/>
          <p:cNvSpPr/>
          <p:nvPr/>
        </p:nvSpPr>
        <p:spPr>
          <a:xfrm rot="5400000" flipV="1">
            <a:off x="3263160" y="3515347"/>
            <a:ext cx="1109768" cy="132307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ight Arrow 62"/>
          <p:cNvSpPr/>
          <p:nvPr/>
        </p:nvSpPr>
        <p:spPr>
          <a:xfrm rot="3244855" flipV="1">
            <a:off x="1770110" y="3581385"/>
            <a:ext cx="1160440" cy="132307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4029940" y="306104"/>
            <a:ext cx="77777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rgbClr val="C00000"/>
                </a:solidFill>
              </a:rPr>
              <a:t>ISO 9000</a:t>
            </a:r>
            <a:br>
              <a:rPr lang="en-US" sz="1100" b="1" dirty="0" smtClean="0">
                <a:solidFill>
                  <a:srgbClr val="C00000"/>
                </a:solidFill>
              </a:rPr>
            </a:br>
            <a:r>
              <a:rPr lang="en-US" sz="1100" b="1" dirty="0" smtClean="0">
                <a:solidFill>
                  <a:srgbClr val="C00000"/>
                </a:solidFill>
              </a:rPr>
              <a:t>ISO 19011</a:t>
            </a:r>
            <a:endParaRPr lang="en-US" sz="1100" b="1" dirty="0">
              <a:solidFill>
                <a:srgbClr val="C00000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4090696" y="306104"/>
            <a:ext cx="699249" cy="977606"/>
          </a:xfrm>
          <a:prstGeom prst="rect">
            <a:avLst/>
          </a:prstGeom>
          <a:solidFill>
            <a:schemeClr val="bg1">
              <a:lumMod val="95000"/>
              <a:alpha val="6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ight Arrow 67"/>
          <p:cNvSpPr/>
          <p:nvPr/>
        </p:nvSpPr>
        <p:spPr>
          <a:xfrm rot="16200000">
            <a:off x="3918253" y="6183762"/>
            <a:ext cx="954061" cy="132307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94185" y="1356293"/>
            <a:ext cx="2001476" cy="1760095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251166" y="239392"/>
            <a:ext cx="26797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Applicable ISO/IEC</a:t>
            </a:r>
            <a:br>
              <a:rPr lang="en-US" b="1" dirty="0" smtClean="0"/>
            </a:br>
            <a:r>
              <a:rPr lang="en-US" b="1" dirty="0" smtClean="0"/>
              <a:t>Accreditation publications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034848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16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RGW</dc:creator>
  <cp:lastModifiedBy>RGW</cp:lastModifiedBy>
  <cp:revision>11</cp:revision>
  <dcterms:created xsi:type="dcterms:W3CDTF">2025-03-26T20:03:51Z</dcterms:created>
  <dcterms:modified xsi:type="dcterms:W3CDTF">2025-03-26T21:53:26Z</dcterms:modified>
</cp:coreProperties>
</file>