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2" r:id="rId1"/>
    <p:sldMasterId id="2147483673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5143500" type="screen16x9"/>
  <p:notesSz cx="6858000" cy="9144000"/>
  <p:embeddedFontLst>
    <p:embeddedFont>
      <p:font typeface="Space Grotesk" panose="020B0604020202020204" charset="0"/>
      <p:regular r:id="rId8"/>
      <p:bold r:id="rId9"/>
    </p:embeddedFont>
    <p:embeddedFont>
      <p:font typeface="Space Grotesk SemiBold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747775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03FB2D-133C-4289-9370-438147F9CF1E}" v="2" dt="2024-04-16T17:46:12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36" autoAdjust="0"/>
    <p:restoredTop sz="95845" autoAdjust="0"/>
  </p:normalViewPr>
  <p:slideViewPr>
    <p:cSldViewPr snapToGrid="0">
      <p:cViewPr>
        <p:scale>
          <a:sx n="140" d="100"/>
          <a:sy n="140" d="100"/>
        </p:scale>
        <p:origin x="-588" y="-186"/>
      </p:cViewPr>
      <p:guideLst>
        <p:guide orient="horz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font" Target="fonts/font4.fntdata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2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m Jones" userId="ba746fc9378cbec0" providerId="LiveId" clId="{A703FB2D-133C-4289-9370-438147F9CF1E}"/>
    <pc:docChg chg="custSel modSld">
      <pc:chgData name="Tom Jones" userId="ba746fc9378cbec0" providerId="LiveId" clId="{A703FB2D-133C-4289-9370-438147F9CF1E}" dt="2024-04-16T17:51:37.106" v="825" actId="20577"/>
      <pc:docMkLst>
        <pc:docMk/>
      </pc:docMkLst>
      <pc:sldChg chg="modSp mod">
        <pc:chgData name="Tom Jones" userId="ba746fc9378cbec0" providerId="LiveId" clId="{A703FB2D-133C-4289-9370-438147F9CF1E}" dt="2024-04-16T17:51:37.106" v="825" actId="20577"/>
        <pc:sldMkLst>
          <pc:docMk/>
          <pc:sldMk cId="991677910" sldId="259"/>
        </pc:sldMkLst>
        <pc:spChg chg="mod">
          <ac:chgData name="Tom Jones" userId="ba746fc9378cbec0" providerId="LiveId" clId="{A703FB2D-133C-4289-9370-438147F9CF1E}" dt="2024-04-16T16:58:38.147" v="370" actId="14100"/>
          <ac:spMkLst>
            <pc:docMk/>
            <pc:sldMk cId="991677910" sldId="259"/>
            <ac:spMk id="4" creationId="{A0857A1C-484B-B2FE-A37D-620511E2168C}"/>
          </ac:spMkLst>
        </pc:spChg>
        <pc:spChg chg="mod">
          <ac:chgData name="Tom Jones" userId="ba746fc9378cbec0" providerId="LiveId" clId="{A703FB2D-133C-4289-9370-438147F9CF1E}" dt="2024-04-16T16:58:38.147" v="370" actId="14100"/>
          <ac:spMkLst>
            <pc:docMk/>
            <pc:sldMk cId="991677910" sldId="259"/>
            <ac:spMk id="5" creationId="{C915E2AE-AF5D-70CF-ECF0-B69320DFF22B}"/>
          </ac:spMkLst>
        </pc:spChg>
        <pc:spChg chg="mod">
          <ac:chgData name="Tom Jones" userId="ba746fc9378cbec0" providerId="LiveId" clId="{A703FB2D-133C-4289-9370-438147F9CF1E}" dt="2024-04-16T16:58:38.147" v="370" actId="14100"/>
          <ac:spMkLst>
            <pc:docMk/>
            <pc:sldMk cId="991677910" sldId="259"/>
            <ac:spMk id="6" creationId="{CCD1B9AE-AB15-D0B3-1FB9-939BAB096B43}"/>
          </ac:spMkLst>
        </pc:spChg>
        <pc:spChg chg="mod">
          <ac:chgData name="Tom Jones" userId="ba746fc9378cbec0" providerId="LiveId" clId="{A703FB2D-133C-4289-9370-438147F9CF1E}" dt="2024-04-16T16:58:38.147" v="370" actId="14100"/>
          <ac:spMkLst>
            <pc:docMk/>
            <pc:sldMk cId="991677910" sldId="259"/>
            <ac:spMk id="7" creationId="{71124673-BE9F-4392-F324-3BC3CDD643A0}"/>
          </ac:spMkLst>
        </pc:spChg>
        <pc:spChg chg="mod">
          <ac:chgData name="Tom Jones" userId="ba746fc9378cbec0" providerId="LiveId" clId="{A703FB2D-133C-4289-9370-438147F9CF1E}" dt="2024-04-16T17:49:09.800" v="794" actId="20577"/>
          <ac:spMkLst>
            <pc:docMk/>
            <pc:sldMk cId="991677910" sldId="259"/>
            <ac:spMk id="8" creationId="{6519A029-C94B-1AE0-2FAA-764F82892DD4}"/>
          </ac:spMkLst>
        </pc:spChg>
        <pc:spChg chg="mod">
          <ac:chgData name="Tom Jones" userId="ba746fc9378cbec0" providerId="LiveId" clId="{A703FB2D-133C-4289-9370-438147F9CF1E}" dt="2024-04-16T16:58:55.080" v="377" actId="1037"/>
          <ac:spMkLst>
            <pc:docMk/>
            <pc:sldMk cId="991677910" sldId="259"/>
            <ac:spMk id="9" creationId="{0EEC1246-D52C-9163-783B-851B6E1C2A3A}"/>
          </ac:spMkLst>
        </pc:spChg>
        <pc:spChg chg="mod">
          <ac:chgData name="Tom Jones" userId="ba746fc9378cbec0" providerId="LiveId" clId="{A703FB2D-133C-4289-9370-438147F9CF1E}" dt="2024-04-16T17:36:45.056" v="562" actId="20577"/>
          <ac:spMkLst>
            <pc:docMk/>
            <pc:sldMk cId="991677910" sldId="259"/>
            <ac:spMk id="10" creationId="{31CEED38-24CF-10F0-F57D-E970F657159A}"/>
          </ac:spMkLst>
        </pc:spChg>
        <pc:spChg chg="mod">
          <ac:chgData name="Tom Jones" userId="ba746fc9378cbec0" providerId="LiveId" clId="{A703FB2D-133C-4289-9370-438147F9CF1E}" dt="2024-04-16T16:58:55.080" v="377" actId="1037"/>
          <ac:spMkLst>
            <pc:docMk/>
            <pc:sldMk cId="991677910" sldId="259"/>
            <ac:spMk id="11" creationId="{E72B8C23-4882-2BBD-5384-AFEB248CA63E}"/>
          </ac:spMkLst>
        </pc:spChg>
        <pc:spChg chg="mod">
          <ac:chgData name="Tom Jones" userId="ba746fc9378cbec0" providerId="LiveId" clId="{A703FB2D-133C-4289-9370-438147F9CF1E}" dt="2024-04-16T17:51:37.106" v="825" actId="20577"/>
          <ac:spMkLst>
            <pc:docMk/>
            <pc:sldMk cId="991677910" sldId="259"/>
            <ac:spMk id="12" creationId="{FB9BDE99-A471-13EE-32A6-C6347E10DB33}"/>
          </ac:spMkLst>
        </pc:spChg>
        <pc:spChg chg="mod">
          <ac:chgData name="Tom Jones" userId="ba746fc9378cbec0" providerId="LiveId" clId="{A703FB2D-133C-4289-9370-438147F9CF1E}" dt="2024-04-16T16:57:52.887" v="364" actId="14100"/>
          <ac:spMkLst>
            <pc:docMk/>
            <pc:sldMk cId="991677910" sldId="259"/>
            <ac:spMk id="13" creationId="{F4CBE2C1-E743-BAA6-4814-8641584DB482}"/>
          </ac:spMkLst>
        </pc:spChg>
        <pc:spChg chg="mod">
          <ac:chgData name="Tom Jones" userId="ba746fc9378cbec0" providerId="LiveId" clId="{A703FB2D-133C-4289-9370-438147F9CF1E}" dt="2024-04-16T17:43:50.890" v="777" actId="20577"/>
          <ac:spMkLst>
            <pc:docMk/>
            <pc:sldMk cId="991677910" sldId="259"/>
            <ac:spMk id="14" creationId="{F65F4AE9-04DB-D545-2059-7E4D4D37A681}"/>
          </ac:spMkLst>
        </pc:spChg>
        <pc:spChg chg="mod">
          <ac:chgData name="Tom Jones" userId="ba746fc9378cbec0" providerId="LiveId" clId="{A703FB2D-133C-4289-9370-438147F9CF1E}" dt="2024-04-16T16:57:52.887" v="364" actId="14100"/>
          <ac:spMkLst>
            <pc:docMk/>
            <pc:sldMk cId="991677910" sldId="259"/>
            <ac:spMk id="15" creationId="{C680DF86-CBBD-77AA-352C-D9208317A41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c485099672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c485099672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Simplification – reliable, sustainable, in the process (vs. melting icebergs w/blockchains)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6c9bef236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6c9bef236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56" name="Google Shape;56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0" name="Google Shape;60;p1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3" name="Google Shape;63;p1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84" name="Google Shape;84;p1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0" name="Google Shape;90;p1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4" name="Google Shape;94;p2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1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7" name="Google Shape;97;p21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99" name="Google Shape;99;p2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green" type="secHead">
  <p:cSld name="SECTION_HEADER">
    <p:bg>
      <p:bgPr>
        <a:solidFill>
          <a:srgbClr val="163D2E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8C44B"/>
              </a:buClr>
              <a:buSzPts val="3600"/>
              <a:buNone/>
              <a:defRPr sz="3600">
                <a:solidFill>
                  <a:srgbClr val="08C44B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150" y="274628"/>
            <a:ext cx="873682" cy="28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2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2" name="Google Shape;102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3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06" name="Google Shape;106;p23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07" name="Google Shape;107;p23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8" name="Google Shape;108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111" name="Google Shape;111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2" name="Google Shape;112;p2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15" name="Google Shape;115;p25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16" name="Google Shape;116;p2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7" name="Google Shape;117;p2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plum">
  <p:cSld name="SECTION_HEADER_1">
    <p:bg>
      <p:bgPr>
        <a:solidFill>
          <a:srgbClr val="480830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DBC4A4"/>
              </a:buClr>
              <a:buSzPts val="3600"/>
              <a:buNone/>
              <a:defRPr sz="3600">
                <a:solidFill>
                  <a:srgbClr val="DBC4A4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wheat">
  <p:cSld name="SECTION_HEADER_1_1">
    <p:bg>
      <p:bgPr>
        <a:solidFill>
          <a:srgbClr val="DBC4A4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3600"/>
              <a:buNone/>
              <a:defRPr sz="36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4" name="Google Shape;24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4135404" y="274628"/>
            <a:ext cx="873185" cy="2839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4238" y="274625"/>
            <a:ext cx="875515" cy="283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●"/>
              <a:defRPr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○"/>
              <a:defRPr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Space Grotesk"/>
              <a:buChar char="■"/>
              <a:defRPr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0" name="Google Shape;30;p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6" name="Google Shape;36;p7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0" name="Google Shape;40;p8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5" name="Google Shape;45;p9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49" name="Google Shape;49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5000" y="4663213"/>
            <a:ext cx="875550" cy="2839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sz="2400" b="1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Font typeface="Space Grotesk"/>
              <a:buNone/>
              <a:defRPr sz="2400" b="1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2400"/>
              <a:buNone/>
              <a:defRPr sz="2400">
                <a:solidFill>
                  <a:srgbClr val="163D2E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800"/>
              <a:buFont typeface="Space Grotesk"/>
              <a:buChar char="●"/>
              <a:defRPr sz="18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●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○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63D2E"/>
              </a:buClr>
              <a:buSzPts val="1400"/>
              <a:buFont typeface="Space Grotesk"/>
              <a:buChar char="■"/>
              <a:defRPr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eve@vennfactory.com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://vennfacto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C4A4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7172" y="158841"/>
            <a:ext cx="8283023" cy="5007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7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75000" y="275000"/>
            <a:ext cx="1520548" cy="493724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7"/>
          <p:cNvSpPr txBox="1"/>
          <p:nvPr/>
        </p:nvSpPr>
        <p:spPr>
          <a:xfrm>
            <a:off x="275000" y="2699525"/>
            <a:ext cx="4299000" cy="127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BELIEFS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EVIDENCE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PROOF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163D2E"/>
                </a:solidFill>
                <a:latin typeface="Space Grotesk SemiBold"/>
                <a:ea typeface="Space Grotesk SemiBold"/>
                <a:cs typeface="Space Grotesk SemiBold"/>
                <a:sym typeface="Space Grotesk SemiBold"/>
              </a:rPr>
              <a:t>PLANS</a:t>
            </a:r>
            <a:endParaRPr sz="3600">
              <a:solidFill>
                <a:srgbClr val="163D2E"/>
              </a:solidFill>
              <a:latin typeface="Space Grotesk SemiBold"/>
              <a:ea typeface="Space Grotesk SemiBold"/>
              <a:cs typeface="Space Grotesk SemiBold"/>
              <a:sym typeface="Space Grotesk SemiBold"/>
            </a:endParaRPr>
          </a:p>
        </p:txBody>
      </p:sp>
      <p:sp>
        <p:nvSpPr>
          <p:cNvPr id="127" name="Google Shape;127;p27"/>
          <p:cNvSpPr txBox="1"/>
          <p:nvPr/>
        </p:nvSpPr>
        <p:spPr>
          <a:xfrm>
            <a:off x="286475" y="3846400"/>
            <a:ext cx="4287600" cy="71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A (draft) fully articulated vision for Kantara Initiative</a:t>
            </a:r>
            <a:endParaRPr sz="18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8" name="Google Shape;128;p27"/>
          <p:cNvSpPr txBox="1"/>
          <p:nvPr/>
        </p:nvSpPr>
        <p:spPr>
          <a:xfrm>
            <a:off x="280775" y="4565800"/>
            <a:ext cx="42990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Space Grotesk"/>
                <a:ea typeface="Space Grotesk"/>
                <a:cs typeface="Space Grotesk"/>
                <a:sym typeface="Space Grotesk"/>
              </a:rPr>
              <a:t>26 Mar 2024</a:t>
            </a:r>
            <a:endParaRPr sz="1200">
              <a:solidFill>
                <a:schemeClr val="dk2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9" name="Google Shape;129;p27"/>
          <p:cNvSpPr txBox="1"/>
          <p:nvPr/>
        </p:nvSpPr>
        <p:spPr>
          <a:xfrm>
            <a:off x="6204850" y="2957525"/>
            <a:ext cx="26643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Eve Maler</a:t>
            </a:r>
            <a:endParaRPr sz="12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163D2E"/>
                </a:solidFill>
                <a:uFill>
                  <a:noFill/>
                </a:uFill>
                <a:latin typeface="Space Grotesk"/>
                <a:ea typeface="Space Grotesk"/>
                <a:cs typeface="Space Grotesk"/>
                <a:sym typeface="Space Grotesk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eve@vennfactory.com</a:t>
            </a:r>
            <a:endParaRPr sz="100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8"/>
          <p:cNvSpPr txBox="1">
            <a:spLocks noGrp="1"/>
          </p:cNvSpPr>
          <p:nvPr>
            <p:ph type="body" idx="4294967295"/>
          </p:nvPr>
        </p:nvSpPr>
        <p:spPr>
          <a:xfrm>
            <a:off x="26535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believe…in empowering people with tools to </a:t>
            </a:r>
            <a:r>
              <a:rPr lang="en" sz="1400" b="1" dirty="0">
                <a:solidFill>
                  <a:schemeClr val="dk2"/>
                </a:solidFill>
              </a:rPr>
              <a:t>help them make risk decisions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5" name="Google Shape;135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 of BoD-developed beliefs (“nano-visions”)</a:t>
            </a:r>
            <a:endParaRPr/>
          </a:p>
        </p:txBody>
      </p:sp>
      <p:sp>
        <p:nvSpPr>
          <p:cNvPr id="136" name="Google Shape;136;p2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37" name="Google Shape;137;p28"/>
          <p:cNvSpPr/>
          <p:nvPr/>
        </p:nvSpPr>
        <p:spPr>
          <a:xfrm>
            <a:off x="26535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people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38" name="Google Shape;138;p28"/>
          <p:cNvSpPr txBox="1">
            <a:spLocks noGrp="1"/>
          </p:cNvSpPr>
          <p:nvPr>
            <p:ph type="body" idx="4294967295"/>
          </p:nvPr>
        </p:nvSpPr>
        <p:spPr>
          <a:xfrm>
            <a:off x="245382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believe…in enabling organizations with tools to </a:t>
            </a:r>
            <a:r>
              <a:rPr lang="en" sz="1400" b="1" dirty="0">
                <a:solidFill>
                  <a:schemeClr val="dk2"/>
                </a:solidFill>
              </a:rPr>
              <a:t>help them mitigate the risks of trust failure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39" name="Google Shape;139;p28"/>
          <p:cNvSpPr/>
          <p:nvPr/>
        </p:nvSpPr>
        <p:spPr>
          <a:xfrm>
            <a:off x="245382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organizations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0" name="Google Shape;140;p28"/>
          <p:cNvSpPr txBox="1">
            <a:spLocks noGrp="1"/>
          </p:cNvSpPr>
          <p:nvPr>
            <p:ph type="body" idx="4294967295"/>
          </p:nvPr>
        </p:nvSpPr>
        <p:spPr>
          <a:xfrm>
            <a:off x="464229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believe…that simplification of assurance requires </a:t>
            </a:r>
            <a:r>
              <a:rPr lang="en" sz="1400" b="1" dirty="0">
                <a:solidFill>
                  <a:schemeClr val="dk2"/>
                </a:solidFill>
              </a:rPr>
              <a:t>depth of experience</a:t>
            </a:r>
            <a:r>
              <a:rPr lang="en" sz="1400" dirty="0">
                <a:solidFill>
                  <a:schemeClr val="dk2"/>
                </a:solidFill>
              </a:rPr>
              <a:t>.</a:t>
            </a:r>
            <a:endParaRPr sz="1400" b="1" dirty="0">
              <a:solidFill>
                <a:schemeClr val="dk2"/>
              </a:solidFill>
            </a:endParaRPr>
          </a:p>
        </p:txBody>
      </p:sp>
      <p:sp>
        <p:nvSpPr>
          <p:cNvPr id="141" name="Google Shape;141;p28"/>
          <p:cNvSpPr/>
          <p:nvPr/>
        </p:nvSpPr>
        <p:spPr>
          <a:xfrm>
            <a:off x="464229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assurance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2" name="Google Shape;142;p28"/>
          <p:cNvSpPr txBox="1">
            <a:spLocks noGrp="1"/>
          </p:cNvSpPr>
          <p:nvPr>
            <p:ph type="body" idx="4294967295"/>
          </p:nvPr>
        </p:nvSpPr>
        <p:spPr>
          <a:xfrm>
            <a:off x="6830760" y="2496900"/>
            <a:ext cx="2001600" cy="24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None/>
            </a:pPr>
            <a:r>
              <a:rPr lang="en" sz="1400" dirty="0">
                <a:solidFill>
                  <a:schemeClr val="dk2"/>
                </a:solidFill>
              </a:rPr>
              <a:t>We believe…that assurance of </a:t>
            </a:r>
            <a:r>
              <a:rPr lang="en" sz="1400" b="1" dirty="0">
                <a:solidFill>
                  <a:schemeClr val="dk2"/>
                </a:solidFill>
              </a:rPr>
              <a:t>human-to-digital binding processes</a:t>
            </a:r>
            <a:r>
              <a:rPr lang="en" sz="1400" dirty="0">
                <a:solidFill>
                  <a:schemeClr val="dk2"/>
                </a:solidFill>
              </a:rPr>
              <a:t> is the missing link.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143" name="Google Shape;143;p28"/>
          <p:cNvSpPr/>
          <p:nvPr/>
        </p:nvSpPr>
        <p:spPr>
          <a:xfrm>
            <a:off x="6830760" y="215400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About what’s missing</a:t>
            </a:r>
            <a:endParaRPr sz="12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44" name="Google Shape;14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04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540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57613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415800" y="1230650"/>
            <a:ext cx="831475" cy="8314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8"/>
          <p:cNvSpPr txBox="1"/>
          <p:nvPr/>
        </p:nvSpPr>
        <p:spPr>
          <a:xfrm>
            <a:off x="1371600" y="3971123"/>
            <a:ext cx="6400800" cy="692100"/>
          </a:xfrm>
          <a:prstGeom prst="rect">
            <a:avLst/>
          </a:prstGeom>
          <a:solidFill>
            <a:srgbClr val="FDFCE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What this drives:</a:t>
            </a:r>
            <a:endParaRPr sz="1200" b="1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ctr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" sz="1200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Organization strategic planning → Immediate messaging</a:t>
            </a:r>
            <a:endParaRPr sz="1200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ctr" rt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" sz="1200" i="1" dirty="0">
                <a:solidFill>
                  <a:srgbClr val="163D2E"/>
                </a:solidFill>
                <a:latin typeface="Space Grotesk"/>
                <a:ea typeface="Space Grotesk"/>
                <a:cs typeface="Space Grotesk"/>
                <a:sym typeface="Space Grotesk"/>
              </a:rPr>
              <a:t>→ Industry/competitive awareness → New group and program opportunities</a:t>
            </a:r>
            <a:endParaRPr sz="1200" i="1" dirty="0">
              <a:solidFill>
                <a:srgbClr val="163D2E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Evidence and brainstorming of proof and plans</a:t>
            </a:r>
            <a:endParaRPr/>
          </a:p>
        </p:txBody>
      </p:sp>
      <p:sp>
        <p:nvSpPr>
          <p:cNvPr id="154" name="Google Shape;154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155" name="Google Shape;155;p29"/>
          <p:cNvSpPr/>
          <p:nvPr/>
        </p:nvSpPr>
        <p:spPr>
          <a:xfrm>
            <a:off x="745550" y="1387663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  <a:endParaRPr sz="7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6" name="Google Shape;156;p29"/>
          <p:cNvSpPr/>
          <p:nvPr/>
        </p:nvSpPr>
        <p:spPr>
          <a:xfrm>
            <a:off x="745545" y="2013725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help them mitigate the risks of trust failure.</a:t>
            </a:r>
            <a:endParaRPr sz="7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7" name="Google Shape;157;p29"/>
          <p:cNvSpPr/>
          <p:nvPr/>
        </p:nvSpPr>
        <p:spPr>
          <a:xfrm>
            <a:off x="745540" y="2670938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 of experience.</a:t>
            </a:r>
            <a:endParaRPr sz="8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8" name="Google Shape;158;p29"/>
          <p:cNvSpPr/>
          <p:nvPr/>
        </p:nvSpPr>
        <p:spPr>
          <a:xfrm>
            <a:off x="745560" y="3328150"/>
            <a:ext cx="2001600" cy="342900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  <a:endParaRPr sz="800" b="1">
              <a:solidFill>
                <a:srgbClr val="FDFCE4"/>
              </a:solidFill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pic>
        <p:nvPicPr>
          <p:cNvPr id="159" name="Google Shape;159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871" y="1240613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0871" y="1897846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0871" y="2555042"/>
            <a:ext cx="574675" cy="5746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70875" y="3212250"/>
            <a:ext cx="574675" cy="574675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29"/>
          <p:cNvSpPr/>
          <p:nvPr/>
        </p:nvSpPr>
        <p:spPr>
          <a:xfrm>
            <a:off x="2818025" y="1296775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Age verification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Drone triggers IDV when flying near airport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Repetitive patient agreements in hospital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Laws for KBA, age, notary, privacy...</a:t>
            </a:r>
          </a:p>
        </p:txBody>
      </p:sp>
      <p:sp>
        <p:nvSpPr>
          <p:cNvPr id="164" name="Google Shape;164;p29"/>
          <p:cNvSpPr/>
          <p:nvPr/>
        </p:nvSpPr>
        <p:spPr>
          <a:xfrm>
            <a:off x="2818025" y="1955937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ITRC reports increase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Privacy regs in response to abuses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Online fraud at scale, synthetic identity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"Verification theater" and regulator annoyance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5" name="Google Shape;165;p29"/>
          <p:cNvSpPr/>
          <p:nvPr/>
        </p:nvSpPr>
        <p:spPr>
          <a:xfrm>
            <a:off x="2818025" y="25800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SIDI had to be invented!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"Third-wave specialty" era of identity standards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Assurance level explosion of many credential formats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EU wallet efforts and country-specific wallets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6" name="Google Shape;166;p29"/>
          <p:cNvSpPr/>
          <p:nvPr/>
        </p:nvSpPr>
        <p:spPr>
          <a:xfrm>
            <a:off x="2818025" y="32372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FIDO Alliance certification is incomplete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Space Grotesk"/>
                <a:ea typeface="Space Grotesk"/>
                <a:cs typeface="Space Grotesk"/>
                <a:sym typeface="Space Grotesk"/>
              </a:rPr>
              <a:t>When you can’t sufficiently prove that binding, fraud happens</a:t>
            </a:r>
            <a:endParaRPr sz="70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7" name="Google Shape;167;p29"/>
          <p:cNvSpPr/>
          <p:nvPr/>
        </p:nvSpPr>
        <p:spPr>
          <a:xfrm>
            <a:off x="5937500" y="1296775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8" name="Google Shape;168;p29"/>
          <p:cNvSpPr/>
          <p:nvPr/>
        </p:nvSpPr>
        <p:spPr>
          <a:xfrm>
            <a:off x="5937500" y="19228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700" dirty="0"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69" name="Google Shape;169;p29"/>
          <p:cNvSpPr/>
          <p:nvPr/>
        </p:nvSpPr>
        <p:spPr>
          <a:xfrm>
            <a:off x="5937500" y="25800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0" name="Google Shape;170;p29"/>
          <p:cNvSpPr/>
          <p:nvPr/>
        </p:nvSpPr>
        <p:spPr>
          <a:xfrm>
            <a:off x="5937500" y="3237238"/>
            <a:ext cx="3048600" cy="52470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  <a:endParaRPr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cxnSp>
        <p:nvCxnSpPr>
          <p:cNvPr id="171" name="Google Shape;171;p29"/>
          <p:cNvCxnSpPr/>
          <p:nvPr/>
        </p:nvCxnSpPr>
        <p:spPr>
          <a:xfrm>
            <a:off x="170875" y="4305300"/>
            <a:ext cx="8838000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2" name="Google Shape;172;p29"/>
          <p:cNvSpPr/>
          <p:nvPr/>
        </p:nvSpPr>
        <p:spPr>
          <a:xfrm>
            <a:off x="100340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Space Grotesk"/>
                <a:ea typeface="Space Grotesk"/>
                <a:cs typeface="Space Grotesk"/>
                <a:sym typeface="Space Grotesk"/>
              </a:rPr>
              <a:t>B E L I E F S</a:t>
            </a:r>
            <a:endParaRPr sz="1000" b="1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3" name="Google Shape;173;p29"/>
          <p:cNvSpPr/>
          <p:nvPr/>
        </p:nvSpPr>
        <p:spPr>
          <a:xfrm>
            <a:off x="3599375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Space Grotesk"/>
                <a:ea typeface="Space Grotesk"/>
                <a:cs typeface="Space Grotesk"/>
                <a:sym typeface="Space Grotesk"/>
              </a:rPr>
              <a:t>E V I </a:t>
            </a:r>
            <a:r>
              <a:rPr lang="en-US" sz="1000" b="1" dirty="0">
                <a:latin typeface="Space Grotesk"/>
                <a:ea typeface="Space Grotesk"/>
                <a:cs typeface="Space Grotesk"/>
                <a:sym typeface="Space Grotesk"/>
              </a:rPr>
              <a:t>D </a:t>
            </a:r>
            <a:r>
              <a:rPr lang="en" sz="1000" b="1" dirty="0">
                <a:latin typeface="Space Grotesk"/>
                <a:ea typeface="Space Grotesk"/>
                <a:cs typeface="Space Grotesk"/>
                <a:sym typeface="Space Grotesk"/>
              </a:rPr>
              <a:t>E N C E</a:t>
            </a:r>
            <a:endParaRPr sz="1000" b="1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74" name="Google Shape;174;p29"/>
          <p:cNvSpPr/>
          <p:nvPr/>
        </p:nvSpPr>
        <p:spPr>
          <a:xfrm>
            <a:off x="6718850" y="4233900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latin typeface="Space Grotesk"/>
                <a:ea typeface="Space Grotesk"/>
                <a:cs typeface="Space Grotesk"/>
                <a:sym typeface="Space Grotesk"/>
              </a:rPr>
              <a:t>I M P A C T</a:t>
            </a:r>
            <a:endParaRPr sz="1000" b="1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FB67CB-7047-DA0B-7E51-57E871174074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466113" y="4762548"/>
            <a:ext cx="548700" cy="3936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sp>
        <p:nvSpPr>
          <p:cNvPr id="4" name="Google Shape;155;p29">
            <a:extLst>
              <a:ext uri="{FF2B5EF4-FFF2-40B4-BE49-F238E27FC236}">
                <a16:creationId xmlns:a16="http://schemas.microsoft.com/office/drawing/2014/main" id="{A0857A1C-484B-B2FE-A37D-620511E2168C}"/>
              </a:ext>
            </a:extLst>
          </p:cNvPr>
          <p:cNvSpPr/>
          <p:nvPr/>
        </p:nvSpPr>
        <p:spPr>
          <a:xfrm>
            <a:off x="267865" y="830958"/>
            <a:ext cx="1671548" cy="796032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empowering people with tools to help them make risk decisions.</a:t>
            </a:r>
          </a:p>
        </p:txBody>
      </p:sp>
      <p:sp>
        <p:nvSpPr>
          <p:cNvPr id="5" name="Google Shape;156;p29">
            <a:extLst>
              <a:ext uri="{FF2B5EF4-FFF2-40B4-BE49-F238E27FC236}">
                <a16:creationId xmlns:a16="http://schemas.microsoft.com/office/drawing/2014/main" id="{C915E2AE-AF5D-70CF-ECF0-B69320DFF22B}"/>
              </a:ext>
            </a:extLst>
          </p:cNvPr>
          <p:cNvSpPr/>
          <p:nvPr/>
        </p:nvSpPr>
        <p:spPr>
          <a:xfrm>
            <a:off x="267862" y="1785001"/>
            <a:ext cx="1671551" cy="681957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believe…in enabling organizations with tools to for mitigating the risks of trust failure.</a:t>
            </a:r>
          </a:p>
        </p:txBody>
      </p:sp>
      <p:sp>
        <p:nvSpPr>
          <p:cNvPr id="6" name="Google Shape;157;p29">
            <a:extLst>
              <a:ext uri="{FF2B5EF4-FFF2-40B4-BE49-F238E27FC236}">
                <a16:creationId xmlns:a16="http://schemas.microsoft.com/office/drawing/2014/main" id="{CCD1B9AE-AB15-D0B3-1FB9-939BAB096B43}"/>
              </a:ext>
            </a:extLst>
          </p:cNvPr>
          <p:cNvSpPr/>
          <p:nvPr/>
        </p:nvSpPr>
        <p:spPr>
          <a:xfrm>
            <a:off x="267862" y="2624970"/>
            <a:ext cx="1694849" cy="576896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simplification of assurance requires depth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 of experience.</a:t>
            </a:r>
          </a:p>
        </p:txBody>
      </p:sp>
      <p:sp>
        <p:nvSpPr>
          <p:cNvPr id="7" name="Google Shape;158;p29">
            <a:extLst>
              <a:ext uri="{FF2B5EF4-FFF2-40B4-BE49-F238E27FC236}">
                <a16:creationId xmlns:a16="http://schemas.microsoft.com/office/drawing/2014/main" id="{71124673-BE9F-4392-F324-3BC3CDD643A0}"/>
              </a:ext>
            </a:extLst>
          </p:cNvPr>
          <p:cNvSpPr/>
          <p:nvPr/>
        </p:nvSpPr>
        <p:spPr>
          <a:xfrm>
            <a:off x="267863" y="3359879"/>
            <a:ext cx="1671554" cy="899982"/>
          </a:xfrm>
          <a:prstGeom prst="rect">
            <a:avLst/>
          </a:prstGeom>
          <a:solidFill>
            <a:srgbClr val="163D2E"/>
          </a:solidFill>
          <a:ln w="9525" cap="flat" cmpd="sng">
            <a:solidFill>
              <a:srgbClr val="163D2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1" dirty="0">
                <a:solidFill>
                  <a:srgbClr val="FDFCE4"/>
                </a:solidFill>
                <a:latin typeface="Space Grotesk"/>
                <a:ea typeface="Space Grotesk"/>
                <a:cs typeface="Space Grotesk"/>
                <a:sym typeface="Space Grotesk"/>
              </a:rPr>
              <a:t>We believe…that assurance of human-to-digital binding processes is the missing link.</a:t>
            </a:r>
          </a:p>
        </p:txBody>
      </p:sp>
      <p:sp>
        <p:nvSpPr>
          <p:cNvPr id="8" name="Google Shape;163;p29">
            <a:extLst>
              <a:ext uri="{FF2B5EF4-FFF2-40B4-BE49-F238E27FC236}">
                <a16:creationId xmlns:a16="http://schemas.microsoft.com/office/drawing/2014/main" id="{6519A029-C94B-1AE0-2FAA-764F82892DD4}"/>
              </a:ext>
            </a:extLst>
          </p:cNvPr>
          <p:cNvSpPr/>
          <p:nvPr/>
        </p:nvSpPr>
        <p:spPr>
          <a:xfrm>
            <a:off x="2234112" y="840998"/>
            <a:ext cx="2897584" cy="796031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UN declaration 6: “Everyone has the right to recognition as a person before the law” must include all public digital ecosystems that affect their rights and privileges.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Still many underserved people are denied their access rights.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Many current government efforts do not address the needs of all people and are not in compliance with UN declarations.</a:t>
            </a:r>
          </a:p>
        </p:txBody>
      </p:sp>
      <p:sp>
        <p:nvSpPr>
          <p:cNvPr id="9" name="Google Shape;164;p29">
            <a:extLst>
              <a:ext uri="{FF2B5EF4-FFF2-40B4-BE49-F238E27FC236}">
                <a16:creationId xmlns:a16="http://schemas.microsoft.com/office/drawing/2014/main" id="{0EEC1246-D52C-9163-783B-851B6E1C2A3A}"/>
              </a:ext>
            </a:extLst>
          </p:cNvPr>
          <p:cNvSpPr/>
          <p:nvPr/>
        </p:nvSpPr>
        <p:spPr>
          <a:xfrm>
            <a:off x="2230269" y="1785000"/>
            <a:ext cx="2901427" cy="688190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US States are moving to adoptions of ID cards in ISO 18013-5.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TSA has shown how fast identification can work and still allows people to opt-out to manual methods where digital doesn’t work.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Countries around the world are adopting digital payments &amp; ID.</a:t>
            </a:r>
          </a:p>
        </p:txBody>
      </p:sp>
      <p:sp>
        <p:nvSpPr>
          <p:cNvPr id="10" name="Google Shape;165;p29">
            <a:extLst>
              <a:ext uri="{FF2B5EF4-FFF2-40B4-BE49-F238E27FC236}">
                <a16:creationId xmlns:a16="http://schemas.microsoft.com/office/drawing/2014/main" id="{31CEED38-24CF-10F0-F57D-E970F657159A}"/>
              </a:ext>
            </a:extLst>
          </p:cNvPr>
          <p:cNvSpPr/>
          <p:nvPr/>
        </p:nvSpPr>
        <p:spPr>
          <a:xfrm>
            <a:off x="2230270" y="2621161"/>
            <a:ext cx="2901426" cy="610855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Attempts to take technology solutions and apply them to people who are unable to cope with the technology is harming adoptions.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RIUP is working to develop the depth of experience within KI to assure that all people can benefit from digital IDs.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1" name="Google Shape;166;p29">
            <a:extLst>
              <a:ext uri="{FF2B5EF4-FFF2-40B4-BE49-F238E27FC236}">
                <a16:creationId xmlns:a16="http://schemas.microsoft.com/office/drawing/2014/main" id="{E72B8C23-4882-2BBD-5384-AFEB248CA63E}"/>
              </a:ext>
            </a:extLst>
          </p:cNvPr>
          <p:cNvSpPr/>
          <p:nvPr/>
        </p:nvSpPr>
        <p:spPr>
          <a:xfrm>
            <a:off x="2230270" y="3356876"/>
            <a:ext cx="2901426" cy="1001919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The Louisiana digital wallet enables direct person to person identification. But the existing standards are client server models.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We believe that we need and make it possible for a person-to-person exchange of information that is privacy preserving.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The digital technology needs to avoid interfering with p2p or p2b interactions. Trust requires a clear identification of both parties.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2" name="Google Shape;167;p29">
            <a:extLst>
              <a:ext uri="{FF2B5EF4-FFF2-40B4-BE49-F238E27FC236}">
                <a16:creationId xmlns:a16="http://schemas.microsoft.com/office/drawing/2014/main" id="{FB9BDE99-A471-13EE-32A6-C6347E10DB33}"/>
              </a:ext>
            </a:extLst>
          </p:cNvPr>
          <p:cNvSpPr/>
          <p:nvPr/>
        </p:nvSpPr>
        <p:spPr>
          <a:xfrm>
            <a:off x="5354800" y="840998"/>
            <a:ext cx="3480108" cy="799827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Kantara Mobile Authentication Assurance Statement 1.0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Digital Identifier Inclusion (DII) for purpose and choice determination.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Plans</a:t>
            </a:r>
            <a:r>
              <a:rPr lang="en" sz="700" dirty="0">
                <a:latin typeface="Space Grotesk"/>
                <a:ea typeface="Space Grotesk"/>
                <a:cs typeface="Space Grotesk"/>
                <a:sym typeface="Space Grotesk"/>
              </a:rPr>
              <a:t> for the next 2-5 years?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Detailed description of how to assure compliance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Get feedback directly from the underserved support agencies.</a:t>
            </a:r>
          </a:p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Expand membership for </a:t>
            </a:r>
            <a:r>
              <a:rPr lang="en-US" sz="700">
                <a:latin typeface="Space Grotesk"/>
                <a:ea typeface="Space Grotesk"/>
                <a:cs typeface="Space Grotesk"/>
                <a:sym typeface="Space Grotesk"/>
              </a:rPr>
              <a:t>broader adoption </a:t>
            </a: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in gov’t and industry</a:t>
            </a:r>
          </a:p>
        </p:txBody>
      </p:sp>
      <p:sp>
        <p:nvSpPr>
          <p:cNvPr id="13" name="Google Shape;168;p29">
            <a:extLst>
              <a:ext uri="{FF2B5EF4-FFF2-40B4-BE49-F238E27FC236}">
                <a16:creationId xmlns:a16="http://schemas.microsoft.com/office/drawing/2014/main" id="{F4CBE2C1-E743-BAA6-4814-8641584DB482}"/>
              </a:ext>
            </a:extLst>
          </p:cNvPr>
          <p:cNvSpPr/>
          <p:nvPr/>
        </p:nvSpPr>
        <p:spPr>
          <a:xfrm>
            <a:off x="5378305" y="1785000"/>
            <a:ext cx="3480108" cy="681958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Engagement by organizations involved in technology delivery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lang="en-US"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Conformance Program Digital Inclusion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Extend Inclusion into every part of digital ecosystem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4" name="Google Shape;169;p29">
            <a:extLst>
              <a:ext uri="{FF2B5EF4-FFF2-40B4-BE49-F238E27FC236}">
                <a16:creationId xmlns:a16="http://schemas.microsoft.com/office/drawing/2014/main" id="{F65F4AE9-04DB-D545-2059-7E4D4D37A681}"/>
              </a:ext>
            </a:extLst>
          </p:cNvPr>
          <p:cNvSpPr/>
          <p:nvPr/>
        </p:nvSpPr>
        <p:spPr>
          <a:xfrm>
            <a:off x="5352952" y="2608397"/>
            <a:ext cx="3510507" cy="610855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DII provides assurance that all people are accommodated in Frameworks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  <a:endParaRPr lang="en-US" sz="700" dirty="0">
              <a:solidFill>
                <a:schemeClr val="dk1"/>
              </a:solidFill>
              <a:latin typeface="Space Grotesk"/>
              <a:ea typeface="Space Grotesk"/>
              <a:cs typeface="Space Grotesk"/>
              <a:sym typeface="Space Grotesk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Adoptions of all our documents by Governing Authorities will lead to the inclusion of all eligible populations; without exception.</a:t>
            </a: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15" name="Google Shape;170;p29">
            <a:extLst>
              <a:ext uri="{FF2B5EF4-FFF2-40B4-BE49-F238E27FC236}">
                <a16:creationId xmlns:a16="http://schemas.microsoft.com/office/drawing/2014/main" id="{C680DF86-CBBD-77AA-352C-D9208317A41C}"/>
              </a:ext>
            </a:extLst>
          </p:cNvPr>
          <p:cNvSpPr/>
          <p:nvPr/>
        </p:nvSpPr>
        <p:spPr>
          <a:xfrm>
            <a:off x="5378305" y="3356883"/>
            <a:ext cx="3480106" cy="1001919"/>
          </a:xfrm>
          <a:prstGeom prst="rect">
            <a:avLst/>
          </a:prstGeom>
          <a:solidFill>
            <a:srgbClr val="DBC4A4"/>
          </a:solidFill>
          <a:ln w="9525" cap="flat" cmpd="sng">
            <a:solidFill>
              <a:srgbClr val="48083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en-US" sz="700" dirty="0">
                <a:latin typeface="Space Grotesk"/>
                <a:ea typeface="Space Grotesk"/>
                <a:cs typeface="Space Grotesk"/>
                <a:sym typeface="Space Grotesk"/>
              </a:rPr>
              <a:t>Proof from existing KI work?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Mobile Assurance Statement – is the device trusted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Coordinate with PEMC WG for privacy enhancing features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Digital Identity Inclusion (DII) for everyone in society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Plans for the next 2-5 years?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Final for DII and immediate move to version 2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Update the Mobile Assurance Statement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" sz="700" dirty="0">
                <a:solidFill>
                  <a:schemeClr val="dk1"/>
                </a:solidFill>
                <a:latin typeface="Space Grotesk"/>
                <a:ea typeface="Space Grotesk"/>
                <a:cs typeface="Space Grotesk"/>
                <a:sym typeface="Space Grotesk"/>
              </a:rPr>
              <a:t>Create a Pupose and Consent Query Framework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700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21" name="Google Shape;153;p29">
            <a:extLst>
              <a:ext uri="{FF2B5EF4-FFF2-40B4-BE49-F238E27FC236}">
                <a16:creationId xmlns:a16="http://schemas.microsoft.com/office/drawing/2014/main" id="{9EB01387-A561-1DDF-B3E5-2242AC04267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9863" y="172399"/>
            <a:ext cx="8520600" cy="4439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RIUP WG: Resilient Identifiers for </a:t>
            </a:r>
            <a:r>
              <a:rPr lang="en" dirty="0"/>
              <a:t> </a:t>
            </a:r>
            <a:r>
              <a:rPr lang="en-US" dirty="0"/>
              <a:t>Underserved Populations</a:t>
            </a:r>
            <a:endParaRPr dirty="0"/>
          </a:p>
        </p:txBody>
      </p:sp>
      <p:cxnSp>
        <p:nvCxnSpPr>
          <p:cNvPr id="18" name="Google Shape;171;p29">
            <a:extLst>
              <a:ext uri="{FF2B5EF4-FFF2-40B4-BE49-F238E27FC236}">
                <a16:creationId xmlns:a16="http://schemas.microsoft.com/office/drawing/2014/main" id="{52D65DC7-9175-923C-91E1-E77CFDA8ACF5}"/>
              </a:ext>
            </a:extLst>
          </p:cNvPr>
          <p:cNvCxnSpPr>
            <a:cxnSpLocks/>
          </p:cNvCxnSpPr>
          <p:nvPr/>
        </p:nvCxnSpPr>
        <p:spPr>
          <a:xfrm>
            <a:off x="4791882" y="6554726"/>
            <a:ext cx="8838000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" name="Google Shape;171;p29">
            <a:extLst>
              <a:ext uri="{FF2B5EF4-FFF2-40B4-BE49-F238E27FC236}">
                <a16:creationId xmlns:a16="http://schemas.microsoft.com/office/drawing/2014/main" id="{89680156-12DF-0BAE-DAD8-0F0C693F3EF1}"/>
              </a:ext>
            </a:extLst>
          </p:cNvPr>
          <p:cNvCxnSpPr>
            <a:cxnSpLocks/>
          </p:cNvCxnSpPr>
          <p:nvPr/>
        </p:nvCxnSpPr>
        <p:spPr>
          <a:xfrm>
            <a:off x="4944282" y="6707126"/>
            <a:ext cx="8838000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171;p29">
            <a:extLst>
              <a:ext uri="{FF2B5EF4-FFF2-40B4-BE49-F238E27FC236}">
                <a16:creationId xmlns:a16="http://schemas.microsoft.com/office/drawing/2014/main" id="{D1C1E023-E86C-3E59-6B27-ABA87AA751E8}"/>
              </a:ext>
            </a:extLst>
          </p:cNvPr>
          <p:cNvCxnSpPr>
            <a:cxnSpLocks/>
          </p:cNvCxnSpPr>
          <p:nvPr/>
        </p:nvCxnSpPr>
        <p:spPr>
          <a:xfrm>
            <a:off x="5096682" y="6859526"/>
            <a:ext cx="8838000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" name="Google Shape;171;p29">
            <a:extLst>
              <a:ext uri="{FF2B5EF4-FFF2-40B4-BE49-F238E27FC236}">
                <a16:creationId xmlns:a16="http://schemas.microsoft.com/office/drawing/2014/main" id="{2863B8A8-BDF9-62AE-4182-78D224B62788}"/>
              </a:ext>
            </a:extLst>
          </p:cNvPr>
          <p:cNvCxnSpPr>
            <a:cxnSpLocks/>
          </p:cNvCxnSpPr>
          <p:nvPr/>
        </p:nvCxnSpPr>
        <p:spPr>
          <a:xfrm>
            <a:off x="231121" y="4511206"/>
            <a:ext cx="8571095" cy="0"/>
          </a:xfrm>
          <a:prstGeom prst="straightConnector1">
            <a:avLst/>
          </a:prstGeom>
          <a:noFill/>
          <a:ln w="19050" cap="flat" cmpd="sng">
            <a:solidFill>
              <a:srgbClr val="48083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" name="Google Shape;172;p29">
            <a:extLst>
              <a:ext uri="{FF2B5EF4-FFF2-40B4-BE49-F238E27FC236}">
                <a16:creationId xmlns:a16="http://schemas.microsoft.com/office/drawing/2014/main" id="{33EF17A7-4908-7313-5031-4F792FC892A0}"/>
              </a:ext>
            </a:extLst>
          </p:cNvPr>
          <p:cNvSpPr/>
          <p:nvPr/>
        </p:nvSpPr>
        <p:spPr>
          <a:xfrm>
            <a:off x="773764" y="4439806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Space Grotesk"/>
                <a:ea typeface="Space Grotesk"/>
                <a:cs typeface="Space Grotesk"/>
                <a:sym typeface="Space Grotesk"/>
              </a:rPr>
              <a:t>B E L I E F S</a:t>
            </a:r>
            <a:endParaRPr sz="1000" b="1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33" name="Google Shape;173;p29">
            <a:extLst>
              <a:ext uri="{FF2B5EF4-FFF2-40B4-BE49-F238E27FC236}">
                <a16:creationId xmlns:a16="http://schemas.microsoft.com/office/drawing/2014/main" id="{751C9316-6AED-644C-33CC-A6EDDF3A7E45}"/>
              </a:ext>
            </a:extLst>
          </p:cNvPr>
          <p:cNvSpPr/>
          <p:nvPr/>
        </p:nvSpPr>
        <p:spPr>
          <a:xfrm>
            <a:off x="3682462" y="4443723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latin typeface="Space Grotesk"/>
                <a:ea typeface="Space Grotesk"/>
                <a:cs typeface="Space Grotesk"/>
                <a:sym typeface="Space Grotesk"/>
              </a:rPr>
              <a:t>E V I D E N C E</a:t>
            </a:r>
            <a:endParaRPr sz="1000" b="1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  <p:sp>
        <p:nvSpPr>
          <p:cNvPr id="35" name="Google Shape;174;p29">
            <a:extLst>
              <a:ext uri="{FF2B5EF4-FFF2-40B4-BE49-F238E27FC236}">
                <a16:creationId xmlns:a16="http://schemas.microsoft.com/office/drawing/2014/main" id="{EF08359C-EFFD-A3BF-AA7F-2FEF4A532728}"/>
              </a:ext>
            </a:extLst>
          </p:cNvPr>
          <p:cNvSpPr/>
          <p:nvPr/>
        </p:nvSpPr>
        <p:spPr>
          <a:xfrm>
            <a:off x="6591160" y="4439806"/>
            <a:ext cx="1485900" cy="142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latin typeface="Space Grotesk"/>
                <a:ea typeface="Space Grotesk"/>
                <a:cs typeface="Space Grotesk"/>
                <a:sym typeface="Space Grotesk"/>
              </a:rPr>
              <a:t>I M P A C T</a:t>
            </a:r>
            <a:endParaRPr sz="1000" b="1" dirty="0">
              <a:latin typeface="Space Grotesk"/>
              <a:ea typeface="Space Grotesk"/>
              <a:cs typeface="Space Grotesk"/>
              <a:sym typeface="Space Grotesk"/>
            </a:endParaRPr>
          </a:p>
        </p:txBody>
      </p:sp>
    </p:spTree>
    <p:extLst>
      <p:ext uri="{BB962C8B-B14F-4D97-AF65-F5344CB8AC3E}">
        <p14:creationId xmlns:p14="http://schemas.microsoft.com/office/powerpoint/2010/main" val="99167791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163D2E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1821</TotalTime>
  <Words>863</Words>
  <Application>Microsoft Office PowerPoint</Application>
  <PresentationFormat>On-screen Show (16:9)</PresentationFormat>
  <Paragraphs>98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Space Grotesk</vt:lpstr>
      <vt:lpstr>Arial</vt:lpstr>
      <vt:lpstr>Space Grotesk SemiBold</vt:lpstr>
      <vt:lpstr>Wingdings</vt:lpstr>
      <vt:lpstr>Simple Light</vt:lpstr>
      <vt:lpstr>Simple Light</vt:lpstr>
      <vt:lpstr>PowerPoint Presentation</vt:lpstr>
      <vt:lpstr>Summary of BoD-developed beliefs (“nano-visions”)</vt:lpstr>
      <vt:lpstr>Evidence and brainstorming of proof and plans</vt:lpstr>
      <vt:lpstr>RIUP WG: Resilient Identifiers for  Underserved Populations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Salvatore D'Agostino</dc:creator>
  <cp:lastModifiedBy>Tom Jones</cp:lastModifiedBy>
  <cp:revision>6</cp:revision>
  <dcterms:modified xsi:type="dcterms:W3CDTF">2024-04-16T17:51:42Z</dcterms:modified>
</cp:coreProperties>
</file>