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2E41A-8BA5-4946-95B8-01C3DBC31B95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7A913-BAFF-493A-8341-C3709DB94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3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6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FEB5-36DC-F2E2-D749-02EF82263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3C22B-B89C-2177-2BD0-237891C99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C788C-8BB3-88F1-4B5D-60A0AA26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4B590-90CE-A9F7-489F-9DB82FD8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59287-26A8-3357-6D5B-A5D6D83D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4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9912-51FA-4CEC-80C4-97487B20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188107-A312-EBEE-ACFB-716CCF2B5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2D038-2CFA-377B-7478-D66FBBF9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69E06-9EC4-5758-3429-497F2F52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0F8BE-92BF-6093-E963-F109134A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7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4B0884-9A75-69F5-6546-9FC85359D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36A68A-469B-21AB-BC44-451D923CE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82A6-C315-74DD-6268-03E064BB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FFC99-5201-2D35-6CD8-B33EBECD8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1FCFC-73FD-C4FC-22D7-CA32AE46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0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05EFA-AAE1-B73A-3DF2-AC489FCB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FB592-94DD-F189-A47F-FF0BE5C3A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A2812-116E-6DF9-FCB1-ABDED68F2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50094-5092-7312-482F-3D38C6236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B91E2-412E-1806-A8AD-7A7EC588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0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FE07-DC84-7CD4-02E5-BFAF971D2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9F0B83-92E4-16C1-B01E-7AB6BD5DB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B8026-E50F-E637-E7FB-EC2550F8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A4039-B951-B34A-2F6A-ED294AB9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006DA-65B4-E478-7B7C-04A67B5F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3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175F-2EA2-9878-E616-F8311223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3BB2C-110E-ADFD-3497-3B5298CA9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55FCC5-D465-9422-4442-67EE2D892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70DA1-8B0D-AE72-BE02-38009AF6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4E6B7-60F1-06A2-0FC6-34E5E665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1309D-C483-709D-2009-02704A30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0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1015A-50D4-DB65-6758-AC229E088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EA5A8-B55C-4EC2-465B-C2E7E1763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4550D-07AF-5402-FE34-6C05F0624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41D099-7AFB-4BD8-7E1C-FAFA114689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89AC9-2B48-4EB3-79EA-87B4A48124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C7DC16-55DF-1B7F-5492-941ABA2D7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3D4579-0C5B-AEB6-09FA-1847D1B3B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DABFDE-58FA-D535-21BB-2264D39C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3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64459-E7D6-2F46-D0AA-C377839C9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6C42FC-C695-D3E4-EACA-085ACDDA9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2BA228-7A0B-DB53-2349-685282D2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D85515-8F48-F25F-9FDC-4A9C0DC64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3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7716BE-FFE4-843A-BB43-A7D3724B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652DF-71E7-BC14-823A-82A8ED2F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D37B5-79FE-002F-089A-0E2C8C658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6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0637B-61A6-C9CE-C41A-02CC2ECB5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EDA33-91BF-1D1A-71E3-CBC3FD611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0CE77-7BEC-ADA5-AD35-4CD788EAD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0B8D3-7C30-0A54-83C1-8E251A759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B332A-73C9-64AB-1B2F-096D4F827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C7754-4B3B-0422-3573-6750758DB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8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6EE22-0582-DF4D-E02E-8C4D411F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19810F-2940-6D7E-C123-0AC6B4D73F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F76E0-32A5-8C39-7276-61FB2485E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47CA4-BF2B-38D6-2920-631558ED0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ADD99-12C0-45F2-925B-540FFB7D4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243CC-2157-07DE-470D-AF4AF312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1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7767D-C323-188A-4922-794274804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34413-C364-A2C1-D04A-074ADD13D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153CC-672C-CEF4-C603-13F6F72A7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E9E19E-3033-4813-AFBA-84C0101A8F8E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D1F41-8AAE-CA76-1EF7-6E8421F9D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E90D6-1AC9-C9BF-355B-6DDA1137CA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1E58B7-9CDD-4D0A-A4DD-2C48FA795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FB67CB-7047-DA0B-7E51-57E8711740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</a:t>
            </a:fld>
            <a:endParaRPr lang="en"/>
          </a:p>
        </p:txBody>
      </p:sp>
      <p:sp>
        <p:nvSpPr>
          <p:cNvPr id="4" name="Google Shape;155;p29">
            <a:extLst>
              <a:ext uri="{FF2B5EF4-FFF2-40B4-BE49-F238E27FC236}">
                <a16:creationId xmlns:a16="http://schemas.microsoft.com/office/drawing/2014/main" id="{A0857A1C-484B-B2FE-A37D-620511E2168C}"/>
              </a:ext>
            </a:extLst>
          </p:cNvPr>
          <p:cNvSpPr/>
          <p:nvPr/>
        </p:nvSpPr>
        <p:spPr>
          <a:xfrm>
            <a:off x="242876" y="958551"/>
            <a:ext cx="2668800" cy="4572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933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empowering people with tools to help them make risk decisions.</a:t>
            </a:r>
            <a:endParaRPr sz="933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5" name="Google Shape;156;p29">
            <a:extLst>
              <a:ext uri="{FF2B5EF4-FFF2-40B4-BE49-F238E27FC236}">
                <a16:creationId xmlns:a16="http://schemas.microsoft.com/office/drawing/2014/main" id="{C915E2AE-AF5D-70CF-ECF0-B69320DFF22B}"/>
              </a:ext>
            </a:extLst>
          </p:cNvPr>
          <p:cNvSpPr/>
          <p:nvPr/>
        </p:nvSpPr>
        <p:spPr>
          <a:xfrm>
            <a:off x="210533" y="2363867"/>
            <a:ext cx="2668800" cy="4572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933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enabling organizations with tools to help them mitigate the risks of trust failure.</a:t>
            </a:r>
            <a:endParaRPr sz="933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6" name="Google Shape;157;p29">
            <a:extLst>
              <a:ext uri="{FF2B5EF4-FFF2-40B4-BE49-F238E27FC236}">
                <a16:creationId xmlns:a16="http://schemas.microsoft.com/office/drawing/2014/main" id="{CCD1B9AE-AB15-D0B3-1FB9-939BAB096B43}"/>
              </a:ext>
            </a:extLst>
          </p:cNvPr>
          <p:cNvSpPr/>
          <p:nvPr/>
        </p:nvSpPr>
        <p:spPr>
          <a:xfrm>
            <a:off x="210533" y="3978041"/>
            <a:ext cx="2668800" cy="4572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067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simplification of assurance requires depth of experience.</a:t>
            </a:r>
            <a:endParaRPr sz="1067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7" name="Google Shape;158;p29">
            <a:extLst>
              <a:ext uri="{FF2B5EF4-FFF2-40B4-BE49-F238E27FC236}">
                <a16:creationId xmlns:a16="http://schemas.microsoft.com/office/drawing/2014/main" id="{71124673-BE9F-4392-F324-3BC3CDD643A0}"/>
              </a:ext>
            </a:extLst>
          </p:cNvPr>
          <p:cNvSpPr/>
          <p:nvPr/>
        </p:nvSpPr>
        <p:spPr>
          <a:xfrm>
            <a:off x="257183" y="5508321"/>
            <a:ext cx="2668800" cy="4572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1067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assurance of human-to-digital binding processes is the missing link.</a:t>
            </a:r>
            <a:endParaRPr sz="1067" b="1" dirty="0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8" name="Google Shape;163;p29">
            <a:extLst>
              <a:ext uri="{FF2B5EF4-FFF2-40B4-BE49-F238E27FC236}">
                <a16:creationId xmlns:a16="http://schemas.microsoft.com/office/drawing/2014/main" id="{6519A029-C94B-1AE0-2FAA-764F82892DD4}"/>
              </a:ext>
            </a:extLst>
          </p:cNvPr>
          <p:cNvSpPr/>
          <p:nvPr/>
        </p:nvSpPr>
        <p:spPr>
          <a:xfrm>
            <a:off x="3142538" y="573742"/>
            <a:ext cx="4240613" cy="963209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933" b="1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Age verification</a:t>
            </a:r>
            <a:endParaRPr sz="933" b="1" dirty="0">
              <a:highlight>
                <a:srgbClr val="FFFF00"/>
              </a:highlight>
              <a:latin typeface="Space Grotesk"/>
              <a:ea typeface="Space Grotesk"/>
              <a:cs typeface="Space Grotesk"/>
              <a:sym typeface="Space Grotesk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Drone triggers IDV when flying near airport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Repetitive patient agreements in hospital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Laws for KBA, age, notary, privacy...</a:t>
            </a:r>
            <a:endParaRPr sz="933" dirty="0">
              <a:highlight>
                <a:srgbClr val="FFFF00"/>
              </a:highlight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9" name="Google Shape;164;p29">
            <a:extLst>
              <a:ext uri="{FF2B5EF4-FFF2-40B4-BE49-F238E27FC236}">
                <a16:creationId xmlns:a16="http://schemas.microsoft.com/office/drawing/2014/main" id="{0EEC1246-D52C-9163-783B-851B6E1C2A3A}"/>
              </a:ext>
            </a:extLst>
          </p:cNvPr>
          <p:cNvSpPr/>
          <p:nvPr/>
        </p:nvSpPr>
        <p:spPr>
          <a:xfrm>
            <a:off x="3142537" y="2227033"/>
            <a:ext cx="4064800" cy="6996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ITRC reports increase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Privacy regs in response to abuses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Online fraud at scale, synthetic identity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"Verification theater" </a:t>
            </a: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and regulator annoyance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0" name="Google Shape;165;p29">
            <a:extLst>
              <a:ext uri="{FF2B5EF4-FFF2-40B4-BE49-F238E27FC236}">
                <a16:creationId xmlns:a16="http://schemas.microsoft.com/office/drawing/2014/main" id="{31CEED38-24CF-10F0-F57D-E970F657159A}"/>
              </a:ext>
            </a:extLst>
          </p:cNvPr>
          <p:cNvSpPr/>
          <p:nvPr/>
        </p:nvSpPr>
        <p:spPr>
          <a:xfrm>
            <a:off x="3142537" y="3458535"/>
            <a:ext cx="4064800" cy="6996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SIDI had to be invented!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"Third-wave specialty" era of identity standards</a:t>
            </a:r>
            <a:endParaRPr sz="933" dirty="0">
              <a:highlight>
                <a:srgbClr val="FFFF00"/>
              </a:highlight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Assurance level explosion of many credential formats</a:t>
            </a:r>
            <a:endParaRPr sz="933" dirty="0">
              <a:highlight>
                <a:srgbClr val="FFFF00"/>
              </a:highlight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EU wallet efforts and country-specific wallets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1" name="Google Shape;166;p29">
            <a:extLst>
              <a:ext uri="{FF2B5EF4-FFF2-40B4-BE49-F238E27FC236}">
                <a16:creationId xmlns:a16="http://schemas.microsoft.com/office/drawing/2014/main" id="{E72B8C23-4882-2BBD-5384-AFEB248CA63E}"/>
              </a:ext>
            </a:extLst>
          </p:cNvPr>
          <p:cNvSpPr/>
          <p:nvPr/>
        </p:nvSpPr>
        <p:spPr>
          <a:xfrm>
            <a:off x="3201204" y="5014492"/>
            <a:ext cx="4064800" cy="6996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FIDO Alliance certification is incomplete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highlight>
                  <a:srgbClr val="FFFF00"/>
                </a:highlight>
                <a:latin typeface="Space Grotesk"/>
                <a:ea typeface="Space Grotesk"/>
                <a:cs typeface="Space Grotesk"/>
                <a:sym typeface="Space Grotesk"/>
              </a:rPr>
              <a:t>When you can’t sufficiently prove that binding, fraud happens</a:t>
            </a:r>
            <a:endParaRPr sz="933" dirty="0">
              <a:highlight>
                <a:srgbClr val="FFFF00"/>
              </a:highlight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" name="Google Shape;167;p29">
            <a:extLst>
              <a:ext uri="{FF2B5EF4-FFF2-40B4-BE49-F238E27FC236}">
                <a16:creationId xmlns:a16="http://schemas.microsoft.com/office/drawing/2014/main" id="{FB9BDE99-A471-13EE-32A6-C6347E10DB33}"/>
              </a:ext>
            </a:extLst>
          </p:cNvPr>
          <p:cNvSpPr/>
          <p:nvPr/>
        </p:nvSpPr>
        <p:spPr>
          <a:xfrm>
            <a:off x="7909047" y="196758"/>
            <a:ext cx="4112051" cy="1768233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Testing of TPS….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Comments to ISO on Age Assurance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0PN DTL Sandbox using TPS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WHiSSPr  (C27-Age Assurance- PCTF)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Review Pilot Implementations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Establish Programs and Partners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latin typeface="Space Grotesk"/>
                <a:ea typeface="Space Grotesk"/>
                <a:cs typeface="Space Grotesk"/>
                <a:sym typeface="Space Grotesk"/>
              </a:rPr>
              <a:t>Continue adoption and contribution to ISO and other organizations wrt Consent Receipt and ANCR Framework</a:t>
            </a:r>
          </a:p>
        </p:txBody>
      </p:sp>
      <p:sp>
        <p:nvSpPr>
          <p:cNvPr id="13" name="Google Shape;168;p29">
            <a:extLst>
              <a:ext uri="{FF2B5EF4-FFF2-40B4-BE49-F238E27FC236}">
                <a16:creationId xmlns:a16="http://schemas.microsoft.com/office/drawing/2014/main" id="{F4CBE2C1-E743-BAA6-4814-8641584DB482}"/>
              </a:ext>
            </a:extLst>
          </p:cNvPr>
          <p:cNvSpPr/>
          <p:nvPr/>
        </p:nvSpPr>
        <p:spPr>
          <a:xfrm>
            <a:off x="7956297" y="2198759"/>
            <a:ext cx="4064800" cy="841447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WHiSSPr (Controller Credential)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Notice (and other) Receipts and Records</a:t>
            </a:r>
            <a:endParaRPr sz="933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US" sz="933" dirty="0">
                <a:latin typeface="Space Grotesk"/>
                <a:ea typeface="Space Grotesk"/>
                <a:cs typeface="Space Grotesk"/>
                <a:sym typeface="Space Grotesk"/>
              </a:rPr>
              <a:t>Live Conformance Program for Controller Registries</a:t>
            </a:r>
          </a:p>
          <a:p>
            <a:pPr marL="228594" lvl="1" indent="-228594">
              <a:buFont typeface="Arial" panose="020B0604020202020204" pitchFamily="34" charset="0"/>
              <a:buChar char="•"/>
            </a:pP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" name="Google Shape;169;p29">
            <a:extLst>
              <a:ext uri="{FF2B5EF4-FFF2-40B4-BE49-F238E27FC236}">
                <a16:creationId xmlns:a16="http://schemas.microsoft.com/office/drawing/2014/main" id="{F65F4AE9-04DB-D545-2059-7E4D4D37A681}"/>
              </a:ext>
            </a:extLst>
          </p:cNvPr>
          <p:cNvSpPr/>
          <p:nvPr/>
        </p:nvSpPr>
        <p:spPr>
          <a:xfrm>
            <a:off x="7681075" y="3227107"/>
            <a:ext cx="4064800" cy="1401339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3 Vectors of Assurance in ANCR Framework</a:t>
            </a:r>
          </a:p>
          <a:p>
            <a:pPr marL="228594" lvl="1" indent="-228594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(Control, Protection, Provenance/Co-Governance)</a:t>
            </a:r>
          </a:p>
          <a:p>
            <a:pPr marL="228594" lvl="1" indent="-228594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Standardization of Receipt and Record w/ISO + CoE/GDPR)</a:t>
            </a:r>
          </a:p>
          <a:p>
            <a:pPr marL="228594" lvl="1" indent="-228594">
              <a:buFont typeface="Arial" panose="020B0604020202020204" pitchFamily="34" charset="0"/>
              <a:buChar char="•"/>
            </a:pPr>
            <a:r>
              <a:rPr lang="en-US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(Consolidation of Conformance and Compliance)</a:t>
            </a:r>
            <a:endParaRPr sz="933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-US" sz="933" dirty="0">
                <a:latin typeface="Space Grotesk"/>
                <a:ea typeface="Space Grotesk"/>
                <a:cs typeface="Space Grotesk"/>
                <a:sym typeface="Space Grotesk"/>
              </a:rPr>
              <a:t>Adoptions of Framework by Governing Authorities</a:t>
            </a: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" name="Google Shape;170;p29">
            <a:extLst>
              <a:ext uri="{FF2B5EF4-FFF2-40B4-BE49-F238E27FC236}">
                <a16:creationId xmlns:a16="http://schemas.microsoft.com/office/drawing/2014/main" id="{C680DF86-CBBD-77AA-352C-D9208317A41C}"/>
              </a:ext>
            </a:extLst>
          </p:cNvPr>
          <p:cNvSpPr/>
          <p:nvPr/>
        </p:nvSpPr>
        <p:spPr>
          <a:xfrm>
            <a:off x="7909047" y="4767956"/>
            <a:ext cx="4064800" cy="2027921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228594" indent="-228594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Consent Receipt designed for this (ISO Adoption, inversion of identity and Access -&gt; Consent Fatigue. Increasingly recognized as issue/non-compliance</a:t>
            </a:r>
          </a:p>
          <a:p>
            <a:pPr marL="228594" indent="-228594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AuthC Authorization from Consent provides authentication for people of controllers, support of SSI, VCs</a:t>
            </a:r>
          </a:p>
          <a:p>
            <a:pPr marL="228594" indent="-228594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DIACC SIG Governance Adequacy</a:t>
            </a:r>
            <a:endParaRPr sz="933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Continue to gather evidence, and proof, and capture results of planned programs.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Controller Credential Registry as digital public infrastructure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Controller Certification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r>
              <a:rPr lang="en" sz="933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New Kantara Assurance program </a:t>
            </a:r>
          </a:p>
          <a:p>
            <a:pPr marL="228594" indent="-228594">
              <a:buFont typeface="Arial" panose="020B0604020202020204" pitchFamily="34" charset="0"/>
              <a:buChar char="•"/>
            </a:pPr>
            <a:endParaRPr sz="933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pic>
        <p:nvPicPr>
          <p:cNvPr id="18" name="Picture 17" descr="A circular green and white logo with arrows and letters&#10;&#10;Description automatically generated">
            <a:extLst>
              <a:ext uri="{FF2B5EF4-FFF2-40B4-BE49-F238E27FC236}">
                <a16:creationId xmlns:a16="http://schemas.microsoft.com/office/drawing/2014/main" id="{40AAAFD6-5EFF-792E-3900-5596FB5A2D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1106" y="666072"/>
            <a:ext cx="801117" cy="80111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CCC7133-EF1F-F33D-EB92-8FC317D588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084" y="2243592"/>
            <a:ext cx="804741" cy="79661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C4BC39C-C70F-6D1D-BE5C-A55F0AB286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4967" y="3638628"/>
            <a:ext cx="804741" cy="79661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22088BE-141B-1459-7B25-3120B5E81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084" y="5338615"/>
            <a:ext cx="804741" cy="796613"/>
          </a:xfrm>
          <a:prstGeom prst="rect">
            <a:avLst/>
          </a:prstGeom>
        </p:spPr>
      </p:pic>
      <p:pic>
        <p:nvPicPr>
          <p:cNvPr id="22" name="Google Shape;144;p28">
            <a:extLst>
              <a:ext uri="{FF2B5EF4-FFF2-40B4-BE49-F238E27FC236}">
                <a16:creationId xmlns:a16="http://schemas.microsoft.com/office/drawing/2014/main" id="{B3C28190-7053-1FC3-4DF4-F74C0AFD1FEE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8468" y="92239"/>
            <a:ext cx="723491" cy="7845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D65E42F-D37A-9557-DFA4-87D585C11A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7314" y="1536951"/>
            <a:ext cx="754645" cy="75464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97A15F4-CDE5-4F50-8AD8-97F8CBED77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7777" y="3059378"/>
            <a:ext cx="804183" cy="79831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4357265-4AD4-D5A1-EF3D-CFF97AB630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60299" y="4767955"/>
            <a:ext cx="711660" cy="71166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E01D05A-6C2C-8E76-0CE6-85770128134A}"/>
              </a:ext>
            </a:extLst>
          </p:cNvPr>
          <p:cNvSpPr txBox="1"/>
          <p:nvPr/>
        </p:nvSpPr>
        <p:spPr>
          <a:xfrm>
            <a:off x="3528051" y="6130372"/>
            <a:ext cx="28289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ANCR WG, Kantara LC 16 April 2024</a:t>
            </a:r>
          </a:p>
        </p:txBody>
      </p:sp>
    </p:spTree>
    <p:extLst>
      <p:ext uri="{BB962C8B-B14F-4D97-AF65-F5344CB8AC3E}">
        <p14:creationId xmlns:p14="http://schemas.microsoft.com/office/powerpoint/2010/main" val="991677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385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Space Grotesk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Salvatore D'Agostino</dc:creator>
  <cp:lastModifiedBy>Salvatore D'Agostino</cp:lastModifiedBy>
  <cp:revision>1</cp:revision>
  <dcterms:created xsi:type="dcterms:W3CDTF">2024-04-16T14:59:57Z</dcterms:created>
  <dcterms:modified xsi:type="dcterms:W3CDTF">2024-04-16T15:01:25Z</dcterms:modified>
</cp:coreProperties>
</file>