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2" r:id="rId4"/>
    <p:sldId id="259" r:id="rId5"/>
    <p:sldId id="260" r:id="rId6"/>
    <p:sldId id="261" r:id="rId7"/>
    <p:sldId id="265" r:id="rId8"/>
    <p:sldId id="269" r:id="rId9"/>
    <p:sldId id="266" r:id="rId10"/>
    <p:sldId id="267" r:id="rId11"/>
    <p:sldId id="268" r:id="rId12"/>
    <p:sldId id="274" r:id="rId13"/>
    <p:sldId id="271" r:id="rId14"/>
    <p:sldId id="272" r:id="rId15"/>
    <p:sldId id="273" r:id="rId16"/>
    <p:sldId id="276" r:id="rId17"/>
    <p:sldId id="277" r:id="rId18"/>
    <p:sldId id="278" r:id="rId19"/>
    <p:sldId id="270" r:id="rId20"/>
    <p:sldId id="275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507"/>
  </p:normalViewPr>
  <p:slideViewPr>
    <p:cSldViewPr snapToGrid="0" snapToObjects="1">
      <p:cViewPr varScale="1">
        <p:scale>
          <a:sx n="85" d="100"/>
          <a:sy n="85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49DAA-2D77-3746-BE97-F81C33D54AFE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4DF48-98A2-434B-B3B9-43F78FBD0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has been done at </a:t>
            </a:r>
            <a:r>
              <a:rPr lang="en-US" dirty="0" err="1"/>
              <a:t>Kantara</a:t>
            </a:r>
            <a:r>
              <a:rPr lang="en-US" dirty="0"/>
              <a:t> Initiative; extension work and the business model work may continue to be incubated there</a:t>
            </a:r>
          </a:p>
          <a:p>
            <a:r>
              <a:rPr lang="en-US" dirty="0" err="1"/>
              <a:t>Sedimenting</a:t>
            </a:r>
            <a:r>
              <a:rPr lang="en-US" dirty="0"/>
              <a:t> modular pieces into wider communities where applicable is a goal</a:t>
            </a:r>
          </a:p>
          <a:p>
            <a:r>
              <a:rPr lang="en-US" dirty="0"/>
              <a:t>draft-</a:t>
            </a:r>
            <a:r>
              <a:rPr lang="en-US" dirty="0" err="1"/>
              <a:t>oauth</a:t>
            </a:r>
            <a:r>
              <a:rPr lang="en-US" dirty="0"/>
              <a:t>-</a:t>
            </a:r>
            <a:r>
              <a:rPr lang="en-US" dirty="0" err="1"/>
              <a:t>dyn-reg</a:t>
            </a:r>
            <a:r>
              <a:rPr lang="en-US" dirty="0"/>
              <a:t> originally from 2010, fed into RFC 7591</a:t>
            </a:r>
          </a:p>
          <a:p>
            <a:r>
              <a:rPr lang="en-US" dirty="0"/>
              <a:t>The contributed piece-parts were all part of UMA 1, from around 2015 – all expired and all ultimately folded into UMA2</a:t>
            </a:r>
          </a:p>
          <a:p>
            <a:r>
              <a:rPr lang="en-US" dirty="0"/>
              <a:t>ACE also in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UMA1 contributions ultimately turned into “stubs” in 2016 – all expired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UMA 1 to 1.0.1 was to fix a session fixation attack in a rare corner case – the attack was similar to OAuth’s – it was fixed by adding an extension spec that UMA2 obsoletes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0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it is reported by implementers…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67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it is reported by implementers…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it is reported by implementers…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2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2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 functions like a policy evaluation engine as in WAM</a:t>
            </a:r>
          </a:p>
          <a:p>
            <a:r>
              <a:rPr lang="en-US" dirty="0"/>
              <a:t>The AS could end up having a lot of other business rules in addition to RO’s policies, which it executes for enterprise purposes – part of UMA business model (“BLT”)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about “resources” in a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Clients can be “dumber” about scopes while it’s smarter about bad flows (can recover better when it doesn’t get an access token without introducing risk)</a:t>
            </a:r>
          </a:p>
          <a:p>
            <a:r>
              <a:rPr lang="en-US" dirty="0"/>
              <a:t>API developers won’t have to introduce scope logic directly; can externalize entitlement logic so that a product manager etc. can define it (“open scopes”)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6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5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commonly implemented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it is reported by implementers…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4DF48-98A2-434B-B3B9-43F78FBD02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42D0-CC8B-B349-AF12-99DE8AB86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B62ED-5514-C242-B9C0-DA4F0076C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1075A-CC4D-F243-B8B9-1F645A1E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096E-2767-FC46-95A9-B7BC8D3B2243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A4A40-8F50-7442-BB18-34460953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492D1-D68F-9E47-BEF5-2EFA8C8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EB5D-CB5B-8146-9A8B-92FD66FC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B4C6D-349A-DF41-B423-B3B4C863D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3C864-FA4A-1949-A2FF-446AFCCB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9F7D-A6BA-3F41-9E96-A698F65AFB84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5BF24-E4C2-1E47-A708-B918B24E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C0E53-C956-0940-A641-83E78AEB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987CA-0776-A344-9660-88B031515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6C59B-AFAB-3E44-A9BC-09FADC518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9E508-51B4-7B46-86C7-76F60DAC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E7C8-503E-9F43-A1FF-B980072A418B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0AB9F-9C00-8D47-AF8C-B1E211E3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49E6-A557-8E48-876D-2D40D4F0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96E1-1100-EE4C-ABDF-13DE0A87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4F81B-1E2E-3F4E-B960-2982682C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EEB4F-5475-6845-9725-C272FA15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D72-1140-D44F-8B04-674E135805C7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1CD-5766-8E44-8BDB-C7D236B9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64DCF-0515-D448-AB38-C352286D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2BDE-E5C3-EA4B-9E1F-061D1EB8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EAE0-70FE-6F42-9260-32493C002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1580C-B2D0-8E4D-A715-C46B3FCA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8D83-577B-784C-9814-38161DB7A832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D5DE-2CFF-544B-A81F-2E2BFB23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B8F8-9042-AE40-B8C3-5E23D33E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ABB1-A26F-D948-8938-BA787F81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51F97-BC10-894C-93EA-818D344F8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97495-8AFD-0042-A71C-50D7B99BB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78A25-88CA-F244-8CF9-E18D7E3B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D7FA-6968-864F-8C37-224E6721D700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818FD-95EB-DF48-9A18-91274800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C9AD8-53F2-9E47-98CC-7E7518EA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CB7C-8B29-6440-9A4E-BA39AD8E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D3191-6C1E-7045-85D2-67D18156D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BD7FF-F504-BF43-AD31-DBBFCF9F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E306E-BCA0-A245-8305-09829CB6E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5D289-27FB-194B-897A-51DB5C5E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8E68D-9B63-2643-A211-B9F31B89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1023-3417-8C4C-821E-A996599287D2}" type="datetime1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BFBC4-E5BD-F84B-9B58-73DDB8E8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C1032-DEE5-C142-B4E9-44351E3D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0AE5-2315-BC4E-9F5D-1EDB6656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921DF-F1A3-3E48-8F6E-FFDD1D77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2693-371A-1A46-9C08-2ADF9F8FF4C1}" type="datetime1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78F3D-CE83-844D-8EE9-6DDE0DDE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57C66-CBBC-964F-A32C-BEFF3C34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EB068-8494-9D49-986D-35877F3D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4171-3D33-5849-8FBE-BFE59963FBC0}" type="datetime1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3D377-BAD0-BF41-8888-2C9733E5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768BA-9D73-1847-8E25-0E8CA25D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B94A-6A1A-784A-BDCF-9D050058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31AC-EB06-6440-BEC2-5EF8DFC7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441F9-28E7-7348-B3EA-22566BA83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202F2-0B49-674F-8046-4EFE89E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03CA-980D-694D-B82A-DDF367E13AC9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C4B88-50E3-884E-B6CE-9299EDB2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BBB86-F81B-9F49-8194-EAF85472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0585-60E1-E942-AE02-AED83818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51F2F-44E8-5745-B59B-0C4358CFA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659D1-A16E-6242-A63F-A14AB53D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A1C4F-A59F-1243-AA64-61B76929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0EC-B4DA-0847-BB12-869F07B3AAE3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BE77A-FAAC-3C49-9C2D-E3C94FE5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0539-76D6-6B44-A1C2-298D25EB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796F6-AA54-674C-8734-1EE9EDDF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4E51B-81D8-7744-A361-EAEC4E7AF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71903-5EC1-5D4B-81F6-970EFD53A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1F8A-070D-6F4B-B267-B18781C715E2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4F80-3069-264B-8446-7E10E20B8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7942-62F8-514D-850B-30EE49D42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D8ED-E29E-7540-8C3F-725717CE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skinsight-wavestone.com/en/2018/09/demystifying-uma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antarainitiative.org/confluence/display/uma/UMA+Implementa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30E5-5900-0F4B-A699-7FB40A6C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6963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en-US" dirty="0"/>
              <a:t>Cross-party delegation with User-Managed Access (UMA2)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A2AB3-1F55-8249-90D7-BB5BD5B88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437"/>
            <a:ext cx="9144000" cy="2684463"/>
          </a:xfrm>
        </p:spPr>
        <p:txBody>
          <a:bodyPr>
            <a:noAutofit/>
          </a:bodyPr>
          <a:lstStyle/>
          <a:p>
            <a:r>
              <a:rPr lang="en-US" dirty="0"/>
              <a:t>draft-</a:t>
            </a:r>
            <a:r>
              <a:rPr lang="en-US" dirty="0" err="1"/>
              <a:t>maler</a:t>
            </a:r>
            <a:r>
              <a:rPr lang="en-US" dirty="0"/>
              <a:t>-</a:t>
            </a:r>
            <a:r>
              <a:rPr lang="en-US" dirty="0" err="1"/>
              <a:t>oauth-umagrant</a:t>
            </a:r>
            <a:endParaRPr lang="en-US" dirty="0"/>
          </a:p>
          <a:p>
            <a:r>
              <a:rPr lang="en-US" dirty="0"/>
              <a:t>draft-</a:t>
            </a:r>
            <a:r>
              <a:rPr lang="en-US" dirty="0" err="1"/>
              <a:t>maler</a:t>
            </a:r>
            <a:r>
              <a:rPr lang="en-US" dirty="0"/>
              <a:t>-</a:t>
            </a:r>
            <a:r>
              <a:rPr lang="en-US" dirty="0" err="1"/>
              <a:t>oauth-umafedauthz</a:t>
            </a:r>
            <a:endParaRPr lang="en-US" dirty="0"/>
          </a:p>
          <a:p>
            <a:endParaRPr lang="en-US" dirty="0"/>
          </a:p>
          <a:p>
            <a:r>
              <a:rPr lang="en-US" dirty="0"/>
              <a:t>(Presenters xx)</a:t>
            </a:r>
          </a:p>
          <a:p>
            <a:endParaRPr lang="en-US" dirty="0"/>
          </a:p>
          <a:p>
            <a:r>
              <a:rPr lang="en-US" dirty="0"/>
              <a:t>IETF 104 – OAuth Working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EFE89-571E-A043-9800-E06F74CB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7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171700" cy="1371600"/>
          </a:xfrm>
        </p:spPr>
        <p:txBody>
          <a:bodyPr>
            <a:normAutofit/>
          </a:bodyPr>
          <a:lstStyle/>
          <a:p>
            <a:r>
              <a:rPr lang="en-US" sz="2900" dirty="0"/>
              <a:t>Abstract sequence for UMA2 grant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707F69-D42F-9B4A-A34D-4F7D77E9C116}"/>
              </a:ext>
            </a:extLst>
          </p:cNvPr>
          <p:cNvSpPr/>
          <p:nvPr/>
        </p:nvSpPr>
        <p:spPr>
          <a:xfrm>
            <a:off x="3314700" y="342900"/>
            <a:ext cx="5562600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Grant flow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urn:ietf:params:oauth:grant-type:uma-ticket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has some options: front-channel (interaction)/back-channel (push) initiation and looping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762D50-4A19-634A-841A-43FE95D1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71601"/>
            <a:ext cx="10172700" cy="43942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1739AE-AC5B-5C4F-A1E2-E555AC7DC3BA}"/>
              </a:ext>
            </a:extLst>
          </p:cNvPr>
          <p:cNvSpPr/>
          <p:nvPr/>
        </p:nvSpPr>
        <p:spPr>
          <a:xfrm>
            <a:off x="2856563" y="5879735"/>
            <a:ext cx="6478874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 generates new ticket value for each client request/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RqP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redirect if no error; token endpoint gets additional WAM-like errors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need_info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request_submitted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request_denied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17EDD-A23B-DD46-ACEF-530A7AF7AB85}"/>
              </a:ext>
            </a:extLst>
          </p:cNvPr>
          <p:cNvSpPr txBox="1">
            <a:spLocks/>
          </p:cNvSpPr>
          <p:nvPr/>
        </p:nvSpPr>
        <p:spPr>
          <a:xfrm>
            <a:off x="9982200" y="1"/>
            <a:ext cx="21717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  <a:t>Main grant flow/claims collection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970D47-2A21-124B-B8D6-7CD3A604AD0D}"/>
              </a:ext>
            </a:extLst>
          </p:cNvPr>
          <p:cNvCxnSpPr>
            <a:cxnSpLocks/>
          </p:cNvCxnSpPr>
          <p:nvPr/>
        </p:nvCxnSpPr>
        <p:spPr>
          <a:xfrm flipH="1">
            <a:off x="1993692" y="1244600"/>
            <a:ext cx="4102308" cy="125875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AD0175-AB64-A24A-B6FF-7BFD9C6B0299}"/>
              </a:ext>
            </a:extLst>
          </p:cNvPr>
          <p:cNvCxnSpPr>
            <a:cxnSpLocks/>
          </p:cNvCxnSpPr>
          <p:nvPr/>
        </p:nvCxnSpPr>
        <p:spPr>
          <a:xfrm flipV="1">
            <a:off x="6076013" y="5216577"/>
            <a:ext cx="4072328" cy="663159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9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171700" cy="1371600"/>
          </a:xfrm>
        </p:spPr>
        <p:txBody>
          <a:bodyPr>
            <a:normAutofit/>
          </a:bodyPr>
          <a:lstStyle/>
          <a:p>
            <a:r>
              <a:rPr lang="en-US" sz="2900" dirty="0"/>
              <a:t>Abstract sequence for UMA2 grant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A4B93-C6CD-E14E-AA42-A450A0039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169724"/>
            <a:ext cx="10172700" cy="29083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B873CF-0649-FE4A-B4BE-02D6D12671F2}"/>
              </a:ext>
            </a:extLst>
          </p:cNvPr>
          <p:cNvSpPr/>
          <p:nvPr/>
        </p:nvSpPr>
        <p:spPr>
          <a:xfrm>
            <a:off x="3314700" y="807593"/>
            <a:ext cx="5562600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Authorization assessment post-claims collection is AS-internal, but some constraints are defined around scopes requested vs. granted etc. (“set math”)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10DE83-D0F5-F848-AE22-2E5D6516D6E6}"/>
              </a:ext>
            </a:extLst>
          </p:cNvPr>
          <p:cNvSpPr/>
          <p:nvPr/>
        </p:nvSpPr>
        <p:spPr>
          <a:xfrm>
            <a:off x="2278973" y="5708544"/>
            <a:ext cx="7634053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Happy path is basically like other OAuth grants;  RPT (custom “requesting party” access token) can be upgraded, revoked, and introspected; AS can also issue a PCT (refresh-token-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ish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“persisted claims token”)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2FB31F-9486-5D43-AEBF-A8879886189F}"/>
              </a:ext>
            </a:extLst>
          </p:cNvPr>
          <p:cNvSpPr txBox="1">
            <a:spLocks/>
          </p:cNvSpPr>
          <p:nvPr/>
        </p:nvSpPr>
        <p:spPr>
          <a:xfrm>
            <a:off x="9982200" y="1"/>
            <a:ext cx="21717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  <a:t>Success/</a:t>
            </a:r>
            <a:b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  <a:t>token issuance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C9971F-D452-7749-A787-AC7DAFB292F0}"/>
              </a:ext>
            </a:extLst>
          </p:cNvPr>
          <p:cNvCxnSpPr>
            <a:cxnSpLocks/>
          </p:cNvCxnSpPr>
          <p:nvPr/>
        </p:nvCxnSpPr>
        <p:spPr>
          <a:xfrm>
            <a:off x="6096000" y="1709293"/>
            <a:ext cx="3377784" cy="460431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98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AD90C-FE3F-7E45-8D9D-04B2BF2FF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13" y="0"/>
            <a:ext cx="90155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038662" cy="1858780"/>
          </a:xfrm>
        </p:spPr>
        <p:txBody>
          <a:bodyPr>
            <a:normAutofit/>
          </a:bodyPr>
          <a:lstStyle/>
          <a:p>
            <a:r>
              <a:rPr lang="en-US" sz="2800" dirty="0"/>
              <a:t>Sample sequence with pushed claim token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7DE04E-23A2-9846-BBB9-03A4120F98BC}"/>
              </a:ext>
            </a:extLst>
          </p:cNvPr>
          <p:cNvSpPr txBox="1">
            <a:spLocks/>
          </p:cNvSpPr>
          <p:nvPr/>
        </p:nvSpPr>
        <p:spPr>
          <a:xfrm>
            <a:off x="10497046" y="0"/>
            <a:ext cx="1656853" cy="1364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i="1" dirty="0">
                <a:solidFill>
                  <a:schemeClr val="accent6">
                    <a:lumMod val="50000"/>
                  </a:schemeClr>
                </a:solidFill>
              </a:rPr>
              <a:t>“Assertion” pattern</a:t>
            </a:r>
          </a:p>
        </p:txBody>
      </p:sp>
    </p:spTree>
    <p:extLst>
      <p:ext uri="{BB962C8B-B14F-4D97-AF65-F5344CB8AC3E}">
        <p14:creationId xmlns:p14="http://schemas.microsoft.com/office/powerpoint/2010/main" val="231984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1060C-29F1-C34D-921A-C04B5E75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1" y="0"/>
            <a:ext cx="96921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93692" cy="2623279"/>
          </a:xfrm>
        </p:spPr>
        <p:txBody>
          <a:bodyPr>
            <a:normAutofit/>
          </a:bodyPr>
          <a:lstStyle/>
          <a:p>
            <a:r>
              <a:rPr lang="en-US" sz="2800" dirty="0"/>
              <a:t>Sample sequence with interactive claims gathering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7015E-29C0-A746-B7F7-8E16145ECAA2}"/>
              </a:ext>
            </a:extLst>
          </p:cNvPr>
          <p:cNvSpPr txBox="1">
            <a:spLocks/>
          </p:cNvSpPr>
          <p:nvPr/>
        </p:nvSpPr>
        <p:spPr>
          <a:xfrm>
            <a:off x="10537354" y="1"/>
            <a:ext cx="1616546" cy="161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i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US" sz="2500" i="1" dirty="0" err="1">
                <a:solidFill>
                  <a:schemeClr val="accent6">
                    <a:lumMod val="50000"/>
                  </a:schemeClr>
                </a:solidFill>
              </a:rPr>
              <a:t>Authz</a:t>
            </a:r>
            <a:r>
              <a:rPr lang="en-US" sz="2500" i="1" dirty="0">
                <a:solidFill>
                  <a:schemeClr val="accent6">
                    <a:lumMod val="50000"/>
                  </a:schemeClr>
                </a:solidFill>
              </a:rPr>
              <a:t> code” pattern</a:t>
            </a:r>
          </a:p>
        </p:txBody>
      </p:sp>
    </p:spTree>
    <p:extLst>
      <p:ext uri="{BB962C8B-B14F-4D97-AF65-F5344CB8AC3E}">
        <p14:creationId xmlns:p14="http://schemas.microsoft.com/office/powerpoint/2010/main" val="93859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CCCA-35B8-9B4F-B6BA-C9961C0B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AS can present a standard protection API to enable “federating” RS’s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B53-39C8-A541-B230-2606E58DB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65665"/>
            <a:ext cx="5181600" cy="4895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RS calls a </a:t>
            </a:r>
            <a:r>
              <a:rPr lang="en-US" b="1" dirty="0"/>
              <a:t>resource registration endpoint</a:t>
            </a:r>
            <a:r>
              <a:rPr lang="en-US" dirty="0"/>
              <a:t> to put a resource under AS protection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JSON payload in request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AS responds with a resource ID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Resource can have own unique scopes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RS calls a </a:t>
            </a:r>
            <a:r>
              <a:rPr lang="en-US" b="1" dirty="0"/>
              <a:t>permission endpoint</a:t>
            </a:r>
            <a:r>
              <a:rPr lang="en-US" dirty="0"/>
              <a:t> to request a permission ticket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RS delivers it to the client after initial (</a:t>
            </a:r>
            <a:r>
              <a:rPr lang="en-US" dirty="0" err="1"/>
              <a:t>tokenless</a:t>
            </a:r>
            <a:r>
              <a:rPr lang="en-US" dirty="0"/>
              <a:t>) resource request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RS optionally calls a customized </a:t>
            </a:r>
            <a:r>
              <a:rPr lang="en-US" b="1" dirty="0"/>
              <a:t>token introspection endpoint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Enhances token introspection response object per the JSON above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8B1450-97EA-4D44-92BC-5FF120308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3397"/>
            <a:ext cx="5181600" cy="42780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Protection API is OAuth-protected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Requires a scope of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-protection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Access token with this scope is called a “PAT” to distinguish from an RPT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 RS is thus a client of the AS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 RO thus has a formal means of authorizing resource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1DBC0-99D2-5140-B4B4-7ECAA77D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@@Building UMA clients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5CEC-B2EC-D14B-8041-FDB4A663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API developers don’t have to introduce scope/entitlement logic as directly (“clients can be dumber about scopes”)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Error flows are easier to handle (“clients can be smarter about bad flows”; “can recover better when they don’t get an access token without introducing risk”)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Client-to-RS-first flow and permission ticket construct bind the the access token to its audience fairly firmly, though at some protocol chattiness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0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@@Resource indicators and resource concepts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5CEC-B2EC-D14B-8041-FDB4A663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err="1"/>
              <a:t>tbs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Rreg</a:t>
            </a:r>
            <a:r>
              <a:rPr lang="en-US" dirty="0"/>
              <a:t> vs. resource-indicators (George to help)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RPT contents vs. audience approach; client-to-RS-first and perm ticket mitigates need for </a:t>
            </a:r>
            <a:r>
              <a:rPr lang="en-US" dirty="0" err="1"/>
              <a:t>aud</a:t>
            </a:r>
            <a:r>
              <a:rPr lang="en-US" dirty="0"/>
              <a:t> limitation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@@AS discovery: method comparisons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5CEC-B2EC-D14B-8041-FDB4A663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How it’s done in various specs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@@Offline/IoT use cases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5CEC-B2EC-D14B-8041-FDB4A663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ACE has offline use cases, as does UMA (but not fully solved for)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ACE has no permission ticket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ACE token is </a:t>
            </a:r>
            <a:r>
              <a:rPr lang="en-US" dirty="0" err="1"/>
              <a:t>PoP</a:t>
            </a:r>
            <a:r>
              <a:rPr lang="en-US" dirty="0"/>
              <a:t> (UMA makes bearer mandatory to implement but is open to others)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014350-5F66-F147-9DE3-C6D68738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53" y="0"/>
            <a:ext cx="880209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C22637-F612-BC4A-92F0-A15C8A4D195A}"/>
              </a:ext>
            </a:extLst>
          </p:cNvPr>
          <p:cNvSpPr txBox="1">
            <a:spLocks/>
          </p:cNvSpPr>
          <p:nvPr/>
        </p:nvSpPr>
        <p:spPr>
          <a:xfrm>
            <a:off x="10497046" y="0"/>
            <a:ext cx="1656853" cy="1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i="1" dirty="0">
                <a:solidFill>
                  <a:schemeClr val="accent6">
                    <a:lumMod val="50000"/>
                  </a:schemeClr>
                </a:solidFill>
              </a:rPr>
              <a:t>Redirection and token endpoint options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188564" cy="1528997"/>
          </a:xfrm>
        </p:spPr>
        <p:txBody>
          <a:bodyPr>
            <a:normAutofit/>
          </a:bodyPr>
          <a:lstStyle/>
          <a:p>
            <a:r>
              <a:rPr lang="en-US" sz="2800" dirty="0"/>
              <a:t>UMA grant building blocks, part 1</a:t>
            </a:r>
          </a:p>
        </p:txBody>
      </p:sp>
    </p:spTree>
    <p:extLst>
      <p:ext uri="{BB962C8B-B14F-4D97-AF65-F5344CB8AC3E}">
        <p14:creationId xmlns:p14="http://schemas.microsoft.com/office/powerpoint/2010/main" val="180686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5CEC-B2EC-D14B-8041-FDB4A663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794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Contributed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draft-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oauth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dyn-reg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Contributed UMA 1.0 and 1.0.1 as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draft-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hardjono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oauth-umacore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draft-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hardjono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oauth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-resource-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Influenced ACE actor and </a:t>
            </a:r>
            <a:r>
              <a:rPr lang="en-US" dirty="0" err="1"/>
              <a:t>usecase</a:t>
            </a:r>
            <a:r>
              <a:rPr lang="en-US" dirty="0"/>
              <a:t> work 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draft-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maler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-ace-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oauth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uma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Contributed an UMA “business model” as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draft-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maler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oauth-umatrust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Contributed a client claims framework as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draft-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catalano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oauth-umaclaim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Refactored the specs for UMA 2: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core</a:t>
            </a:r>
            <a:r>
              <a:rPr lang="en-US" dirty="0"/>
              <a:t>/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resource-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reg</a:t>
            </a:r>
            <a:r>
              <a:rPr lang="en-US" dirty="0"/>
              <a:t> became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grant</a:t>
            </a:r>
            <a:r>
              <a:rPr lang="en-US" dirty="0"/>
              <a:t>/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fedauthz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D95A6-95CB-A642-B443-9231CD6C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446" y="156217"/>
            <a:ext cx="793823" cy="793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F97E1-D319-6643-890B-8F874715F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619" y="207942"/>
            <a:ext cx="1113502" cy="690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EB5AD-BD80-3A46-B086-3650E1654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526" y="286533"/>
            <a:ext cx="1388301" cy="533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9F129-C3E7-2045-B1D7-A75EB21E4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699" y="257088"/>
            <a:ext cx="1144903" cy="6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9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2D709-4436-D04A-A422-C6995FC5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11" y="0"/>
            <a:ext cx="10121377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C22637-F612-BC4A-92F0-A15C8A4D195A}"/>
              </a:ext>
            </a:extLst>
          </p:cNvPr>
          <p:cNvSpPr txBox="1">
            <a:spLocks/>
          </p:cNvSpPr>
          <p:nvPr/>
        </p:nvSpPr>
        <p:spPr>
          <a:xfrm>
            <a:off x="10497046" y="0"/>
            <a:ext cx="1656853" cy="176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i="1" dirty="0">
                <a:solidFill>
                  <a:schemeClr val="accent6">
                    <a:lumMod val="50000"/>
                  </a:schemeClr>
                </a:solidFill>
              </a:rPr>
              <a:t>Error conditions and looping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218544" cy="1514006"/>
          </a:xfrm>
        </p:spPr>
        <p:txBody>
          <a:bodyPr>
            <a:normAutofit/>
          </a:bodyPr>
          <a:lstStyle/>
          <a:p>
            <a:r>
              <a:rPr lang="en-US" sz="2800" dirty="0"/>
              <a:t>UMA grant building blocks, part 2</a:t>
            </a:r>
          </a:p>
        </p:txBody>
      </p:sp>
    </p:spTree>
    <p:extLst>
      <p:ext uri="{BB962C8B-B14F-4D97-AF65-F5344CB8AC3E}">
        <p14:creationId xmlns:p14="http://schemas.microsoft.com/office/powerpoint/2010/main" val="217294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C314-6C09-5E47-9493-44D01434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@@other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1574-E378-CB4E-8EDA-B0DD072F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Compare to different OAuth grants? (</a:t>
            </a:r>
            <a:r>
              <a:rPr lang="en-US" dirty="0" err="1"/>
              <a:t>authz</a:t>
            </a:r>
            <a:r>
              <a:rPr lang="en-US" dirty="0"/>
              <a:t> code, assertion…) See Bertrand </a:t>
            </a:r>
            <a:r>
              <a:rPr lang="en-US" dirty="0">
                <a:hlinkClick r:id="rId2"/>
              </a:rPr>
              <a:t>blog post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Go back and look at any </a:t>
            </a:r>
            <a:r>
              <a:rPr lang="en-US" dirty="0" err="1"/>
              <a:t>oauth</a:t>
            </a:r>
            <a:r>
              <a:rPr lang="en-US" dirty="0"/>
              <a:t> list discussion of other UMA points?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How privacy-protective aspects work? UMA business model?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DF8D3-8B44-5A46-8906-0BAA3A29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7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 extension grant overview</a:t>
            </a:r>
            <a:br>
              <a:rPr lang="en-US" dirty="0"/>
            </a:br>
            <a:r>
              <a:rPr lang="en-US" sz="2600" dirty="0"/>
              <a:t>draft-</a:t>
            </a:r>
            <a:r>
              <a:rPr lang="en-US" sz="2600" dirty="0" err="1"/>
              <a:t>maler</a:t>
            </a:r>
            <a:r>
              <a:rPr lang="en-US" sz="2600" dirty="0"/>
              <a:t>-</a:t>
            </a:r>
            <a:r>
              <a:rPr lang="en-US" sz="2600" dirty="0" err="1"/>
              <a:t>oauth-umagrant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5CEC-B2EC-D14B-8041-FDB4A663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Party-to-party:</a:t>
            </a:r>
            <a:r>
              <a:rPr lang="en-US" dirty="0"/>
              <a:t> Resource owner authorizes protected resource access to clients used by entities in a new requesting party role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Asynchronous:</a:t>
            </a:r>
            <a:r>
              <a:rPr lang="en-US" dirty="0"/>
              <a:t> AS and RS interact with client and requesting party asynchronously with respect to resource owner interactions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Policies:</a:t>
            </a:r>
            <a:r>
              <a:rPr lang="en-US" dirty="0"/>
              <a:t> Resource owner can configure an AS with authorization grant rules (policy conditions), vs. just authorize/deny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Resource owner interactions with an AS are “internal” and outside UMA’s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0986-9025-5F4C-805F-129368A3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UMA federated authorization overview</a:t>
            </a:r>
            <a:br>
              <a:rPr lang="en-US" dirty="0"/>
            </a:br>
            <a:r>
              <a:rPr lang="en-US" sz="2600" dirty="0"/>
              <a:t>draft-</a:t>
            </a:r>
            <a:r>
              <a:rPr lang="en-US" sz="2600" dirty="0" err="1"/>
              <a:t>maler</a:t>
            </a:r>
            <a:r>
              <a:rPr lang="en-US" sz="2600" dirty="0"/>
              <a:t>-</a:t>
            </a:r>
            <a:r>
              <a:rPr lang="en-US" sz="2600" dirty="0" err="1"/>
              <a:t>oauth-umafedauthz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5CEC-B2EC-D14B-8041-FDB4A663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1-to-n services:</a:t>
            </a:r>
            <a:r>
              <a:rPr lang="en-US" dirty="0"/>
              <a:t> Multiple RSs in different domains can work with the AS in yet another domain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Optional standard “protection API” automates resource protection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Resource owner interactions with AS can include monitoring and controlling authorization grant rules over time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Scope-grained control:</a:t>
            </a:r>
            <a:r>
              <a:rPr lang="en-US" dirty="0"/>
              <a:t> Grants can increase and decrease by resource and scope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Customized token introspection/access token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/>
              <a:t>*Resource and scope concepts:</a:t>
            </a:r>
            <a:r>
              <a:rPr lang="en-US" dirty="0"/>
              <a:t> Slightly different in UMA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8A39-18FD-FB4E-955D-F97567BA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CCCA-35B8-9B4F-B6BA-C9961C0B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Typical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B53-39C8-A541-B230-2606E58DB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4066"/>
            <a:ext cx="5181600" cy="50688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Alice to Bob: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Patient-mediated (consumer-controlled) health data and health device sharing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Discovering and aggregating pension accounts and sharing access to financial advisors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Connected car: data and car sharing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Enterprise to Alice (initial RO is an organization):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Enterprise API access management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Access delegation between employees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Alice to Alice: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Proactive policy-based control of app connections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B2EF7-9865-DA42-95F6-4ADA5F00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33141"/>
            <a:ext cx="5181600" cy="36597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Profiled/referenced by: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OpenID Foundation HEART Working Group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UK Department for Work and Pensions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OpenMedReady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Alliance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1DBC0-99D2-5140-B4B4-7ECAA77D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CCCA-35B8-9B4F-B6BA-C9961C0B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Known implementations of UMA2</a:t>
            </a:r>
            <a:br>
              <a:rPr lang="en-US" dirty="0"/>
            </a:br>
            <a:r>
              <a:rPr lang="en-US" sz="2600" dirty="0"/>
              <a:t>(see also: </a:t>
            </a:r>
            <a:r>
              <a:rPr lang="en-US" sz="2600" dirty="0">
                <a:hlinkClick r:id="rId2"/>
              </a:rPr>
              <a:t>kantarainitiative.org/confluence/display/uma/UMA+Implementations</a:t>
            </a:r>
            <a:r>
              <a:rPr lang="en-US" sz="2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B53-39C8-A541-B230-2606E58D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ForgeRock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Gluu</a:t>
            </a:r>
            <a:r>
              <a:rPr lang="en-US" dirty="0"/>
              <a:t> (open source in part)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HealthyMePHR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HIE of One – Trustee (open source)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IDENTOS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Pauldron</a:t>
            </a:r>
            <a:r>
              <a:rPr lang="en-US" dirty="0"/>
              <a:t> (open source)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RedHat </a:t>
            </a:r>
            <a:r>
              <a:rPr lang="en-US" dirty="0" err="1"/>
              <a:t>Keycloak</a:t>
            </a:r>
            <a:r>
              <a:rPr lang="en-US" dirty="0"/>
              <a:t> (open source)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WSO2 (open source)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1DBC0-99D2-5140-B4B4-7ECAA77D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171700" cy="1371600"/>
          </a:xfrm>
        </p:spPr>
        <p:txBody>
          <a:bodyPr>
            <a:normAutofit/>
          </a:bodyPr>
          <a:lstStyle/>
          <a:p>
            <a:r>
              <a:rPr lang="en-US" sz="2900" dirty="0"/>
              <a:t>Abstract sequence for UMA2 grant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363C22-DC6E-4247-996A-BFB05D7E0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371601"/>
            <a:ext cx="10172700" cy="9144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E87A0B-B338-894F-A9DF-BF9986F9C3BB}"/>
              </a:ext>
            </a:extLst>
          </p:cNvPr>
          <p:cNvSpPr/>
          <p:nvPr/>
        </p:nvSpPr>
        <p:spPr>
          <a:xfrm>
            <a:off x="3314700" y="342900"/>
            <a:ext cx="5562600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RO not shown here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because its interactions can be asynchronous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with respect to client/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RqP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interactions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FAA1A-50C4-C24C-B13F-0AE01F731E60}"/>
              </a:ext>
            </a:extLst>
          </p:cNvPr>
          <p:cNvSpPr/>
          <p:nvPr/>
        </p:nvSpPr>
        <p:spPr>
          <a:xfrm>
            <a:off x="3314700" y="2803735"/>
            <a:ext cx="5562600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 UMA-enabled client can be public or confidential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8AE1A9-C495-7A40-93D5-B2989C91CFEB}"/>
              </a:ext>
            </a:extLst>
          </p:cNvPr>
          <p:cNvSpPr txBox="1">
            <a:spLocks/>
          </p:cNvSpPr>
          <p:nvPr/>
        </p:nvSpPr>
        <p:spPr>
          <a:xfrm>
            <a:off x="9982200" y="1"/>
            <a:ext cx="21717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  <a:t>Entities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42C57C-D296-BA4C-AD24-7105B2AF7CD5}"/>
              </a:ext>
            </a:extLst>
          </p:cNvPr>
          <p:cNvCxnSpPr>
            <a:cxnSpLocks/>
          </p:cNvCxnSpPr>
          <p:nvPr/>
        </p:nvCxnSpPr>
        <p:spPr>
          <a:xfrm>
            <a:off x="8877300" y="449705"/>
            <a:ext cx="2874989" cy="1048897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A0800A-7FAA-9F49-84E2-1EE57AD43E8C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527030" y="1955802"/>
            <a:ext cx="1568970" cy="847933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2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171700" cy="1371600"/>
          </a:xfrm>
        </p:spPr>
        <p:txBody>
          <a:bodyPr>
            <a:normAutofit/>
          </a:bodyPr>
          <a:lstStyle/>
          <a:p>
            <a:r>
              <a:rPr lang="en-US" sz="2900" dirty="0"/>
              <a:t>Abstract sequence for UMA2 grant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93C75-B06D-A44C-8FE0-A208904D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371601"/>
            <a:ext cx="10172700" cy="13589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1CD2CD-D859-E048-B66B-84AFB6CE8A45}"/>
              </a:ext>
            </a:extLst>
          </p:cNvPr>
          <p:cNvSpPr/>
          <p:nvPr/>
        </p:nvSpPr>
        <p:spPr>
          <a:xfrm>
            <a:off x="3314700" y="342900"/>
            <a:ext cx="5562600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Client goes to RS first, a pattern familiar from web access management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7ECB4A-8DE0-3F40-A5BC-F62DCB8D9855}"/>
              </a:ext>
            </a:extLst>
          </p:cNvPr>
          <p:cNvSpPr txBox="1">
            <a:spLocks/>
          </p:cNvSpPr>
          <p:nvPr/>
        </p:nvSpPr>
        <p:spPr>
          <a:xfrm>
            <a:off x="9982200" y="1"/>
            <a:ext cx="21717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  <a:t>Initial resource request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53A302-85D4-0C43-A5D4-390182361A1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000" y="1244600"/>
            <a:ext cx="1489023" cy="794062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898662-0E86-6645-AC9D-C0DEC3B93400}"/>
              </a:ext>
            </a:extLst>
          </p:cNvPr>
          <p:cNvSpPr/>
          <p:nvPr/>
        </p:nvSpPr>
        <p:spPr>
          <a:xfrm>
            <a:off x="2459324" y="3190875"/>
            <a:ext cx="7273352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API call must contain sufficient context for RS to derive relevant RO and AS in order to conduct further RS-AS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0962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C3C0-BFB8-CA4E-BF54-B74E8146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171700" cy="1371600"/>
          </a:xfrm>
        </p:spPr>
        <p:txBody>
          <a:bodyPr>
            <a:normAutofit/>
          </a:bodyPr>
          <a:lstStyle/>
          <a:p>
            <a:r>
              <a:rPr lang="en-US" sz="2900" dirty="0"/>
              <a:t>Abstract sequence for UMA2 grant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B70A6-3B98-304D-A6F4-D67AFCE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8ED-E29E-7540-8C3F-725717CEEFF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0F70F-EDF3-104E-96A2-490EFF28F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41621"/>
            <a:ext cx="10172700" cy="17272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41A3D07-FB4D-934B-9EFF-413115BCF502}"/>
              </a:ext>
            </a:extLst>
          </p:cNvPr>
          <p:cNvSpPr/>
          <p:nvPr/>
        </p:nvSpPr>
        <p:spPr>
          <a:xfrm>
            <a:off x="3314700" y="342900"/>
            <a:ext cx="5562600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Permission ticket is initially conveyed by RS (from AS) in the header 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ticket=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); client must present it at AS later, possibly (in rotated-value form) repeatedly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0CC96C-B4BB-504D-A635-790BBFA9F2B6}"/>
              </a:ext>
            </a:extLst>
          </p:cNvPr>
          <p:cNvSpPr/>
          <p:nvPr/>
        </p:nvSpPr>
        <p:spPr>
          <a:xfrm>
            <a:off x="3314700" y="3429000"/>
            <a:ext cx="5562600" cy="9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 discovery is through the header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as_uri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); OAuth discovery doc at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.well-known/uma2-configuration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has some extension metadata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602FBB-8C41-CD46-8FB3-1D168F34FB5B}"/>
              </a:ext>
            </a:extLst>
          </p:cNvPr>
          <p:cNvSpPr txBox="1">
            <a:spLocks/>
          </p:cNvSpPr>
          <p:nvPr/>
        </p:nvSpPr>
        <p:spPr>
          <a:xfrm>
            <a:off x="9982200" y="1"/>
            <a:ext cx="21717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  <a:t>Discovery/</a:t>
            </a:r>
            <a:b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900" i="1" dirty="0">
                <a:solidFill>
                  <a:schemeClr val="accent6">
                    <a:lumMod val="50000"/>
                  </a:schemeClr>
                </a:solidFill>
              </a:rPr>
              <a:t>binding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2D12FC-13A0-1D4F-9A50-2DB791DCFB35}"/>
              </a:ext>
            </a:extLst>
          </p:cNvPr>
          <p:cNvCxnSpPr>
            <a:cxnSpLocks/>
          </p:cNvCxnSpPr>
          <p:nvPr/>
        </p:nvCxnSpPr>
        <p:spPr>
          <a:xfrm>
            <a:off x="6096000" y="1244600"/>
            <a:ext cx="0" cy="1003925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7C28D1-4408-8248-B0B7-680FD2F214C0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flipV="1">
            <a:off x="6096000" y="3068821"/>
            <a:ext cx="0" cy="360179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30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7756</TotalTime>
  <Words>1292</Words>
  <Application>Microsoft Macintosh PowerPoint</Application>
  <PresentationFormat>Widescreen</PresentationFormat>
  <Paragraphs>165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Cross-party delegation with User-Managed Access (UMA2)</vt:lpstr>
      <vt:lpstr>Some background</vt:lpstr>
      <vt:lpstr>UMA extension grant overview draft-maler-oauth-umagrant</vt:lpstr>
      <vt:lpstr>UMA federated authorization overview draft-maler-oauth-umafedauthz</vt:lpstr>
      <vt:lpstr>Typical use cases</vt:lpstr>
      <vt:lpstr>Known implementations of UMA2 (see also: kantarainitiative.org/confluence/display/uma/UMA+Implementations)</vt:lpstr>
      <vt:lpstr>Abstract sequence for UMA2 grant</vt:lpstr>
      <vt:lpstr>Abstract sequence for UMA2 grant</vt:lpstr>
      <vt:lpstr>Abstract sequence for UMA2 grant</vt:lpstr>
      <vt:lpstr>Abstract sequence for UMA2 grant</vt:lpstr>
      <vt:lpstr>Abstract sequence for UMA2 grant</vt:lpstr>
      <vt:lpstr>Sample sequence with pushed claim token</vt:lpstr>
      <vt:lpstr>Sample sequence with interactive claims gathering</vt:lpstr>
      <vt:lpstr>The AS can present a standard protection API to enable “federating” RS’s</vt:lpstr>
      <vt:lpstr>@@Building UMA clients</vt:lpstr>
      <vt:lpstr>@@Resource indicators and resource concepts</vt:lpstr>
      <vt:lpstr>@@AS discovery: method comparisons</vt:lpstr>
      <vt:lpstr>@@Offline/IoT use cases</vt:lpstr>
      <vt:lpstr>UMA grant building blocks, part 1</vt:lpstr>
      <vt:lpstr>UMA grant building blocks, part 2</vt:lpstr>
      <vt:lpstr>@@other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Cross-party delegation with User-Managed Access (UMA2)</dc:title>
  <dc:creator>Eve Maler</dc:creator>
  <cp:lastModifiedBy>Eve Maler</cp:lastModifiedBy>
  <cp:revision>77</cp:revision>
  <dcterms:created xsi:type="dcterms:W3CDTF">2019-02-28T00:20:19Z</dcterms:created>
  <dcterms:modified xsi:type="dcterms:W3CDTF">2019-03-09T23:09:23Z</dcterms:modified>
</cp:coreProperties>
</file>