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97" r:id="rId3"/>
    <p:sldId id="289" r:id="rId4"/>
    <p:sldId id="258" r:id="rId5"/>
    <p:sldId id="286" r:id="rId6"/>
    <p:sldId id="262" r:id="rId7"/>
    <p:sldId id="285" r:id="rId8"/>
    <p:sldId id="279" r:id="rId9"/>
    <p:sldId id="259" r:id="rId10"/>
    <p:sldId id="290" r:id="rId11"/>
    <p:sldId id="260" r:id="rId12"/>
    <p:sldId id="261" r:id="rId13"/>
    <p:sldId id="291" r:id="rId14"/>
    <p:sldId id="265" r:id="rId15"/>
    <p:sldId id="269" r:id="rId16"/>
    <p:sldId id="266" r:id="rId17"/>
    <p:sldId id="284" r:id="rId18"/>
    <p:sldId id="267" r:id="rId19"/>
    <p:sldId id="268" r:id="rId20"/>
    <p:sldId id="287" r:id="rId21"/>
    <p:sldId id="274" r:id="rId22"/>
    <p:sldId id="271" r:id="rId23"/>
    <p:sldId id="273" r:id="rId24"/>
    <p:sldId id="292" r:id="rId25"/>
    <p:sldId id="272" r:id="rId26"/>
    <p:sldId id="280" r:id="rId27"/>
    <p:sldId id="283" r:id="rId28"/>
    <p:sldId id="281" r:id="rId29"/>
    <p:sldId id="282" r:id="rId30"/>
    <p:sldId id="278" r:id="rId31"/>
    <p:sldId id="288" r:id="rId32"/>
    <p:sldId id="270" r:id="rId33"/>
    <p:sldId id="275" r:id="rId34"/>
    <p:sldId id="294" r:id="rId35"/>
    <p:sldId id="298" r:id="rId36"/>
    <p:sldId id="299" r:id="rId37"/>
    <p:sldId id="293" r:id="rId38"/>
    <p:sldId id="29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p:restoredTop sz="94638"/>
  </p:normalViewPr>
  <p:slideViewPr>
    <p:cSldViewPr snapToGrid="0" snapToObjects="1">
      <p:cViewPr varScale="1">
        <p:scale>
          <a:sx n="95" d="100"/>
          <a:sy n="95" d="100"/>
        </p:scale>
        <p:origin x="208"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4AE7D-8EAA-D444-BEDD-941A6E76C6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4AF8A0-649B-4048-A937-A6715A74833C}">
      <dgm:prSet phldrT="[Text]"/>
      <dgm:spPr/>
      <dgm:t>
        <a:bodyPr/>
        <a:lstStyle/>
        <a:p>
          <a:pPr rtl="0"/>
          <a:r>
            <a:rPr lang="en-US" dirty="0"/>
            <a:t>rs1</a:t>
          </a:r>
        </a:p>
      </dgm:t>
    </dgm:pt>
    <dgm:pt modelId="{706DC9C0-053B-5941-A873-B9B15CEDC0EA}" type="parTrans" cxnId="{1F1A6A12-5D4D-CB4E-901E-0D230657B3D8}">
      <dgm:prSet/>
      <dgm:spPr/>
      <dgm:t>
        <a:bodyPr/>
        <a:lstStyle/>
        <a:p>
          <a:endParaRPr lang="en-US"/>
        </a:p>
      </dgm:t>
    </dgm:pt>
    <dgm:pt modelId="{AB6ABEC9-C12F-784B-B381-10395CE05EB1}" type="sibTrans" cxnId="{1F1A6A12-5D4D-CB4E-901E-0D230657B3D8}">
      <dgm:prSet/>
      <dgm:spPr/>
      <dgm:t>
        <a:bodyPr/>
        <a:lstStyle/>
        <a:p>
          <a:endParaRPr lang="en-US"/>
        </a:p>
      </dgm:t>
    </dgm:pt>
    <dgm:pt modelId="{03538942-E6D9-B741-8DE0-796790813603}">
      <dgm:prSet phldrT="[Text]"/>
      <dgm:spPr/>
      <dgm:t>
        <a:bodyPr/>
        <a:lstStyle/>
        <a:p>
          <a:r>
            <a:rPr lang="en-US" dirty="0"/>
            <a:t>read</a:t>
          </a:r>
        </a:p>
      </dgm:t>
    </dgm:pt>
    <dgm:pt modelId="{B6FE0E11-5FA1-BB4C-A570-F1785D11EF3A}" type="parTrans" cxnId="{DFC62E3B-DC4F-3844-8D79-A55813572061}">
      <dgm:prSet/>
      <dgm:spPr/>
      <dgm:t>
        <a:bodyPr/>
        <a:lstStyle/>
        <a:p>
          <a:endParaRPr lang="en-US"/>
        </a:p>
      </dgm:t>
    </dgm:pt>
    <dgm:pt modelId="{6D314262-B6BD-774C-ACAB-9B7ADF3511BD}" type="sibTrans" cxnId="{DFC62E3B-DC4F-3844-8D79-A55813572061}">
      <dgm:prSet/>
      <dgm:spPr/>
      <dgm:t>
        <a:bodyPr/>
        <a:lstStyle/>
        <a:p>
          <a:endParaRPr lang="en-US"/>
        </a:p>
      </dgm:t>
    </dgm:pt>
    <dgm:pt modelId="{80D5E40D-CB07-CD42-8ADD-A43678685C7F}">
      <dgm:prSet phldrT="[Text]"/>
      <dgm:spPr/>
      <dgm:t>
        <a:bodyPr/>
        <a:lstStyle/>
        <a:p>
          <a:r>
            <a:rPr lang="en-US" dirty="0"/>
            <a:t>write</a:t>
          </a:r>
        </a:p>
      </dgm:t>
    </dgm:pt>
    <dgm:pt modelId="{5BAAAC54-72D3-FD46-B6ED-7530466D438C}" type="parTrans" cxnId="{D48C44CA-D149-CA46-BA58-562A35838E13}">
      <dgm:prSet/>
      <dgm:spPr/>
      <dgm:t>
        <a:bodyPr/>
        <a:lstStyle/>
        <a:p>
          <a:endParaRPr lang="en-US"/>
        </a:p>
      </dgm:t>
    </dgm:pt>
    <dgm:pt modelId="{24ADF6D2-8680-9845-8378-579C03DA90DC}" type="sibTrans" cxnId="{D48C44CA-D149-CA46-BA58-562A35838E13}">
      <dgm:prSet/>
      <dgm:spPr/>
      <dgm:t>
        <a:bodyPr/>
        <a:lstStyle/>
        <a:p>
          <a:endParaRPr lang="en-US"/>
        </a:p>
      </dgm:t>
    </dgm:pt>
    <dgm:pt modelId="{EEAC413D-4706-5E46-A373-B3E5A310DB02}">
      <dgm:prSet phldrT="[Text]"/>
      <dgm:spPr/>
      <dgm:t>
        <a:bodyPr/>
        <a:lstStyle/>
        <a:p>
          <a:r>
            <a:rPr lang="en-US" dirty="0"/>
            <a:t>download</a:t>
          </a:r>
        </a:p>
      </dgm:t>
    </dgm:pt>
    <dgm:pt modelId="{92E52141-A8FE-3C43-B28F-186B6ACB54EF}" type="parTrans" cxnId="{F27B2D96-B3D2-7747-9A03-7FF07528D6F2}">
      <dgm:prSet/>
      <dgm:spPr/>
      <dgm:t>
        <a:bodyPr/>
        <a:lstStyle/>
        <a:p>
          <a:endParaRPr lang="en-US"/>
        </a:p>
      </dgm:t>
    </dgm:pt>
    <dgm:pt modelId="{D7813174-4BCA-5E4D-8589-C0EAA9D1C43D}" type="sibTrans" cxnId="{F27B2D96-B3D2-7747-9A03-7FF07528D6F2}">
      <dgm:prSet/>
      <dgm:spPr/>
      <dgm:t>
        <a:bodyPr/>
        <a:lstStyle/>
        <a:p>
          <a:endParaRPr lang="en-US"/>
        </a:p>
      </dgm:t>
    </dgm:pt>
    <dgm:pt modelId="{EAD334A2-730F-2448-B588-EB8532AF95CF}" type="pres">
      <dgm:prSet presAssocID="{4F04AE7D-8EAA-D444-BEDD-941A6E76C698}" presName="hierChild1" presStyleCnt="0">
        <dgm:presLayoutVars>
          <dgm:orgChart val="1"/>
          <dgm:chPref val="1"/>
          <dgm:dir/>
          <dgm:animOne val="branch"/>
          <dgm:animLvl val="lvl"/>
          <dgm:resizeHandles/>
        </dgm:presLayoutVars>
      </dgm:prSet>
      <dgm:spPr/>
    </dgm:pt>
    <dgm:pt modelId="{FD3EE015-67F1-1945-B0A9-B74891242903}" type="pres">
      <dgm:prSet presAssocID="{3E4AF8A0-649B-4048-A937-A6715A74833C}" presName="hierRoot1" presStyleCnt="0">
        <dgm:presLayoutVars>
          <dgm:hierBranch val="init"/>
        </dgm:presLayoutVars>
      </dgm:prSet>
      <dgm:spPr/>
    </dgm:pt>
    <dgm:pt modelId="{B773D765-3F90-BA4C-A4C4-7479280CB109}" type="pres">
      <dgm:prSet presAssocID="{3E4AF8A0-649B-4048-A937-A6715A74833C}" presName="rootComposite1" presStyleCnt="0"/>
      <dgm:spPr/>
    </dgm:pt>
    <dgm:pt modelId="{B73DA4C8-A96E-C64B-BF40-FDE7D10809B4}" type="pres">
      <dgm:prSet presAssocID="{3E4AF8A0-649B-4048-A937-A6715A74833C}" presName="rootText1" presStyleLbl="node0" presStyleIdx="0" presStyleCnt="1">
        <dgm:presLayoutVars>
          <dgm:chPref val="3"/>
        </dgm:presLayoutVars>
      </dgm:prSet>
      <dgm:spPr/>
    </dgm:pt>
    <dgm:pt modelId="{49266ED6-316F-0D4A-8AB8-2C3B663F2521}" type="pres">
      <dgm:prSet presAssocID="{3E4AF8A0-649B-4048-A937-A6715A74833C}" presName="rootConnector1" presStyleLbl="node1" presStyleIdx="0" presStyleCnt="0"/>
      <dgm:spPr/>
    </dgm:pt>
    <dgm:pt modelId="{C82DD9A1-492C-5C4F-A8F7-6C8C1455DCF0}" type="pres">
      <dgm:prSet presAssocID="{3E4AF8A0-649B-4048-A937-A6715A74833C}" presName="hierChild2" presStyleCnt="0"/>
      <dgm:spPr/>
    </dgm:pt>
    <dgm:pt modelId="{043D415B-F5E0-AD41-8E51-D0682F4D56EC}" type="pres">
      <dgm:prSet presAssocID="{B6FE0E11-5FA1-BB4C-A570-F1785D11EF3A}" presName="Name37" presStyleLbl="parChTrans1D2" presStyleIdx="0" presStyleCnt="3"/>
      <dgm:spPr/>
    </dgm:pt>
    <dgm:pt modelId="{8745A4A0-68E2-EB43-B863-B3216A1D862D}" type="pres">
      <dgm:prSet presAssocID="{03538942-E6D9-B741-8DE0-796790813603}" presName="hierRoot2" presStyleCnt="0">
        <dgm:presLayoutVars>
          <dgm:hierBranch val="init"/>
        </dgm:presLayoutVars>
      </dgm:prSet>
      <dgm:spPr/>
    </dgm:pt>
    <dgm:pt modelId="{71B0BCDA-C96A-F945-A56F-0DE4B0AB8E99}" type="pres">
      <dgm:prSet presAssocID="{03538942-E6D9-B741-8DE0-796790813603}" presName="rootComposite" presStyleCnt="0"/>
      <dgm:spPr/>
    </dgm:pt>
    <dgm:pt modelId="{8EF5842C-D256-DF45-9A2B-57979E36000C}" type="pres">
      <dgm:prSet presAssocID="{03538942-E6D9-B741-8DE0-796790813603}" presName="rootText" presStyleLbl="node2" presStyleIdx="0" presStyleCnt="3">
        <dgm:presLayoutVars>
          <dgm:chPref val="3"/>
        </dgm:presLayoutVars>
      </dgm:prSet>
      <dgm:spPr/>
    </dgm:pt>
    <dgm:pt modelId="{E928CB67-1A2B-194F-AF0A-EE9392CD127F}" type="pres">
      <dgm:prSet presAssocID="{03538942-E6D9-B741-8DE0-796790813603}" presName="rootConnector" presStyleLbl="node2" presStyleIdx="0" presStyleCnt="3"/>
      <dgm:spPr/>
    </dgm:pt>
    <dgm:pt modelId="{1223F6C0-55D8-5943-BEA6-A3C1865B9CA0}" type="pres">
      <dgm:prSet presAssocID="{03538942-E6D9-B741-8DE0-796790813603}" presName="hierChild4" presStyleCnt="0"/>
      <dgm:spPr/>
    </dgm:pt>
    <dgm:pt modelId="{B057B670-A96A-A041-BD15-0E3D69E5C184}" type="pres">
      <dgm:prSet presAssocID="{03538942-E6D9-B741-8DE0-796790813603}" presName="hierChild5" presStyleCnt="0"/>
      <dgm:spPr/>
    </dgm:pt>
    <dgm:pt modelId="{EC8E2C6C-673A-2E49-9DB6-558CDB87300E}" type="pres">
      <dgm:prSet presAssocID="{5BAAAC54-72D3-FD46-B6ED-7530466D438C}" presName="Name37" presStyleLbl="parChTrans1D2" presStyleIdx="1" presStyleCnt="3"/>
      <dgm:spPr/>
    </dgm:pt>
    <dgm:pt modelId="{165B1C80-9514-B141-B31C-2B4694070E28}" type="pres">
      <dgm:prSet presAssocID="{80D5E40D-CB07-CD42-8ADD-A43678685C7F}" presName="hierRoot2" presStyleCnt="0">
        <dgm:presLayoutVars>
          <dgm:hierBranch val="init"/>
        </dgm:presLayoutVars>
      </dgm:prSet>
      <dgm:spPr/>
    </dgm:pt>
    <dgm:pt modelId="{AC668C98-325C-0E49-84E4-6FBE29A76E3C}" type="pres">
      <dgm:prSet presAssocID="{80D5E40D-CB07-CD42-8ADD-A43678685C7F}" presName="rootComposite" presStyleCnt="0"/>
      <dgm:spPr/>
    </dgm:pt>
    <dgm:pt modelId="{2B2F8922-52AC-914B-B564-5FC44F22A14E}" type="pres">
      <dgm:prSet presAssocID="{80D5E40D-CB07-CD42-8ADD-A43678685C7F}" presName="rootText" presStyleLbl="node2" presStyleIdx="1" presStyleCnt="3">
        <dgm:presLayoutVars>
          <dgm:chPref val="3"/>
        </dgm:presLayoutVars>
      </dgm:prSet>
      <dgm:spPr/>
    </dgm:pt>
    <dgm:pt modelId="{0776EF48-917F-5147-B53C-61D20FA0C0A3}" type="pres">
      <dgm:prSet presAssocID="{80D5E40D-CB07-CD42-8ADD-A43678685C7F}" presName="rootConnector" presStyleLbl="node2" presStyleIdx="1" presStyleCnt="3"/>
      <dgm:spPr/>
    </dgm:pt>
    <dgm:pt modelId="{475C7D57-7ACB-B74C-8212-4C9E0D189293}" type="pres">
      <dgm:prSet presAssocID="{80D5E40D-CB07-CD42-8ADD-A43678685C7F}" presName="hierChild4" presStyleCnt="0"/>
      <dgm:spPr/>
    </dgm:pt>
    <dgm:pt modelId="{A9B6D3C8-7430-364B-B877-31843DE27B79}" type="pres">
      <dgm:prSet presAssocID="{80D5E40D-CB07-CD42-8ADD-A43678685C7F}" presName="hierChild5" presStyleCnt="0"/>
      <dgm:spPr/>
    </dgm:pt>
    <dgm:pt modelId="{5725A703-A828-1F43-BFC2-323A22529249}" type="pres">
      <dgm:prSet presAssocID="{92E52141-A8FE-3C43-B28F-186B6ACB54EF}" presName="Name37" presStyleLbl="parChTrans1D2" presStyleIdx="2" presStyleCnt="3"/>
      <dgm:spPr/>
    </dgm:pt>
    <dgm:pt modelId="{DFF3AE0A-4227-5146-B438-51B4AAC85A28}" type="pres">
      <dgm:prSet presAssocID="{EEAC413D-4706-5E46-A373-B3E5A310DB02}" presName="hierRoot2" presStyleCnt="0">
        <dgm:presLayoutVars>
          <dgm:hierBranch val="init"/>
        </dgm:presLayoutVars>
      </dgm:prSet>
      <dgm:spPr/>
    </dgm:pt>
    <dgm:pt modelId="{5A171AA2-F242-8344-B3FF-FEE2545FD1FA}" type="pres">
      <dgm:prSet presAssocID="{EEAC413D-4706-5E46-A373-B3E5A310DB02}" presName="rootComposite" presStyleCnt="0"/>
      <dgm:spPr/>
    </dgm:pt>
    <dgm:pt modelId="{8D842547-7F72-7641-B863-2ACE63512EA6}" type="pres">
      <dgm:prSet presAssocID="{EEAC413D-4706-5E46-A373-B3E5A310DB02}" presName="rootText" presStyleLbl="node2" presStyleIdx="2" presStyleCnt="3">
        <dgm:presLayoutVars>
          <dgm:chPref val="3"/>
        </dgm:presLayoutVars>
      </dgm:prSet>
      <dgm:spPr/>
    </dgm:pt>
    <dgm:pt modelId="{373183E8-4A5C-4842-81D9-3718057C8AB4}" type="pres">
      <dgm:prSet presAssocID="{EEAC413D-4706-5E46-A373-B3E5A310DB02}" presName="rootConnector" presStyleLbl="node2" presStyleIdx="2" presStyleCnt="3"/>
      <dgm:spPr/>
    </dgm:pt>
    <dgm:pt modelId="{7CCEB7F7-4C5B-8F41-8E4D-689112B13C28}" type="pres">
      <dgm:prSet presAssocID="{EEAC413D-4706-5E46-A373-B3E5A310DB02}" presName="hierChild4" presStyleCnt="0"/>
      <dgm:spPr/>
    </dgm:pt>
    <dgm:pt modelId="{3B4369A2-2C8B-FE4C-B43E-2C3A40B964C5}" type="pres">
      <dgm:prSet presAssocID="{EEAC413D-4706-5E46-A373-B3E5A310DB02}" presName="hierChild5" presStyleCnt="0"/>
      <dgm:spPr/>
    </dgm:pt>
    <dgm:pt modelId="{07098213-8286-0B4D-9992-B5D73BAEE76C}" type="pres">
      <dgm:prSet presAssocID="{3E4AF8A0-649B-4048-A937-A6715A74833C}" presName="hierChild3" presStyleCnt="0"/>
      <dgm:spPr/>
    </dgm:pt>
  </dgm:ptLst>
  <dgm:cxnLst>
    <dgm:cxn modelId="{1F1A6A12-5D4D-CB4E-901E-0D230657B3D8}" srcId="{4F04AE7D-8EAA-D444-BEDD-941A6E76C698}" destId="{3E4AF8A0-649B-4048-A937-A6715A74833C}" srcOrd="0" destOrd="0" parTransId="{706DC9C0-053B-5941-A873-B9B15CEDC0EA}" sibTransId="{AB6ABEC9-C12F-784B-B381-10395CE05EB1}"/>
    <dgm:cxn modelId="{DC5E0822-6DD2-9C4C-85D0-B9A99F8A6730}" type="presOf" srcId="{80D5E40D-CB07-CD42-8ADD-A43678685C7F}" destId="{0776EF48-917F-5147-B53C-61D20FA0C0A3}" srcOrd="1" destOrd="0" presId="urn:microsoft.com/office/officeart/2005/8/layout/orgChart1"/>
    <dgm:cxn modelId="{04BEA330-78C0-8B46-B8A7-870A06424A17}" type="presOf" srcId="{EEAC413D-4706-5E46-A373-B3E5A310DB02}" destId="{373183E8-4A5C-4842-81D9-3718057C8AB4}" srcOrd="1" destOrd="0" presId="urn:microsoft.com/office/officeart/2005/8/layout/orgChart1"/>
    <dgm:cxn modelId="{DFC62E3B-DC4F-3844-8D79-A55813572061}" srcId="{3E4AF8A0-649B-4048-A937-A6715A74833C}" destId="{03538942-E6D9-B741-8DE0-796790813603}" srcOrd="0" destOrd="0" parTransId="{B6FE0E11-5FA1-BB4C-A570-F1785D11EF3A}" sibTransId="{6D314262-B6BD-774C-ACAB-9B7ADF3511BD}"/>
    <dgm:cxn modelId="{AF705A75-4F31-A64E-BD62-61D063E0D1EF}" type="presOf" srcId="{4F04AE7D-8EAA-D444-BEDD-941A6E76C698}" destId="{EAD334A2-730F-2448-B588-EB8532AF95CF}" srcOrd="0" destOrd="0" presId="urn:microsoft.com/office/officeart/2005/8/layout/orgChart1"/>
    <dgm:cxn modelId="{45567C79-526E-6C4B-8709-A70B529BF1DB}" type="presOf" srcId="{03538942-E6D9-B741-8DE0-796790813603}" destId="{8EF5842C-D256-DF45-9A2B-57979E36000C}" srcOrd="0" destOrd="0" presId="urn:microsoft.com/office/officeart/2005/8/layout/orgChart1"/>
    <dgm:cxn modelId="{E48D9F81-D6BA-6E48-94F3-9E711FAD0097}" type="presOf" srcId="{80D5E40D-CB07-CD42-8ADD-A43678685C7F}" destId="{2B2F8922-52AC-914B-B564-5FC44F22A14E}" srcOrd="0" destOrd="0" presId="urn:microsoft.com/office/officeart/2005/8/layout/orgChart1"/>
    <dgm:cxn modelId="{1271668E-4740-004B-A793-B3E2D23DC017}" type="presOf" srcId="{03538942-E6D9-B741-8DE0-796790813603}" destId="{E928CB67-1A2B-194F-AF0A-EE9392CD127F}" srcOrd="1" destOrd="0" presId="urn:microsoft.com/office/officeart/2005/8/layout/orgChart1"/>
    <dgm:cxn modelId="{0A5F1B96-EA2D-A848-9DE7-AB3D56548B53}" type="presOf" srcId="{3E4AF8A0-649B-4048-A937-A6715A74833C}" destId="{49266ED6-316F-0D4A-8AB8-2C3B663F2521}" srcOrd="1" destOrd="0" presId="urn:microsoft.com/office/officeart/2005/8/layout/orgChart1"/>
    <dgm:cxn modelId="{F27B2D96-B3D2-7747-9A03-7FF07528D6F2}" srcId="{3E4AF8A0-649B-4048-A937-A6715A74833C}" destId="{EEAC413D-4706-5E46-A373-B3E5A310DB02}" srcOrd="2" destOrd="0" parTransId="{92E52141-A8FE-3C43-B28F-186B6ACB54EF}" sibTransId="{D7813174-4BCA-5E4D-8589-C0EAA9D1C43D}"/>
    <dgm:cxn modelId="{910F0C99-3F63-6540-9F43-D248D44FC2D1}" type="presOf" srcId="{B6FE0E11-5FA1-BB4C-A570-F1785D11EF3A}" destId="{043D415B-F5E0-AD41-8E51-D0682F4D56EC}" srcOrd="0" destOrd="0" presId="urn:microsoft.com/office/officeart/2005/8/layout/orgChart1"/>
    <dgm:cxn modelId="{ABFB599E-7481-9246-B528-4B351D3B5376}" type="presOf" srcId="{5BAAAC54-72D3-FD46-B6ED-7530466D438C}" destId="{EC8E2C6C-673A-2E49-9DB6-558CDB87300E}" srcOrd="0" destOrd="0" presId="urn:microsoft.com/office/officeart/2005/8/layout/orgChart1"/>
    <dgm:cxn modelId="{1E9C59BA-9DC0-9E49-971A-D2A59D7189A7}" type="presOf" srcId="{EEAC413D-4706-5E46-A373-B3E5A310DB02}" destId="{8D842547-7F72-7641-B863-2ACE63512EA6}" srcOrd="0" destOrd="0" presId="urn:microsoft.com/office/officeart/2005/8/layout/orgChart1"/>
    <dgm:cxn modelId="{D48C44CA-D149-CA46-BA58-562A35838E13}" srcId="{3E4AF8A0-649B-4048-A937-A6715A74833C}" destId="{80D5E40D-CB07-CD42-8ADD-A43678685C7F}" srcOrd="1" destOrd="0" parTransId="{5BAAAC54-72D3-FD46-B6ED-7530466D438C}" sibTransId="{24ADF6D2-8680-9845-8378-579C03DA90DC}"/>
    <dgm:cxn modelId="{BD7710D8-A720-6245-A869-EC8799BC021C}" type="presOf" srcId="{92E52141-A8FE-3C43-B28F-186B6ACB54EF}" destId="{5725A703-A828-1F43-BFC2-323A22529249}" srcOrd="0" destOrd="0" presId="urn:microsoft.com/office/officeart/2005/8/layout/orgChart1"/>
    <dgm:cxn modelId="{897034F0-8347-B846-B8A8-0409B53E65B4}" type="presOf" srcId="{3E4AF8A0-649B-4048-A937-A6715A74833C}" destId="{B73DA4C8-A96E-C64B-BF40-FDE7D10809B4}" srcOrd="0" destOrd="0" presId="urn:microsoft.com/office/officeart/2005/8/layout/orgChart1"/>
    <dgm:cxn modelId="{73114BA1-3172-EE42-A5E7-EAF9E66EFF0E}" type="presParOf" srcId="{EAD334A2-730F-2448-B588-EB8532AF95CF}" destId="{FD3EE015-67F1-1945-B0A9-B74891242903}" srcOrd="0" destOrd="0" presId="urn:microsoft.com/office/officeart/2005/8/layout/orgChart1"/>
    <dgm:cxn modelId="{E630A129-0961-3849-A2D7-A7B158191BD9}" type="presParOf" srcId="{FD3EE015-67F1-1945-B0A9-B74891242903}" destId="{B773D765-3F90-BA4C-A4C4-7479280CB109}" srcOrd="0" destOrd="0" presId="urn:microsoft.com/office/officeart/2005/8/layout/orgChart1"/>
    <dgm:cxn modelId="{CBB10873-85EF-1C4E-A433-214A0731434F}" type="presParOf" srcId="{B773D765-3F90-BA4C-A4C4-7479280CB109}" destId="{B73DA4C8-A96E-C64B-BF40-FDE7D10809B4}" srcOrd="0" destOrd="0" presId="urn:microsoft.com/office/officeart/2005/8/layout/orgChart1"/>
    <dgm:cxn modelId="{C031B814-D849-3543-A54D-7E2E0804C905}" type="presParOf" srcId="{B773D765-3F90-BA4C-A4C4-7479280CB109}" destId="{49266ED6-316F-0D4A-8AB8-2C3B663F2521}" srcOrd="1" destOrd="0" presId="urn:microsoft.com/office/officeart/2005/8/layout/orgChart1"/>
    <dgm:cxn modelId="{F6056751-4D9B-0447-B7DF-2A58C4197BE3}" type="presParOf" srcId="{FD3EE015-67F1-1945-B0A9-B74891242903}" destId="{C82DD9A1-492C-5C4F-A8F7-6C8C1455DCF0}" srcOrd="1" destOrd="0" presId="urn:microsoft.com/office/officeart/2005/8/layout/orgChart1"/>
    <dgm:cxn modelId="{E5EA822D-236A-B946-B554-1134777447F3}" type="presParOf" srcId="{C82DD9A1-492C-5C4F-A8F7-6C8C1455DCF0}" destId="{043D415B-F5E0-AD41-8E51-D0682F4D56EC}" srcOrd="0" destOrd="0" presId="urn:microsoft.com/office/officeart/2005/8/layout/orgChart1"/>
    <dgm:cxn modelId="{6C21B5A8-7ED2-ED47-BC6E-BE2FE71DF531}" type="presParOf" srcId="{C82DD9A1-492C-5C4F-A8F7-6C8C1455DCF0}" destId="{8745A4A0-68E2-EB43-B863-B3216A1D862D}" srcOrd="1" destOrd="0" presId="urn:microsoft.com/office/officeart/2005/8/layout/orgChart1"/>
    <dgm:cxn modelId="{051E2229-D61C-1B41-B9D0-4B681E9D619D}" type="presParOf" srcId="{8745A4A0-68E2-EB43-B863-B3216A1D862D}" destId="{71B0BCDA-C96A-F945-A56F-0DE4B0AB8E99}" srcOrd="0" destOrd="0" presId="urn:microsoft.com/office/officeart/2005/8/layout/orgChart1"/>
    <dgm:cxn modelId="{E84A3CD2-8D07-904A-AB82-3E3EFAC712FC}" type="presParOf" srcId="{71B0BCDA-C96A-F945-A56F-0DE4B0AB8E99}" destId="{8EF5842C-D256-DF45-9A2B-57979E36000C}" srcOrd="0" destOrd="0" presId="urn:microsoft.com/office/officeart/2005/8/layout/orgChart1"/>
    <dgm:cxn modelId="{E19FB9E3-8C9A-114B-B1E6-314E8B765736}" type="presParOf" srcId="{71B0BCDA-C96A-F945-A56F-0DE4B0AB8E99}" destId="{E928CB67-1A2B-194F-AF0A-EE9392CD127F}" srcOrd="1" destOrd="0" presId="urn:microsoft.com/office/officeart/2005/8/layout/orgChart1"/>
    <dgm:cxn modelId="{03754FF1-6E3C-F84E-BE17-CA801FA89D8A}" type="presParOf" srcId="{8745A4A0-68E2-EB43-B863-B3216A1D862D}" destId="{1223F6C0-55D8-5943-BEA6-A3C1865B9CA0}" srcOrd="1" destOrd="0" presId="urn:microsoft.com/office/officeart/2005/8/layout/orgChart1"/>
    <dgm:cxn modelId="{57E53AD4-A893-8145-A746-D1FB7202BB0B}" type="presParOf" srcId="{8745A4A0-68E2-EB43-B863-B3216A1D862D}" destId="{B057B670-A96A-A041-BD15-0E3D69E5C184}" srcOrd="2" destOrd="0" presId="urn:microsoft.com/office/officeart/2005/8/layout/orgChart1"/>
    <dgm:cxn modelId="{106E62BF-2218-1D4F-B154-E62A063614D4}" type="presParOf" srcId="{C82DD9A1-492C-5C4F-A8F7-6C8C1455DCF0}" destId="{EC8E2C6C-673A-2E49-9DB6-558CDB87300E}" srcOrd="2" destOrd="0" presId="urn:microsoft.com/office/officeart/2005/8/layout/orgChart1"/>
    <dgm:cxn modelId="{7E24E88F-F9E8-B741-B259-48A337D6E5F1}" type="presParOf" srcId="{C82DD9A1-492C-5C4F-A8F7-6C8C1455DCF0}" destId="{165B1C80-9514-B141-B31C-2B4694070E28}" srcOrd="3" destOrd="0" presId="urn:microsoft.com/office/officeart/2005/8/layout/orgChart1"/>
    <dgm:cxn modelId="{42ED80B0-6449-4A4A-A29C-E69BB58743AB}" type="presParOf" srcId="{165B1C80-9514-B141-B31C-2B4694070E28}" destId="{AC668C98-325C-0E49-84E4-6FBE29A76E3C}" srcOrd="0" destOrd="0" presId="urn:microsoft.com/office/officeart/2005/8/layout/orgChart1"/>
    <dgm:cxn modelId="{AFED3542-2E40-8545-99B4-61776128B1C3}" type="presParOf" srcId="{AC668C98-325C-0E49-84E4-6FBE29A76E3C}" destId="{2B2F8922-52AC-914B-B564-5FC44F22A14E}" srcOrd="0" destOrd="0" presId="urn:microsoft.com/office/officeart/2005/8/layout/orgChart1"/>
    <dgm:cxn modelId="{A87C1143-BF49-6940-B149-9DAA696F44E0}" type="presParOf" srcId="{AC668C98-325C-0E49-84E4-6FBE29A76E3C}" destId="{0776EF48-917F-5147-B53C-61D20FA0C0A3}" srcOrd="1" destOrd="0" presId="urn:microsoft.com/office/officeart/2005/8/layout/orgChart1"/>
    <dgm:cxn modelId="{F429519A-915B-7E4E-83CC-A336FF875106}" type="presParOf" srcId="{165B1C80-9514-B141-B31C-2B4694070E28}" destId="{475C7D57-7ACB-B74C-8212-4C9E0D189293}" srcOrd="1" destOrd="0" presId="urn:microsoft.com/office/officeart/2005/8/layout/orgChart1"/>
    <dgm:cxn modelId="{4C4B6324-85AF-5141-BFC8-40FC5AF525A7}" type="presParOf" srcId="{165B1C80-9514-B141-B31C-2B4694070E28}" destId="{A9B6D3C8-7430-364B-B877-31843DE27B79}" srcOrd="2" destOrd="0" presId="urn:microsoft.com/office/officeart/2005/8/layout/orgChart1"/>
    <dgm:cxn modelId="{9DA2BA47-AE5D-8741-BD64-DAAED7DFDE07}" type="presParOf" srcId="{C82DD9A1-492C-5C4F-A8F7-6C8C1455DCF0}" destId="{5725A703-A828-1F43-BFC2-323A22529249}" srcOrd="4" destOrd="0" presId="urn:microsoft.com/office/officeart/2005/8/layout/orgChart1"/>
    <dgm:cxn modelId="{976FCCEE-A194-1646-97AB-4E8C7AE85935}" type="presParOf" srcId="{C82DD9A1-492C-5C4F-A8F7-6C8C1455DCF0}" destId="{DFF3AE0A-4227-5146-B438-51B4AAC85A28}" srcOrd="5" destOrd="0" presId="urn:microsoft.com/office/officeart/2005/8/layout/orgChart1"/>
    <dgm:cxn modelId="{4252CCC7-3C21-CA4A-87BF-C9CDA5E7E375}" type="presParOf" srcId="{DFF3AE0A-4227-5146-B438-51B4AAC85A28}" destId="{5A171AA2-F242-8344-B3FF-FEE2545FD1FA}" srcOrd="0" destOrd="0" presId="urn:microsoft.com/office/officeart/2005/8/layout/orgChart1"/>
    <dgm:cxn modelId="{7BCC4197-F590-2749-93C1-E6EF42E36B37}" type="presParOf" srcId="{5A171AA2-F242-8344-B3FF-FEE2545FD1FA}" destId="{8D842547-7F72-7641-B863-2ACE63512EA6}" srcOrd="0" destOrd="0" presId="urn:microsoft.com/office/officeart/2005/8/layout/orgChart1"/>
    <dgm:cxn modelId="{78A9E6F0-4F60-454E-A928-2082D52DCC1E}" type="presParOf" srcId="{5A171AA2-F242-8344-B3FF-FEE2545FD1FA}" destId="{373183E8-4A5C-4842-81D9-3718057C8AB4}" srcOrd="1" destOrd="0" presId="urn:microsoft.com/office/officeart/2005/8/layout/orgChart1"/>
    <dgm:cxn modelId="{BD809CE6-725F-9A4C-9FAE-B4D0FBBC5A48}" type="presParOf" srcId="{DFF3AE0A-4227-5146-B438-51B4AAC85A28}" destId="{7CCEB7F7-4C5B-8F41-8E4D-689112B13C28}" srcOrd="1" destOrd="0" presId="urn:microsoft.com/office/officeart/2005/8/layout/orgChart1"/>
    <dgm:cxn modelId="{9B9D5708-0A06-B84F-8B8A-21A3D0091C98}" type="presParOf" srcId="{DFF3AE0A-4227-5146-B438-51B4AAC85A28}" destId="{3B4369A2-2C8B-FE4C-B43E-2C3A40B964C5}" srcOrd="2" destOrd="0" presId="urn:microsoft.com/office/officeart/2005/8/layout/orgChart1"/>
    <dgm:cxn modelId="{0BF4A725-F5DB-A447-AF3A-6A19DA85E3A1}" type="presParOf" srcId="{FD3EE015-67F1-1945-B0A9-B74891242903}" destId="{07098213-8286-0B4D-9992-B5D73BAEE76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4AE7D-8EAA-D444-BEDD-941A6E76C69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E4AF8A0-649B-4048-A937-A6715A74833C}">
      <dgm:prSet phldrT="[Text]" custT="1"/>
      <dgm:spPr/>
      <dgm:t>
        <a:bodyPr/>
        <a:lstStyle/>
        <a:p>
          <a:pPr rtl="0"/>
          <a:r>
            <a:rPr lang="en-US" sz="1700" dirty="0"/>
            <a:t>rs2</a:t>
          </a:r>
        </a:p>
      </dgm:t>
    </dgm:pt>
    <dgm:pt modelId="{706DC9C0-053B-5941-A873-B9B15CEDC0EA}" type="parTrans" cxnId="{1F1A6A12-5D4D-CB4E-901E-0D230657B3D8}">
      <dgm:prSet/>
      <dgm:spPr/>
      <dgm:t>
        <a:bodyPr/>
        <a:lstStyle/>
        <a:p>
          <a:endParaRPr lang="en-US"/>
        </a:p>
      </dgm:t>
    </dgm:pt>
    <dgm:pt modelId="{AB6ABEC9-C12F-784B-B381-10395CE05EB1}" type="sibTrans" cxnId="{1F1A6A12-5D4D-CB4E-901E-0D230657B3D8}">
      <dgm:prSet/>
      <dgm:spPr/>
      <dgm:t>
        <a:bodyPr/>
        <a:lstStyle/>
        <a:p>
          <a:endParaRPr lang="en-US"/>
        </a:p>
      </dgm:t>
    </dgm:pt>
    <dgm:pt modelId="{03538942-E6D9-B741-8DE0-796790813603}">
      <dgm:prSet phldrT="[Text]" custT="1"/>
      <dgm:spPr>
        <a:solidFill>
          <a:schemeClr val="accent5">
            <a:lumMod val="75000"/>
          </a:schemeClr>
        </a:solidFill>
      </dgm:spPr>
      <dgm:t>
        <a:bodyPr/>
        <a:lstStyle/>
        <a:p>
          <a:r>
            <a:rPr lang="en-US" sz="1700" dirty="0"/>
            <a:t>read</a:t>
          </a:r>
        </a:p>
      </dgm:t>
    </dgm:pt>
    <dgm:pt modelId="{B6FE0E11-5FA1-BB4C-A570-F1785D11EF3A}" type="parTrans" cxnId="{DFC62E3B-DC4F-3844-8D79-A55813572061}">
      <dgm:prSet/>
      <dgm:spPr/>
      <dgm:t>
        <a:bodyPr/>
        <a:lstStyle/>
        <a:p>
          <a:endParaRPr lang="en-US"/>
        </a:p>
      </dgm:t>
    </dgm:pt>
    <dgm:pt modelId="{6D314262-B6BD-774C-ACAB-9B7ADF3511BD}" type="sibTrans" cxnId="{DFC62E3B-DC4F-3844-8D79-A55813572061}">
      <dgm:prSet/>
      <dgm:spPr/>
      <dgm:t>
        <a:bodyPr/>
        <a:lstStyle/>
        <a:p>
          <a:endParaRPr lang="en-US"/>
        </a:p>
      </dgm:t>
    </dgm:pt>
    <dgm:pt modelId="{80D5E40D-CB07-CD42-8ADD-A43678685C7F}">
      <dgm:prSet phldrT="[Text]" custT="1"/>
      <dgm:spPr>
        <a:solidFill>
          <a:schemeClr val="accent5">
            <a:lumMod val="75000"/>
          </a:schemeClr>
        </a:solidFill>
      </dgm:spPr>
      <dgm:t>
        <a:bodyPr/>
        <a:lstStyle/>
        <a:p>
          <a:r>
            <a:rPr lang="en-US" sz="1700" dirty="0"/>
            <a:t>write</a:t>
          </a:r>
        </a:p>
      </dgm:t>
    </dgm:pt>
    <dgm:pt modelId="{5BAAAC54-72D3-FD46-B6ED-7530466D438C}" type="parTrans" cxnId="{D48C44CA-D149-CA46-BA58-562A35838E13}">
      <dgm:prSet/>
      <dgm:spPr/>
      <dgm:t>
        <a:bodyPr/>
        <a:lstStyle/>
        <a:p>
          <a:endParaRPr lang="en-US"/>
        </a:p>
      </dgm:t>
    </dgm:pt>
    <dgm:pt modelId="{24ADF6D2-8680-9845-8378-579C03DA90DC}" type="sibTrans" cxnId="{D48C44CA-D149-CA46-BA58-562A35838E13}">
      <dgm:prSet/>
      <dgm:spPr/>
      <dgm:t>
        <a:bodyPr/>
        <a:lstStyle/>
        <a:p>
          <a:endParaRPr lang="en-US"/>
        </a:p>
      </dgm:t>
    </dgm:pt>
    <dgm:pt modelId="{EEAC413D-4706-5E46-A373-B3E5A310DB02}">
      <dgm:prSet phldrT="[Text]" custT="1"/>
      <dgm:spPr/>
      <dgm:t>
        <a:bodyPr/>
        <a:lstStyle/>
        <a:p>
          <a:r>
            <a:rPr lang="en-US" sz="1700" dirty="0"/>
            <a:t>rent</a:t>
          </a:r>
        </a:p>
      </dgm:t>
    </dgm:pt>
    <dgm:pt modelId="{D7813174-4BCA-5E4D-8589-C0EAA9D1C43D}" type="sibTrans" cxnId="{F27B2D96-B3D2-7747-9A03-7FF07528D6F2}">
      <dgm:prSet/>
      <dgm:spPr/>
      <dgm:t>
        <a:bodyPr/>
        <a:lstStyle/>
        <a:p>
          <a:endParaRPr lang="en-US"/>
        </a:p>
      </dgm:t>
    </dgm:pt>
    <dgm:pt modelId="{92E52141-A8FE-3C43-B28F-186B6ACB54EF}" type="parTrans" cxnId="{F27B2D96-B3D2-7747-9A03-7FF07528D6F2}">
      <dgm:prSet/>
      <dgm:spPr/>
      <dgm:t>
        <a:bodyPr/>
        <a:lstStyle/>
        <a:p>
          <a:endParaRPr lang="en-US"/>
        </a:p>
      </dgm:t>
    </dgm:pt>
    <dgm:pt modelId="{EAD334A2-730F-2448-B588-EB8532AF95CF}" type="pres">
      <dgm:prSet presAssocID="{4F04AE7D-8EAA-D444-BEDD-941A6E76C698}" presName="hierChild1" presStyleCnt="0">
        <dgm:presLayoutVars>
          <dgm:orgChart val="1"/>
          <dgm:chPref val="1"/>
          <dgm:dir/>
          <dgm:animOne val="branch"/>
          <dgm:animLvl val="lvl"/>
          <dgm:resizeHandles/>
        </dgm:presLayoutVars>
      </dgm:prSet>
      <dgm:spPr/>
    </dgm:pt>
    <dgm:pt modelId="{FD3EE015-67F1-1945-B0A9-B74891242903}" type="pres">
      <dgm:prSet presAssocID="{3E4AF8A0-649B-4048-A937-A6715A74833C}" presName="hierRoot1" presStyleCnt="0">
        <dgm:presLayoutVars>
          <dgm:hierBranch val="init"/>
        </dgm:presLayoutVars>
      </dgm:prSet>
      <dgm:spPr/>
    </dgm:pt>
    <dgm:pt modelId="{B773D765-3F90-BA4C-A4C4-7479280CB109}" type="pres">
      <dgm:prSet presAssocID="{3E4AF8A0-649B-4048-A937-A6715A74833C}" presName="rootComposite1" presStyleCnt="0"/>
      <dgm:spPr/>
    </dgm:pt>
    <dgm:pt modelId="{B73DA4C8-A96E-C64B-BF40-FDE7D10809B4}" type="pres">
      <dgm:prSet presAssocID="{3E4AF8A0-649B-4048-A937-A6715A74833C}" presName="rootText1" presStyleLbl="node0" presStyleIdx="0" presStyleCnt="1">
        <dgm:presLayoutVars>
          <dgm:chPref val="3"/>
        </dgm:presLayoutVars>
      </dgm:prSet>
      <dgm:spPr/>
    </dgm:pt>
    <dgm:pt modelId="{49266ED6-316F-0D4A-8AB8-2C3B663F2521}" type="pres">
      <dgm:prSet presAssocID="{3E4AF8A0-649B-4048-A937-A6715A74833C}" presName="rootConnector1" presStyleLbl="node1" presStyleIdx="0" presStyleCnt="0"/>
      <dgm:spPr/>
    </dgm:pt>
    <dgm:pt modelId="{C82DD9A1-492C-5C4F-A8F7-6C8C1455DCF0}" type="pres">
      <dgm:prSet presAssocID="{3E4AF8A0-649B-4048-A937-A6715A74833C}" presName="hierChild2" presStyleCnt="0"/>
      <dgm:spPr/>
    </dgm:pt>
    <dgm:pt modelId="{043D415B-F5E0-AD41-8E51-D0682F4D56EC}" type="pres">
      <dgm:prSet presAssocID="{B6FE0E11-5FA1-BB4C-A570-F1785D11EF3A}" presName="Name37" presStyleLbl="parChTrans1D2" presStyleIdx="0" presStyleCnt="3"/>
      <dgm:spPr/>
    </dgm:pt>
    <dgm:pt modelId="{8745A4A0-68E2-EB43-B863-B3216A1D862D}" type="pres">
      <dgm:prSet presAssocID="{03538942-E6D9-B741-8DE0-796790813603}" presName="hierRoot2" presStyleCnt="0">
        <dgm:presLayoutVars>
          <dgm:hierBranch val="init"/>
        </dgm:presLayoutVars>
      </dgm:prSet>
      <dgm:spPr/>
    </dgm:pt>
    <dgm:pt modelId="{71B0BCDA-C96A-F945-A56F-0DE4B0AB8E99}" type="pres">
      <dgm:prSet presAssocID="{03538942-E6D9-B741-8DE0-796790813603}" presName="rootComposite" presStyleCnt="0"/>
      <dgm:spPr/>
    </dgm:pt>
    <dgm:pt modelId="{8EF5842C-D256-DF45-9A2B-57979E36000C}" type="pres">
      <dgm:prSet presAssocID="{03538942-E6D9-B741-8DE0-796790813603}" presName="rootText" presStyleLbl="node2" presStyleIdx="0" presStyleCnt="3">
        <dgm:presLayoutVars>
          <dgm:chPref val="3"/>
        </dgm:presLayoutVars>
      </dgm:prSet>
      <dgm:spPr/>
    </dgm:pt>
    <dgm:pt modelId="{E928CB67-1A2B-194F-AF0A-EE9392CD127F}" type="pres">
      <dgm:prSet presAssocID="{03538942-E6D9-B741-8DE0-796790813603}" presName="rootConnector" presStyleLbl="node2" presStyleIdx="0" presStyleCnt="3"/>
      <dgm:spPr/>
    </dgm:pt>
    <dgm:pt modelId="{1223F6C0-55D8-5943-BEA6-A3C1865B9CA0}" type="pres">
      <dgm:prSet presAssocID="{03538942-E6D9-B741-8DE0-796790813603}" presName="hierChild4" presStyleCnt="0"/>
      <dgm:spPr/>
    </dgm:pt>
    <dgm:pt modelId="{B057B670-A96A-A041-BD15-0E3D69E5C184}" type="pres">
      <dgm:prSet presAssocID="{03538942-E6D9-B741-8DE0-796790813603}" presName="hierChild5" presStyleCnt="0"/>
      <dgm:spPr/>
    </dgm:pt>
    <dgm:pt modelId="{EC8E2C6C-673A-2E49-9DB6-558CDB87300E}" type="pres">
      <dgm:prSet presAssocID="{5BAAAC54-72D3-FD46-B6ED-7530466D438C}" presName="Name37" presStyleLbl="parChTrans1D2" presStyleIdx="1" presStyleCnt="3"/>
      <dgm:spPr/>
    </dgm:pt>
    <dgm:pt modelId="{165B1C80-9514-B141-B31C-2B4694070E28}" type="pres">
      <dgm:prSet presAssocID="{80D5E40D-CB07-CD42-8ADD-A43678685C7F}" presName="hierRoot2" presStyleCnt="0">
        <dgm:presLayoutVars>
          <dgm:hierBranch val="init"/>
        </dgm:presLayoutVars>
      </dgm:prSet>
      <dgm:spPr/>
    </dgm:pt>
    <dgm:pt modelId="{AC668C98-325C-0E49-84E4-6FBE29A76E3C}" type="pres">
      <dgm:prSet presAssocID="{80D5E40D-CB07-CD42-8ADD-A43678685C7F}" presName="rootComposite" presStyleCnt="0"/>
      <dgm:spPr/>
    </dgm:pt>
    <dgm:pt modelId="{2B2F8922-52AC-914B-B564-5FC44F22A14E}" type="pres">
      <dgm:prSet presAssocID="{80D5E40D-CB07-CD42-8ADD-A43678685C7F}" presName="rootText" presStyleLbl="node2" presStyleIdx="1" presStyleCnt="3">
        <dgm:presLayoutVars>
          <dgm:chPref val="3"/>
        </dgm:presLayoutVars>
      </dgm:prSet>
      <dgm:spPr/>
    </dgm:pt>
    <dgm:pt modelId="{0776EF48-917F-5147-B53C-61D20FA0C0A3}" type="pres">
      <dgm:prSet presAssocID="{80D5E40D-CB07-CD42-8ADD-A43678685C7F}" presName="rootConnector" presStyleLbl="node2" presStyleIdx="1" presStyleCnt="3"/>
      <dgm:spPr/>
    </dgm:pt>
    <dgm:pt modelId="{475C7D57-7ACB-B74C-8212-4C9E0D189293}" type="pres">
      <dgm:prSet presAssocID="{80D5E40D-CB07-CD42-8ADD-A43678685C7F}" presName="hierChild4" presStyleCnt="0"/>
      <dgm:spPr/>
    </dgm:pt>
    <dgm:pt modelId="{A9B6D3C8-7430-364B-B877-31843DE27B79}" type="pres">
      <dgm:prSet presAssocID="{80D5E40D-CB07-CD42-8ADD-A43678685C7F}" presName="hierChild5" presStyleCnt="0"/>
      <dgm:spPr/>
    </dgm:pt>
    <dgm:pt modelId="{5725A703-A828-1F43-BFC2-323A22529249}" type="pres">
      <dgm:prSet presAssocID="{92E52141-A8FE-3C43-B28F-186B6ACB54EF}" presName="Name37" presStyleLbl="parChTrans1D2" presStyleIdx="2" presStyleCnt="3"/>
      <dgm:spPr/>
    </dgm:pt>
    <dgm:pt modelId="{DFF3AE0A-4227-5146-B438-51B4AAC85A28}" type="pres">
      <dgm:prSet presAssocID="{EEAC413D-4706-5E46-A373-B3E5A310DB02}" presName="hierRoot2" presStyleCnt="0">
        <dgm:presLayoutVars>
          <dgm:hierBranch val="init"/>
        </dgm:presLayoutVars>
      </dgm:prSet>
      <dgm:spPr/>
    </dgm:pt>
    <dgm:pt modelId="{5A171AA2-F242-8344-B3FF-FEE2545FD1FA}" type="pres">
      <dgm:prSet presAssocID="{EEAC413D-4706-5E46-A373-B3E5A310DB02}" presName="rootComposite" presStyleCnt="0"/>
      <dgm:spPr/>
    </dgm:pt>
    <dgm:pt modelId="{8D842547-7F72-7641-B863-2ACE63512EA6}" type="pres">
      <dgm:prSet presAssocID="{EEAC413D-4706-5E46-A373-B3E5A310DB02}" presName="rootText" presStyleLbl="node2" presStyleIdx="2" presStyleCnt="3">
        <dgm:presLayoutVars>
          <dgm:chPref val="3"/>
        </dgm:presLayoutVars>
      </dgm:prSet>
      <dgm:spPr/>
    </dgm:pt>
    <dgm:pt modelId="{373183E8-4A5C-4842-81D9-3718057C8AB4}" type="pres">
      <dgm:prSet presAssocID="{EEAC413D-4706-5E46-A373-B3E5A310DB02}" presName="rootConnector" presStyleLbl="node2" presStyleIdx="2" presStyleCnt="3"/>
      <dgm:spPr/>
    </dgm:pt>
    <dgm:pt modelId="{7CCEB7F7-4C5B-8F41-8E4D-689112B13C28}" type="pres">
      <dgm:prSet presAssocID="{EEAC413D-4706-5E46-A373-B3E5A310DB02}" presName="hierChild4" presStyleCnt="0"/>
      <dgm:spPr/>
    </dgm:pt>
    <dgm:pt modelId="{3B4369A2-2C8B-FE4C-B43E-2C3A40B964C5}" type="pres">
      <dgm:prSet presAssocID="{EEAC413D-4706-5E46-A373-B3E5A310DB02}" presName="hierChild5" presStyleCnt="0"/>
      <dgm:spPr/>
    </dgm:pt>
    <dgm:pt modelId="{07098213-8286-0B4D-9992-B5D73BAEE76C}" type="pres">
      <dgm:prSet presAssocID="{3E4AF8A0-649B-4048-A937-A6715A74833C}" presName="hierChild3" presStyleCnt="0"/>
      <dgm:spPr/>
    </dgm:pt>
  </dgm:ptLst>
  <dgm:cxnLst>
    <dgm:cxn modelId="{1F1A6A12-5D4D-CB4E-901E-0D230657B3D8}" srcId="{4F04AE7D-8EAA-D444-BEDD-941A6E76C698}" destId="{3E4AF8A0-649B-4048-A937-A6715A74833C}" srcOrd="0" destOrd="0" parTransId="{706DC9C0-053B-5941-A873-B9B15CEDC0EA}" sibTransId="{AB6ABEC9-C12F-784B-B381-10395CE05EB1}"/>
    <dgm:cxn modelId="{DC5E0822-6DD2-9C4C-85D0-B9A99F8A6730}" type="presOf" srcId="{80D5E40D-CB07-CD42-8ADD-A43678685C7F}" destId="{0776EF48-917F-5147-B53C-61D20FA0C0A3}" srcOrd="1" destOrd="0" presId="urn:microsoft.com/office/officeart/2005/8/layout/orgChart1"/>
    <dgm:cxn modelId="{04BEA330-78C0-8B46-B8A7-870A06424A17}" type="presOf" srcId="{EEAC413D-4706-5E46-A373-B3E5A310DB02}" destId="{373183E8-4A5C-4842-81D9-3718057C8AB4}" srcOrd="1" destOrd="0" presId="urn:microsoft.com/office/officeart/2005/8/layout/orgChart1"/>
    <dgm:cxn modelId="{DFC62E3B-DC4F-3844-8D79-A55813572061}" srcId="{3E4AF8A0-649B-4048-A937-A6715A74833C}" destId="{03538942-E6D9-B741-8DE0-796790813603}" srcOrd="0" destOrd="0" parTransId="{B6FE0E11-5FA1-BB4C-A570-F1785D11EF3A}" sibTransId="{6D314262-B6BD-774C-ACAB-9B7ADF3511BD}"/>
    <dgm:cxn modelId="{AF705A75-4F31-A64E-BD62-61D063E0D1EF}" type="presOf" srcId="{4F04AE7D-8EAA-D444-BEDD-941A6E76C698}" destId="{EAD334A2-730F-2448-B588-EB8532AF95CF}" srcOrd="0" destOrd="0" presId="urn:microsoft.com/office/officeart/2005/8/layout/orgChart1"/>
    <dgm:cxn modelId="{45567C79-526E-6C4B-8709-A70B529BF1DB}" type="presOf" srcId="{03538942-E6D9-B741-8DE0-796790813603}" destId="{8EF5842C-D256-DF45-9A2B-57979E36000C}" srcOrd="0" destOrd="0" presId="urn:microsoft.com/office/officeart/2005/8/layout/orgChart1"/>
    <dgm:cxn modelId="{E48D9F81-D6BA-6E48-94F3-9E711FAD0097}" type="presOf" srcId="{80D5E40D-CB07-CD42-8ADD-A43678685C7F}" destId="{2B2F8922-52AC-914B-B564-5FC44F22A14E}" srcOrd="0" destOrd="0" presId="urn:microsoft.com/office/officeart/2005/8/layout/orgChart1"/>
    <dgm:cxn modelId="{1271668E-4740-004B-A793-B3E2D23DC017}" type="presOf" srcId="{03538942-E6D9-B741-8DE0-796790813603}" destId="{E928CB67-1A2B-194F-AF0A-EE9392CD127F}" srcOrd="1" destOrd="0" presId="urn:microsoft.com/office/officeart/2005/8/layout/orgChart1"/>
    <dgm:cxn modelId="{0A5F1B96-EA2D-A848-9DE7-AB3D56548B53}" type="presOf" srcId="{3E4AF8A0-649B-4048-A937-A6715A74833C}" destId="{49266ED6-316F-0D4A-8AB8-2C3B663F2521}" srcOrd="1" destOrd="0" presId="urn:microsoft.com/office/officeart/2005/8/layout/orgChart1"/>
    <dgm:cxn modelId="{F27B2D96-B3D2-7747-9A03-7FF07528D6F2}" srcId="{3E4AF8A0-649B-4048-A937-A6715A74833C}" destId="{EEAC413D-4706-5E46-A373-B3E5A310DB02}" srcOrd="2" destOrd="0" parTransId="{92E52141-A8FE-3C43-B28F-186B6ACB54EF}" sibTransId="{D7813174-4BCA-5E4D-8589-C0EAA9D1C43D}"/>
    <dgm:cxn modelId="{910F0C99-3F63-6540-9F43-D248D44FC2D1}" type="presOf" srcId="{B6FE0E11-5FA1-BB4C-A570-F1785D11EF3A}" destId="{043D415B-F5E0-AD41-8E51-D0682F4D56EC}" srcOrd="0" destOrd="0" presId="urn:microsoft.com/office/officeart/2005/8/layout/orgChart1"/>
    <dgm:cxn modelId="{ABFB599E-7481-9246-B528-4B351D3B5376}" type="presOf" srcId="{5BAAAC54-72D3-FD46-B6ED-7530466D438C}" destId="{EC8E2C6C-673A-2E49-9DB6-558CDB87300E}" srcOrd="0" destOrd="0" presId="urn:microsoft.com/office/officeart/2005/8/layout/orgChart1"/>
    <dgm:cxn modelId="{1E9C59BA-9DC0-9E49-971A-D2A59D7189A7}" type="presOf" srcId="{EEAC413D-4706-5E46-A373-B3E5A310DB02}" destId="{8D842547-7F72-7641-B863-2ACE63512EA6}" srcOrd="0" destOrd="0" presId="urn:microsoft.com/office/officeart/2005/8/layout/orgChart1"/>
    <dgm:cxn modelId="{D48C44CA-D149-CA46-BA58-562A35838E13}" srcId="{3E4AF8A0-649B-4048-A937-A6715A74833C}" destId="{80D5E40D-CB07-CD42-8ADD-A43678685C7F}" srcOrd="1" destOrd="0" parTransId="{5BAAAC54-72D3-FD46-B6ED-7530466D438C}" sibTransId="{24ADF6D2-8680-9845-8378-579C03DA90DC}"/>
    <dgm:cxn modelId="{BD7710D8-A720-6245-A869-EC8799BC021C}" type="presOf" srcId="{92E52141-A8FE-3C43-B28F-186B6ACB54EF}" destId="{5725A703-A828-1F43-BFC2-323A22529249}" srcOrd="0" destOrd="0" presId="urn:microsoft.com/office/officeart/2005/8/layout/orgChart1"/>
    <dgm:cxn modelId="{897034F0-8347-B846-B8A8-0409B53E65B4}" type="presOf" srcId="{3E4AF8A0-649B-4048-A937-A6715A74833C}" destId="{B73DA4C8-A96E-C64B-BF40-FDE7D10809B4}" srcOrd="0" destOrd="0" presId="urn:microsoft.com/office/officeart/2005/8/layout/orgChart1"/>
    <dgm:cxn modelId="{73114BA1-3172-EE42-A5E7-EAF9E66EFF0E}" type="presParOf" srcId="{EAD334A2-730F-2448-B588-EB8532AF95CF}" destId="{FD3EE015-67F1-1945-B0A9-B74891242903}" srcOrd="0" destOrd="0" presId="urn:microsoft.com/office/officeart/2005/8/layout/orgChart1"/>
    <dgm:cxn modelId="{E630A129-0961-3849-A2D7-A7B158191BD9}" type="presParOf" srcId="{FD3EE015-67F1-1945-B0A9-B74891242903}" destId="{B773D765-3F90-BA4C-A4C4-7479280CB109}" srcOrd="0" destOrd="0" presId="urn:microsoft.com/office/officeart/2005/8/layout/orgChart1"/>
    <dgm:cxn modelId="{CBB10873-85EF-1C4E-A433-214A0731434F}" type="presParOf" srcId="{B773D765-3F90-BA4C-A4C4-7479280CB109}" destId="{B73DA4C8-A96E-C64B-BF40-FDE7D10809B4}" srcOrd="0" destOrd="0" presId="urn:microsoft.com/office/officeart/2005/8/layout/orgChart1"/>
    <dgm:cxn modelId="{C031B814-D849-3543-A54D-7E2E0804C905}" type="presParOf" srcId="{B773D765-3F90-BA4C-A4C4-7479280CB109}" destId="{49266ED6-316F-0D4A-8AB8-2C3B663F2521}" srcOrd="1" destOrd="0" presId="urn:microsoft.com/office/officeart/2005/8/layout/orgChart1"/>
    <dgm:cxn modelId="{F6056751-4D9B-0447-B7DF-2A58C4197BE3}" type="presParOf" srcId="{FD3EE015-67F1-1945-B0A9-B74891242903}" destId="{C82DD9A1-492C-5C4F-A8F7-6C8C1455DCF0}" srcOrd="1" destOrd="0" presId="urn:microsoft.com/office/officeart/2005/8/layout/orgChart1"/>
    <dgm:cxn modelId="{E5EA822D-236A-B946-B554-1134777447F3}" type="presParOf" srcId="{C82DD9A1-492C-5C4F-A8F7-6C8C1455DCF0}" destId="{043D415B-F5E0-AD41-8E51-D0682F4D56EC}" srcOrd="0" destOrd="0" presId="urn:microsoft.com/office/officeart/2005/8/layout/orgChart1"/>
    <dgm:cxn modelId="{6C21B5A8-7ED2-ED47-BC6E-BE2FE71DF531}" type="presParOf" srcId="{C82DD9A1-492C-5C4F-A8F7-6C8C1455DCF0}" destId="{8745A4A0-68E2-EB43-B863-B3216A1D862D}" srcOrd="1" destOrd="0" presId="urn:microsoft.com/office/officeart/2005/8/layout/orgChart1"/>
    <dgm:cxn modelId="{051E2229-D61C-1B41-B9D0-4B681E9D619D}" type="presParOf" srcId="{8745A4A0-68E2-EB43-B863-B3216A1D862D}" destId="{71B0BCDA-C96A-F945-A56F-0DE4B0AB8E99}" srcOrd="0" destOrd="0" presId="urn:microsoft.com/office/officeart/2005/8/layout/orgChart1"/>
    <dgm:cxn modelId="{E84A3CD2-8D07-904A-AB82-3E3EFAC712FC}" type="presParOf" srcId="{71B0BCDA-C96A-F945-A56F-0DE4B0AB8E99}" destId="{8EF5842C-D256-DF45-9A2B-57979E36000C}" srcOrd="0" destOrd="0" presId="urn:microsoft.com/office/officeart/2005/8/layout/orgChart1"/>
    <dgm:cxn modelId="{E19FB9E3-8C9A-114B-B1E6-314E8B765736}" type="presParOf" srcId="{71B0BCDA-C96A-F945-A56F-0DE4B0AB8E99}" destId="{E928CB67-1A2B-194F-AF0A-EE9392CD127F}" srcOrd="1" destOrd="0" presId="urn:microsoft.com/office/officeart/2005/8/layout/orgChart1"/>
    <dgm:cxn modelId="{03754FF1-6E3C-F84E-BE17-CA801FA89D8A}" type="presParOf" srcId="{8745A4A0-68E2-EB43-B863-B3216A1D862D}" destId="{1223F6C0-55D8-5943-BEA6-A3C1865B9CA0}" srcOrd="1" destOrd="0" presId="urn:microsoft.com/office/officeart/2005/8/layout/orgChart1"/>
    <dgm:cxn modelId="{57E53AD4-A893-8145-A746-D1FB7202BB0B}" type="presParOf" srcId="{8745A4A0-68E2-EB43-B863-B3216A1D862D}" destId="{B057B670-A96A-A041-BD15-0E3D69E5C184}" srcOrd="2" destOrd="0" presId="urn:microsoft.com/office/officeart/2005/8/layout/orgChart1"/>
    <dgm:cxn modelId="{106E62BF-2218-1D4F-B154-E62A063614D4}" type="presParOf" srcId="{C82DD9A1-492C-5C4F-A8F7-6C8C1455DCF0}" destId="{EC8E2C6C-673A-2E49-9DB6-558CDB87300E}" srcOrd="2" destOrd="0" presId="urn:microsoft.com/office/officeart/2005/8/layout/orgChart1"/>
    <dgm:cxn modelId="{7E24E88F-F9E8-B741-B259-48A337D6E5F1}" type="presParOf" srcId="{C82DD9A1-492C-5C4F-A8F7-6C8C1455DCF0}" destId="{165B1C80-9514-B141-B31C-2B4694070E28}" srcOrd="3" destOrd="0" presId="urn:microsoft.com/office/officeart/2005/8/layout/orgChart1"/>
    <dgm:cxn modelId="{42ED80B0-6449-4A4A-A29C-E69BB58743AB}" type="presParOf" srcId="{165B1C80-9514-B141-B31C-2B4694070E28}" destId="{AC668C98-325C-0E49-84E4-6FBE29A76E3C}" srcOrd="0" destOrd="0" presId="urn:microsoft.com/office/officeart/2005/8/layout/orgChart1"/>
    <dgm:cxn modelId="{AFED3542-2E40-8545-99B4-61776128B1C3}" type="presParOf" srcId="{AC668C98-325C-0E49-84E4-6FBE29A76E3C}" destId="{2B2F8922-52AC-914B-B564-5FC44F22A14E}" srcOrd="0" destOrd="0" presId="urn:microsoft.com/office/officeart/2005/8/layout/orgChart1"/>
    <dgm:cxn modelId="{A87C1143-BF49-6940-B149-9DAA696F44E0}" type="presParOf" srcId="{AC668C98-325C-0E49-84E4-6FBE29A76E3C}" destId="{0776EF48-917F-5147-B53C-61D20FA0C0A3}" srcOrd="1" destOrd="0" presId="urn:microsoft.com/office/officeart/2005/8/layout/orgChart1"/>
    <dgm:cxn modelId="{F429519A-915B-7E4E-83CC-A336FF875106}" type="presParOf" srcId="{165B1C80-9514-B141-B31C-2B4694070E28}" destId="{475C7D57-7ACB-B74C-8212-4C9E0D189293}" srcOrd="1" destOrd="0" presId="urn:microsoft.com/office/officeart/2005/8/layout/orgChart1"/>
    <dgm:cxn modelId="{4C4B6324-85AF-5141-BFC8-40FC5AF525A7}" type="presParOf" srcId="{165B1C80-9514-B141-B31C-2B4694070E28}" destId="{A9B6D3C8-7430-364B-B877-31843DE27B79}" srcOrd="2" destOrd="0" presId="urn:microsoft.com/office/officeart/2005/8/layout/orgChart1"/>
    <dgm:cxn modelId="{9DA2BA47-AE5D-8741-BD64-DAAED7DFDE07}" type="presParOf" srcId="{C82DD9A1-492C-5C4F-A8F7-6C8C1455DCF0}" destId="{5725A703-A828-1F43-BFC2-323A22529249}" srcOrd="4" destOrd="0" presId="urn:microsoft.com/office/officeart/2005/8/layout/orgChart1"/>
    <dgm:cxn modelId="{976FCCEE-A194-1646-97AB-4E8C7AE85935}" type="presParOf" srcId="{C82DD9A1-492C-5C4F-A8F7-6C8C1455DCF0}" destId="{DFF3AE0A-4227-5146-B438-51B4AAC85A28}" srcOrd="5" destOrd="0" presId="urn:microsoft.com/office/officeart/2005/8/layout/orgChart1"/>
    <dgm:cxn modelId="{4252CCC7-3C21-CA4A-87BF-C9CDA5E7E375}" type="presParOf" srcId="{DFF3AE0A-4227-5146-B438-51B4AAC85A28}" destId="{5A171AA2-F242-8344-B3FF-FEE2545FD1FA}" srcOrd="0" destOrd="0" presId="urn:microsoft.com/office/officeart/2005/8/layout/orgChart1"/>
    <dgm:cxn modelId="{7BCC4197-F590-2749-93C1-E6EF42E36B37}" type="presParOf" srcId="{5A171AA2-F242-8344-B3FF-FEE2545FD1FA}" destId="{8D842547-7F72-7641-B863-2ACE63512EA6}" srcOrd="0" destOrd="0" presId="urn:microsoft.com/office/officeart/2005/8/layout/orgChart1"/>
    <dgm:cxn modelId="{78A9E6F0-4F60-454E-A928-2082D52DCC1E}" type="presParOf" srcId="{5A171AA2-F242-8344-B3FF-FEE2545FD1FA}" destId="{373183E8-4A5C-4842-81D9-3718057C8AB4}" srcOrd="1" destOrd="0" presId="urn:microsoft.com/office/officeart/2005/8/layout/orgChart1"/>
    <dgm:cxn modelId="{BD809CE6-725F-9A4C-9FAE-B4D0FBBC5A48}" type="presParOf" srcId="{DFF3AE0A-4227-5146-B438-51B4AAC85A28}" destId="{7CCEB7F7-4C5B-8F41-8E4D-689112B13C28}" srcOrd="1" destOrd="0" presId="urn:microsoft.com/office/officeart/2005/8/layout/orgChart1"/>
    <dgm:cxn modelId="{9B9D5708-0A06-B84F-8B8A-21A3D0091C98}" type="presParOf" srcId="{DFF3AE0A-4227-5146-B438-51B4AAC85A28}" destId="{3B4369A2-2C8B-FE4C-B43E-2C3A40B964C5}" srcOrd="2" destOrd="0" presId="urn:microsoft.com/office/officeart/2005/8/layout/orgChart1"/>
    <dgm:cxn modelId="{0BF4A725-F5DB-A447-AF3A-6A19DA85E3A1}" type="presParOf" srcId="{FD3EE015-67F1-1945-B0A9-B74891242903}" destId="{07098213-8286-0B4D-9992-B5D73BAEE76C}"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703-A828-1F43-BFC2-323A22529249}">
      <dsp:nvSpPr>
        <dsp:cNvPr id="0" name=""/>
        <dsp:cNvSpPr/>
      </dsp:nvSpPr>
      <dsp:spPr>
        <a:xfrm>
          <a:off x="1577788" y="1085216"/>
          <a:ext cx="1116296" cy="193737"/>
        </a:xfrm>
        <a:custGeom>
          <a:avLst/>
          <a:gdLst/>
          <a:ahLst/>
          <a:cxnLst/>
          <a:rect l="0" t="0" r="0" b="0"/>
          <a:pathLst>
            <a:path>
              <a:moveTo>
                <a:pt x="0" y="0"/>
              </a:moveTo>
              <a:lnTo>
                <a:pt x="0" y="96868"/>
              </a:lnTo>
              <a:lnTo>
                <a:pt x="1116296" y="96868"/>
              </a:lnTo>
              <a:lnTo>
                <a:pt x="1116296" y="193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E2C6C-673A-2E49-9DB6-558CDB87300E}">
      <dsp:nvSpPr>
        <dsp:cNvPr id="0" name=""/>
        <dsp:cNvSpPr/>
      </dsp:nvSpPr>
      <dsp:spPr>
        <a:xfrm>
          <a:off x="1532068" y="1085216"/>
          <a:ext cx="91440" cy="193737"/>
        </a:xfrm>
        <a:custGeom>
          <a:avLst/>
          <a:gdLst/>
          <a:ahLst/>
          <a:cxnLst/>
          <a:rect l="0" t="0" r="0" b="0"/>
          <a:pathLst>
            <a:path>
              <a:moveTo>
                <a:pt x="45720" y="0"/>
              </a:moveTo>
              <a:lnTo>
                <a:pt x="45720" y="193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D415B-F5E0-AD41-8E51-D0682F4D56EC}">
      <dsp:nvSpPr>
        <dsp:cNvPr id="0" name=""/>
        <dsp:cNvSpPr/>
      </dsp:nvSpPr>
      <dsp:spPr>
        <a:xfrm>
          <a:off x="461491" y="1085216"/>
          <a:ext cx="1116296" cy="193737"/>
        </a:xfrm>
        <a:custGeom>
          <a:avLst/>
          <a:gdLst/>
          <a:ahLst/>
          <a:cxnLst/>
          <a:rect l="0" t="0" r="0" b="0"/>
          <a:pathLst>
            <a:path>
              <a:moveTo>
                <a:pt x="1116296" y="0"/>
              </a:moveTo>
              <a:lnTo>
                <a:pt x="1116296" y="96868"/>
              </a:lnTo>
              <a:lnTo>
                <a:pt x="0" y="96868"/>
              </a:lnTo>
              <a:lnTo>
                <a:pt x="0" y="193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A4C8-A96E-C64B-BF40-FDE7D10809B4}">
      <dsp:nvSpPr>
        <dsp:cNvPr id="0" name=""/>
        <dsp:cNvSpPr/>
      </dsp:nvSpPr>
      <dsp:spPr>
        <a:xfrm>
          <a:off x="1116508" y="623936"/>
          <a:ext cx="922559" cy="461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rs1</a:t>
          </a:r>
        </a:p>
      </dsp:txBody>
      <dsp:txXfrm>
        <a:off x="1116508" y="623936"/>
        <a:ext cx="922559" cy="461279"/>
      </dsp:txXfrm>
    </dsp:sp>
    <dsp:sp modelId="{8EF5842C-D256-DF45-9A2B-57979E36000C}">
      <dsp:nvSpPr>
        <dsp:cNvPr id="0" name=""/>
        <dsp:cNvSpPr/>
      </dsp:nvSpPr>
      <dsp:spPr>
        <a:xfrm>
          <a:off x="211" y="1278953"/>
          <a:ext cx="922559" cy="461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read</a:t>
          </a:r>
        </a:p>
      </dsp:txBody>
      <dsp:txXfrm>
        <a:off x="211" y="1278953"/>
        <a:ext cx="922559" cy="461279"/>
      </dsp:txXfrm>
    </dsp:sp>
    <dsp:sp modelId="{2B2F8922-52AC-914B-B564-5FC44F22A14E}">
      <dsp:nvSpPr>
        <dsp:cNvPr id="0" name=""/>
        <dsp:cNvSpPr/>
      </dsp:nvSpPr>
      <dsp:spPr>
        <a:xfrm>
          <a:off x="1116508" y="1278953"/>
          <a:ext cx="922559" cy="461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write</a:t>
          </a:r>
        </a:p>
      </dsp:txBody>
      <dsp:txXfrm>
        <a:off x="1116508" y="1278953"/>
        <a:ext cx="922559" cy="461279"/>
      </dsp:txXfrm>
    </dsp:sp>
    <dsp:sp modelId="{8D842547-7F72-7641-B863-2ACE63512EA6}">
      <dsp:nvSpPr>
        <dsp:cNvPr id="0" name=""/>
        <dsp:cNvSpPr/>
      </dsp:nvSpPr>
      <dsp:spPr>
        <a:xfrm>
          <a:off x="2232804" y="1278953"/>
          <a:ext cx="922559" cy="461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download</a:t>
          </a:r>
        </a:p>
      </dsp:txBody>
      <dsp:txXfrm>
        <a:off x="2232804" y="1278953"/>
        <a:ext cx="922559" cy="461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703-A828-1F43-BFC2-323A22529249}">
      <dsp:nvSpPr>
        <dsp:cNvPr id="0" name=""/>
        <dsp:cNvSpPr/>
      </dsp:nvSpPr>
      <dsp:spPr>
        <a:xfrm>
          <a:off x="1440458" y="1046583"/>
          <a:ext cx="1019135" cy="176874"/>
        </a:xfrm>
        <a:custGeom>
          <a:avLst/>
          <a:gdLst/>
          <a:ahLst/>
          <a:cxnLst/>
          <a:rect l="0" t="0" r="0" b="0"/>
          <a:pathLst>
            <a:path>
              <a:moveTo>
                <a:pt x="0" y="0"/>
              </a:moveTo>
              <a:lnTo>
                <a:pt x="0" y="88437"/>
              </a:lnTo>
              <a:lnTo>
                <a:pt x="1019135" y="88437"/>
              </a:lnTo>
              <a:lnTo>
                <a:pt x="1019135" y="176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E2C6C-673A-2E49-9DB6-558CDB87300E}">
      <dsp:nvSpPr>
        <dsp:cNvPr id="0" name=""/>
        <dsp:cNvSpPr/>
      </dsp:nvSpPr>
      <dsp:spPr>
        <a:xfrm>
          <a:off x="1394738" y="1046583"/>
          <a:ext cx="91440" cy="176874"/>
        </a:xfrm>
        <a:custGeom>
          <a:avLst/>
          <a:gdLst/>
          <a:ahLst/>
          <a:cxnLst/>
          <a:rect l="0" t="0" r="0" b="0"/>
          <a:pathLst>
            <a:path>
              <a:moveTo>
                <a:pt x="45720" y="0"/>
              </a:moveTo>
              <a:lnTo>
                <a:pt x="45720" y="176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D415B-F5E0-AD41-8E51-D0682F4D56EC}">
      <dsp:nvSpPr>
        <dsp:cNvPr id="0" name=""/>
        <dsp:cNvSpPr/>
      </dsp:nvSpPr>
      <dsp:spPr>
        <a:xfrm>
          <a:off x="421323" y="1046583"/>
          <a:ext cx="1019135" cy="176874"/>
        </a:xfrm>
        <a:custGeom>
          <a:avLst/>
          <a:gdLst/>
          <a:ahLst/>
          <a:cxnLst/>
          <a:rect l="0" t="0" r="0" b="0"/>
          <a:pathLst>
            <a:path>
              <a:moveTo>
                <a:pt x="1019135" y="0"/>
              </a:moveTo>
              <a:lnTo>
                <a:pt x="1019135" y="88437"/>
              </a:lnTo>
              <a:lnTo>
                <a:pt x="0" y="88437"/>
              </a:lnTo>
              <a:lnTo>
                <a:pt x="0" y="1768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A4C8-A96E-C64B-BF40-FDE7D10809B4}">
      <dsp:nvSpPr>
        <dsp:cNvPr id="0" name=""/>
        <dsp:cNvSpPr/>
      </dsp:nvSpPr>
      <dsp:spPr>
        <a:xfrm>
          <a:off x="1019328" y="625452"/>
          <a:ext cx="842260" cy="4211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rs2</a:t>
          </a:r>
        </a:p>
      </dsp:txBody>
      <dsp:txXfrm>
        <a:off x="1019328" y="625452"/>
        <a:ext cx="842260" cy="421130"/>
      </dsp:txXfrm>
    </dsp:sp>
    <dsp:sp modelId="{8EF5842C-D256-DF45-9A2B-57979E36000C}">
      <dsp:nvSpPr>
        <dsp:cNvPr id="0" name=""/>
        <dsp:cNvSpPr/>
      </dsp:nvSpPr>
      <dsp:spPr>
        <a:xfrm>
          <a:off x="193" y="1223457"/>
          <a:ext cx="842260" cy="421130"/>
        </a:xfrm>
        <a:prstGeom prst="rect">
          <a:avLst/>
        </a:prstGeom>
        <a:solidFill>
          <a:schemeClr val="accent5">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read</a:t>
          </a:r>
        </a:p>
      </dsp:txBody>
      <dsp:txXfrm>
        <a:off x="193" y="1223457"/>
        <a:ext cx="842260" cy="421130"/>
      </dsp:txXfrm>
    </dsp:sp>
    <dsp:sp modelId="{2B2F8922-52AC-914B-B564-5FC44F22A14E}">
      <dsp:nvSpPr>
        <dsp:cNvPr id="0" name=""/>
        <dsp:cNvSpPr/>
      </dsp:nvSpPr>
      <dsp:spPr>
        <a:xfrm>
          <a:off x="1019328" y="1223457"/>
          <a:ext cx="842260" cy="421130"/>
        </a:xfrm>
        <a:prstGeom prst="rect">
          <a:avLst/>
        </a:prstGeom>
        <a:solidFill>
          <a:schemeClr val="accent5">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write</a:t>
          </a:r>
        </a:p>
      </dsp:txBody>
      <dsp:txXfrm>
        <a:off x="1019328" y="1223457"/>
        <a:ext cx="842260" cy="421130"/>
      </dsp:txXfrm>
    </dsp:sp>
    <dsp:sp modelId="{8D842547-7F72-7641-B863-2ACE63512EA6}">
      <dsp:nvSpPr>
        <dsp:cNvPr id="0" name=""/>
        <dsp:cNvSpPr/>
      </dsp:nvSpPr>
      <dsp:spPr>
        <a:xfrm>
          <a:off x="2038464" y="1223457"/>
          <a:ext cx="842260" cy="4211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rent</a:t>
          </a:r>
        </a:p>
      </dsp:txBody>
      <dsp:txXfrm>
        <a:off x="2038464" y="1223457"/>
        <a:ext cx="842260" cy="4211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49DAA-2D77-3746-BE97-F81C33D54AFE}" type="datetimeFigureOut">
              <a:rPr lang="en-US" smtClean="0"/>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4DF48-98A2-434B-B3B9-43F78FBD0266}" type="slidenum">
              <a:rPr lang="en-US" smtClean="0"/>
              <a:t>‹#›</a:t>
            </a:fld>
            <a:endParaRPr lang="en-US"/>
          </a:p>
        </p:txBody>
      </p:sp>
    </p:spTree>
    <p:extLst>
      <p:ext uri="{BB962C8B-B14F-4D97-AF65-F5344CB8AC3E}">
        <p14:creationId xmlns:p14="http://schemas.microsoft.com/office/powerpoint/2010/main" val="11431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a:t>
            </a:fld>
            <a:endParaRPr lang="en-US"/>
          </a:p>
        </p:txBody>
      </p:sp>
    </p:spTree>
    <p:extLst>
      <p:ext uri="{BB962C8B-B14F-4D97-AF65-F5344CB8AC3E}">
        <p14:creationId xmlns:p14="http://schemas.microsoft.com/office/powerpoint/2010/main" val="15426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14</a:t>
            </a:fld>
            <a:endParaRPr lang="en-US"/>
          </a:p>
        </p:txBody>
      </p:sp>
    </p:spTree>
    <p:extLst>
      <p:ext uri="{BB962C8B-B14F-4D97-AF65-F5344CB8AC3E}">
        <p14:creationId xmlns:p14="http://schemas.microsoft.com/office/powerpoint/2010/main" val="261015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15</a:t>
            </a:fld>
            <a:endParaRPr lang="en-US"/>
          </a:p>
        </p:txBody>
      </p:sp>
    </p:spTree>
    <p:extLst>
      <p:ext uri="{BB962C8B-B14F-4D97-AF65-F5344CB8AC3E}">
        <p14:creationId xmlns:p14="http://schemas.microsoft.com/office/powerpoint/2010/main" val="3258572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Neil Madden has said on the OAuth list: Prefers WWW-Authenticate header for discovery because it makes the authentication challenge self-contained, it allows more than one AS to be specified (though UMA doesn’t explicitly allow that?), and </a:t>
            </a:r>
            <a:r>
              <a:rPr lang="en-US" sz="1200" b="0" i="0" u="none" strike="noStrike" kern="1200" dirty="0">
                <a:solidFill>
                  <a:schemeClr val="tx1"/>
                </a:solidFill>
                <a:effectLst/>
                <a:latin typeface="+mn-lt"/>
                <a:ea typeface="+mn-ea"/>
                <a:cs typeface="+mn-cs"/>
              </a:rPr>
              <a:t>it allows a proxy to add its own AS </a:t>
            </a:r>
            <a:r>
              <a:rPr lang="en-US" sz="1200" b="0" i="0" u="none" strike="noStrike" kern="1200" dirty="0" err="1">
                <a:solidFill>
                  <a:schemeClr val="tx1"/>
                </a:solidFill>
                <a:effectLst/>
                <a:latin typeface="+mn-lt"/>
                <a:ea typeface="+mn-ea"/>
                <a:cs typeface="+mn-cs"/>
              </a:rPr>
              <a:t>uri</a:t>
            </a:r>
            <a:r>
              <a:rPr lang="en-US" sz="1200" b="0" i="0" u="none" strike="noStrike" kern="1200" dirty="0">
                <a:solidFill>
                  <a:schemeClr val="tx1"/>
                </a:solidFill>
                <a:effectLst/>
                <a:latin typeface="+mn-lt"/>
                <a:ea typeface="+mn-ea"/>
                <a:cs typeface="+mn-cs"/>
              </a:rPr>
              <a:t> as a Proxy-Authenticate header, independently of the main resource server’s AS. </a:t>
            </a:r>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16</a:t>
            </a:fld>
            <a:endParaRPr lang="en-US"/>
          </a:p>
        </p:txBody>
      </p:sp>
    </p:spTree>
    <p:extLst>
      <p:ext uri="{BB962C8B-B14F-4D97-AF65-F5344CB8AC3E}">
        <p14:creationId xmlns:p14="http://schemas.microsoft.com/office/powerpoint/2010/main" val="19222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“resources” in a bit</a:t>
            </a:r>
          </a:p>
        </p:txBody>
      </p:sp>
      <p:sp>
        <p:nvSpPr>
          <p:cNvPr id="4" name="Slide Number Placeholder 3"/>
          <p:cNvSpPr>
            <a:spLocks noGrp="1"/>
          </p:cNvSpPr>
          <p:nvPr>
            <p:ph type="sldNum" sz="quarter" idx="5"/>
          </p:nvPr>
        </p:nvSpPr>
        <p:spPr/>
        <p:txBody>
          <a:bodyPr/>
          <a:lstStyle/>
          <a:p>
            <a:fld id="{E7F4DF48-98A2-434B-B3B9-43F78FBD0266}" type="slidenum">
              <a:rPr lang="en-US" smtClean="0"/>
              <a:t>17</a:t>
            </a:fld>
            <a:endParaRPr lang="en-US"/>
          </a:p>
        </p:txBody>
      </p:sp>
    </p:spTree>
    <p:extLst>
      <p:ext uri="{BB962C8B-B14F-4D97-AF65-F5344CB8AC3E}">
        <p14:creationId xmlns:p14="http://schemas.microsoft.com/office/powerpoint/2010/main" val="58752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 each scope in {</a:t>
            </a:r>
            <a:r>
              <a:rPr lang="en-US" dirty="0" err="1"/>
              <a:t>RegisteredScopes</a:t>
            </a:r>
            <a:r>
              <a:rPr lang="en-US" dirty="0"/>
              <a:t> ∩ </a:t>
            </a:r>
            <a:r>
              <a:rPr lang="en-US" dirty="0" err="1"/>
              <a:t>RequestedScopes</a:t>
            </a:r>
            <a:r>
              <a:rPr lang="en-US" dirty="0"/>
              <a:t>} as matching any available scope associated with a resource found in the permission ticket.”</a:t>
            </a:r>
          </a:p>
        </p:txBody>
      </p:sp>
      <p:sp>
        <p:nvSpPr>
          <p:cNvPr id="4" name="Slide Number Placeholder 3"/>
          <p:cNvSpPr>
            <a:spLocks noGrp="1"/>
          </p:cNvSpPr>
          <p:nvPr>
            <p:ph type="sldNum" sz="quarter" idx="5"/>
          </p:nvPr>
        </p:nvSpPr>
        <p:spPr/>
        <p:txBody>
          <a:bodyPr/>
          <a:lstStyle/>
          <a:p>
            <a:fld id="{E7F4DF48-98A2-434B-B3B9-43F78FBD0266}" type="slidenum">
              <a:rPr lang="en-US" smtClean="0"/>
              <a:t>20</a:t>
            </a:fld>
            <a:endParaRPr lang="en-US"/>
          </a:p>
        </p:txBody>
      </p:sp>
    </p:spTree>
    <p:extLst>
      <p:ext uri="{BB962C8B-B14F-4D97-AF65-F5344CB8AC3E}">
        <p14:creationId xmlns:p14="http://schemas.microsoft.com/office/powerpoint/2010/main" val="49935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implemented to date; “narrow ecosystem”</a:t>
            </a:r>
          </a:p>
        </p:txBody>
      </p:sp>
      <p:sp>
        <p:nvSpPr>
          <p:cNvPr id="4" name="Slide Number Placeholder 3"/>
          <p:cNvSpPr>
            <a:spLocks noGrp="1"/>
          </p:cNvSpPr>
          <p:nvPr>
            <p:ph type="sldNum" sz="quarter" idx="5"/>
          </p:nvPr>
        </p:nvSpPr>
        <p:spPr/>
        <p:txBody>
          <a:bodyPr/>
          <a:lstStyle/>
          <a:p>
            <a:fld id="{E7F4DF48-98A2-434B-B3B9-43F78FBD0266}" type="slidenum">
              <a:rPr lang="en-US" smtClean="0"/>
              <a:t>21</a:t>
            </a:fld>
            <a:endParaRPr lang="en-US"/>
          </a:p>
        </p:txBody>
      </p:sp>
    </p:spTree>
    <p:extLst>
      <p:ext uri="{BB962C8B-B14F-4D97-AF65-F5344CB8AC3E}">
        <p14:creationId xmlns:p14="http://schemas.microsoft.com/office/powerpoint/2010/main" val="9850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for, e.g., patient wanting to get a second opinion from a doctor they know but their AS has never heard of</a:t>
            </a:r>
          </a:p>
          <a:p>
            <a:r>
              <a:rPr lang="en-US" dirty="0"/>
              <a:t>Access to the browser means the AS can get access to the session without bothering the user (human </a:t>
            </a:r>
            <a:r>
              <a:rPr lang="en-US" dirty="0" err="1"/>
              <a:t>RqP</a:t>
            </a:r>
            <a:r>
              <a:rPr lang="en-US" dirty="0"/>
              <a:t>)</a:t>
            </a:r>
          </a:p>
        </p:txBody>
      </p:sp>
      <p:sp>
        <p:nvSpPr>
          <p:cNvPr id="4" name="Slide Number Placeholder 3"/>
          <p:cNvSpPr>
            <a:spLocks noGrp="1"/>
          </p:cNvSpPr>
          <p:nvPr>
            <p:ph type="sldNum" sz="quarter" idx="5"/>
          </p:nvPr>
        </p:nvSpPr>
        <p:spPr/>
        <p:txBody>
          <a:bodyPr/>
          <a:lstStyle/>
          <a:p>
            <a:fld id="{E7F4DF48-98A2-434B-B3B9-43F78FBD0266}" type="slidenum">
              <a:rPr lang="en-US" smtClean="0"/>
              <a:t>22</a:t>
            </a:fld>
            <a:endParaRPr lang="en-US"/>
          </a:p>
        </p:txBody>
      </p:sp>
    </p:spTree>
    <p:extLst>
      <p:ext uri="{BB962C8B-B14F-4D97-AF65-F5344CB8AC3E}">
        <p14:creationId xmlns:p14="http://schemas.microsoft.com/office/powerpoint/2010/main" val="214037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reported by implementers…</a:t>
            </a:r>
          </a:p>
          <a:p>
            <a:r>
              <a:rPr lang="en-US" dirty="0"/>
              <a:t>ACE is now doing something similar in the case of getting “Unauthorized”</a:t>
            </a:r>
          </a:p>
        </p:txBody>
      </p:sp>
      <p:sp>
        <p:nvSpPr>
          <p:cNvPr id="4" name="Slide Number Placeholder 3"/>
          <p:cNvSpPr>
            <a:spLocks noGrp="1"/>
          </p:cNvSpPr>
          <p:nvPr>
            <p:ph type="sldNum" sz="quarter" idx="5"/>
          </p:nvPr>
        </p:nvSpPr>
        <p:spPr/>
        <p:txBody>
          <a:bodyPr/>
          <a:lstStyle/>
          <a:p>
            <a:fld id="{E7F4DF48-98A2-434B-B3B9-43F78FBD0266}" type="slidenum">
              <a:rPr lang="en-US" smtClean="0"/>
              <a:t>23</a:t>
            </a:fld>
            <a:endParaRPr lang="en-US"/>
          </a:p>
        </p:txBody>
      </p:sp>
    </p:spTree>
    <p:extLst>
      <p:ext uri="{BB962C8B-B14F-4D97-AF65-F5344CB8AC3E}">
        <p14:creationId xmlns:p14="http://schemas.microsoft.com/office/powerpoint/2010/main" val="371625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25</a:t>
            </a:fld>
            <a:endParaRPr lang="en-US"/>
          </a:p>
        </p:txBody>
      </p:sp>
    </p:spTree>
    <p:extLst>
      <p:ext uri="{BB962C8B-B14F-4D97-AF65-F5344CB8AC3E}">
        <p14:creationId xmlns:p14="http://schemas.microsoft.com/office/powerpoint/2010/main" val="1740354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support this endpoint if using the protection API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shows the happy path</a:t>
            </a:r>
          </a:p>
          <a:p>
            <a:r>
              <a:rPr lang="en-US" dirty="0"/>
              <a:t>Currently there is no standard way to register resources in bulk</a:t>
            </a:r>
          </a:p>
        </p:txBody>
      </p:sp>
      <p:sp>
        <p:nvSpPr>
          <p:cNvPr id="4" name="Slide Number Placeholder 3"/>
          <p:cNvSpPr>
            <a:spLocks noGrp="1"/>
          </p:cNvSpPr>
          <p:nvPr>
            <p:ph type="sldNum" sz="quarter" idx="5"/>
          </p:nvPr>
        </p:nvSpPr>
        <p:spPr/>
        <p:txBody>
          <a:bodyPr/>
          <a:lstStyle/>
          <a:p>
            <a:fld id="{E7F4DF48-98A2-434B-B3B9-43F78FBD0266}" type="slidenum">
              <a:rPr lang="en-US" smtClean="0"/>
              <a:t>26</a:t>
            </a:fld>
            <a:endParaRPr lang="en-US"/>
          </a:p>
        </p:txBody>
      </p:sp>
    </p:spTree>
    <p:extLst>
      <p:ext uri="{BB962C8B-B14F-4D97-AF65-F5344CB8AC3E}">
        <p14:creationId xmlns:p14="http://schemas.microsoft.com/office/powerpoint/2010/main" val="33096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“progressive disclosure” approach</a:t>
            </a:r>
          </a:p>
          <a:p>
            <a:r>
              <a:rPr lang="en-US" dirty="0"/>
              <a:t>If </a:t>
            </a:r>
            <a:r>
              <a:rPr lang="en-US" dirty="0" err="1"/>
              <a:t>Maciej</a:t>
            </a:r>
            <a:r>
              <a:rPr lang="en-US" dirty="0"/>
              <a:t> is on site: Suggest getting together this evening to discuss at more length</a:t>
            </a:r>
          </a:p>
        </p:txBody>
      </p:sp>
      <p:sp>
        <p:nvSpPr>
          <p:cNvPr id="4" name="Slide Number Placeholder 3"/>
          <p:cNvSpPr>
            <a:spLocks noGrp="1"/>
          </p:cNvSpPr>
          <p:nvPr>
            <p:ph type="sldNum" sz="quarter" idx="5"/>
          </p:nvPr>
        </p:nvSpPr>
        <p:spPr/>
        <p:txBody>
          <a:bodyPr/>
          <a:lstStyle/>
          <a:p>
            <a:fld id="{E7F4DF48-98A2-434B-B3B9-43F78FBD0266}" type="slidenum">
              <a:rPr lang="en-US" smtClean="0"/>
              <a:t>2</a:t>
            </a:fld>
            <a:endParaRPr lang="en-US"/>
          </a:p>
        </p:txBody>
      </p:sp>
    </p:spTree>
    <p:extLst>
      <p:ext uri="{BB962C8B-B14F-4D97-AF65-F5344CB8AC3E}">
        <p14:creationId xmlns:p14="http://schemas.microsoft.com/office/powerpoint/2010/main" val="352003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“resources” in a bit</a:t>
            </a:r>
          </a:p>
        </p:txBody>
      </p:sp>
      <p:sp>
        <p:nvSpPr>
          <p:cNvPr id="4" name="Slide Number Placeholder 3"/>
          <p:cNvSpPr>
            <a:spLocks noGrp="1"/>
          </p:cNvSpPr>
          <p:nvPr>
            <p:ph type="sldNum" sz="quarter" idx="5"/>
          </p:nvPr>
        </p:nvSpPr>
        <p:spPr/>
        <p:txBody>
          <a:bodyPr/>
          <a:lstStyle/>
          <a:p>
            <a:fld id="{E7F4DF48-98A2-434B-B3B9-43F78FBD0266}" type="slidenum">
              <a:rPr lang="en-US" smtClean="0"/>
              <a:t>27</a:t>
            </a:fld>
            <a:endParaRPr lang="en-US"/>
          </a:p>
        </p:txBody>
      </p:sp>
    </p:spTree>
    <p:extLst>
      <p:ext uri="{BB962C8B-B14F-4D97-AF65-F5344CB8AC3E}">
        <p14:creationId xmlns:p14="http://schemas.microsoft.com/office/powerpoint/2010/main" val="172763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support this endpoint if using the protection API</a:t>
            </a:r>
          </a:p>
          <a:p>
            <a:r>
              <a:rPr lang="en-US" dirty="0"/>
              <a:t>Just shows the happy path</a:t>
            </a:r>
          </a:p>
        </p:txBody>
      </p:sp>
      <p:sp>
        <p:nvSpPr>
          <p:cNvPr id="4" name="Slide Number Placeholder 3"/>
          <p:cNvSpPr>
            <a:spLocks noGrp="1"/>
          </p:cNvSpPr>
          <p:nvPr>
            <p:ph type="sldNum" sz="quarter" idx="5"/>
          </p:nvPr>
        </p:nvSpPr>
        <p:spPr/>
        <p:txBody>
          <a:bodyPr/>
          <a:lstStyle/>
          <a:p>
            <a:fld id="{E7F4DF48-98A2-434B-B3B9-43F78FBD0266}" type="slidenum">
              <a:rPr lang="en-US" smtClean="0"/>
              <a:t>28</a:t>
            </a:fld>
            <a:endParaRPr lang="en-US"/>
          </a:p>
        </p:txBody>
      </p:sp>
    </p:spTree>
    <p:extLst>
      <p:ext uri="{BB962C8B-B14F-4D97-AF65-F5344CB8AC3E}">
        <p14:creationId xmlns:p14="http://schemas.microsoft.com/office/powerpoint/2010/main" val="37203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to support this endpoint if using the protection API</a:t>
            </a:r>
          </a:p>
          <a:p>
            <a:r>
              <a:rPr lang="en-US" dirty="0"/>
              <a:t>Just shows the happy path</a:t>
            </a:r>
          </a:p>
        </p:txBody>
      </p:sp>
      <p:sp>
        <p:nvSpPr>
          <p:cNvPr id="4" name="Slide Number Placeholder 3"/>
          <p:cNvSpPr>
            <a:spLocks noGrp="1"/>
          </p:cNvSpPr>
          <p:nvPr>
            <p:ph type="sldNum" sz="quarter" idx="5"/>
          </p:nvPr>
        </p:nvSpPr>
        <p:spPr/>
        <p:txBody>
          <a:bodyPr/>
          <a:lstStyle/>
          <a:p>
            <a:fld id="{E7F4DF48-98A2-434B-B3B9-43F78FBD0266}" type="slidenum">
              <a:rPr lang="en-US" smtClean="0"/>
              <a:t>29</a:t>
            </a:fld>
            <a:endParaRPr lang="en-US"/>
          </a:p>
        </p:txBody>
      </p:sp>
    </p:spTree>
    <p:extLst>
      <p:ext uri="{BB962C8B-B14F-4D97-AF65-F5344CB8AC3E}">
        <p14:creationId xmlns:p14="http://schemas.microsoft.com/office/powerpoint/2010/main" val="424583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haven’t stated that the AS should perform an RS-by-RS audience check but could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Neil Madden has said on the OAuth list: Prefers WWW-Authenticate header for discovery because it makes the authentication challenge self-contained, it allows more than one AS to be specified (though UMA doesn’t explicitly allow that?), and </a:t>
            </a:r>
            <a:r>
              <a:rPr lang="en-US" sz="1200" b="0" i="0" u="none" strike="noStrike" kern="1200" dirty="0">
                <a:solidFill>
                  <a:schemeClr val="tx1"/>
                </a:solidFill>
                <a:effectLst/>
                <a:latin typeface="+mn-lt"/>
                <a:ea typeface="+mn-ea"/>
                <a:cs typeface="+mn-cs"/>
              </a:rPr>
              <a:t>it allows a proxy to add its own AS </a:t>
            </a:r>
            <a:r>
              <a:rPr lang="en-US" sz="1200" b="0" i="0" u="none" strike="noStrike" kern="1200" dirty="0" err="1">
                <a:solidFill>
                  <a:schemeClr val="tx1"/>
                </a:solidFill>
                <a:effectLst/>
                <a:latin typeface="+mn-lt"/>
                <a:ea typeface="+mn-ea"/>
                <a:cs typeface="+mn-cs"/>
              </a:rPr>
              <a:t>uri</a:t>
            </a:r>
            <a:r>
              <a:rPr lang="en-US" sz="1200" b="0" i="0" u="none" strike="noStrike" kern="1200" dirty="0">
                <a:solidFill>
                  <a:schemeClr val="tx1"/>
                </a:solidFill>
                <a:effectLst/>
                <a:latin typeface="+mn-lt"/>
                <a:ea typeface="+mn-ea"/>
                <a:cs typeface="+mn-cs"/>
              </a:rPr>
              <a:t> as a Proxy-Authenticate header, independently of the main resource server’s AS. </a:t>
            </a:r>
            <a:endParaRPr lang="en-US" dirty="0"/>
          </a:p>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30</a:t>
            </a:fld>
            <a:endParaRPr lang="en-US"/>
          </a:p>
        </p:txBody>
      </p:sp>
    </p:spTree>
    <p:extLst>
      <p:ext uri="{BB962C8B-B14F-4D97-AF65-F5344CB8AC3E}">
        <p14:creationId xmlns:p14="http://schemas.microsoft.com/office/powerpoint/2010/main" val="247392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32</a:t>
            </a:fld>
            <a:endParaRPr lang="en-US"/>
          </a:p>
        </p:txBody>
      </p:sp>
    </p:spTree>
    <p:extLst>
      <p:ext uri="{BB962C8B-B14F-4D97-AF65-F5344CB8AC3E}">
        <p14:creationId xmlns:p14="http://schemas.microsoft.com/office/powerpoint/2010/main" val="390362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33</a:t>
            </a:fld>
            <a:endParaRPr lang="en-US"/>
          </a:p>
        </p:txBody>
      </p:sp>
    </p:spTree>
    <p:extLst>
      <p:ext uri="{BB962C8B-B14F-4D97-AF65-F5344CB8AC3E}">
        <p14:creationId xmlns:p14="http://schemas.microsoft.com/office/powerpoint/2010/main" val="460058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7F4DF48-98A2-434B-B3B9-43F78FBD0266}" type="slidenum">
              <a:rPr lang="en-US" smtClean="0"/>
              <a:t>38</a:t>
            </a:fld>
            <a:endParaRPr lang="en-US"/>
          </a:p>
        </p:txBody>
      </p:sp>
    </p:spTree>
    <p:extLst>
      <p:ext uri="{BB962C8B-B14F-4D97-AF65-F5344CB8AC3E}">
        <p14:creationId xmlns:p14="http://schemas.microsoft.com/office/powerpoint/2010/main" val="3776505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39</a:t>
            </a:fld>
            <a:endParaRPr lang="en-US"/>
          </a:p>
        </p:txBody>
      </p:sp>
    </p:spTree>
    <p:extLst>
      <p:ext uri="{BB962C8B-B14F-4D97-AF65-F5344CB8AC3E}">
        <p14:creationId xmlns:p14="http://schemas.microsoft.com/office/powerpoint/2010/main" val="390745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4</a:t>
            </a:fld>
            <a:endParaRPr lang="en-US"/>
          </a:p>
        </p:txBody>
      </p:sp>
    </p:spTree>
    <p:extLst>
      <p:ext uri="{BB962C8B-B14F-4D97-AF65-F5344CB8AC3E}">
        <p14:creationId xmlns:p14="http://schemas.microsoft.com/office/powerpoint/2010/main" val="162122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subject” control of data sharing has privacy implications, particular in the current regulatory environment</a:t>
            </a:r>
          </a:p>
        </p:txBody>
      </p:sp>
      <p:sp>
        <p:nvSpPr>
          <p:cNvPr id="4" name="Slide Number Placeholder 3"/>
          <p:cNvSpPr>
            <a:spLocks noGrp="1"/>
          </p:cNvSpPr>
          <p:nvPr>
            <p:ph type="sldNum" sz="quarter" idx="5"/>
          </p:nvPr>
        </p:nvSpPr>
        <p:spPr/>
        <p:txBody>
          <a:bodyPr/>
          <a:lstStyle/>
          <a:p>
            <a:fld id="{E7F4DF48-98A2-434B-B3B9-43F78FBD0266}" type="slidenum">
              <a:rPr lang="en-US" smtClean="0"/>
              <a:t>5</a:t>
            </a:fld>
            <a:endParaRPr lang="en-US"/>
          </a:p>
        </p:txBody>
      </p:sp>
    </p:spTree>
    <p:extLst>
      <p:ext uri="{BB962C8B-B14F-4D97-AF65-F5344CB8AC3E}">
        <p14:creationId xmlns:p14="http://schemas.microsoft.com/office/powerpoint/2010/main" val="255837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6</a:t>
            </a:fld>
            <a:endParaRPr lang="en-US"/>
          </a:p>
        </p:txBody>
      </p:sp>
    </p:spTree>
    <p:extLst>
      <p:ext uri="{BB962C8B-B14F-4D97-AF65-F5344CB8AC3E}">
        <p14:creationId xmlns:p14="http://schemas.microsoft.com/office/powerpoint/2010/main" val="362248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all the contributions? </a:t>
            </a:r>
            <a:r>
              <a:rPr lang="en-US" dirty="0" err="1"/>
              <a:t>Sedimenting</a:t>
            </a:r>
            <a:r>
              <a:rPr lang="en-US" dirty="0"/>
              <a:t> modular pieces into wider communities is a goal, to promote adoption where applicable</a:t>
            </a:r>
          </a:p>
          <a:p>
            <a:r>
              <a:rPr lang="en-US" dirty="0"/>
              <a:t>draft-</a:t>
            </a:r>
            <a:r>
              <a:rPr lang="en-US" dirty="0" err="1"/>
              <a:t>oauth</a:t>
            </a:r>
            <a:r>
              <a:rPr lang="en-US" dirty="0"/>
              <a:t>-</a:t>
            </a:r>
            <a:r>
              <a:rPr lang="en-US" dirty="0" err="1"/>
              <a:t>dyn-reg</a:t>
            </a:r>
            <a:r>
              <a:rPr lang="en-US" dirty="0"/>
              <a:t> originally from 2010, fed into RFC 7591</a:t>
            </a:r>
          </a:p>
          <a:p>
            <a:r>
              <a:rPr lang="en-US" dirty="0"/>
              <a:t>The contributed piece-parts were all part of UMA 1, from around 2015 – all expired and all ultimately folded into UMA2</a:t>
            </a:r>
          </a:p>
          <a:p>
            <a:r>
              <a:rPr lang="en-US" dirty="0"/>
              <a:t>ACE also in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UMA1 contributions ultimately turned into “stubs” in 2016 – all expired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UMA 1 to 1.0.1 was to fix a session fixation attack in a rare corner case – the attack was similar to OAuth’s – it was fixed by adding an extension spec that UMA2 obsoletes</a:t>
            </a:r>
          </a:p>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7</a:t>
            </a:fld>
            <a:endParaRPr lang="en-US"/>
          </a:p>
        </p:txBody>
      </p:sp>
    </p:spTree>
    <p:extLst>
      <p:ext uri="{BB962C8B-B14F-4D97-AF65-F5344CB8AC3E}">
        <p14:creationId xmlns:p14="http://schemas.microsoft.com/office/powerpoint/2010/main" val="391276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8</a:t>
            </a:fld>
            <a:endParaRPr lang="en-US"/>
          </a:p>
        </p:txBody>
      </p:sp>
    </p:spTree>
    <p:extLst>
      <p:ext uri="{BB962C8B-B14F-4D97-AF65-F5344CB8AC3E}">
        <p14:creationId xmlns:p14="http://schemas.microsoft.com/office/powerpoint/2010/main" val="363234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“resources” in a bit</a:t>
            </a:r>
          </a:p>
        </p:txBody>
      </p:sp>
      <p:sp>
        <p:nvSpPr>
          <p:cNvPr id="4" name="Slide Number Placeholder 3"/>
          <p:cNvSpPr>
            <a:spLocks noGrp="1"/>
          </p:cNvSpPr>
          <p:nvPr>
            <p:ph type="sldNum" sz="quarter" idx="5"/>
          </p:nvPr>
        </p:nvSpPr>
        <p:spPr/>
        <p:txBody>
          <a:bodyPr/>
          <a:lstStyle/>
          <a:p>
            <a:fld id="{E7F4DF48-98A2-434B-B3B9-43F78FBD0266}" type="slidenum">
              <a:rPr lang="en-US" smtClean="0"/>
              <a:t>9</a:t>
            </a:fld>
            <a:endParaRPr lang="en-US"/>
          </a:p>
        </p:txBody>
      </p:sp>
    </p:spTree>
    <p:extLst>
      <p:ext uri="{BB962C8B-B14F-4D97-AF65-F5344CB8AC3E}">
        <p14:creationId xmlns:p14="http://schemas.microsoft.com/office/powerpoint/2010/main" val="35399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11</a:t>
            </a:fld>
            <a:endParaRPr lang="en-US"/>
          </a:p>
        </p:txBody>
      </p:sp>
    </p:spTree>
    <p:extLst>
      <p:ext uri="{BB962C8B-B14F-4D97-AF65-F5344CB8AC3E}">
        <p14:creationId xmlns:p14="http://schemas.microsoft.com/office/powerpoint/2010/main" val="108616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42D0-CC8B-B349-AF12-99DE8AB86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B62ED-5514-C242-B9C0-DA4F0076C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1075A-CC4D-F243-B8B9-1F645A1E39B2}"/>
              </a:ext>
            </a:extLst>
          </p:cNvPr>
          <p:cNvSpPr>
            <a:spLocks noGrp="1"/>
          </p:cNvSpPr>
          <p:nvPr>
            <p:ph type="dt" sz="half" idx="10"/>
          </p:nvPr>
        </p:nvSpPr>
        <p:spPr/>
        <p:txBody>
          <a:bodyPr/>
          <a:lstStyle/>
          <a:p>
            <a:fld id="{38F5096E-2767-FC46-95A9-B7BC8D3B2243}" type="datetime1">
              <a:rPr lang="en-US" smtClean="0"/>
              <a:t>3/19/19</a:t>
            </a:fld>
            <a:endParaRPr lang="en-US"/>
          </a:p>
        </p:txBody>
      </p:sp>
      <p:sp>
        <p:nvSpPr>
          <p:cNvPr id="5" name="Footer Placeholder 4">
            <a:extLst>
              <a:ext uri="{FF2B5EF4-FFF2-40B4-BE49-F238E27FC236}">
                <a16:creationId xmlns:a16="http://schemas.microsoft.com/office/drawing/2014/main" id="{97BA4A40-8F50-7442-BB18-344609533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492D1-D68F-9E47-BEF5-2EFA8C81216C}"/>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06489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EB5D-CB5B-8146-9A8B-92FD66FCE8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B4C6D-349A-DF41-B423-B3B4C863D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3C864-FA4A-1949-A2FF-446AFCCBF8FF}"/>
              </a:ext>
            </a:extLst>
          </p:cNvPr>
          <p:cNvSpPr>
            <a:spLocks noGrp="1"/>
          </p:cNvSpPr>
          <p:nvPr>
            <p:ph type="dt" sz="half" idx="10"/>
          </p:nvPr>
        </p:nvSpPr>
        <p:spPr/>
        <p:txBody>
          <a:bodyPr/>
          <a:lstStyle/>
          <a:p>
            <a:fld id="{6BDE9F7D-A6BA-3F41-9E96-A698F65AFB84}" type="datetime1">
              <a:rPr lang="en-US" smtClean="0"/>
              <a:t>3/19/19</a:t>
            </a:fld>
            <a:endParaRPr lang="en-US"/>
          </a:p>
        </p:txBody>
      </p:sp>
      <p:sp>
        <p:nvSpPr>
          <p:cNvPr id="5" name="Footer Placeholder 4">
            <a:extLst>
              <a:ext uri="{FF2B5EF4-FFF2-40B4-BE49-F238E27FC236}">
                <a16:creationId xmlns:a16="http://schemas.microsoft.com/office/drawing/2014/main" id="{B9F5BF24-E4C2-1E47-A708-B918B24E4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C0E53-C956-0940-A641-83E78AEB8CEF}"/>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257122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987CA-0776-A344-9660-88B031515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6C59B-AFAB-3E44-A9BC-09FADC518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9E508-51B4-7B46-86C7-76F60DACE032}"/>
              </a:ext>
            </a:extLst>
          </p:cNvPr>
          <p:cNvSpPr>
            <a:spLocks noGrp="1"/>
          </p:cNvSpPr>
          <p:nvPr>
            <p:ph type="dt" sz="half" idx="10"/>
          </p:nvPr>
        </p:nvSpPr>
        <p:spPr/>
        <p:txBody>
          <a:bodyPr/>
          <a:lstStyle/>
          <a:p>
            <a:fld id="{247AE7C8-503E-9F43-A1FF-B980072A418B}" type="datetime1">
              <a:rPr lang="en-US" smtClean="0"/>
              <a:t>3/19/19</a:t>
            </a:fld>
            <a:endParaRPr lang="en-US"/>
          </a:p>
        </p:txBody>
      </p:sp>
      <p:sp>
        <p:nvSpPr>
          <p:cNvPr id="5" name="Footer Placeholder 4">
            <a:extLst>
              <a:ext uri="{FF2B5EF4-FFF2-40B4-BE49-F238E27FC236}">
                <a16:creationId xmlns:a16="http://schemas.microsoft.com/office/drawing/2014/main" id="{2F60AB9F-9C00-8D47-AF8C-B1E211E36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149E6-A557-8E48-876D-2D40D4F0FB5D}"/>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1989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96E1-1100-EE4C-ABDF-13DE0A87F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4F81B-1E2E-3F4E-B960-2982682C4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EEB4F-5475-6845-9725-C272FA15F4EB}"/>
              </a:ext>
            </a:extLst>
          </p:cNvPr>
          <p:cNvSpPr>
            <a:spLocks noGrp="1"/>
          </p:cNvSpPr>
          <p:nvPr>
            <p:ph type="dt" sz="half" idx="10"/>
          </p:nvPr>
        </p:nvSpPr>
        <p:spPr/>
        <p:txBody>
          <a:bodyPr/>
          <a:lstStyle/>
          <a:p>
            <a:fld id="{13DACD72-1140-D44F-8B04-674E135805C7}" type="datetime1">
              <a:rPr lang="en-US" smtClean="0"/>
              <a:t>3/19/19</a:t>
            </a:fld>
            <a:endParaRPr lang="en-US"/>
          </a:p>
        </p:txBody>
      </p:sp>
      <p:sp>
        <p:nvSpPr>
          <p:cNvPr id="5" name="Footer Placeholder 4">
            <a:extLst>
              <a:ext uri="{FF2B5EF4-FFF2-40B4-BE49-F238E27FC236}">
                <a16:creationId xmlns:a16="http://schemas.microsoft.com/office/drawing/2014/main" id="{20F8A1CD-5766-8E44-8BDB-C7D236B95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64DCF-0515-D448-AB38-C352286D40A5}"/>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21936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2BDE-E5C3-EA4B-9E1F-061D1EB87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2DEAE0-70FE-6F42-9260-32493C002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1580C-B2D0-8E4D-A715-C46B3FCA5B58}"/>
              </a:ext>
            </a:extLst>
          </p:cNvPr>
          <p:cNvSpPr>
            <a:spLocks noGrp="1"/>
          </p:cNvSpPr>
          <p:nvPr>
            <p:ph type="dt" sz="half" idx="10"/>
          </p:nvPr>
        </p:nvSpPr>
        <p:spPr/>
        <p:txBody>
          <a:bodyPr/>
          <a:lstStyle/>
          <a:p>
            <a:fld id="{6BD18D83-577B-784C-9814-38161DB7A832}" type="datetime1">
              <a:rPr lang="en-US" smtClean="0"/>
              <a:t>3/19/19</a:t>
            </a:fld>
            <a:endParaRPr lang="en-US"/>
          </a:p>
        </p:txBody>
      </p:sp>
      <p:sp>
        <p:nvSpPr>
          <p:cNvPr id="5" name="Footer Placeholder 4">
            <a:extLst>
              <a:ext uri="{FF2B5EF4-FFF2-40B4-BE49-F238E27FC236}">
                <a16:creationId xmlns:a16="http://schemas.microsoft.com/office/drawing/2014/main" id="{E544D5DE-2CFF-544B-A81F-2E2BFB235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0B8F8-9042-AE40-B8C3-5E23D33E1B15}"/>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41171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ABB1-A26F-D948-8938-BA787F818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51F97-BC10-894C-93EA-818D344F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97495-8AFD-0042-A71C-50D7B99BB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78A25-88CA-F244-8CF9-E18D7E3BB008}"/>
              </a:ext>
            </a:extLst>
          </p:cNvPr>
          <p:cNvSpPr>
            <a:spLocks noGrp="1"/>
          </p:cNvSpPr>
          <p:nvPr>
            <p:ph type="dt" sz="half" idx="10"/>
          </p:nvPr>
        </p:nvSpPr>
        <p:spPr/>
        <p:txBody>
          <a:bodyPr/>
          <a:lstStyle/>
          <a:p>
            <a:fld id="{2917D7FA-6968-864F-8C37-224E6721D700}" type="datetime1">
              <a:rPr lang="en-US" smtClean="0"/>
              <a:t>3/19/19</a:t>
            </a:fld>
            <a:endParaRPr lang="en-US"/>
          </a:p>
        </p:txBody>
      </p:sp>
      <p:sp>
        <p:nvSpPr>
          <p:cNvPr id="6" name="Footer Placeholder 5">
            <a:extLst>
              <a:ext uri="{FF2B5EF4-FFF2-40B4-BE49-F238E27FC236}">
                <a16:creationId xmlns:a16="http://schemas.microsoft.com/office/drawing/2014/main" id="{6EB818FD-95EB-DF48-9A18-91274800E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C9AD8-53F2-9E47-98CC-7E7518EAAC3E}"/>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92831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CB7C-8B29-6440-9A4E-BA39AD8EF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D3191-6C1E-7045-85D2-67D18156D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BD7FF-F504-BF43-AD31-DBBFCF9F9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E306E-BCA0-A245-8305-09829CB6E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5D289-27FB-194B-897A-51DB5C5EE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B8E68D-9B63-2643-A211-B9F31B89A57B}"/>
              </a:ext>
            </a:extLst>
          </p:cNvPr>
          <p:cNvSpPr>
            <a:spLocks noGrp="1"/>
          </p:cNvSpPr>
          <p:nvPr>
            <p:ph type="dt" sz="half" idx="10"/>
          </p:nvPr>
        </p:nvSpPr>
        <p:spPr/>
        <p:txBody>
          <a:bodyPr/>
          <a:lstStyle/>
          <a:p>
            <a:fld id="{87771023-3417-8C4C-821E-A996599287D2}" type="datetime1">
              <a:rPr lang="en-US" smtClean="0"/>
              <a:t>3/19/19</a:t>
            </a:fld>
            <a:endParaRPr lang="en-US"/>
          </a:p>
        </p:txBody>
      </p:sp>
      <p:sp>
        <p:nvSpPr>
          <p:cNvPr id="8" name="Footer Placeholder 7">
            <a:extLst>
              <a:ext uri="{FF2B5EF4-FFF2-40B4-BE49-F238E27FC236}">
                <a16:creationId xmlns:a16="http://schemas.microsoft.com/office/drawing/2014/main" id="{3F7BFBC4-E5BD-F84B-9B58-73DDB8E827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C1032-DEE5-C142-B4E9-44351E3DBDD9}"/>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683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0AE5-2315-BC4E-9F5D-1EDB6656A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921DF-F1A3-3E48-8F6E-FFDD1D77165E}"/>
              </a:ext>
            </a:extLst>
          </p:cNvPr>
          <p:cNvSpPr>
            <a:spLocks noGrp="1"/>
          </p:cNvSpPr>
          <p:nvPr>
            <p:ph type="dt" sz="half" idx="10"/>
          </p:nvPr>
        </p:nvSpPr>
        <p:spPr/>
        <p:txBody>
          <a:bodyPr/>
          <a:lstStyle/>
          <a:p>
            <a:fld id="{7AFB2693-371A-1A46-9C08-2ADF9F8FF4C1}" type="datetime1">
              <a:rPr lang="en-US" smtClean="0"/>
              <a:t>3/19/19</a:t>
            </a:fld>
            <a:endParaRPr lang="en-US"/>
          </a:p>
        </p:txBody>
      </p:sp>
      <p:sp>
        <p:nvSpPr>
          <p:cNvPr id="4" name="Footer Placeholder 3">
            <a:extLst>
              <a:ext uri="{FF2B5EF4-FFF2-40B4-BE49-F238E27FC236}">
                <a16:creationId xmlns:a16="http://schemas.microsoft.com/office/drawing/2014/main" id="{68D78F3D-CE83-844D-8EE9-6DDE0DDE8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257C66-CBBC-964F-A32C-BEFF3C3403D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416144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EB068-8494-9D49-986D-35877F3D7979}"/>
              </a:ext>
            </a:extLst>
          </p:cNvPr>
          <p:cNvSpPr>
            <a:spLocks noGrp="1"/>
          </p:cNvSpPr>
          <p:nvPr>
            <p:ph type="dt" sz="half" idx="10"/>
          </p:nvPr>
        </p:nvSpPr>
        <p:spPr/>
        <p:txBody>
          <a:bodyPr/>
          <a:lstStyle/>
          <a:p>
            <a:fld id="{9C564171-3D33-5849-8FBE-BFE59963FBC0}" type="datetime1">
              <a:rPr lang="en-US" smtClean="0"/>
              <a:t>3/19/19</a:t>
            </a:fld>
            <a:endParaRPr lang="en-US"/>
          </a:p>
        </p:txBody>
      </p:sp>
      <p:sp>
        <p:nvSpPr>
          <p:cNvPr id="3" name="Footer Placeholder 2">
            <a:extLst>
              <a:ext uri="{FF2B5EF4-FFF2-40B4-BE49-F238E27FC236}">
                <a16:creationId xmlns:a16="http://schemas.microsoft.com/office/drawing/2014/main" id="{7CC3D377-BAD0-BF41-8888-2C9733E5A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768BA-9D73-1847-8E25-0E8CA25D464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20378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B94A-6A1A-784A-BDCF-9D0500582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131AC-EB06-6440-BEC2-5EF8DFC77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441F9-28E7-7348-B3EA-22566BA83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202F2-0B49-674F-8046-4EFE89E7A449}"/>
              </a:ext>
            </a:extLst>
          </p:cNvPr>
          <p:cNvSpPr>
            <a:spLocks noGrp="1"/>
          </p:cNvSpPr>
          <p:nvPr>
            <p:ph type="dt" sz="half" idx="10"/>
          </p:nvPr>
        </p:nvSpPr>
        <p:spPr/>
        <p:txBody>
          <a:bodyPr/>
          <a:lstStyle/>
          <a:p>
            <a:fld id="{726B03CA-980D-694D-B82A-DDF367E13AC9}" type="datetime1">
              <a:rPr lang="en-US" smtClean="0"/>
              <a:t>3/19/19</a:t>
            </a:fld>
            <a:endParaRPr lang="en-US"/>
          </a:p>
        </p:txBody>
      </p:sp>
      <p:sp>
        <p:nvSpPr>
          <p:cNvPr id="6" name="Footer Placeholder 5">
            <a:extLst>
              <a:ext uri="{FF2B5EF4-FFF2-40B4-BE49-F238E27FC236}">
                <a16:creationId xmlns:a16="http://schemas.microsoft.com/office/drawing/2014/main" id="{CCAC4B88-50E3-884E-B6CE-9299EDB29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BBB86-F81B-9F49-8194-EAF85472ACE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18549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0585-60E1-E942-AE02-AED83818D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51F2F-44E8-5745-B59B-0C4358CFA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659D1-A16E-6242-A63F-A14AB53D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A1C4F-A59F-1243-AA64-61B769291A70}"/>
              </a:ext>
            </a:extLst>
          </p:cNvPr>
          <p:cNvSpPr>
            <a:spLocks noGrp="1"/>
          </p:cNvSpPr>
          <p:nvPr>
            <p:ph type="dt" sz="half" idx="10"/>
          </p:nvPr>
        </p:nvSpPr>
        <p:spPr/>
        <p:txBody>
          <a:bodyPr/>
          <a:lstStyle/>
          <a:p>
            <a:fld id="{E2FEF0EC-B4DA-0847-BB12-869F07B3AAE3}" type="datetime1">
              <a:rPr lang="en-US" smtClean="0"/>
              <a:t>3/19/19</a:t>
            </a:fld>
            <a:endParaRPr lang="en-US"/>
          </a:p>
        </p:txBody>
      </p:sp>
      <p:sp>
        <p:nvSpPr>
          <p:cNvPr id="6" name="Footer Placeholder 5">
            <a:extLst>
              <a:ext uri="{FF2B5EF4-FFF2-40B4-BE49-F238E27FC236}">
                <a16:creationId xmlns:a16="http://schemas.microsoft.com/office/drawing/2014/main" id="{A2DBE77A-FAAC-3C49-9C2D-E3C94FE53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0539-76D6-6B44-A1C2-298D25EB2A39}"/>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38631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796F6-AA54-674C-8734-1EE9EDDF3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4E51B-81D8-7744-A361-EAEC4E7AF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71903-5EC1-5D4B-81F6-970EFD53A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1F8A-070D-6F4B-B267-B18781C715E2}" type="datetime1">
              <a:rPr lang="en-US" smtClean="0"/>
              <a:t>3/19/19</a:t>
            </a:fld>
            <a:endParaRPr lang="en-US"/>
          </a:p>
        </p:txBody>
      </p:sp>
      <p:sp>
        <p:nvSpPr>
          <p:cNvPr id="5" name="Footer Placeholder 4">
            <a:extLst>
              <a:ext uri="{FF2B5EF4-FFF2-40B4-BE49-F238E27FC236}">
                <a16:creationId xmlns:a16="http://schemas.microsoft.com/office/drawing/2014/main" id="{D4DA4F80-3069-264B-8446-7E10E20B8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D7942-62F8-514D-850B-30EE49D42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9D8ED-E29E-7540-8C3F-725717CEEFF2}" type="slidenum">
              <a:rPr lang="en-US" smtClean="0"/>
              <a:t>‹#›</a:t>
            </a:fld>
            <a:endParaRPr lang="en-US"/>
          </a:p>
        </p:txBody>
      </p:sp>
    </p:spTree>
    <p:extLst>
      <p:ext uri="{BB962C8B-B14F-4D97-AF65-F5344CB8AC3E}">
        <p14:creationId xmlns:p14="http://schemas.microsoft.com/office/powerpoint/2010/main" val="31014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kantarainitiative.org/confluence/display/uma/UMA+Implementa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tiff"/><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30E5-5900-0F4B-A699-7FB40A6CBE6D}"/>
              </a:ext>
            </a:extLst>
          </p:cNvPr>
          <p:cNvSpPr>
            <a:spLocks noGrp="1"/>
          </p:cNvSpPr>
          <p:nvPr>
            <p:ph type="ctrTitle"/>
          </p:nvPr>
        </p:nvSpPr>
        <p:spPr>
          <a:xfrm>
            <a:off x="1524000" y="1096963"/>
            <a:ext cx="9144000" cy="2387600"/>
          </a:xfrm>
        </p:spPr>
        <p:txBody>
          <a:bodyPr anchor="ctr" anchorCtr="0">
            <a:normAutofit fontScale="90000"/>
          </a:bodyPr>
          <a:lstStyle/>
          <a:p>
            <a:r>
              <a:rPr lang="en-US" dirty="0"/>
              <a:t>Cross-party delegation with User-Managed Access 2.0 (UMA2)</a:t>
            </a:r>
          </a:p>
        </p:txBody>
      </p:sp>
      <p:sp>
        <p:nvSpPr>
          <p:cNvPr id="3" name="Subtitle 2">
            <a:extLst>
              <a:ext uri="{FF2B5EF4-FFF2-40B4-BE49-F238E27FC236}">
                <a16:creationId xmlns:a16="http://schemas.microsoft.com/office/drawing/2014/main" id="{CB6A2AB3-1F55-8249-90D7-BB5BD5B88214}"/>
              </a:ext>
            </a:extLst>
          </p:cNvPr>
          <p:cNvSpPr>
            <a:spLocks noGrp="1"/>
          </p:cNvSpPr>
          <p:nvPr>
            <p:ph type="subTitle" idx="1"/>
          </p:nvPr>
        </p:nvSpPr>
        <p:spPr>
          <a:xfrm>
            <a:off x="1524000" y="3754437"/>
            <a:ext cx="9144000" cy="2684463"/>
          </a:xfrm>
        </p:spPr>
        <p:txBody>
          <a:bodyPr>
            <a:noAutofit/>
          </a:bodyPr>
          <a:lstStyle/>
          <a:p>
            <a:r>
              <a:rPr lang="en-US" dirty="0"/>
              <a:t>draft-</a:t>
            </a:r>
            <a:r>
              <a:rPr lang="en-US" dirty="0" err="1"/>
              <a:t>maler</a:t>
            </a:r>
            <a:r>
              <a:rPr lang="en-US" dirty="0"/>
              <a:t>-</a:t>
            </a:r>
            <a:r>
              <a:rPr lang="en-US" dirty="0" err="1"/>
              <a:t>oauth-umagrant</a:t>
            </a:r>
            <a:br>
              <a:rPr lang="en-US" dirty="0"/>
            </a:br>
            <a:r>
              <a:rPr lang="en-US" dirty="0"/>
              <a:t>draft-</a:t>
            </a:r>
            <a:r>
              <a:rPr lang="en-US" dirty="0" err="1"/>
              <a:t>maler</a:t>
            </a:r>
            <a:r>
              <a:rPr lang="en-US" dirty="0"/>
              <a:t>-</a:t>
            </a:r>
            <a:r>
              <a:rPr lang="en-US" dirty="0" err="1"/>
              <a:t>oauth-umafedauthz</a:t>
            </a:r>
            <a:endParaRPr lang="en-US" dirty="0"/>
          </a:p>
          <a:p>
            <a:pPr>
              <a:spcBef>
                <a:spcPts val="1400"/>
              </a:spcBef>
            </a:pPr>
            <a:r>
              <a:rPr lang="en-US" dirty="0"/>
              <a:t>Eve Maler (eve.maler@forgerock.com) and</a:t>
            </a:r>
            <a:br>
              <a:rPr lang="en-US" dirty="0"/>
            </a:br>
            <a:r>
              <a:rPr lang="en-US" dirty="0" err="1"/>
              <a:t>Maciej</a:t>
            </a:r>
            <a:r>
              <a:rPr lang="en-US" dirty="0"/>
              <a:t> </a:t>
            </a:r>
            <a:r>
              <a:rPr lang="en-US" dirty="0" err="1"/>
              <a:t>Machulak</a:t>
            </a:r>
            <a:r>
              <a:rPr lang="en-US" dirty="0"/>
              <a:t> (maciej.machulak@gmail.com)</a:t>
            </a:r>
          </a:p>
          <a:p>
            <a:pPr>
              <a:spcBef>
                <a:spcPts val="1400"/>
              </a:spcBef>
            </a:pPr>
            <a:r>
              <a:rPr lang="en-US" dirty="0"/>
              <a:t>IETF 104 – OAuth Working Group</a:t>
            </a:r>
          </a:p>
        </p:txBody>
      </p:sp>
      <p:sp>
        <p:nvSpPr>
          <p:cNvPr id="4" name="Slide Number Placeholder 3">
            <a:extLst>
              <a:ext uri="{FF2B5EF4-FFF2-40B4-BE49-F238E27FC236}">
                <a16:creationId xmlns:a16="http://schemas.microsoft.com/office/drawing/2014/main" id="{761EFE89-571E-A043-9800-E06F74CB4698}"/>
              </a:ext>
            </a:extLst>
          </p:cNvPr>
          <p:cNvSpPr>
            <a:spLocks noGrp="1"/>
          </p:cNvSpPr>
          <p:nvPr>
            <p:ph type="sldNum" sz="quarter" idx="12"/>
          </p:nvPr>
        </p:nvSpPr>
        <p:spPr/>
        <p:txBody>
          <a:bodyPr/>
          <a:lstStyle/>
          <a:p>
            <a:fld id="{C8B9D8ED-E29E-7540-8C3F-725717CEEFF2}" type="slidenum">
              <a:rPr lang="en-US" smtClean="0"/>
              <a:t>1</a:t>
            </a:fld>
            <a:endParaRPr lang="en-US"/>
          </a:p>
        </p:txBody>
      </p:sp>
    </p:spTree>
    <p:extLst>
      <p:ext uri="{BB962C8B-B14F-4D97-AF65-F5344CB8AC3E}">
        <p14:creationId xmlns:p14="http://schemas.microsoft.com/office/powerpoint/2010/main" val="7069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Implementation and use in the wild</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10</a:t>
            </a:fld>
            <a:endParaRPr lang="en-US"/>
          </a:p>
        </p:txBody>
      </p:sp>
    </p:spTree>
    <p:extLst>
      <p:ext uri="{BB962C8B-B14F-4D97-AF65-F5344CB8AC3E}">
        <p14:creationId xmlns:p14="http://schemas.microsoft.com/office/powerpoint/2010/main" val="410075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lstStyle/>
          <a:p>
            <a:pPr algn="ctr"/>
            <a:r>
              <a:rPr lang="en-US" dirty="0"/>
              <a:t>Typical use cases</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sz="half" idx="1"/>
          </p:nvPr>
        </p:nvSpPr>
        <p:spPr>
          <a:xfrm>
            <a:off x="838200" y="1424066"/>
            <a:ext cx="5181600" cy="5068809"/>
          </a:xfrm>
        </p:spPr>
        <p:txBody>
          <a:bodyPr>
            <a:normAutofit fontScale="85000" lnSpcReduction="20000"/>
          </a:bodyPr>
          <a:lstStyle/>
          <a:p>
            <a:pPr>
              <a:lnSpc>
                <a:spcPct val="110000"/>
              </a:lnSpc>
              <a:spcBef>
                <a:spcPts val="600"/>
              </a:spcBef>
            </a:pPr>
            <a:r>
              <a:rPr lang="en-US" dirty="0"/>
              <a:t>Alice to Bob:</a:t>
            </a:r>
          </a:p>
          <a:p>
            <a:pPr lvl="1">
              <a:lnSpc>
                <a:spcPct val="110000"/>
              </a:lnSpc>
              <a:spcBef>
                <a:spcPts val="600"/>
              </a:spcBef>
            </a:pPr>
            <a:r>
              <a:rPr lang="en-US" dirty="0"/>
              <a:t>Patient-directed (consumer-controlled) health data and health device sharing</a:t>
            </a:r>
          </a:p>
          <a:p>
            <a:pPr lvl="1">
              <a:lnSpc>
                <a:spcPct val="110000"/>
              </a:lnSpc>
              <a:spcBef>
                <a:spcPts val="600"/>
              </a:spcBef>
            </a:pPr>
            <a:r>
              <a:rPr lang="en-US" dirty="0"/>
              <a:t>Discovering and aggregating pension accounts and sharing access to financial advisors</a:t>
            </a:r>
          </a:p>
          <a:p>
            <a:pPr lvl="1">
              <a:lnSpc>
                <a:spcPct val="110000"/>
              </a:lnSpc>
              <a:spcBef>
                <a:spcPts val="600"/>
              </a:spcBef>
            </a:pPr>
            <a:r>
              <a:rPr lang="en-US" dirty="0"/>
              <a:t>Connected car: data and car sharing</a:t>
            </a:r>
          </a:p>
          <a:p>
            <a:pPr>
              <a:lnSpc>
                <a:spcPct val="110000"/>
              </a:lnSpc>
              <a:spcBef>
                <a:spcPts val="600"/>
              </a:spcBef>
            </a:pPr>
            <a:r>
              <a:rPr lang="en-US" dirty="0"/>
              <a:t>Enterprise to Alice (initial RO is an organization):</a:t>
            </a:r>
          </a:p>
          <a:p>
            <a:pPr lvl="1">
              <a:lnSpc>
                <a:spcPct val="110000"/>
              </a:lnSpc>
              <a:spcBef>
                <a:spcPts val="600"/>
              </a:spcBef>
            </a:pPr>
            <a:r>
              <a:rPr lang="en-US" dirty="0"/>
              <a:t>Enterprise API access management</a:t>
            </a:r>
          </a:p>
          <a:p>
            <a:pPr lvl="1">
              <a:lnSpc>
                <a:spcPct val="110000"/>
              </a:lnSpc>
              <a:spcBef>
                <a:spcPts val="600"/>
              </a:spcBef>
            </a:pPr>
            <a:r>
              <a:rPr lang="en-US" dirty="0"/>
              <a:t>Access delegation between employees</a:t>
            </a:r>
          </a:p>
          <a:p>
            <a:pPr>
              <a:lnSpc>
                <a:spcPct val="110000"/>
              </a:lnSpc>
              <a:spcBef>
                <a:spcPts val="600"/>
              </a:spcBef>
            </a:pPr>
            <a:r>
              <a:rPr lang="en-US" dirty="0"/>
              <a:t>Alice to Alice:</a:t>
            </a:r>
          </a:p>
          <a:p>
            <a:pPr lvl="1">
              <a:lnSpc>
                <a:spcPct val="110000"/>
              </a:lnSpc>
              <a:spcBef>
                <a:spcPts val="600"/>
              </a:spcBef>
            </a:pPr>
            <a:r>
              <a:rPr lang="en-US" dirty="0"/>
              <a:t>Proactive policy-based control of app connections</a:t>
            </a:r>
          </a:p>
        </p:txBody>
      </p:sp>
      <p:sp>
        <p:nvSpPr>
          <p:cNvPr id="5" name="Content Placeholder 4">
            <a:extLst>
              <a:ext uri="{FF2B5EF4-FFF2-40B4-BE49-F238E27FC236}">
                <a16:creationId xmlns:a16="http://schemas.microsoft.com/office/drawing/2014/main" id="{6D3B2EF7-9865-DA42-95F6-4ADA5F001BD2}"/>
              </a:ext>
            </a:extLst>
          </p:cNvPr>
          <p:cNvSpPr>
            <a:spLocks noGrp="1"/>
          </p:cNvSpPr>
          <p:nvPr>
            <p:ph sz="half" idx="2"/>
          </p:nvPr>
        </p:nvSpPr>
        <p:spPr>
          <a:xfrm>
            <a:off x="6172200" y="2833141"/>
            <a:ext cx="5181600" cy="3659734"/>
          </a:xfrm>
        </p:spPr>
        <p:txBody>
          <a:bodyPr>
            <a:normAutofit fontScale="85000" lnSpcReduction="20000"/>
          </a:bodyPr>
          <a:lstStyle/>
          <a:p>
            <a:pPr>
              <a:lnSpc>
                <a:spcPct val="110000"/>
              </a:lnSpc>
              <a:spcBef>
                <a:spcPts val="600"/>
              </a:spcBef>
            </a:pPr>
            <a:r>
              <a:rPr lang="en-US" dirty="0"/>
              <a:t>Profiled/referenced by:</a:t>
            </a:r>
          </a:p>
          <a:p>
            <a:pPr lvl="1">
              <a:lnSpc>
                <a:spcPct val="110000"/>
              </a:lnSpc>
              <a:spcBef>
                <a:spcPts val="600"/>
              </a:spcBef>
            </a:pPr>
            <a:r>
              <a:rPr lang="en-US" dirty="0"/>
              <a:t>OpenID Foundation HEART Working Group</a:t>
            </a:r>
          </a:p>
          <a:p>
            <a:pPr lvl="1">
              <a:lnSpc>
                <a:spcPct val="110000"/>
              </a:lnSpc>
              <a:spcBef>
                <a:spcPts val="600"/>
              </a:spcBef>
            </a:pPr>
            <a:r>
              <a:rPr lang="en-US" dirty="0"/>
              <a:t>UK Department for Work and Pensions</a:t>
            </a:r>
          </a:p>
          <a:p>
            <a:pPr lvl="1">
              <a:lnSpc>
                <a:spcPct val="110000"/>
              </a:lnSpc>
              <a:spcBef>
                <a:spcPts val="600"/>
              </a:spcBef>
            </a:pPr>
            <a:r>
              <a:rPr lang="en-US" dirty="0" err="1"/>
              <a:t>OpenMedReady</a:t>
            </a:r>
            <a:r>
              <a:rPr lang="en-US" dirty="0"/>
              <a:t> Alliance</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11</a:t>
            </a:fld>
            <a:endParaRPr lang="en-US"/>
          </a:p>
        </p:txBody>
      </p:sp>
    </p:spTree>
    <p:extLst>
      <p:ext uri="{BB962C8B-B14F-4D97-AF65-F5344CB8AC3E}">
        <p14:creationId xmlns:p14="http://schemas.microsoft.com/office/powerpoint/2010/main" val="209738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normAutofit fontScale="90000"/>
          </a:bodyPr>
          <a:lstStyle/>
          <a:p>
            <a:r>
              <a:rPr lang="en-US" dirty="0"/>
              <a:t>Known implementations</a:t>
            </a:r>
            <a:br>
              <a:rPr lang="en-US" dirty="0"/>
            </a:br>
            <a:r>
              <a:rPr lang="en-US" sz="2600" dirty="0"/>
              <a:t>(see also: </a:t>
            </a:r>
            <a:r>
              <a:rPr lang="en-US" sz="2600" dirty="0">
                <a:hlinkClick r:id="rId2"/>
              </a:rPr>
              <a:t>kantarainitiative.org/confluence/display/uma/UMA+Implementations</a:t>
            </a:r>
            <a:r>
              <a:rPr lang="en-US" sz="2600" dirty="0"/>
              <a:t>)</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idx="1"/>
          </p:nvPr>
        </p:nvSpPr>
        <p:spPr>
          <a:xfrm>
            <a:off x="838200" y="1698625"/>
            <a:ext cx="10515600" cy="4351338"/>
          </a:xfrm>
        </p:spPr>
        <p:txBody>
          <a:bodyPr>
            <a:normAutofit/>
          </a:bodyPr>
          <a:lstStyle/>
          <a:p>
            <a:pPr>
              <a:lnSpc>
                <a:spcPct val="100000"/>
              </a:lnSpc>
              <a:spcBef>
                <a:spcPts val="600"/>
              </a:spcBef>
            </a:pPr>
            <a:r>
              <a:rPr lang="en-US" dirty="0"/>
              <a:t>ForgeRock – financial, healthcare, IoT, G2C…</a:t>
            </a:r>
          </a:p>
          <a:p>
            <a:pPr>
              <a:lnSpc>
                <a:spcPct val="100000"/>
              </a:lnSpc>
              <a:spcBef>
                <a:spcPts val="600"/>
              </a:spcBef>
            </a:pPr>
            <a:r>
              <a:rPr lang="en-US" dirty="0" err="1"/>
              <a:t>Gluu</a:t>
            </a:r>
            <a:r>
              <a:rPr lang="en-US" dirty="0"/>
              <a:t> (open source) – API protection, enterprise, G2C…</a:t>
            </a:r>
          </a:p>
          <a:p>
            <a:pPr>
              <a:lnSpc>
                <a:spcPct val="100000"/>
              </a:lnSpc>
              <a:spcBef>
                <a:spcPts val="600"/>
              </a:spcBef>
            </a:pPr>
            <a:r>
              <a:rPr lang="en-US" dirty="0" err="1"/>
              <a:t>ShareMedData</a:t>
            </a:r>
            <a:r>
              <a:rPr lang="en-US" dirty="0"/>
              <a:t> – healthcare </a:t>
            </a:r>
          </a:p>
          <a:p>
            <a:pPr>
              <a:lnSpc>
                <a:spcPct val="100000"/>
              </a:lnSpc>
              <a:spcBef>
                <a:spcPts val="600"/>
              </a:spcBef>
            </a:pPr>
            <a:r>
              <a:rPr lang="en-US" dirty="0"/>
              <a:t>HIE of One / Trustee (open source) – healthcare</a:t>
            </a:r>
          </a:p>
          <a:p>
            <a:pPr>
              <a:lnSpc>
                <a:spcPct val="100000"/>
              </a:lnSpc>
              <a:spcBef>
                <a:spcPts val="600"/>
              </a:spcBef>
            </a:pPr>
            <a:r>
              <a:rPr lang="en-US" dirty="0"/>
              <a:t>IDENTOS – healthcare, G2C</a:t>
            </a:r>
          </a:p>
          <a:p>
            <a:pPr>
              <a:lnSpc>
                <a:spcPct val="100000"/>
              </a:lnSpc>
              <a:spcBef>
                <a:spcPts val="600"/>
              </a:spcBef>
            </a:pPr>
            <a:r>
              <a:rPr lang="en-US" dirty="0" err="1"/>
              <a:t>Pauldron</a:t>
            </a:r>
            <a:r>
              <a:rPr lang="en-US" dirty="0"/>
              <a:t> (open source) – healthcare</a:t>
            </a:r>
          </a:p>
          <a:p>
            <a:pPr>
              <a:lnSpc>
                <a:spcPct val="100000"/>
              </a:lnSpc>
              <a:spcBef>
                <a:spcPts val="600"/>
              </a:spcBef>
            </a:pPr>
            <a:r>
              <a:rPr lang="en-US" dirty="0"/>
              <a:t>RedHat </a:t>
            </a:r>
            <a:r>
              <a:rPr lang="en-US" dirty="0" err="1"/>
              <a:t>Keycloak</a:t>
            </a:r>
            <a:r>
              <a:rPr lang="en-US" dirty="0"/>
              <a:t> (open source) – enterprise, IoT…</a:t>
            </a:r>
          </a:p>
          <a:p>
            <a:pPr>
              <a:lnSpc>
                <a:spcPct val="100000"/>
              </a:lnSpc>
              <a:spcBef>
                <a:spcPts val="600"/>
              </a:spcBef>
            </a:pPr>
            <a:r>
              <a:rPr lang="en-US" dirty="0"/>
              <a:t>WSO2 (open source) – enterprise…</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12</a:t>
            </a:fld>
            <a:endParaRPr lang="en-US"/>
          </a:p>
        </p:txBody>
      </p:sp>
    </p:spTree>
    <p:extLst>
      <p:ext uri="{BB962C8B-B14F-4D97-AF65-F5344CB8AC3E}">
        <p14:creationId xmlns:p14="http://schemas.microsoft.com/office/powerpoint/2010/main" val="115156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Basic flows in the UMA grant</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13</a:t>
            </a:fld>
            <a:endParaRPr lang="en-US"/>
          </a:p>
        </p:txBody>
      </p:sp>
    </p:spTree>
    <p:extLst>
      <p:ext uri="{BB962C8B-B14F-4D97-AF65-F5344CB8AC3E}">
        <p14:creationId xmlns:p14="http://schemas.microsoft.com/office/powerpoint/2010/main" val="330696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14</a:t>
            </a:fld>
            <a:endParaRPr lang="en-US"/>
          </a:p>
        </p:txBody>
      </p:sp>
      <p:pic>
        <p:nvPicPr>
          <p:cNvPr id="9" name="Picture 8">
            <a:extLst>
              <a:ext uri="{FF2B5EF4-FFF2-40B4-BE49-F238E27FC236}">
                <a16:creationId xmlns:a16="http://schemas.microsoft.com/office/drawing/2014/main" id="{50363C22-DC6E-4247-996A-BFB05D7E0C5F}"/>
              </a:ext>
            </a:extLst>
          </p:cNvPr>
          <p:cNvPicPr>
            <a:picLocks noChangeAspect="1"/>
          </p:cNvPicPr>
          <p:nvPr/>
        </p:nvPicPr>
        <p:blipFill>
          <a:blip r:embed="rId3"/>
          <a:stretch>
            <a:fillRect/>
          </a:stretch>
        </p:blipFill>
        <p:spPr>
          <a:xfrm>
            <a:off x="1009650" y="1371601"/>
            <a:ext cx="10172700" cy="914400"/>
          </a:xfrm>
          <a:prstGeom prst="rect">
            <a:avLst/>
          </a:prstGeom>
        </p:spPr>
      </p:pic>
      <p:sp>
        <p:nvSpPr>
          <p:cNvPr id="10" name="Rounded Rectangle 9">
            <a:extLst>
              <a:ext uri="{FF2B5EF4-FFF2-40B4-BE49-F238E27FC236}">
                <a16:creationId xmlns:a16="http://schemas.microsoft.com/office/drawing/2014/main" id="{56E87A0B-B338-894F-A9DF-BF9986F9C3BB}"/>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 not shown here</a:t>
            </a:r>
          </a:p>
          <a:p>
            <a:pPr algn="ctr"/>
            <a:r>
              <a:rPr lang="en-US" dirty="0">
                <a:solidFill>
                  <a:schemeClr val="accent1">
                    <a:lumMod val="50000"/>
                  </a:schemeClr>
                </a:solidFill>
              </a:rPr>
              <a:t>because they may not be around when the (public or confidential) client shows up</a:t>
            </a:r>
          </a:p>
        </p:txBody>
      </p:sp>
      <p:sp>
        <p:nvSpPr>
          <p:cNvPr id="11" name="Rounded Rectangle 10">
            <a:extLst>
              <a:ext uri="{FF2B5EF4-FFF2-40B4-BE49-F238E27FC236}">
                <a16:creationId xmlns:a16="http://schemas.microsoft.com/office/drawing/2014/main" id="{134FAA1A-50C4-C24C-B13F-0AE01F731E60}"/>
              </a:ext>
            </a:extLst>
          </p:cNvPr>
          <p:cNvSpPr/>
          <p:nvPr/>
        </p:nvSpPr>
        <p:spPr>
          <a:xfrm>
            <a:off x="3314700" y="2803735"/>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How the client learned the protected resource location is outside UMA’s scope; e.g., </a:t>
            </a:r>
            <a:r>
              <a:rPr lang="en-US" dirty="0" err="1">
                <a:solidFill>
                  <a:schemeClr val="accent1">
                    <a:lumMod val="50000"/>
                  </a:schemeClr>
                </a:solidFill>
              </a:rPr>
              <a:t>RqP</a:t>
            </a:r>
            <a:r>
              <a:rPr lang="en-US" dirty="0">
                <a:solidFill>
                  <a:schemeClr val="accent1">
                    <a:lumMod val="50000"/>
                  </a:schemeClr>
                </a:solidFill>
              </a:rPr>
              <a:t> could have clicked a link or notification</a:t>
            </a:r>
          </a:p>
        </p:txBody>
      </p:sp>
      <p:sp>
        <p:nvSpPr>
          <p:cNvPr id="12" name="Title 1">
            <a:extLst>
              <a:ext uri="{FF2B5EF4-FFF2-40B4-BE49-F238E27FC236}">
                <a16:creationId xmlns:a16="http://schemas.microsoft.com/office/drawing/2014/main" id="{318AE1A9-C495-7A40-93D5-B2989C91CFEB}"/>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Entities</a:t>
            </a:r>
            <a:endParaRPr lang="en-US" sz="2000" b="1" i="1" dirty="0">
              <a:solidFill>
                <a:schemeClr val="accent6">
                  <a:lumMod val="50000"/>
                </a:schemeClr>
              </a:solidFill>
            </a:endParaRPr>
          </a:p>
        </p:txBody>
      </p:sp>
      <p:cxnSp>
        <p:nvCxnSpPr>
          <p:cNvPr id="16" name="Straight Arrow Connector 15">
            <a:extLst>
              <a:ext uri="{FF2B5EF4-FFF2-40B4-BE49-F238E27FC236}">
                <a16:creationId xmlns:a16="http://schemas.microsoft.com/office/drawing/2014/main" id="{B3A0800A-7FAA-9F49-84E2-1EE57AD43E8C}"/>
              </a:ext>
            </a:extLst>
          </p:cNvPr>
          <p:cNvCxnSpPr>
            <a:cxnSpLocks/>
            <a:stCxn id="11" idx="0"/>
          </p:cNvCxnSpPr>
          <p:nvPr/>
        </p:nvCxnSpPr>
        <p:spPr>
          <a:xfrm flipH="1" flipV="1">
            <a:off x="4519448" y="1881352"/>
            <a:ext cx="1576552" cy="922383"/>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1EB3E7-111B-8D40-BB7E-39A05D5B3F69}"/>
              </a:ext>
            </a:extLst>
          </p:cNvPr>
          <p:cNvSpPr/>
          <p:nvPr/>
        </p:nvSpPr>
        <p:spPr>
          <a:xfrm>
            <a:off x="11182350" y="1461082"/>
            <a:ext cx="963936" cy="720445"/>
          </a:xfrm>
          <a:prstGeom prst="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E42C57C-D296-BA4C-AD24-7105B2AF7CD5}"/>
              </a:ext>
            </a:extLst>
          </p:cNvPr>
          <p:cNvCxnSpPr>
            <a:cxnSpLocks/>
          </p:cNvCxnSpPr>
          <p:nvPr/>
        </p:nvCxnSpPr>
        <p:spPr>
          <a:xfrm>
            <a:off x="8877300" y="449705"/>
            <a:ext cx="2874989" cy="1048897"/>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52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15</a:t>
            </a:fld>
            <a:endParaRPr lang="en-US"/>
          </a:p>
        </p:txBody>
      </p:sp>
      <p:pic>
        <p:nvPicPr>
          <p:cNvPr id="8" name="Picture 7">
            <a:extLst>
              <a:ext uri="{FF2B5EF4-FFF2-40B4-BE49-F238E27FC236}">
                <a16:creationId xmlns:a16="http://schemas.microsoft.com/office/drawing/2014/main" id="{63A93C75-B06D-A44C-8FE0-A208904D81BD}"/>
              </a:ext>
            </a:extLst>
          </p:cNvPr>
          <p:cNvPicPr>
            <a:picLocks noChangeAspect="1"/>
          </p:cNvPicPr>
          <p:nvPr/>
        </p:nvPicPr>
        <p:blipFill>
          <a:blip r:embed="rId3"/>
          <a:stretch>
            <a:fillRect/>
          </a:stretch>
        </p:blipFill>
        <p:spPr>
          <a:xfrm>
            <a:off x="1009650" y="1371601"/>
            <a:ext cx="10172700" cy="1358900"/>
          </a:xfrm>
          <a:prstGeom prst="rect">
            <a:avLst/>
          </a:prstGeom>
        </p:spPr>
      </p:pic>
      <p:sp>
        <p:nvSpPr>
          <p:cNvPr id="6" name="Rounded Rectangle 5">
            <a:extLst>
              <a:ext uri="{FF2B5EF4-FFF2-40B4-BE49-F238E27FC236}">
                <a16:creationId xmlns:a16="http://schemas.microsoft.com/office/drawing/2014/main" id="{C81CD2CD-D859-E048-B66B-84AFB6CE8A45}"/>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Client goes to RS first, a pattern familiar from web access management – and now ACE</a:t>
            </a:r>
          </a:p>
        </p:txBody>
      </p:sp>
      <p:sp>
        <p:nvSpPr>
          <p:cNvPr id="7" name="Title 1">
            <a:extLst>
              <a:ext uri="{FF2B5EF4-FFF2-40B4-BE49-F238E27FC236}">
                <a16:creationId xmlns:a16="http://schemas.microsoft.com/office/drawing/2014/main" id="{C97ECB4A-8DE0-3F40-A5BC-F62DCB8D9855}"/>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Initial resource request</a:t>
            </a:r>
            <a:endParaRPr lang="en-US" sz="2000" b="1" i="1"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CB53A302-85D4-0C43-A5D4-390182361A16}"/>
              </a:ext>
            </a:extLst>
          </p:cNvPr>
          <p:cNvCxnSpPr>
            <a:cxnSpLocks/>
            <a:stCxn id="6" idx="2"/>
          </p:cNvCxnSpPr>
          <p:nvPr/>
        </p:nvCxnSpPr>
        <p:spPr>
          <a:xfrm>
            <a:off x="6096000" y="1244600"/>
            <a:ext cx="1860331" cy="615731"/>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16</a:t>
            </a:fld>
            <a:endParaRPr lang="en-US"/>
          </a:p>
        </p:txBody>
      </p:sp>
      <p:pic>
        <p:nvPicPr>
          <p:cNvPr id="3" name="Picture 2">
            <a:extLst>
              <a:ext uri="{FF2B5EF4-FFF2-40B4-BE49-F238E27FC236}">
                <a16:creationId xmlns:a16="http://schemas.microsoft.com/office/drawing/2014/main" id="{3480F70F-EDF3-104E-96A2-490EFF28FAF7}"/>
              </a:ext>
            </a:extLst>
          </p:cNvPr>
          <p:cNvPicPr>
            <a:picLocks noChangeAspect="1"/>
          </p:cNvPicPr>
          <p:nvPr/>
        </p:nvPicPr>
        <p:blipFill>
          <a:blip r:embed="rId3"/>
          <a:stretch>
            <a:fillRect/>
          </a:stretch>
        </p:blipFill>
        <p:spPr>
          <a:xfrm>
            <a:off x="1009650" y="1341621"/>
            <a:ext cx="10172700" cy="1727200"/>
          </a:xfrm>
          <a:prstGeom prst="rect">
            <a:avLst/>
          </a:prstGeom>
        </p:spPr>
      </p:pic>
      <p:sp>
        <p:nvSpPr>
          <p:cNvPr id="6" name="Rounded Rectangle 5">
            <a:extLst>
              <a:ext uri="{FF2B5EF4-FFF2-40B4-BE49-F238E27FC236}">
                <a16:creationId xmlns:a16="http://schemas.microsoft.com/office/drawing/2014/main" id="{241A3D07-FB4D-934B-9EFF-413115BCF502}"/>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 </a:t>
            </a:r>
            <a:r>
              <a:rPr lang="en-US" b="1" dirty="0">
                <a:solidFill>
                  <a:schemeClr val="accent1">
                    <a:lumMod val="50000"/>
                  </a:schemeClr>
                </a:solidFill>
              </a:rPr>
              <a:t>permission ticket</a:t>
            </a:r>
            <a:r>
              <a:rPr lang="en-US" dirty="0">
                <a:solidFill>
                  <a:schemeClr val="accent1">
                    <a:lumMod val="50000"/>
                  </a:schemeClr>
                </a:solidFill>
              </a:rPr>
              <a:t> is initially conveyed by RS (from AS) in the header (</a:t>
            </a:r>
            <a:r>
              <a:rPr lang="en-US" b="1" dirty="0">
                <a:solidFill>
                  <a:schemeClr val="accent6">
                    <a:lumMod val="50000"/>
                  </a:schemeClr>
                </a:solidFill>
                <a:latin typeface="Courier New" panose="02070309020205020404" pitchFamily="49" charset="0"/>
                <a:cs typeface="Courier New" panose="02070309020205020404" pitchFamily="49" charset="0"/>
              </a:rPr>
              <a:t>ticket=</a:t>
            </a:r>
            <a:r>
              <a:rPr lang="en-US" dirty="0">
                <a:solidFill>
                  <a:schemeClr val="accent1">
                    <a:lumMod val="50000"/>
                  </a:schemeClr>
                </a:solidFill>
              </a:rPr>
              <a:t>); client must present it at AS later; the ticket binds the three</a:t>
            </a:r>
          </a:p>
        </p:txBody>
      </p:sp>
      <p:sp>
        <p:nvSpPr>
          <p:cNvPr id="8" name="Rounded Rectangle 7">
            <a:extLst>
              <a:ext uri="{FF2B5EF4-FFF2-40B4-BE49-F238E27FC236}">
                <a16:creationId xmlns:a16="http://schemas.microsoft.com/office/drawing/2014/main" id="{4B0CC96C-B4BB-504D-A635-790BBFA9F2B6}"/>
              </a:ext>
            </a:extLst>
          </p:cNvPr>
          <p:cNvSpPr/>
          <p:nvPr/>
        </p:nvSpPr>
        <p:spPr>
          <a:xfrm>
            <a:off x="3314700" y="34290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 discovery is through the header (</a:t>
            </a:r>
            <a:r>
              <a:rPr lang="en-US" b="1" dirty="0" err="1">
                <a:solidFill>
                  <a:schemeClr val="accent6">
                    <a:lumMod val="50000"/>
                  </a:schemeClr>
                </a:solidFill>
                <a:latin typeface="Courier New" panose="02070309020205020404" pitchFamily="49" charset="0"/>
                <a:cs typeface="Courier New" panose="02070309020205020404" pitchFamily="49" charset="0"/>
              </a:rPr>
              <a:t>as_uri</a:t>
            </a:r>
            <a:r>
              <a:rPr lang="en-US" b="1" dirty="0">
                <a:solidFill>
                  <a:schemeClr val="accent6">
                    <a:lumMod val="50000"/>
                  </a:schemeClr>
                </a:solidFill>
                <a:latin typeface="Courier New" panose="02070309020205020404" pitchFamily="49" charset="0"/>
                <a:cs typeface="Courier New" panose="02070309020205020404" pitchFamily="49" charset="0"/>
              </a:rPr>
              <a:t>=</a:t>
            </a:r>
            <a:r>
              <a:rPr lang="en-US" dirty="0">
                <a:solidFill>
                  <a:schemeClr val="accent1">
                    <a:lumMod val="50000"/>
                  </a:schemeClr>
                </a:solidFill>
              </a:rPr>
              <a:t>); OAuth discovery doc at </a:t>
            </a:r>
            <a:r>
              <a:rPr lang="en-US" b="1" dirty="0">
                <a:solidFill>
                  <a:schemeClr val="accent6">
                    <a:lumMod val="50000"/>
                  </a:schemeClr>
                </a:solidFill>
                <a:latin typeface="Courier New" panose="02070309020205020404" pitchFamily="49" charset="0"/>
                <a:cs typeface="Courier New" panose="02070309020205020404" pitchFamily="49" charset="0"/>
              </a:rPr>
              <a:t>.well-known/uma2-configuration</a:t>
            </a:r>
            <a:r>
              <a:rPr lang="en-US" dirty="0">
                <a:solidFill>
                  <a:schemeClr val="accent1">
                    <a:lumMod val="50000"/>
                  </a:schemeClr>
                </a:solidFill>
              </a:rPr>
              <a:t> has some extension metadata</a:t>
            </a:r>
          </a:p>
        </p:txBody>
      </p:sp>
      <p:sp>
        <p:nvSpPr>
          <p:cNvPr id="9" name="Title 1">
            <a:extLst>
              <a:ext uri="{FF2B5EF4-FFF2-40B4-BE49-F238E27FC236}">
                <a16:creationId xmlns:a16="http://schemas.microsoft.com/office/drawing/2014/main" id="{51602FBB-8C41-CD46-8FB3-1D168F34FB5B}"/>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Discovery/</a:t>
            </a:r>
            <a:br>
              <a:rPr lang="en-US" sz="2900" b="1" i="1" dirty="0">
                <a:solidFill>
                  <a:schemeClr val="accent6">
                    <a:lumMod val="50000"/>
                  </a:schemeClr>
                </a:solidFill>
              </a:rPr>
            </a:br>
            <a:r>
              <a:rPr lang="en-US" sz="2900" b="1" i="1" dirty="0">
                <a:solidFill>
                  <a:schemeClr val="accent6">
                    <a:lumMod val="50000"/>
                  </a:schemeClr>
                </a:solidFill>
              </a:rPr>
              <a:t>binding</a:t>
            </a:r>
            <a:endParaRPr lang="en-US" sz="2000" b="1" i="1" dirty="0">
              <a:solidFill>
                <a:schemeClr val="accent6">
                  <a:lumMod val="50000"/>
                </a:schemeClr>
              </a:solidFill>
            </a:endParaRPr>
          </a:p>
        </p:txBody>
      </p:sp>
      <p:cxnSp>
        <p:nvCxnSpPr>
          <p:cNvPr id="10" name="Straight Arrow Connector 9">
            <a:extLst>
              <a:ext uri="{FF2B5EF4-FFF2-40B4-BE49-F238E27FC236}">
                <a16:creationId xmlns:a16="http://schemas.microsoft.com/office/drawing/2014/main" id="{BF2D12FC-13A0-1D4F-9A50-2DB791DCFB35}"/>
              </a:ext>
            </a:extLst>
          </p:cNvPr>
          <p:cNvCxnSpPr>
            <a:cxnSpLocks/>
          </p:cNvCxnSpPr>
          <p:nvPr/>
        </p:nvCxnSpPr>
        <p:spPr>
          <a:xfrm>
            <a:off x="6096000" y="1244600"/>
            <a:ext cx="0" cy="1003925"/>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C28D1-4408-8248-B0B7-680FD2F214C0}"/>
              </a:ext>
            </a:extLst>
          </p:cNvPr>
          <p:cNvCxnSpPr>
            <a:cxnSpLocks/>
            <a:stCxn id="8" idx="0"/>
            <a:endCxn id="3" idx="2"/>
          </p:cNvCxnSpPr>
          <p:nvPr/>
        </p:nvCxnSpPr>
        <p:spPr>
          <a:xfrm flipV="1">
            <a:off x="6096000" y="3068821"/>
            <a:ext cx="0" cy="360179"/>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3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Permission ticket: like an authorization code</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p:txBody>
          <a:bodyPr>
            <a:normAutofit/>
          </a:bodyPr>
          <a:lstStyle/>
          <a:p>
            <a:pPr>
              <a:lnSpc>
                <a:spcPct val="110000"/>
              </a:lnSpc>
              <a:spcBef>
                <a:spcPts val="600"/>
              </a:spcBef>
            </a:pPr>
            <a:r>
              <a:rPr lang="en-US" b="1" dirty="0"/>
              <a:t>Binds client, RS, and AS:</a:t>
            </a:r>
            <a:r>
              <a:rPr lang="en-US" dirty="0"/>
              <a:t> The client is untrusted and the RS and AS may also be loosely coupled; the ticket binds them</a:t>
            </a:r>
          </a:p>
          <a:p>
            <a:pPr>
              <a:lnSpc>
                <a:spcPct val="110000"/>
              </a:lnSpc>
              <a:spcBef>
                <a:spcPts val="600"/>
              </a:spcBef>
            </a:pPr>
            <a:r>
              <a:rPr lang="en-US" b="1" dirty="0"/>
              <a:t>RS chooses permissions:</a:t>
            </a:r>
            <a:r>
              <a:rPr lang="en-US" dirty="0"/>
              <a:t> The RS interprets the client’s resource request and chooses what permissions to request</a:t>
            </a:r>
          </a:p>
          <a:p>
            <a:pPr>
              <a:lnSpc>
                <a:spcPct val="110000"/>
              </a:lnSpc>
              <a:spcBef>
                <a:spcPts val="600"/>
              </a:spcBef>
            </a:pPr>
            <a:r>
              <a:rPr lang="en-US" b="1" dirty="0"/>
              <a:t>Refreshed for security:</a:t>
            </a:r>
            <a:r>
              <a:rPr lang="en-US" dirty="0"/>
              <a:t> The grant lets the client return to the AS in case of a non-fatal error; the AS refreshes the value after the client presents it each time</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17</a:t>
            </a:fld>
            <a:endParaRPr lang="en-US"/>
          </a:p>
        </p:txBody>
      </p:sp>
    </p:spTree>
    <p:extLst>
      <p:ext uri="{BB962C8B-B14F-4D97-AF65-F5344CB8AC3E}">
        <p14:creationId xmlns:p14="http://schemas.microsoft.com/office/powerpoint/2010/main" val="340197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18</a:t>
            </a:fld>
            <a:endParaRPr lang="en-US"/>
          </a:p>
        </p:txBody>
      </p:sp>
      <p:sp>
        <p:nvSpPr>
          <p:cNvPr id="7" name="Rounded Rectangle 6">
            <a:extLst>
              <a:ext uri="{FF2B5EF4-FFF2-40B4-BE49-F238E27FC236}">
                <a16:creationId xmlns:a16="http://schemas.microsoft.com/office/drawing/2014/main" id="{00707F69-D42F-9B4A-A34D-4F7D77E9C116}"/>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Grant flow (</a:t>
            </a:r>
            <a:r>
              <a:rPr lang="en-US" b="1" dirty="0" err="1">
                <a:solidFill>
                  <a:schemeClr val="accent6">
                    <a:lumMod val="50000"/>
                  </a:schemeClr>
                </a:solidFill>
                <a:latin typeface="Courier New" panose="02070309020205020404" pitchFamily="49" charset="0"/>
                <a:cs typeface="Courier New" panose="02070309020205020404" pitchFamily="49" charset="0"/>
              </a:rPr>
              <a:t>urn:ietf:params:oauth:grant-type:uma-ticket</a:t>
            </a:r>
            <a:r>
              <a:rPr lang="en-US" dirty="0">
                <a:solidFill>
                  <a:schemeClr val="accent1">
                    <a:lumMod val="50000"/>
                  </a:schemeClr>
                </a:solidFill>
              </a:rPr>
              <a:t>) has options: front-channel (interaction)/back-channel (push) initiation and retrying</a:t>
            </a:r>
          </a:p>
        </p:txBody>
      </p:sp>
      <p:pic>
        <p:nvPicPr>
          <p:cNvPr id="8" name="Picture 7">
            <a:extLst>
              <a:ext uri="{FF2B5EF4-FFF2-40B4-BE49-F238E27FC236}">
                <a16:creationId xmlns:a16="http://schemas.microsoft.com/office/drawing/2014/main" id="{AB762D50-4A19-634A-841A-43FE95D15729}"/>
              </a:ext>
            </a:extLst>
          </p:cNvPr>
          <p:cNvPicPr>
            <a:picLocks noChangeAspect="1"/>
          </p:cNvPicPr>
          <p:nvPr/>
        </p:nvPicPr>
        <p:blipFill>
          <a:blip r:embed="rId2"/>
          <a:stretch>
            <a:fillRect/>
          </a:stretch>
        </p:blipFill>
        <p:spPr>
          <a:xfrm>
            <a:off x="1009650" y="1371601"/>
            <a:ext cx="10172700" cy="4394200"/>
          </a:xfrm>
          <a:prstGeom prst="rect">
            <a:avLst/>
          </a:prstGeom>
        </p:spPr>
      </p:pic>
      <p:sp>
        <p:nvSpPr>
          <p:cNvPr id="9" name="Rounded Rectangle 8">
            <a:extLst>
              <a:ext uri="{FF2B5EF4-FFF2-40B4-BE49-F238E27FC236}">
                <a16:creationId xmlns:a16="http://schemas.microsoft.com/office/drawing/2014/main" id="{471739AE-AC5B-5C4F-A1E2-E555AC7DC3BA}"/>
              </a:ext>
            </a:extLst>
          </p:cNvPr>
          <p:cNvSpPr/>
          <p:nvPr/>
        </p:nvSpPr>
        <p:spPr>
          <a:xfrm>
            <a:off x="2672318" y="5879735"/>
            <a:ext cx="680739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 generates new ticket value for each client request/</a:t>
            </a:r>
            <a:r>
              <a:rPr lang="en-US" dirty="0" err="1">
                <a:solidFill>
                  <a:schemeClr val="accent1">
                    <a:lumMod val="50000"/>
                  </a:schemeClr>
                </a:solidFill>
              </a:rPr>
              <a:t>RqP</a:t>
            </a:r>
            <a:r>
              <a:rPr lang="en-US" dirty="0">
                <a:solidFill>
                  <a:schemeClr val="accent1">
                    <a:lumMod val="50000"/>
                  </a:schemeClr>
                </a:solidFill>
              </a:rPr>
              <a:t> redirect in case of non-final errors; token endpoint has additional WAM-like errors </a:t>
            </a:r>
            <a:r>
              <a:rPr lang="en-US" b="1" dirty="0" err="1">
                <a:solidFill>
                  <a:schemeClr val="accent6">
                    <a:lumMod val="50000"/>
                  </a:schemeClr>
                </a:solidFill>
                <a:latin typeface="Courier New" panose="02070309020205020404" pitchFamily="49" charset="0"/>
                <a:cs typeface="Courier New" panose="02070309020205020404" pitchFamily="49" charset="0"/>
              </a:rPr>
              <a:t>need_info</a:t>
            </a:r>
            <a:r>
              <a:rPr lang="en-US" dirty="0">
                <a:solidFill>
                  <a:schemeClr val="accent1">
                    <a:lumMod val="50000"/>
                  </a:schemeClr>
                </a:solidFill>
              </a:rPr>
              <a:t>, </a:t>
            </a:r>
            <a:r>
              <a:rPr lang="en-US" b="1" dirty="0" err="1">
                <a:solidFill>
                  <a:schemeClr val="accent6">
                    <a:lumMod val="50000"/>
                  </a:schemeClr>
                </a:solidFill>
                <a:latin typeface="Courier New" panose="02070309020205020404" pitchFamily="49" charset="0"/>
                <a:cs typeface="Courier New" panose="02070309020205020404" pitchFamily="49" charset="0"/>
              </a:rPr>
              <a:t>request_submitted</a:t>
            </a:r>
            <a:r>
              <a:rPr lang="en-US" dirty="0">
                <a:solidFill>
                  <a:schemeClr val="accent1">
                    <a:lumMod val="50000"/>
                  </a:schemeClr>
                </a:solidFill>
              </a:rPr>
              <a:t>, </a:t>
            </a:r>
            <a:r>
              <a:rPr lang="en-US" b="1" dirty="0" err="1">
                <a:solidFill>
                  <a:schemeClr val="accent6">
                    <a:lumMod val="50000"/>
                  </a:schemeClr>
                </a:solidFill>
                <a:latin typeface="Courier New" panose="02070309020205020404" pitchFamily="49" charset="0"/>
                <a:cs typeface="Courier New" panose="02070309020205020404" pitchFamily="49" charset="0"/>
              </a:rPr>
              <a:t>request_denied</a:t>
            </a:r>
            <a:endParaRPr lang="en-US" b="1" dirty="0">
              <a:solidFill>
                <a:schemeClr val="accent6">
                  <a:lumMod val="50000"/>
                </a:schemeClr>
              </a:solidFill>
              <a:latin typeface="Courier New" panose="02070309020205020404" pitchFamily="49" charset="0"/>
              <a:cs typeface="Courier New" panose="02070309020205020404" pitchFamily="49" charset="0"/>
            </a:endParaRPr>
          </a:p>
        </p:txBody>
      </p:sp>
      <p:sp>
        <p:nvSpPr>
          <p:cNvPr id="10" name="Title 1">
            <a:extLst>
              <a:ext uri="{FF2B5EF4-FFF2-40B4-BE49-F238E27FC236}">
                <a16:creationId xmlns:a16="http://schemas.microsoft.com/office/drawing/2014/main" id="{85A17EDD-A23B-DD46-ACEF-530A7AF7AB85}"/>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Main grant flow/claims collection</a:t>
            </a:r>
            <a:endParaRPr lang="en-US" sz="2000" b="1" i="1" dirty="0">
              <a:solidFill>
                <a:schemeClr val="accent6">
                  <a:lumMod val="50000"/>
                </a:schemeClr>
              </a:solidFill>
            </a:endParaRPr>
          </a:p>
        </p:txBody>
      </p:sp>
      <p:cxnSp>
        <p:nvCxnSpPr>
          <p:cNvPr id="11" name="Straight Arrow Connector 10">
            <a:extLst>
              <a:ext uri="{FF2B5EF4-FFF2-40B4-BE49-F238E27FC236}">
                <a16:creationId xmlns:a16="http://schemas.microsoft.com/office/drawing/2014/main" id="{0F970D47-2A21-124B-B8D6-7CD3A604AD0D}"/>
              </a:ext>
            </a:extLst>
          </p:cNvPr>
          <p:cNvCxnSpPr>
            <a:cxnSpLocks/>
          </p:cNvCxnSpPr>
          <p:nvPr/>
        </p:nvCxnSpPr>
        <p:spPr>
          <a:xfrm flipH="1">
            <a:off x="1993692" y="1244600"/>
            <a:ext cx="4102308" cy="1258757"/>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AD0175-AB64-A24A-B6FF-7BFD9C6B0299}"/>
              </a:ext>
            </a:extLst>
          </p:cNvPr>
          <p:cNvCxnSpPr>
            <a:cxnSpLocks/>
          </p:cNvCxnSpPr>
          <p:nvPr/>
        </p:nvCxnSpPr>
        <p:spPr>
          <a:xfrm flipV="1">
            <a:off x="6076013" y="5216577"/>
            <a:ext cx="4072328" cy="663159"/>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99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19</a:t>
            </a:fld>
            <a:endParaRPr lang="en-US"/>
          </a:p>
        </p:txBody>
      </p:sp>
      <p:pic>
        <p:nvPicPr>
          <p:cNvPr id="3" name="Picture 2">
            <a:extLst>
              <a:ext uri="{FF2B5EF4-FFF2-40B4-BE49-F238E27FC236}">
                <a16:creationId xmlns:a16="http://schemas.microsoft.com/office/drawing/2014/main" id="{234A4B93-C6CD-E14E-AA42-A450A003956A}"/>
              </a:ext>
            </a:extLst>
          </p:cNvPr>
          <p:cNvPicPr>
            <a:picLocks noChangeAspect="1"/>
          </p:cNvPicPr>
          <p:nvPr/>
        </p:nvPicPr>
        <p:blipFill>
          <a:blip r:embed="rId2"/>
          <a:stretch>
            <a:fillRect/>
          </a:stretch>
        </p:blipFill>
        <p:spPr>
          <a:xfrm>
            <a:off x="1009650" y="1728291"/>
            <a:ext cx="10172700" cy="2908300"/>
          </a:xfrm>
          <a:prstGeom prst="rect">
            <a:avLst/>
          </a:prstGeom>
        </p:spPr>
      </p:pic>
      <p:sp>
        <p:nvSpPr>
          <p:cNvPr id="7" name="Rounded Rectangle 6">
            <a:extLst>
              <a:ext uri="{FF2B5EF4-FFF2-40B4-BE49-F238E27FC236}">
                <a16:creationId xmlns:a16="http://schemas.microsoft.com/office/drawing/2014/main" id="{81B873CF-0649-FE4A-B4BE-02D6D12671F2}"/>
              </a:ext>
            </a:extLst>
          </p:cNvPr>
          <p:cNvSpPr/>
          <p:nvPr/>
        </p:nvSpPr>
        <p:spPr>
          <a:xfrm>
            <a:off x="2278973" y="366160"/>
            <a:ext cx="7634053"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Assessment is AS-internal, but there are “set math” requirements</a:t>
            </a:r>
          </a:p>
        </p:txBody>
      </p:sp>
      <p:sp>
        <p:nvSpPr>
          <p:cNvPr id="8" name="Rounded Rectangle 7">
            <a:extLst>
              <a:ext uri="{FF2B5EF4-FFF2-40B4-BE49-F238E27FC236}">
                <a16:creationId xmlns:a16="http://schemas.microsoft.com/office/drawing/2014/main" id="{1710DE83-D0F5-F848-AE22-2E5D6516D6E6}"/>
              </a:ext>
            </a:extLst>
          </p:cNvPr>
          <p:cNvSpPr/>
          <p:nvPr/>
        </p:nvSpPr>
        <p:spPr>
          <a:xfrm>
            <a:off x="1969804" y="5267111"/>
            <a:ext cx="8252392"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Happy path is like other OAuth grants;  RPT (custom “requesting party” access token) can be upgraded, revoked, and introspected; AS can issue a refresh token (no re-assessment) and also a PCT (refresh-token-</a:t>
            </a:r>
            <a:r>
              <a:rPr lang="en-US" dirty="0" err="1">
                <a:solidFill>
                  <a:schemeClr val="accent1">
                    <a:lumMod val="50000"/>
                  </a:schemeClr>
                </a:solidFill>
              </a:rPr>
              <a:t>ish</a:t>
            </a:r>
            <a:r>
              <a:rPr lang="en-US" dirty="0">
                <a:solidFill>
                  <a:schemeClr val="accent1">
                    <a:lumMod val="50000"/>
                  </a:schemeClr>
                </a:solidFill>
              </a:rPr>
              <a:t> “persisted claims token”)</a:t>
            </a:r>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Success/</a:t>
            </a:r>
            <a:br>
              <a:rPr lang="en-US" sz="2900" b="1" i="1" dirty="0">
                <a:solidFill>
                  <a:schemeClr val="accent6">
                    <a:lumMod val="50000"/>
                  </a:schemeClr>
                </a:solidFill>
              </a:rPr>
            </a:br>
            <a:r>
              <a:rPr lang="en-US" sz="2900" b="1" i="1" dirty="0">
                <a:solidFill>
                  <a:schemeClr val="accent6">
                    <a:lumMod val="50000"/>
                  </a:schemeClr>
                </a:solidFill>
              </a:rPr>
              <a:t>token issuance</a:t>
            </a:r>
            <a:endParaRPr lang="en-US" sz="2000" b="1" i="1" dirty="0">
              <a:solidFill>
                <a:schemeClr val="accent6">
                  <a:lumMod val="50000"/>
                </a:schemeClr>
              </a:solidFill>
            </a:endParaRPr>
          </a:p>
        </p:txBody>
      </p:sp>
      <p:cxnSp>
        <p:nvCxnSpPr>
          <p:cNvPr id="10" name="Straight Arrow Connector 9">
            <a:extLst>
              <a:ext uri="{FF2B5EF4-FFF2-40B4-BE49-F238E27FC236}">
                <a16:creationId xmlns:a16="http://schemas.microsoft.com/office/drawing/2014/main" id="{5CC9971F-D452-7749-A787-AC7DAFB292F0}"/>
              </a:ext>
            </a:extLst>
          </p:cNvPr>
          <p:cNvCxnSpPr>
            <a:cxnSpLocks/>
            <a:stCxn id="7" idx="2"/>
          </p:cNvCxnSpPr>
          <p:nvPr/>
        </p:nvCxnSpPr>
        <p:spPr>
          <a:xfrm>
            <a:off x="6096000" y="1267860"/>
            <a:ext cx="3373821" cy="634512"/>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28415F-E437-2C4E-A234-10701915CB34}"/>
              </a:ext>
            </a:extLst>
          </p:cNvPr>
          <p:cNvCxnSpPr>
            <a:cxnSpLocks/>
            <a:stCxn id="8" idx="0"/>
          </p:cNvCxnSpPr>
          <p:nvPr/>
        </p:nvCxnSpPr>
        <p:spPr>
          <a:xfrm flipV="1">
            <a:off x="6096000" y="3720663"/>
            <a:ext cx="1002852" cy="154644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98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Topics</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p:txBody>
          <a:bodyPr>
            <a:normAutofit/>
          </a:bodyPr>
          <a:lstStyle/>
          <a:p>
            <a:pPr>
              <a:lnSpc>
                <a:spcPct val="110000"/>
              </a:lnSpc>
              <a:spcBef>
                <a:spcPts val="600"/>
              </a:spcBef>
            </a:pPr>
            <a:r>
              <a:rPr lang="en-US" dirty="0"/>
              <a:t>Overview(s)</a:t>
            </a:r>
          </a:p>
          <a:p>
            <a:pPr>
              <a:lnSpc>
                <a:spcPct val="110000"/>
              </a:lnSpc>
              <a:spcBef>
                <a:spcPts val="600"/>
              </a:spcBef>
            </a:pPr>
            <a:r>
              <a:rPr lang="en-US" dirty="0"/>
              <a:t>Implementation and use in the wild</a:t>
            </a:r>
          </a:p>
          <a:p>
            <a:pPr>
              <a:lnSpc>
                <a:spcPct val="110000"/>
              </a:lnSpc>
              <a:spcBef>
                <a:spcPts val="600"/>
              </a:spcBef>
            </a:pPr>
            <a:r>
              <a:rPr lang="en-US" dirty="0"/>
              <a:t>Basic flows in the UMA grant</a:t>
            </a:r>
          </a:p>
          <a:p>
            <a:pPr>
              <a:lnSpc>
                <a:spcPct val="110000"/>
              </a:lnSpc>
              <a:spcBef>
                <a:spcPts val="600"/>
              </a:spcBef>
            </a:pPr>
            <a:r>
              <a:rPr lang="en-US" dirty="0"/>
              <a:t>Basic flows in UMA federated authorization</a:t>
            </a:r>
          </a:p>
          <a:p>
            <a:pPr>
              <a:lnSpc>
                <a:spcPct val="110000"/>
              </a:lnSpc>
              <a:spcBef>
                <a:spcPts val="600"/>
              </a:spcBef>
            </a:pPr>
            <a:r>
              <a:rPr lang="en-US" dirty="0"/>
              <a:t>If time: UMA Grant details</a:t>
            </a:r>
          </a:p>
          <a:p>
            <a:pPr>
              <a:lnSpc>
                <a:spcPct val="110000"/>
              </a:lnSpc>
              <a:spcBef>
                <a:spcPts val="600"/>
              </a:spcBef>
            </a:pPr>
            <a:r>
              <a:rPr lang="en-US" dirty="0"/>
              <a:t>If time: Privacy implications and the UMA business model</a:t>
            </a:r>
          </a:p>
          <a:p>
            <a:pPr>
              <a:lnSpc>
                <a:spcPct val="110000"/>
              </a:lnSpc>
              <a:spcBef>
                <a:spcPts val="600"/>
              </a:spcBef>
            </a:pPr>
            <a:r>
              <a:rPr lang="en-US" dirty="0"/>
              <a:t>Conclusion and next steps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a:t>
            </a:fld>
            <a:endParaRPr lang="en-US"/>
          </a:p>
        </p:txBody>
      </p:sp>
    </p:spTree>
    <p:extLst>
      <p:ext uri="{BB962C8B-B14F-4D97-AF65-F5344CB8AC3E}">
        <p14:creationId xmlns:p14="http://schemas.microsoft.com/office/powerpoint/2010/main" val="202930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Authorization assessment</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825625"/>
            <a:ext cx="4782671" cy="4351338"/>
          </a:xfrm>
        </p:spPr>
        <p:txBody>
          <a:bodyPr>
            <a:normAutofit/>
          </a:bodyPr>
          <a:lstStyle/>
          <a:p>
            <a:pPr>
              <a:spcBef>
                <a:spcPts val="600"/>
              </a:spcBef>
            </a:pPr>
            <a:r>
              <a:rPr lang="en-US" dirty="0"/>
              <a:t>For a scope request to have an effect, the client must have registered scopes with the AS first</a:t>
            </a:r>
          </a:p>
          <a:p>
            <a:pPr>
              <a:spcBef>
                <a:spcPts val="600"/>
              </a:spcBef>
            </a:pPr>
            <a:r>
              <a:rPr lang="en-US" dirty="0"/>
              <a:t>Permissions (scopes) in the ticket influence the assessment</a:t>
            </a:r>
          </a:p>
          <a:p>
            <a:pPr>
              <a:spcBef>
                <a:spcPts val="600"/>
              </a:spcBef>
            </a:pPr>
            <a:r>
              <a:rPr lang="en-US" dirty="0"/>
              <a:t>The AS can choose to error vs. granting only some of the requested scopes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20</a:t>
            </a:fld>
            <a:endParaRPr lang="en-US"/>
          </a:p>
        </p:txBody>
      </p:sp>
      <p:pic>
        <p:nvPicPr>
          <p:cNvPr id="5" name="Picture 4">
            <a:extLst>
              <a:ext uri="{FF2B5EF4-FFF2-40B4-BE49-F238E27FC236}">
                <a16:creationId xmlns:a16="http://schemas.microsoft.com/office/drawing/2014/main" id="{DF52BA44-D532-B24E-9DA6-5FB39BAA4A81}"/>
              </a:ext>
            </a:extLst>
          </p:cNvPr>
          <p:cNvPicPr>
            <a:picLocks noChangeAspect="1"/>
          </p:cNvPicPr>
          <p:nvPr/>
        </p:nvPicPr>
        <p:blipFill>
          <a:blip r:embed="rId3"/>
          <a:stretch>
            <a:fillRect/>
          </a:stretch>
        </p:blipFill>
        <p:spPr>
          <a:xfrm>
            <a:off x="5620871" y="1560794"/>
            <a:ext cx="5849470" cy="3659593"/>
          </a:xfrm>
          <a:prstGeom prst="rect">
            <a:avLst/>
          </a:prstGeom>
        </p:spPr>
      </p:pic>
    </p:spTree>
    <p:extLst>
      <p:ext uri="{BB962C8B-B14F-4D97-AF65-F5344CB8AC3E}">
        <p14:creationId xmlns:p14="http://schemas.microsoft.com/office/powerpoint/2010/main" val="189670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21</a:t>
            </a:fld>
            <a:endParaRPr lang="en-US"/>
          </a:p>
        </p:txBody>
      </p:sp>
      <p:pic>
        <p:nvPicPr>
          <p:cNvPr id="6" name="Picture 5">
            <a:extLst>
              <a:ext uri="{FF2B5EF4-FFF2-40B4-BE49-F238E27FC236}">
                <a16:creationId xmlns:a16="http://schemas.microsoft.com/office/drawing/2014/main" id="{BA7AD90C-FE3F-7E45-8D9D-04B2BF2FFDA8}"/>
              </a:ext>
            </a:extLst>
          </p:cNvPr>
          <p:cNvPicPr>
            <a:picLocks noChangeAspect="1"/>
          </p:cNvPicPr>
          <p:nvPr/>
        </p:nvPicPr>
        <p:blipFill>
          <a:blip r:embed="rId3"/>
          <a:stretch>
            <a:fillRect/>
          </a:stretch>
        </p:blipFill>
        <p:spPr>
          <a:xfrm>
            <a:off x="1588213" y="0"/>
            <a:ext cx="9015573" cy="6858000"/>
          </a:xfrm>
          <a:prstGeom prst="rect">
            <a:avLst/>
          </a:prstGeom>
        </p:spPr>
      </p:pic>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038662" cy="1858780"/>
          </a:xfrm>
        </p:spPr>
        <p:txBody>
          <a:bodyPr>
            <a:normAutofit/>
          </a:bodyPr>
          <a:lstStyle/>
          <a:p>
            <a:r>
              <a:rPr lang="en-US" sz="2800" dirty="0"/>
              <a:t>Sample sequence with pushed claim token</a:t>
            </a:r>
          </a:p>
        </p:txBody>
      </p:sp>
      <p:sp>
        <p:nvSpPr>
          <p:cNvPr id="5" name="Title 1">
            <a:extLst>
              <a:ext uri="{FF2B5EF4-FFF2-40B4-BE49-F238E27FC236}">
                <a16:creationId xmlns:a16="http://schemas.microsoft.com/office/drawing/2014/main" id="{1A7DE04E-23A2-9846-BBB9-03A4120F98BC}"/>
              </a:ext>
            </a:extLst>
          </p:cNvPr>
          <p:cNvSpPr txBox="1">
            <a:spLocks/>
          </p:cNvSpPr>
          <p:nvPr/>
        </p:nvSpPr>
        <p:spPr>
          <a:xfrm>
            <a:off x="10497046" y="0"/>
            <a:ext cx="1656853" cy="1364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“Assertion” pattern</a:t>
            </a:r>
          </a:p>
        </p:txBody>
      </p:sp>
    </p:spTree>
    <p:extLst>
      <p:ext uri="{BB962C8B-B14F-4D97-AF65-F5344CB8AC3E}">
        <p14:creationId xmlns:p14="http://schemas.microsoft.com/office/powerpoint/2010/main" val="231984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22</a:t>
            </a:fld>
            <a:endParaRPr lang="en-US"/>
          </a:p>
        </p:txBody>
      </p:sp>
      <p:pic>
        <p:nvPicPr>
          <p:cNvPr id="3" name="Picture 2">
            <a:extLst>
              <a:ext uri="{FF2B5EF4-FFF2-40B4-BE49-F238E27FC236}">
                <a16:creationId xmlns:a16="http://schemas.microsoft.com/office/drawing/2014/main" id="{58E1060C-29F1-C34D-921A-C04B5E75B2EF}"/>
              </a:ext>
            </a:extLst>
          </p:cNvPr>
          <p:cNvPicPr>
            <a:picLocks noChangeAspect="1"/>
          </p:cNvPicPr>
          <p:nvPr/>
        </p:nvPicPr>
        <p:blipFill>
          <a:blip r:embed="rId3"/>
          <a:stretch>
            <a:fillRect/>
          </a:stretch>
        </p:blipFill>
        <p:spPr>
          <a:xfrm>
            <a:off x="845181" y="0"/>
            <a:ext cx="9692173" cy="6858000"/>
          </a:xfrm>
          <a:prstGeom prst="rect">
            <a:avLst/>
          </a:prstGeom>
        </p:spPr>
      </p:pic>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0"/>
            <a:ext cx="1993692" cy="2623279"/>
          </a:xfrm>
        </p:spPr>
        <p:txBody>
          <a:bodyPr>
            <a:normAutofit/>
          </a:bodyPr>
          <a:lstStyle/>
          <a:p>
            <a:r>
              <a:rPr lang="en-US" sz="2800" dirty="0"/>
              <a:t>Sample sequence with interactive claims gathering</a:t>
            </a:r>
          </a:p>
        </p:txBody>
      </p:sp>
      <p:sp>
        <p:nvSpPr>
          <p:cNvPr id="6" name="Title 1">
            <a:extLst>
              <a:ext uri="{FF2B5EF4-FFF2-40B4-BE49-F238E27FC236}">
                <a16:creationId xmlns:a16="http://schemas.microsoft.com/office/drawing/2014/main" id="{9957015E-29C0-A746-B7F7-8E16145ECAA2}"/>
              </a:ext>
            </a:extLst>
          </p:cNvPr>
          <p:cNvSpPr txBox="1">
            <a:spLocks/>
          </p:cNvSpPr>
          <p:nvPr/>
        </p:nvSpPr>
        <p:spPr>
          <a:xfrm>
            <a:off x="10537354" y="1"/>
            <a:ext cx="1616546" cy="1618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a:t>
            </a:r>
            <a:r>
              <a:rPr lang="en-US" sz="2500" b="1" i="1" dirty="0" err="1">
                <a:solidFill>
                  <a:schemeClr val="accent6">
                    <a:lumMod val="50000"/>
                  </a:schemeClr>
                </a:solidFill>
              </a:rPr>
              <a:t>Authz</a:t>
            </a:r>
            <a:r>
              <a:rPr lang="en-US" sz="2500" b="1" i="1" dirty="0">
                <a:solidFill>
                  <a:schemeClr val="accent6">
                    <a:lumMod val="50000"/>
                  </a:schemeClr>
                </a:solidFill>
              </a:rPr>
              <a:t> endpoint” pattern</a:t>
            </a:r>
          </a:p>
        </p:txBody>
      </p:sp>
    </p:spTree>
    <p:extLst>
      <p:ext uri="{BB962C8B-B14F-4D97-AF65-F5344CB8AC3E}">
        <p14:creationId xmlns:p14="http://schemas.microsoft.com/office/powerpoint/2010/main" val="93859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Some observations on UMA clients</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normAutofit lnSpcReduction="10000"/>
          </a:bodyPr>
          <a:lstStyle/>
          <a:p>
            <a:pPr>
              <a:lnSpc>
                <a:spcPct val="100000"/>
              </a:lnSpc>
              <a:spcBef>
                <a:spcPts val="600"/>
              </a:spcBef>
            </a:pPr>
            <a:r>
              <a:rPr lang="en-US" dirty="0"/>
              <a:t>API developers don’t have to introduce scope/entitlement logic as directly; enables externalization of entitlement logic without imposing a policy language</a:t>
            </a:r>
          </a:p>
          <a:p>
            <a:pPr lvl="1">
              <a:lnSpc>
                <a:spcPct val="100000"/>
              </a:lnSpc>
              <a:spcBef>
                <a:spcPts val="600"/>
              </a:spcBef>
            </a:pPr>
            <a:r>
              <a:rPr lang="en-US" dirty="0"/>
              <a:t>“Clients can be a lot dumber about scopes”</a:t>
            </a:r>
          </a:p>
          <a:p>
            <a:pPr lvl="1">
              <a:lnSpc>
                <a:spcPct val="100000"/>
              </a:lnSpc>
              <a:spcBef>
                <a:spcPts val="600"/>
              </a:spcBef>
            </a:pPr>
            <a:r>
              <a:rPr lang="en-US" dirty="0"/>
              <a:t>“Permissions and policies that govern access to resources get a lot more manageable”</a:t>
            </a:r>
          </a:p>
          <a:p>
            <a:pPr>
              <a:lnSpc>
                <a:spcPct val="100000"/>
              </a:lnSpc>
              <a:spcBef>
                <a:spcPts val="600"/>
              </a:spcBef>
            </a:pPr>
            <a:r>
              <a:rPr lang="en-US" dirty="0"/>
              <a:t>Error flows are easier to handle</a:t>
            </a:r>
          </a:p>
          <a:p>
            <a:pPr lvl="1">
              <a:lnSpc>
                <a:spcPct val="100000"/>
              </a:lnSpc>
              <a:spcBef>
                <a:spcPts val="600"/>
              </a:spcBef>
            </a:pPr>
            <a:r>
              <a:rPr lang="en-US" dirty="0"/>
              <a:t>“Clients can be smarter about bad flows”</a:t>
            </a:r>
          </a:p>
          <a:p>
            <a:pPr lvl="1">
              <a:lnSpc>
                <a:spcPct val="100000"/>
              </a:lnSpc>
              <a:spcBef>
                <a:spcPts val="600"/>
              </a:spcBef>
            </a:pPr>
            <a:r>
              <a:rPr lang="en-US" dirty="0"/>
              <a:t>“Clients can recover better when they don’t get an access token, without introducing risk – a ‘unauthorized’ error returns permission ticket and AS location”</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23</a:t>
            </a:fld>
            <a:endParaRPr lang="en-US"/>
          </a:p>
        </p:txBody>
      </p:sp>
    </p:spTree>
    <p:extLst>
      <p:ext uri="{BB962C8B-B14F-4D97-AF65-F5344CB8AC3E}">
        <p14:creationId xmlns:p14="http://schemas.microsoft.com/office/powerpoint/2010/main" val="171320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Basic flows in UMA federated authorization</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24</a:t>
            </a:fld>
            <a:endParaRPr lang="en-US"/>
          </a:p>
        </p:txBody>
      </p:sp>
    </p:spTree>
    <p:extLst>
      <p:ext uri="{BB962C8B-B14F-4D97-AF65-F5344CB8AC3E}">
        <p14:creationId xmlns:p14="http://schemas.microsoft.com/office/powerpoint/2010/main" val="183260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normAutofit/>
          </a:bodyPr>
          <a:lstStyle/>
          <a:p>
            <a:pPr algn="ctr"/>
            <a:r>
              <a:rPr lang="en-US" dirty="0"/>
              <a:t>The AS can present a standard protection API to enable “federating” RS’s</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sz="half" idx="1"/>
          </p:nvPr>
        </p:nvSpPr>
        <p:spPr/>
        <p:txBody>
          <a:bodyPr>
            <a:normAutofit fontScale="92500" lnSpcReduction="20000"/>
          </a:bodyPr>
          <a:lstStyle/>
          <a:p>
            <a:pPr>
              <a:lnSpc>
                <a:spcPct val="110000"/>
              </a:lnSpc>
              <a:spcBef>
                <a:spcPts val="600"/>
              </a:spcBef>
            </a:pPr>
            <a:r>
              <a:rPr lang="en-US" dirty="0"/>
              <a:t>RS calls a </a:t>
            </a:r>
            <a:r>
              <a:rPr lang="en-US" b="1" dirty="0"/>
              <a:t>resource registration endpoint</a:t>
            </a:r>
            <a:r>
              <a:rPr lang="en-US" dirty="0"/>
              <a:t> to protect a resource</a:t>
            </a:r>
          </a:p>
          <a:p>
            <a:pPr lvl="1">
              <a:lnSpc>
                <a:spcPct val="110000"/>
              </a:lnSpc>
              <a:spcBef>
                <a:spcPts val="600"/>
              </a:spcBef>
            </a:pPr>
            <a:r>
              <a:rPr lang="en-US" dirty="0"/>
              <a:t>JSON payload in request</a:t>
            </a:r>
          </a:p>
          <a:p>
            <a:pPr>
              <a:lnSpc>
                <a:spcPct val="110000"/>
              </a:lnSpc>
              <a:spcBef>
                <a:spcPts val="600"/>
              </a:spcBef>
            </a:pPr>
            <a:r>
              <a:rPr lang="en-US" dirty="0"/>
              <a:t>RS calls a </a:t>
            </a:r>
            <a:r>
              <a:rPr lang="en-US" b="1" dirty="0"/>
              <a:t>permission endpoint</a:t>
            </a:r>
            <a:r>
              <a:rPr lang="en-US" dirty="0"/>
              <a:t> to request a permission ticket</a:t>
            </a:r>
          </a:p>
          <a:p>
            <a:pPr lvl="1">
              <a:lnSpc>
                <a:spcPct val="110000"/>
              </a:lnSpc>
              <a:spcBef>
                <a:spcPts val="600"/>
              </a:spcBef>
            </a:pPr>
            <a:r>
              <a:rPr lang="en-US" dirty="0"/>
              <a:t>RS delivers it to the client after initial (</a:t>
            </a:r>
            <a:r>
              <a:rPr lang="en-US" dirty="0" err="1"/>
              <a:t>tokenless</a:t>
            </a:r>
            <a:r>
              <a:rPr lang="en-US" dirty="0"/>
              <a:t>) resource request</a:t>
            </a:r>
          </a:p>
          <a:p>
            <a:pPr>
              <a:lnSpc>
                <a:spcPct val="110000"/>
              </a:lnSpc>
              <a:spcBef>
                <a:spcPts val="600"/>
              </a:spcBef>
            </a:pPr>
            <a:r>
              <a:rPr lang="en-US" dirty="0"/>
              <a:t>RS optionally calls the </a:t>
            </a:r>
            <a:r>
              <a:rPr lang="en-US" b="1" dirty="0"/>
              <a:t>token introspection endpoint</a:t>
            </a:r>
            <a:endParaRPr lang="en-US" dirty="0"/>
          </a:p>
          <a:p>
            <a:pPr lvl="1">
              <a:lnSpc>
                <a:spcPct val="110000"/>
              </a:lnSpc>
              <a:spcBef>
                <a:spcPts val="600"/>
              </a:spcBef>
            </a:pPr>
            <a:r>
              <a:rPr lang="en-US" dirty="0"/>
              <a:t>Enhances the token introspection response object per the JSON above</a:t>
            </a:r>
          </a:p>
        </p:txBody>
      </p:sp>
      <p:sp>
        <p:nvSpPr>
          <p:cNvPr id="5" name="Content Placeholder 4">
            <a:extLst>
              <a:ext uri="{FF2B5EF4-FFF2-40B4-BE49-F238E27FC236}">
                <a16:creationId xmlns:a16="http://schemas.microsoft.com/office/drawing/2014/main" id="{DD8B1450-97EA-4D44-92BC-5FF120308CEA}"/>
              </a:ext>
            </a:extLst>
          </p:cNvPr>
          <p:cNvSpPr>
            <a:spLocks noGrp="1"/>
          </p:cNvSpPr>
          <p:nvPr>
            <p:ph sz="half" idx="2"/>
          </p:nvPr>
        </p:nvSpPr>
        <p:spPr/>
        <p:txBody>
          <a:bodyPr>
            <a:normAutofit fontScale="92500" lnSpcReduction="20000"/>
          </a:bodyPr>
          <a:lstStyle/>
          <a:p>
            <a:pPr>
              <a:lnSpc>
                <a:spcPct val="110000"/>
              </a:lnSpc>
            </a:pPr>
            <a:r>
              <a:rPr lang="en-US" dirty="0"/>
              <a:t>Protection API protected with OAuth</a:t>
            </a:r>
          </a:p>
          <a:p>
            <a:pPr lvl="1">
              <a:lnSpc>
                <a:spcPct val="110000"/>
              </a:lnSpc>
            </a:pPr>
            <a:r>
              <a:rPr lang="en-US" dirty="0"/>
              <a:t>Requires </a:t>
            </a:r>
            <a:r>
              <a:rPr lang="en-US" b="1" dirty="0" err="1">
                <a:solidFill>
                  <a:schemeClr val="accent6">
                    <a:lumMod val="50000"/>
                  </a:schemeClr>
                </a:solidFill>
                <a:latin typeface="Courier New" panose="02070309020205020404" pitchFamily="49" charset="0"/>
                <a:cs typeface="Courier New" panose="02070309020205020404" pitchFamily="49" charset="0"/>
              </a:rPr>
              <a:t>uma</a:t>
            </a:r>
            <a:r>
              <a:rPr lang="en-US" b="1" dirty="0">
                <a:solidFill>
                  <a:schemeClr val="accent6">
                    <a:lumMod val="50000"/>
                  </a:schemeClr>
                </a:solidFill>
                <a:latin typeface="Courier New" panose="02070309020205020404" pitchFamily="49" charset="0"/>
                <a:cs typeface="Courier New" panose="02070309020205020404" pitchFamily="49" charset="0"/>
              </a:rPr>
              <a:t>-protection</a:t>
            </a:r>
            <a:r>
              <a:rPr lang="en-US" dirty="0"/>
              <a:t> scope</a:t>
            </a:r>
            <a:endParaRPr lang="en-US" b="1" dirty="0">
              <a:solidFill>
                <a:schemeClr val="accent6">
                  <a:lumMod val="50000"/>
                </a:schemeClr>
              </a:solidFill>
              <a:latin typeface="Courier New" panose="02070309020205020404" pitchFamily="49" charset="0"/>
              <a:cs typeface="Courier New" panose="02070309020205020404" pitchFamily="49" charset="0"/>
            </a:endParaRPr>
          </a:p>
          <a:p>
            <a:pPr lvl="1">
              <a:lnSpc>
                <a:spcPct val="110000"/>
              </a:lnSpc>
            </a:pPr>
            <a:r>
              <a:rPr lang="en-US" dirty="0"/>
              <a:t>An access token with this scope is a “PAT”</a:t>
            </a:r>
          </a:p>
          <a:p>
            <a:pPr>
              <a:lnSpc>
                <a:spcPct val="110000"/>
              </a:lnSpc>
            </a:pPr>
            <a:r>
              <a:rPr lang="en-US" dirty="0"/>
              <a:t>An RS is thus a client of the AS</a:t>
            </a:r>
          </a:p>
          <a:p>
            <a:pPr>
              <a:lnSpc>
                <a:spcPct val="110000"/>
              </a:lnSpc>
            </a:pPr>
            <a:r>
              <a:rPr lang="en-US" dirty="0"/>
              <a:t>And an RO has a formal means of authorizing resource protection</a:t>
            </a:r>
          </a:p>
          <a:p>
            <a:pPr lvl="1">
              <a:lnSpc>
                <a:spcPct val="110000"/>
              </a:lnSpc>
            </a:pPr>
            <a:r>
              <a:rPr lang="en-US" dirty="0"/>
              <a:t>Client credentials for an “enterprise RO”</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25</a:t>
            </a:fld>
            <a:endParaRPr lang="en-US"/>
          </a:p>
        </p:txBody>
      </p:sp>
    </p:spTree>
    <p:extLst>
      <p:ext uri="{BB962C8B-B14F-4D97-AF65-F5344CB8AC3E}">
        <p14:creationId xmlns:p14="http://schemas.microsoft.com/office/powerpoint/2010/main" val="206512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26</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Resource registration endpoint/API</a:t>
            </a:r>
            <a:endParaRPr lang="en-US" sz="2000" b="1" i="1" dirty="0">
              <a:solidFill>
                <a:schemeClr val="accent6">
                  <a:lumMod val="50000"/>
                </a:schemeClr>
              </a:solidFill>
            </a:endParaRPr>
          </a:p>
        </p:txBody>
      </p:sp>
      <p:pic>
        <p:nvPicPr>
          <p:cNvPr id="13" name="Picture 12">
            <a:extLst>
              <a:ext uri="{FF2B5EF4-FFF2-40B4-BE49-F238E27FC236}">
                <a16:creationId xmlns:a16="http://schemas.microsoft.com/office/drawing/2014/main" id="{9AC05C0B-99F7-8C4F-938F-5CA2EE391364}"/>
              </a:ext>
            </a:extLst>
          </p:cNvPr>
          <p:cNvPicPr>
            <a:picLocks noChangeAspect="1"/>
          </p:cNvPicPr>
          <p:nvPr/>
        </p:nvPicPr>
        <p:blipFill>
          <a:blip r:embed="rId3"/>
          <a:stretch>
            <a:fillRect/>
          </a:stretch>
        </p:blipFill>
        <p:spPr>
          <a:xfrm>
            <a:off x="2422477" y="0"/>
            <a:ext cx="7347045" cy="6858000"/>
          </a:xfrm>
          <a:prstGeom prst="rect">
            <a:avLst/>
          </a:prstGeom>
        </p:spPr>
      </p:pic>
    </p:spTree>
    <p:extLst>
      <p:ext uri="{BB962C8B-B14F-4D97-AF65-F5344CB8AC3E}">
        <p14:creationId xmlns:p14="http://schemas.microsoft.com/office/powerpoint/2010/main" val="2679135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Resources and scopes</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1" y="1698625"/>
            <a:ext cx="8558048" cy="4667250"/>
          </a:xfrm>
        </p:spPr>
        <p:txBody>
          <a:bodyPr>
            <a:normAutofit/>
          </a:bodyPr>
          <a:lstStyle/>
          <a:p>
            <a:pPr>
              <a:lnSpc>
                <a:spcPct val="110000"/>
              </a:lnSpc>
              <a:spcBef>
                <a:spcPts val="600"/>
              </a:spcBef>
            </a:pPr>
            <a:r>
              <a:rPr lang="en-US" dirty="0"/>
              <a:t>The RS is authoritative for what its (potentially multiple) “resource” boundaries are</a:t>
            </a:r>
          </a:p>
          <a:p>
            <a:pPr lvl="1">
              <a:lnSpc>
                <a:spcPct val="110000"/>
              </a:lnSpc>
              <a:spcBef>
                <a:spcPts val="600"/>
              </a:spcBef>
            </a:pPr>
            <a:r>
              <a:rPr lang="en-US" dirty="0"/>
              <a:t>It describes them in resolvable description documents</a:t>
            </a:r>
          </a:p>
          <a:p>
            <a:pPr>
              <a:lnSpc>
                <a:spcPct val="110000"/>
              </a:lnSpc>
              <a:spcBef>
                <a:spcPts val="600"/>
              </a:spcBef>
            </a:pPr>
            <a:r>
              <a:rPr lang="en-US" dirty="0"/>
              <a:t>Scopes can be simple strings or resolvable description documents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27</a:t>
            </a:fld>
            <a:endParaRPr lang="en-US"/>
          </a:p>
        </p:txBody>
      </p:sp>
      <p:graphicFrame>
        <p:nvGraphicFramePr>
          <p:cNvPr id="5" name="Diagram 4">
            <a:extLst>
              <a:ext uri="{FF2B5EF4-FFF2-40B4-BE49-F238E27FC236}">
                <a16:creationId xmlns:a16="http://schemas.microsoft.com/office/drawing/2014/main" id="{5F114BBB-37AA-A241-A7CA-959FAD75AC58}"/>
              </a:ext>
            </a:extLst>
          </p:cNvPr>
          <p:cNvGraphicFramePr/>
          <p:nvPr>
            <p:extLst>
              <p:ext uri="{D42A27DB-BD31-4B8C-83A1-F6EECF244321}">
                <p14:modId xmlns:p14="http://schemas.microsoft.com/office/powerpoint/2010/main" val="1593948933"/>
              </p:ext>
            </p:extLst>
          </p:nvPr>
        </p:nvGraphicFramePr>
        <p:xfrm>
          <a:off x="2344270" y="3818965"/>
          <a:ext cx="3155576" cy="23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3540C28-F5EA-2F46-B32D-A4586BCCBFA8}"/>
              </a:ext>
            </a:extLst>
          </p:cNvPr>
          <p:cNvGraphicFramePr/>
          <p:nvPr>
            <p:extLst>
              <p:ext uri="{D42A27DB-BD31-4B8C-83A1-F6EECF244321}">
                <p14:modId xmlns:p14="http://schemas.microsoft.com/office/powerpoint/2010/main" val="3920871237"/>
              </p:ext>
            </p:extLst>
          </p:nvPr>
        </p:nvGraphicFramePr>
        <p:xfrm>
          <a:off x="6639600" y="3886199"/>
          <a:ext cx="2880918" cy="22700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9446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28</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Permission endpoint</a:t>
            </a:r>
            <a:endParaRPr lang="en-US" sz="2000" b="1" i="1" dirty="0">
              <a:solidFill>
                <a:schemeClr val="accent6">
                  <a:lumMod val="50000"/>
                </a:schemeClr>
              </a:solidFill>
            </a:endParaRPr>
          </a:p>
        </p:txBody>
      </p:sp>
      <p:pic>
        <p:nvPicPr>
          <p:cNvPr id="3" name="Picture 2">
            <a:extLst>
              <a:ext uri="{FF2B5EF4-FFF2-40B4-BE49-F238E27FC236}">
                <a16:creationId xmlns:a16="http://schemas.microsoft.com/office/drawing/2014/main" id="{2FDAA6F7-E50A-7C49-A2B9-899A1E5DB164}"/>
              </a:ext>
            </a:extLst>
          </p:cNvPr>
          <p:cNvPicPr>
            <a:picLocks noChangeAspect="1"/>
          </p:cNvPicPr>
          <p:nvPr/>
        </p:nvPicPr>
        <p:blipFill>
          <a:blip r:embed="rId3"/>
          <a:stretch>
            <a:fillRect/>
          </a:stretch>
        </p:blipFill>
        <p:spPr>
          <a:xfrm>
            <a:off x="1873250" y="1555750"/>
            <a:ext cx="8445500" cy="3746500"/>
          </a:xfrm>
          <a:prstGeom prst="rect">
            <a:avLst/>
          </a:prstGeom>
        </p:spPr>
      </p:pic>
    </p:spTree>
    <p:extLst>
      <p:ext uri="{BB962C8B-B14F-4D97-AF65-F5344CB8AC3E}">
        <p14:creationId xmlns:p14="http://schemas.microsoft.com/office/powerpoint/2010/main" val="4059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29</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0"/>
            <a:ext cx="2171700" cy="1804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Token introspection endpoint</a:t>
            </a:r>
            <a:endParaRPr lang="en-US" sz="2000" b="1" i="1" dirty="0">
              <a:solidFill>
                <a:schemeClr val="accent6">
                  <a:lumMod val="50000"/>
                </a:schemeClr>
              </a:solidFill>
            </a:endParaRPr>
          </a:p>
        </p:txBody>
      </p:sp>
      <p:pic>
        <p:nvPicPr>
          <p:cNvPr id="6" name="Picture 5">
            <a:extLst>
              <a:ext uri="{FF2B5EF4-FFF2-40B4-BE49-F238E27FC236}">
                <a16:creationId xmlns:a16="http://schemas.microsoft.com/office/drawing/2014/main" id="{30FD4206-CB6B-D64E-B192-7478D74FA9D4}"/>
              </a:ext>
            </a:extLst>
          </p:cNvPr>
          <p:cNvPicPr>
            <a:picLocks noChangeAspect="1"/>
          </p:cNvPicPr>
          <p:nvPr/>
        </p:nvPicPr>
        <p:blipFill>
          <a:blip r:embed="rId3"/>
          <a:stretch>
            <a:fillRect/>
          </a:stretch>
        </p:blipFill>
        <p:spPr>
          <a:xfrm>
            <a:off x="1593850" y="1733550"/>
            <a:ext cx="9004300" cy="3390900"/>
          </a:xfrm>
          <a:prstGeom prst="rect">
            <a:avLst/>
          </a:prstGeom>
        </p:spPr>
      </p:pic>
    </p:spTree>
    <p:extLst>
      <p:ext uri="{BB962C8B-B14F-4D97-AF65-F5344CB8AC3E}">
        <p14:creationId xmlns:p14="http://schemas.microsoft.com/office/powerpoint/2010/main" val="272115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Overview(s)</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3</a:t>
            </a:fld>
            <a:endParaRPr lang="en-US"/>
          </a:p>
        </p:txBody>
      </p:sp>
    </p:spTree>
    <p:extLst>
      <p:ext uri="{BB962C8B-B14F-4D97-AF65-F5344CB8AC3E}">
        <p14:creationId xmlns:p14="http://schemas.microsoft.com/office/powerpoint/2010/main" val="399588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Observations on tokens, tickets, and discovery</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4"/>
            <a:ext cx="10515600" cy="4794251"/>
          </a:xfrm>
        </p:spPr>
        <p:txBody>
          <a:bodyPr>
            <a:normAutofit fontScale="92500" lnSpcReduction="20000"/>
          </a:bodyPr>
          <a:lstStyle/>
          <a:p>
            <a:pPr>
              <a:lnSpc>
                <a:spcPct val="110000"/>
              </a:lnSpc>
              <a:spcBef>
                <a:spcPts val="600"/>
              </a:spcBef>
            </a:pPr>
            <a:r>
              <a:rPr lang="en-US" dirty="0"/>
              <a:t>The permission ticket binds the RPT to its audience firmly</a:t>
            </a:r>
          </a:p>
          <a:p>
            <a:pPr lvl="1">
              <a:lnSpc>
                <a:spcPct val="110000"/>
              </a:lnSpc>
              <a:spcBef>
                <a:spcPts val="600"/>
              </a:spcBef>
            </a:pPr>
            <a:r>
              <a:rPr lang="en-US" dirty="0"/>
              <a:t>Doesn’t require the client to signal where it intends to use the access token (</a:t>
            </a:r>
            <a:r>
              <a:rPr lang="en-US" dirty="0" err="1"/>
              <a:t>à</a:t>
            </a:r>
            <a:r>
              <a:rPr lang="en-US" dirty="0"/>
              <a:t> la </a:t>
            </a:r>
            <a:r>
              <a:rPr lang="en-US" b="1" dirty="0">
                <a:solidFill>
                  <a:schemeClr val="accent6">
                    <a:lumMod val="50000"/>
                  </a:schemeClr>
                </a:solidFill>
              </a:rPr>
              <a:t>draft-</a:t>
            </a:r>
            <a:r>
              <a:rPr lang="en-US" b="1" dirty="0" err="1">
                <a:solidFill>
                  <a:schemeClr val="accent6">
                    <a:lumMod val="50000"/>
                  </a:schemeClr>
                </a:solidFill>
              </a:rPr>
              <a:t>ietf</a:t>
            </a:r>
            <a:r>
              <a:rPr lang="en-US" b="1" dirty="0">
                <a:solidFill>
                  <a:schemeClr val="accent6">
                    <a:lumMod val="50000"/>
                  </a:schemeClr>
                </a:solidFill>
              </a:rPr>
              <a:t>-</a:t>
            </a:r>
            <a:r>
              <a:rPr lang="en-US" b="1" dirty="0" err="1">
                <a:solidFill>
                  <a:schemeClr val="accent6">
                    <a:lumMod val="50000"/>
                  </a:schemeClr>
                </a:solidFill>
              </a:rPr>
              <a:t>oauth</a:t>
            </a:r>
            <a:r>
              <a:rPr lang="en-US" b="1" dirty="0">
                <a:solidFill>
                  <a:schemeClr val="accent6">
                    <a:lumMod val="50000"/>
                  </a:schemeClr>
                </a:solidFill>
              </a:rPr>
              <a:t>-resource-indicators</a:t>
            </a:r>
            <a:r>
              <a:rPr lang="en-US" dirty="0"/>
              <a:t>)</a:t>
            </a:r>
          </a:p>
          <a:p>
            <a:pPr lvl="1">
              <a:lnSpc>
                <a:spcPct val="110000"/>
              </a:lnSpc>
              <a:spcBef>
                <a:spcPts val="600"/>
              </a:spcBef>
            </a:pPr>
            <a:r>
              <a:rPr lang="en-US" dirty="0"/>
              <a:t>Requires the client to attempt access to a resource that turns out to be protected (</a:t>
            </a:r>
            <a:r>
              <a:rPr lang="en-US" dirty="0" err="1"/>
              <a:t>à</a:t>
            </a:r>
            <a:r>
              <a:rPr lang="en-US" dirty="0"/>
              <a:t> la the “Dynamic Scopes” discussion of Jun 2018)</a:t>
            </a:r>
          </a:p>
          <a:p>
            <a:pPr>
              <a:lnSpc>
                <a:spcPct val="110000"/>
              </a:lnSpc>
              <a:spcBef>
                <a:spcPts val="600"/>
              </a:spcBef>
            </a:pPr>
            <a:r>
              <a:rPr lang="en-US" dirty="0"/>
              <a:t>The RPT assumes bearer, and the PAT makes bearer MTI, but </a:t>
            </a:r>
            <a:r>
              <a:rPr lang="en-US" dirty="0" err="1"/>
              <a:t>PoP</a:t>
            </a:r>
            <a:r>
              <a:rPr lang="en-US" dirty="0"/>
              <a:t> is mentioned as an option (</a:t>
            </a:r>
            <a:r>
              <a:rPr lang="en-US" b="1" dirty="0">
                <a:solidFill>
                  <a:schemeClr val="accent6">
                    <a:lumMod val="50000"/>
                  </a:schemeClr>
                </a:solidFill>
              </a:rPr>
              <a:t>draft-</a:t>
            </a:r>
            <a:r>
              <a:rPr lang="en-US" b="1" dirty="0" err="1">
                <a:solidFill>
                  <a:schemeClr val="accent6">
                    <a:lumMod val="50000"/>
                  </a:schemeClr>
                </a:solidFill>
              </a:rPr>
              <a:t>ietf</a:t>
            </a:r>
            <a:r>
              <a:rPr lang="en-US" b="1" dirty="0">
                <a:solidFill>
                  <a:schemeClr val="accent6">
                    <a:lumMod val="50000"/>
                  </a:schemeClr>
                </a:solidFill>
              </a:rPr>
              <a:t>-</a:t>
            </a:r>
            <a:r>
              <a:rPr lang="en-US" b="1" dirty="0" err="1">
                <a:solidFill>
                  <a:schemeClr val="accent6">
                    <a:lumMod val="50000"/>
                  </a:schemeClr>
                </a:solidFill>
              </a:rPr>
              <a:t>oauth-mtls</a:t>
            </a:r>
            <a:r>
              <a:rPr lang="en-US" dirty="0"/>
              <a:t> didn’t exist)</a:t>
            </a:r>
          </a:p>
          <a:p>
            <a:pPr lvl="1">
              <a:lnSpc>
                <a:spcPct val="110000"/>
              </a:lnSpc>
              <a:spcBef>
                <a:spcPts val="600"/>
              </a:spcBef>
            </a:pPr>
            <a:r>
              <a:rPr lang="en-US" dirty="0"/>
              <a:t>The ACE token is </a:t>
            </a:r>
            <a:r>
              <a:rPr lang="en-US" dirty="0" err="1"/>
              <a:t>PoP</a:t>
            </a:r>
            <a:endParaRPr lang="en-US" dirty="0"/>
          </a:p>
          <a:p>
            <a:pPr>
              <a:lnSpc>
                <a:spcPct val="110000"/>
              </a:lnSpc>
              <a:spcBef>
                <a:spcPts val="600"/>
              </a:spcBef>
            </a:pPr>
            <a:r>
              <a:rPr lang="en-US" dirty="0"/>
              <a:t>The protection API assumes the RS is online to request a permission ticket</a:t>
            </a:r>
          </a:p>
          <a:p>
            <a:pPr lvl="1">
              <a:lnSpc>
                <a:spcPct val="110000"/>
              </a:lnSpc>
              <a:spcBef>
                <a:spcPts val="600"/>
              </a:spcBef>
            </a:pPr>
            <a:r>
              <a:rPr lang="en-US" dirty="0"/>
              <a:t>ACE has proposed a binding mechanism that works when RS is offline</a:t>
            </a:r>
          </a:p>
          <a:p>
            <a:pPr lvl="1">
              <a:lnSpc>
                <a:spcPct val="110000"/>
              </a:lnSpc>
              <a:spcBef>
                <a:spcPts val="600"/>
              </a:spcBef>
            </a:pPr>
            <a:r>
              <a:rPr lang="en-US" dirty="0"/>
              <a:t>Returns an AS Request Creation Hints message as a CBOR map; has a mandatory element </a:t>
            </a:r>
            <a:r>
              <a:rPr lang="en-US" b="1" dirty="0">
                <a:solidFill>
                  <a:schemeClr val="accent6">
                    <a:lumMod val="50000"/>
                  </a:schemeClr>
                </a:solidFill>
                <a:latin typeface="Courier New" panose="02070309020205020404" pitchFamily="49" charset="0"/>
                <a:cs typeface="Courier New" panose="02070309020205020404" pitchFamily="49" charset="0"/>
              </a:rPr>
              <a:t>AS</a:t>
            </a:r>
            <a:r>
              <a:rPr lang="en-US" dirty="0"/>
              <a:t> with an absolute URI and optional parameters </a:t>
            </a:r>
            <a:r>
              <a:rPr lang="en-US" b="1" dirty="0">
                <a:solidFill>
                  <a:schemeClr val="accent6">
                    <a:lumMod val="50000"/>
                  </a:schemeClr>
                </a:solidFill>
                <a:latin typeface="Courier New" panose="02070309020205020404" pitchFamily="49" charset="0"/>
                <a:cs typeface="Courier New" panose="02070309020205020404" pitchFamily="49" charset="0"/>
              </a:rPr>
              <a:t>audience</a:t>
            </a:r>
            <a:r>
              <a:rPr lang="en-US" dirty="0"/>
              <a:t>, </a:t>
            </a:r>
            <a:r>
              <a:rPr lang="en-US" b="1" dirty="0">
                <a:solidFill>
                  <a:schemeClr val="accent6">
                    <a:lumMod val="50000"/>
                  </a:schemeClr>
                </a:solidFill>
                <a:latin typeface="Courier New" panose="02070309020205020404" pitchFamily="49" charset="0"/>
                <a:cs typeface="Courier New" panose="02070309020205020404" pitchFamily="49" charset="0"/>
              </a:rPr>
              <a:t>kid</a:t>
            </a:r>
            <a:r>
              <a:rPr lang="en-US" dirty="0"/>
              <a:t>, </a:t>
            </a:r>
            <a:r>
              <a:rPr lang="en-US" b="1" dirty="0">
                <a:solidFill>
                  <a:schemeClr val="accent6">
                    <a:lumMod val="50000"/>
                  </a:schemeClr>
                </a:solidFill>
                <a:latin typeface="Courier New" panose="02070309020205020404" pitchFamily="49" charset="0"/>
                <a:cs typeface="Courier New" panose="02070309020205020404" pitchFamily="49" charset="0"/>
              </a:rPr>
              <a:t>nonce</a:t>
            </a:r>
            <a:r>
              <a:rPr lang="en-US" dirty="0"/>
              <a:t>, and </a:t>
            </a:r>
            <a:r>
              <a:rPr lang="en-US" b="1" dirty="0">
                <a:solidFill>
                  <a:schemeClr val="accent6">
                    <a:lumMod val="50000"/>
                  </a:schemeClr>
                </a:solidFill>
                <a:latin typeface="Courier New" panose="02070309020205020404" pitchFamily="49" charset="0"/>
                <a:cs typeface="Courier New" panose="02070309020205020404" pitchFamily="49" charset="0"/>
              </a:rPr>
              <a:t>scope</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30</a:t>
            </a:fld>
            <a:endParaRPr lang="en-US"/>
          </a:p>
        </p:txBody>
      </p:sp>
    </p:spTree>
    <p:extLst>
      <p:ext uri="{BB962C8B-B14F-4D97-AF65-F5344CB8AC3E}">
        <p14:creationId xmlns:p14="http://schemas.microsoft.com/office/powerpoint/2010/main" val="72856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If time: UMA Grant details</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31</a:t>
            </a:fld>
            <a:endParaRPr lang="en-US"/>
          </a:p>
        </p:txBody>
      </p:sp>
    </p:spTree>
    <p:extLst>
      <p:ext uri="{BB962C8B-B14F-4D97-AF65-F5344CB8AC3E}">
        <p14:creationId xmlns:p14="http://schemas.microsoft.com/office/powerpoint/2010/main" val="249797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32</a:t>
            </a:fld>
            <a:endParaRPr lang="en-US"/>
          </a:p>
        </p:txBody>
      </p:sp>
      <p:pic>
        <p:nvPicPr>
          <p:cNvPr id="9" name="Picture 8">
            <a:extLst>
              <a:ext uri="{FF2B5EF4-FFF2-40B4-BE49-F238E27FC236}">
                <a16:creationId xmlns:a16="http://schemas.microsoft.com/office/drawing/2014/main" id="{C7014350-5F66-F147-9DE3-C6D687384B22}"/>
              </a:ext>
            </a:extLst>
          </p:cNvPr>
          <p:cNvPicPr>
            <a:picLocks noChangeAspect="1"/>
          </p:cNvPicPr>
          <p:nvPr/>
        </p:nvPicPr>
        <p:blipFill>
          <a:blip r:embed="rId3"/>
          <a:stretch>
            <a:fillRect/>
          </a:stretch>
        </p:blipFill>
        <p:spPr>
          <a:xfrm>
            <a:off x="1694953" y="0"/>
            <a:ext cx="8802094" cy="6858000"/>
          </a:xfrm>
          <a:prstGeom prst="rect">
            <a:avLst/>
          </a:prstGeom>
        </p:spPr>
      </p:pic>
      <p:sp>
        <p:nvSpPr>
          <p:cNvPr id="10" name="Title 1">
            <a:extLst>
              <a:ext uri="{FF2B5EF4-FFF2-40B4-BE49-F238E27FC236}">
                <a16:creationId xmlns:a16="http://schemas.microsoft.com/office/drawing/2014/main" id="{0CC22637-F612-BC4A-92F0-A15C8A4D195A}"/>
              </a:ext>
            </a:extLst>
          </p:cNvPr>
          <p:cNvSpPr txBox="1">
            <a:spLocks/>
          </p:cNvSpPr>
          <p:nvPr/>
        </p:nvSpPr>
        <p:spPr>
          <a:xfrm>
            <a:off x="10497046" y="0"/>
            <a:ext cx="1656853" cy="2178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Redirection and token endpoint request options</a:t>
            </a:r>
          </a:p>
        </p:txBody>
      </p:sp>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0"/>
            <a:ext cx="1878227" cy="1528997"/>
          </a:xfrm>
        </p:spPr>
        <p:txBody>
          <a:bodyPr>
            <a:normAutofit/>
          </a:bodyPr>
          <a:lstStyle/>
          <a:p>
            <a:r>
              <a:rPr lang="en-US" sz="2800" dirty="0"/>
              <a:t>UMA grant details</a:t>
            </a:r>
          </a:p>
        </p:txBody>
      </p:sp>
    </p:spTree>
    <p:extLst>
      <p:ext uri="{BB962C8B-B14F-4D97-AF65-F5344CB8AC3E}">
        <p14:creationId xmlns:p14="http://schemas.microsoft.com/office/powerpoint/2010/main" val="180686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33</a:t>
            </a:fld>
            <a:endParaRPr lang="en-US"/>
          </a:p>
        </p:txBody>
      </p:sp>
      <p:pic>
        <p:nvPicPr>
          <p:cNvPr id="5" name="Picture 4">
            <a:extLst>
              <a:ext uri="{FF2B5EF4-FFF2-40B4-BE49-F238E27FC236}">
                <a16:creationId xmlns:a16="http://schemas.microsoft.com/office/drawing/2014/main" id="{D252D709-4436-D04A-A422-C6995FC5912B}"/>
              </a:ext>
            </a:extLst>
          </p:cNvPr>
          <p:cNvPicPr>
            <a:picLocks noChangeAspect="1"/>
          </p:cNvPicPr>
          <p:nvPr/>
        </p:nvPicPr>
        <p:blipFill>
          <a:blip r:embed="rId3"/>
          <a:stretch>
            <a:fillRect/>
          </a:stretch>
        </p:blipFill>
        <p:spPr>
          <a:xfrm>
            <a:off x="1035311" y="0"/>
            <a:ext cx="10121377" cy="6858000"/>
          </a:xfrm>
          <a:prstGeom prst="rect">
            <a:avLst/>
          </a:prstGeom>
        </p:spPr>
      </p:pic>
      <p:sp>
        <p:nvSpPr>
          <p:cNvPr id="10" name="Title 1">
            <a:extLst>
              <a:ext uri="{FF2B5EF4-FFF2-40B4-BE49-F238E27FC236}">
                <a16:creationId xmlns:a16="http://schemas.microsoft.com/office/drawing/2014/main" id="{0CC22637-F612-BC4A-92F0-A15C8A4D195A}"/>
              </a:ext>
            </a:extLst>
          </p:cNvPr>
          <p:cNvSpPr txBox="1">
            <a:spLocks/>
          </p:cNvSpPr>
          <p:nvPr/>
        </p:nvSpPr>
        <p:spPr>
          <a:xfrm>
            <a:off x="10497046" y="1"/>
            <a:ext cx="1656853" cy="1344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Error conditions and retries</a:t>
            </a:r>
          </a:p>
        </p:txBody>
      </p:sp>
      <p:sp>
        <p:nvSpPr>
          <p:cNvPr id="8" name="Title 1">
            <a:extLst>
              <a:ext uri="{FF2B5EF4-FFF2-40B4-BE49-F238E27FC236}">
                <a16:creationId xmlns:a16="http://schemas.microsoft.com/office/drawing/2014/main" id="{FA3DE0EC-0B62-E145-8ED1-73C8049996A7}"/>
              </a:ext>
            </a:extLst>
          </p:cNvPr>
          <p:cNvSpPr txBox="1">
            <a:spLocks/>
          </p:cNvSpPr>
          <p:nvPr/>
        </p:nvSpPr>
        <p:spPr>
          <a:xfrm>
            <a:off x="0" y="0"/>
            <a:ext cx="1878227" cy="1528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UMA grant details</a:t>
            </a:r>
          </a:p>
        </p:txBody>
      </p:sp>
    </p:spTree>
    <p:extLst>
      <p:ext uri="{BB962C8B-B14F-4D97-AF65-F5344CB8AC3E}">
        <p14:creationId xmlns:p14="http://schemas.microsoft.com/office/powerpoint/2010/main" val="217294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If time: Privacy implications and the UMA business model</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34</a:t>
            </a:fld>
            <a:endParaRPr lang="en-US"/>
          </a:p>
        </p:txBody>
      </p:sp>
    </p:spTree>
    <p:extLst>
      <p:ext uri="{BB962C8B-B14F-4D97-AF65-F5344CB8AC3E}">
        <p14:creationId xmlns:p14="http://schemas.microsoft.com/office/powerpoint/2010/main" val="193079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C314-6C09-5E47-9493-44D014342F34}"/>
              </a:ext>
            </a:extLst>
          </p:cNvPr>
          <p:cNvSpPr>
            <a:spLocks noGrp="1"/>
          </p:cNvSpPr>
          <p:nvPr>
            <p:ph type="title"/>
          </p:nvPr>
        </p:nvSpPr>
        <p:spPr/>
        <p:txBody>
          <a:bodyPr/>
          <a:lstStyle/>
          <a:p>
            <a:r>
              <a:rPr lang="en-US" dirty="0"/>
              <a:t>Relevance for privacy</a:t>
            </a:r>
          </a:p>
        </p:txBody>
      </p:sp>
      <p:sp>
        <p:nvSpPr>
          <p:cNvPr id="3" name="Content Placeholder 2">
            <a:extLst>
              <a:ext uri="{FF2B5EF4-FFF2-40B4-BE49-F238E27FC236}">
                <a16:creationId xmlns:a16="http://schemas.microsoft.com/office/drawing/2014/main" id="{FAA61574-E378-CB4E-8EDA-B0DD072F9B36}"/>
              </a:ext>
            </a:extLst>
          </p:cNvPr>
          <p:cNvSpPr>
            <a:spLocks noGrp="1"/>
          </p:cNvSpPr>
          <p:nvPr>
            <p:ph idx="1"/>
          </p:nvPr>
        </p:nvSpPr>
        <p:spPr>
          <a:xfrm>
            <a:off x="838200" y="1564154"/>
            <a:ext cx="10515600" cy="4792195"/>
          </a:xfrm>
        </p:spPr>
        <p:txBody>
          <a:bodyPr>
            <a:normAutofit fontScale="92500"/>
          </a:bodyPr>
          <a:lstStyle/>
          <a:p>
            <a:pPr>
              <a:lnSpc>
                <a:spcPct val="120000"/>
              </a:lnSpc>
              <a:spcBef>
                <a:spcPts val="600"/>
              </a:spcBef>
            </a:pPr>
            <a:r>
              <a:rPr lang="en-US" dirty="0"/>
              <a:t>Implications for adherence to regulations mentioning consent and data subject control of personal data (GDPR, CCPA, OB, PSD2, CDR...):</a:t>
            </a:r>
          </a:p>
          <a:p>
            <a:pPr lvl="1">
              <a:lnSpc>
                <a:spcPct val="120000"/>
              </a:lnSpc>
              <a:spcBef>
                <a:spcPts val="600"/>
              </a:spcBef>
            </a:pPr>
            <a:r>
              <a:rPr lang="en-US" dirty="0"/>
              <a:t>Asynchronous resource owner control of authorization grants and enabling resource owner to monitor and manage grants from a “dashboard”</a:t>
            </a:r>
          </a:p>
          <a:p>
            <a:pPr lvl="1">
              <a:lnSpc>
                <a:spcPct val="120000"/>
              </a:lnSpc>
              <a:spcBef>
                <a:spcPts val="600"/>
              </a:spcBef>
            </a:pPr>
            <a:r>
              <a:rPr lang="en-US" dirty="0"/>
              <a:t>Auditability of grants (representing “consent”) and PAT-authorized AS-RS interactions</a:t>
            </a:r>
          </a:p>
          <a:p>
            <a:pPr>
              <a:lnSpc>
                <a:spcPct val="120000"/>
              </a:lnSpc>
              <a:spcBef>
                <a:spcPts val="600"/>
              </a:spcBef>
            </a:pPr>
            <a:r>
              <a:rPr lang="en-US" dirty="0"/>
              <a:t>Work is well along to define an UMA business model</a:t>
            </a:r>
          </a:p>
          <a:p>
            <a:pPr lvl="1">
              <a:lnSpc>
                <a:spcPct val="120000"/>
              </a:lnSpc>
              <a:spcBef>
                <a:spcPts val="600"/>
              </a:spcBef>
            </a:pPr>
            <a:r>
              <a:rPr lang="en-US" dirty="0"/>
              <a:t>Allows modeling real-life data-sharing relationships, their changes, and relevant legal devices (laws, contracts, licenses)</a:t>
            </a:r>
          </a:p>
          <a:p>
            <a:pPr lvl="1">
              <a:lnSpc>
                <a:spcPct val="120000"/>
              </a:lnSpc>
              <a:spcBef>
                <a:spcPts val="600"/>
              </a:spcBef>
            </a:pPr>
            <a:r>
              <a:rPr lang="en-US" dirty="0"/>
              <a:t>Technical artifacts (token, messages, etc.) are mapped to these devices</a:t>
            </a:r>
          </a:p>
          <a:p>
            <a:pPr lvl="1">
              <a:lnSpc>
                <a:spcPct val="120000"/>
              </a:lnSpc>
              <a:spcBef>
                <a:spcPts val="600"/>
              </a:spcBef>
            </a:pPr>
            <a:r>
              <a:rPr lang="en-US" dirty="0"/>
              <a:t>Goal: tear down artifacts and build up new ones in response to state changes</a:t>
            </a:r>
          </a:p>
        </p:txBody>
      </p:sp>
      <p:sp>
        <p:nvSpPr>
          <p:cNvPr id="4" name="Slide Number Placeholder 3">
            <a:extLst>
              <a:ext uri="{FF2B5EF4-FFF2-40B4-BE49-F238E27FC236}">
                <a16:creationId xmlns:a16="http://schemas.microsoft.com/office/drawing/2014/main" id="{BA0DF8D3-8B44-5A46-8906-0BAA3A29A3DE}"/>
              </a:ext>
            </a:extLst>
          </p:cNvPr>
          <p:cNvSpPr>
            <a:spLocks noGrp="1"/>
          </p:cNvSpPr>
          <p:nvPr>
            <p:ph type="sldNum" sz="quarter" idx="12"/>
          </p:nvPr>
        </p:nvSpPr>
        <p:spPr/>
        <p:txBody>
          <a:bodyPr/>
          <a:lstStyle/>
          <a:p>
            <a:fld id="{C8B9D8ED-E29E-7540-8C3F-725717CEEFF2}" type="slidenum">
              <a:rPr lang="en-US" smtClean="0"/>
              <a:t>35</a:t>
            </a:fld>
            <a:endParaRPr lang="en-US"/>
          </a:p>
        </p:txBody>
      </p:sp>
    </p:spTree>
    <p:extLst>
      <p:ext uri="{BB962C8B-B14F-4D97-AF65-F5344CB8AC3E}">
        <p14:creationId xmlns:p14="http://schemas.microsoft.com/office/powerpoint/2010/main" val="396476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C314-6C09-5E47-9493-44D014342F34}"/>
              </a:ext>
            </a:extLst>
          </p:cNvPr>
          <p:cNvSpPr>
            <a:spLocks noGrp="1"/>
          </p:cNvSpPr>
          <p:nvPr>
            <p:ph type="title"/>
          </p:nvPr>
        </p:nvSpPr>
        <p:spPr>
          <a:xfrm>
            <a:off x="838200" y="244103"/>
            <a:ext cx="10515600" cy="858556"/>
          </a:xfrm>
        </p:spPr>
        <p:txBody>
          <a:bodyPr>
            <a:normAutofit fontScale="90000"/>
          </a:bodyPr>
          <a:lstStyle/>
          <a:p>
            <a:r>
              <a:rPr lang="en-US" dirty="0"/>
              <a:t>(Most) legal relationships in the business model</a:t>
            </a:r>
          </a:p>
        </p:txBody>
      </p:sp>
      <p:sp>
        <p:nvSpPr>
          <p:cNvPr id="4" name="Slide Number Placeholder 3">
            <a:extLst>
              <a:ext uri="{FF2B5EF4-FFF2-40B4-BE49-F238E27FC236}">
                <a16:creationId xmlns:a16="http://schemas.microsoft.com/office/drawing/2014/main" id="{BA0DF8D3-8B44-5A46-8906-0BAA3A29A3DE}"/>
              </a:ext>
            </a:extLst>
          </p:cNvPr>
          <p:cNvSpPr>
            <a:spLocks noGrp="1"/>
          </p:cNvSpPr>
          <p:nvPr>
            <p:ph type="sldNum" sz="quarter" idx="12"/>
          </p:nvPr>
        </p:nvSpPr>
        <p:spPr/>
        <p:txBody>
          <a:bodyPr/>
          <a:lstStyle/>
          <a:p>
            <a:fld id="{C8B9D8ED-E29E-7540-8C3F-725717CEEFF2}" type="slidenum">
              <a:rPr lang="en-US" smtClean="0"/>
              <a:t>36</a:t>
            </a:fld>
            <a:endParaRPr lang="en-US"/>
          </a:p>
        </p:txBody>
      </p:sp>
      <p:sp>
        <p:nvSpPr>
          <p:cNvPr id="5" name="Google Shape;146;p19">
            <a:extLst>
              <a:ext uri="{FF2B5EF4-FFF2-40B4-BE49-F238E27FC236}">
                <a16:creationId xmlns:a16="http://schemas.microsoft.com/office/drawing/2014/main" id="{4F1E5A61-CCB0-174E-B222-72E0C856815F}"/>
              </a:ext>
            </a:extLst>
          </p:cNvPr>
          <p:cNvSpPr/>
          <p:nvPr/>
        </p:nvSpPr>
        <p:spPr>
          <a:xfrm>
            <a:off x="9760300" y="4870733"/>
            <a:ext cx="1124800" cy="484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FF9900"/>
                </a:solidFill>
              </a:rPr>
              <a:t>client</a:t>
            </a:r>
            <a:endParaRPr sz="1600" b="1">
              <a:solidFill>
                <a:srgbClr val="FF9900"/>
              </a:solidFill>
            </a:endParaRPr>
          </a:p>
        </p:txBody>
      </p:sp>
      <p:sp>
        <p:nvSpPr>
          <p:cNvPr id="6" name="Google Shape;147;p19">
            <a:extLst>
              <a:ext uri="{FF2B5EF4-FFF2-40B4-BE49-F238E27FC236}">
                <a16:creationId xmlns:a16="http://schemas.microsoft.com/office/drawing/2014/main" id="{03FD752D-7F9E-924E-B71F-2904B05899D4}"/>
              </a:ext>
            </a:extLst>
          </p:cNvPr>
          <p:cNvSpPr/>
          <p:nvPr/>
        </p:nvSpPr>
        <p:spPr>
          <a:xfrm>
            <a:off x="5188100" y="4870717"/>
            <a:ext cx="2236800" cy="484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FF9900"/>
                </a:solidFill>
              </a:rPr>
              <a:t>resource server</a:t>
            </a:r>
            <a:endParaRPr sz="1600" b="1">
              <a:solidFill>
                <a:srgbClr val="FF9900"/>
              </a:solidFill>
            </a:endParaRPr>
          </a:p>
        </p:txBody>
      </p:sp>
      <p:sp>
        <p:nvSpPr>
          <p:cNvPr id="7" name="Google Shape;148;p19">
            <a:extLst>
              <a:ext uri="{FF2B5EF4-FFF2-40B4-BE49-F238E27FC236}">
                <a16:creationId xmlns:a16="http://schemas.microsoft.com/office/drawing/2014/main" id="{90847FC2-9927-C648-AD14-B040053F9A92}"/>
              </a:ext>
            </a:extLst>
          </p:cNvPr>
          <p:cNvSpPr/>
          <p:nvPr/>
        </p:nvSpPr>
        <p:spPr>
          <a:xfrm>
            <a:off x="953100" y="4870733"/>
            <a:ext cx="2543200" cy="484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FF9900"/>
                </a:solidFill>
              </a:rPr>
              <a:t>authorization server</a:t>
            </a:r>
            <a:endParaRPr sz="1600" b="1">
              <a:solidFill>
                <a:srgbClr val="FF9900"/>
              </a:solidFill>
            </a:endParaRPr>
          </a:p>
        </p:txBody>
      </p:sp>
      <p:sp>
        <p:nvSpPr>
          <p:cNvPr id="8" name="Google Shape;149;p19">
            <a:extLst>
              <a:ext uri="{FF2B5EF4-FFF2-40B4-BE49-F238E27FC236}">
                <a16:creationId xmlns:a16="http://schemas.microsoft.com/office/drawing/2014/main" id="{81AEDB5D-3532-464E-80AB-B12331BC6807}"/>
              </a:ext>
            </a:extLst>
          </p:cNvPr>
          <p:cNvSpPr/>
          <p:nvPr/>
        </p:nvSpPr>
        <p:spPr>
          <a:xfrm>
            <a:off x="9213700" y="1112067"/>
            <a:ext cx="2218800" cy="484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FF9900"/>
                </a:solidFill>
              </a:rPr>
              <a:t>requesting party</a:t>
            </a:r>
            <a:endParaRPr sz="1600" b="1">
              <a:solidFill>
                <a:srgbClr val="FF9900"/>
              </a:solidFill>
            </a:endParaRPr>
          </a:p>
        </p:txBody>
      </p:sp>
      <p:sp>
        <p:nvSpPr>
          <p:cNvPr id="9" name="Google Shape;150;p19">
            <a:extLst>
              <a:ext uri="{FF2B5EF4-FFF2-40B4-BE49-F238E27FC236}">
                <a16:creationId xmlns:a16="http://schemas.microsoft.com/office/drawing/2014/main" id="{C400BFDE-8275-5C4C-A0A3-F17B79103B8C}"/>
              </a:ext>
            </a:extLst>
          </p:cNvPr>
          <p:cNvSpPr/>
          <p:nvPr/>
        </p:nvSpPr>
        <p:spPr>
          <a:xfrm>
            <a:off x="1127300" y="1112067"/>
            <a:ext cx="2236800" cy="484400"/>
          </a:xfrm>
          <a:prstGeom prst="roundRect">
            <a:avLst>
              <a:gd name="adj" fmla="val 16667"/>
            </a:avLst>
          </a:prstGeom>
          <a:solidFill>
            <a:srgbClr val="FFFFFF"/>
          </a:solidFill>
          <a:ln w="19050"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FF9900"/>
                </a:solidFill>
              </a:rPr>
              <a:t>resource owner</a:t>
            </a:r>
            <a:endParaRPr sz="1600" b="1">
              <a:solidFill>
                <a:srgbClr val="FF9900"/>
              </a:solidFill>
            </a:endParaRPr>
          </a:p>
        </p:txBody>
      </p:sp>
      <p:cxnSp>
        <p:nvCxnSpPr>
          <p:cNvPr id="10" name="Google Shape;151;p19">
            <a:extLst>
              <a:ext uri="{FF2B5EF4-FFF2-40B4-BE49-F238E27FC236}">
                <a16:creationId xmlns:a16="http://schemas.microsoft.com/office/drawing/2014/main" id="{0A465A58-8D09-F24B-95F7-2B7E6EB29622}"/>
              </a:ext>
            </a:extLst>
          </p:cNvPr>
          <p:cNvCxnSpPr>
            <a:stCxn id="24" idx="2"/>
            <a:endCxn id="14" idx="0"/>
          </p:cNvCxnSpPr>
          <p:nvPr/>
        </p:nvCxnSpPr>
        <p:spPr>
          <a:xfrm rot="-5400000" flipH="1">
            <a:off x="8685900" y="3615933"/>
            <a:ext cx="3274400" cy="800"/>
          </a:xfrm>
          <a:prstGeom prst="curvedConnector3">
            <a:avLst>
              <a:gd name="adj1" fmla="val 49998"/>
            </a:avLst>
          </a:prstGeom>
          <a:noFill/>
          <a:ln w="28575" cap="flat" cmpd="sng">
            <a:solidFill>
              <a:schemeClr val="dk2"/>
            </a:solidFill>
            <a:prstDash val="solid"/>
            <a:round/>
            <a:headEnd type="oval" w="med" len="med"/>
            <a:tailEnd type="triangle" w="med" len="med"/>
          </a:ln>
        </p:spPr>
      </p:cxnSp>
      <p:cxnSp>
        <p:nvCxnSpPr>
          <p:cNvPr id="11" name="Google Shape;154;p19">
            <a:extLst>
              <a:ext uri="{FF2B5EF4-FFF2-40B4-BE49-F238E27FC236}">
                <a16:creationId xmlns:a16="http://schemas.microsoft.com/office/drawing/2014/main" id="{A4A87E73-CD82-9748-AD0C-9041C6D3EF2C}"/>
              </a:ext>
            </a:extLst>
          </p:cNvPr>
          <p:cNvCxnSpPr>
            <a:stCxn id="12" idx="2"/>
            <a:endCxn id="25" idx="0"/>
          </p:cNvCxnSpPr>
          <p:nvPr/>
        </p:nvCxnSpPr>
        <p:spPr>
          <a:xfrm rot="-5400000" flipH="1">
            <a:off x="2638700" y="1585733"/>
            <a:ext cx="3274400" cy="4061200"/>
          </a:xfrm>
          <a:prstGeom prst="curvedConnector3">
            <a:avLst>
              <a:gd name="adj1" fmla="val 49998"/>
            </a:avLst>
          </a:prstGeom>
          <a:noFill/>
          <a:ln w="28575" cap="flat" cmpd="sng">
            <a:solidFill>
              <a:schemeClr val="dk2"/>
            </a:solidFill>
            <a:prstDash val="solid"/>
            <a:round/>
            <a:headEnd type="oval" w="med" len="med"/>
            <a:tailEnd type="triangle" w="med" len="med"/>
          </a:ln>
        </p:spPr>
      </p:cxnSp>
      <p:sp>
        <p:nvSpPr>
          <p:cNvPr id="12" name="Google Shape;155;p19">
            <a:extLst>
              <a:ext uri="{FF2B5EF4-FFF2-40B4-BE49-F238E27FC236}">
                <a16:creationId xmlns:a16="http://schemas.microsoft.com/office/drawing/2014/main" id="{46B100DC-EDE0-E043-A737-60BD49FC4EFA}"/>
              </a:ext>
            </a:extLst>
          </p:cNvPr>
          <p:cNvSpPr/>
          <p:nvPr/>
        </p:nvSpPr>
        <p:spPr>
          <a:xfrm>
            <a:off x="595500" y="1494733"/>
            <a:ext cx="3299600" cy="484400"/>
          </a:xfrm>
          <a:prstGeom prst="roundRect">
            <a:avLst>
              <a:gd name="adj" fmla="val 16667"/>
            </a:avLst>
          </a:prstGeom>
          <a:solidFill>
            <a:srgbClr val="FFFFFF"/>
          </a:solidFill>
          <a:ln w="1905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0000FF"/>
                </a:solidFill>
              </a:rPr>
              <a:t>Resource Rights Administrator</a:t>
            </a:r>
            <a:endParaRPr sz="1600" b="1">
              <a:solidFill>
                <a:srgbClr val="0000FF"/>
              </a:solidFill>
            </a:endParaRPr>
          </a:p>
        </p:txBody>
      </p:sp>
      <p:sp>
        <p:nvSpPr>
          <p:cNvPr id="13" name="Google Shape;158;p19">
            <a:extLst>
              <a:ext uri="{FF2B5EF4-FFF2-40B4-BE49-F238E27FC236}">
                <a16:creationId xmlns:a16="http://schemas.microsoft.com/office/drawing/2014/main" id="{CEBB91D4-D9E0-334F-B30E-89D440B3B7E1}"/>
              </a:ext>
            </a:extLst>
          </p:cNvPr>
          <p:cNvSpPr/>
          <p:nvPr/>
        </p:nvSpPr>
        <p:spPr>
          <a:xfrm>
            <a:off x="632300" y="5253400"/>
            <a:ext cx="3226000" cy="484400"/>
          </a:xfrm>
          <a:prstGeom prst="roundRect">
            <a:avLst>
              <a:gd name="adj" fmla="val 16667"/>
            </a:avLst>
          </a:prstGeom>
          <a:solidFill>
            <a:srgbClr val="FFFFFF"/>
          </a:solidFill>
          <a:ln w="1905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0000FF"/>
                </a:solidFill>
              </a:rPr>
              <a:t>Authorization Server Operator</a:t>
            </a:r>
            <a:endParaRPr sz="1600" b="1">
              <a:solidFill>
                <a:srgbClr val="0000FF"/>
              </a:solidFill>
            </a:endParaRPr>
          </a:p>
        </p:txBody>
      </p:sp>
      <p:sp>
        <p:nvSpPr>
          <p:cNvPr id="14" name="Google Shape;153;p19">
            <a:extLst>
              <a:ext uri="{FF2B5EF4-FFF2-40B4-BE49-F238E27FC236}">
                <a16:creationId xmlns:a16="http://schemas.microsoft.com/office/drawing/2014/main" id="{9B892861-6AFA-0541-BDFB-031E62CFB221}"/>
              </a:ext>
            </a:extLst>
          </p:cNvPr>
          <p:cNvSpPr/>
          <p:nvPr/>
        </p:nvSpPr>
        <p:spPr>
          <a:xfrm>
            <a:off x="9323100" y="5253400"/>
            <a:ext cx="1999200" cy="484400"/>
          </a:xfrm>
          <a:prstGeom prst="roundRect">
            <a:avLst>
              <a:gd name="adj" fmla="val 16667"/>
            </a:avLst>
          </a:prstGeom>
          <a:solidFill>
            <a:srgbClr val="FFFFFF"/>
          </a:solidFill>
          <a:ln w="1905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0000FF"/>
                </a:solidFill>
              </a:rPr>
              <a:t>Client Operator</a:t>
            </a:r>
            <a:endParaRPr sz="1600" b="1">
              <a:solidFill>
                <a:srgbClr val="0000FF"/>
              </a:solidFill>
            </a:endParaRPr>
          </a:p>
        </p:txBody>
      </p:sp>
      <p:cxnSp>
        <p:nvCxnSpPr>
          <p:cNvPr id="15" name="Google Shape;159;p19">
            <a:extLst>
              <a:ext uri="{FF2B5EF4-FFF2-40B4-BE49-F238E27FC236}">
                <a16:creationId xmlns:a16="http://schemas.microsoft.com/office/drawing/2014/main" id="{AFD26E67-AD44-8545-97F3-D8E55A6E8E82}"/>
              </a:ext>
            </a:extLst>
          </p:cNvPr>
          <p:cNvCxnSpPr>
            <a:stCxn id="12" idx="2"/>
            <a:endCxn id="13" idx="0"/>
          </p:cNvCxnSpPr>
          <p:nvPr/>
        </p:nvCxnSpPr>
        <p:spPr>
          <a:xfrm rot="-5400000" flipH="1">
            <a:off x="608500" y="3615933"/>
            <a:ext cx="3274400" cy="800"/>
          </a:xfrm>
          <a:prstGeom prst="curvedConnector3">
            <a:avLst>
              <a:gd name="adj1" fmla="val 49998"/>
            </a:avLst>
          </a:prstGeom>
          <a:noFill/>
          <a:ln w="28575" cap="flat" cmpd="sng">
            <a:solidFill>
              <a:schemeClr val="dk2"/>
            </a:solidFill>
            <a:prstDash val="solid"/>
            <a:round/>
            <a:headEnd type="oval" w="med" len="med"/>
            <a:tailEnd type="triangle" w="med" len="med"/>
          </a:ln>
        </p:spPr>
      </p:cxnSp>
      <p:cxnSp>
        <p:nvCxnSpPr>
          <p:cNvPr id="16" name="Google Shape;160;p19">
            <a:extLst>
              <a:ext uri="{FF2B5EF4-FFF2-40B4-BE49-F238E27FC236}">
                <a16:creationId xmlns:a16="http://schemas.microsoft.com/office/drawing/2014/main" id="{BFEADA62-1E10-1E4D-BB66-8D174BFF0D67}"/>
              </a:ext>
            </a:extLst>
          </p:cNvPr>
          <p:cNvCxnSpPr>
            <a:stCxn id="13" idx="2"/>
            <a:endCxn id="25" idx="2"/>
          </p:cNvCxnSpPr>
          <p:nvPr/>
        </p:nvCxnSpPr>
        <p:spPr>
          <a:xfrm rot="-5400000" flipH="1">
            <a:off x="4275500" y="3707600"/>
            <a:ext cx="800" cy="4061200"/>
          </a:xfrm>
          <a:prstGeom prst="curvedConnector3">
            <a:avLst>
              <a:gd name="adj1" fmla="val 65750000"/>
            </a:avLst>
          </a:prstGeom>
          <a:noFill/>
          <a:ln w="28575" cap="flat" cmpd="sng">
            <a:solidFill>
              <a:schemeClr val="dk2"/>
            </a:solidFill>
            <a:prstDash val="solid"/>
            <a:round/>
            <a:headEnd type="oval" w="med" len="med"/>
            <a:tailEnd type="triangle" w="med" len="med"/>
          </a:ln>
        </p:spPr>
      </p:cxnSp>
      <p:sp>
        <p:nvSpPr>
          <p:cNvPr id="17" name="Google Shape;161;p19">
            <a:extLst>
              <a:ext uri="{FF2B5EF4-FFF2-40B4-BE49-F238E27FC236}">
                <a16:creationId xmlns:a16="http://schemas.microsoft.com/office/drawing/2014/main" id="{B6813AB6-0A22-7643-95F8-2028118D1DEF}"/>
              </a:ext>
            </a:extLst>
          </p:cNvPr>
          <p:cNvSpPr/>
          <p:nvPr/>
        </p:nvSpPr>
        <p:spPr>
          <a:xfrm>
            <a:off x="9411500" y="3218892"/>
            <a:ext cx="19108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0000FF"/>
                </a:solidFill>
              </a:rPr>
              <a:t>Delegates-seek- authority-to</a:t>
            </a:r>
            <a:endParaRPr sz="1333">
              <a:solidFill>
                <a:srgbClr val="0000FF"/>
              </a:solidFill>
            </a:endParaRPr>
          </a:p>
        </p:txBody>
      </p:sp>
      <p:cxnSp>
        <p:nvCxnSpPr>
          <p:cNvPr id="18" name="Google Shape;162;p19">
            <a:extLst>
              <a:ext uri="{FF2B5EF4-FFF2-40B4-BE49-F238E27FC236}">
                <a16:creationId xmlns:a16="http://schemas.microsoft.com/office/drawing/2014/main" id="{123CF065-2560-0B42-A846-BAA98ACCE463}"/>
              </a:ext>
            </a:extLst>
          </p:cNvPr>
          <p:cNvCxnSpPr>
            <a:stCxn id="24" idx="2"/>
            <a:endCxn id="13" idx="0"/>
          </p:cNvCxnSpPr>
          <p:nvPr/>
        </p:nvCxnSpPr>
        <p:spPr>
          <a:xfrm rot="5400000">
            <a:off x="4646700" y="-422467"/>
            <a:ext cx="3274400" cy="8077600"/>
          </a:xfrm>
          <a:prstGeom prst="curvedConnector3">
            <a:avLst>
              <a:gd name="adj1" fmla="val 49998"/>
            </a:avLst>
          </a:prstGeom>
          <a:noFill/>
          <a:ln w="28575" cap="flat" cmpd="sng">
            <a:solidFill>
              <a:schemeClr val="dk2"/>
            </a:solidFill>
            <a:prstDash val="solid"/>
            <a:round/>
            <a:headEnd type="oval" w="med" len="med"/>
            <a:tailEnd type="triangle" w="med" len="med"/>
          </a:ln>
        </p:spPr>
      </p:cxnSp>
      <p:cxnSp>
        <p:nvCxnSpPr>
          <p:cNvPr id="19" name="Google Shape;163;p19">
            <a:extLst>
              <a:ext uri="{FF2B5EF4-FFF2-40B4-BE49-F238E27FC236}">
                <a16:creationId xmlns:a16="http://schemas.microsoft.com/office/drawing/2014/main" id="{CB5D9628-B3B9-8243-B7A2-BB0B0877A2A0}"/>
              </a:ext>
            </a:extLst>
          </p:cNvPr>
          <p:cNvCxnSpPr>
            <a:stCxn id="13" idx="3"/>
            <a:endCxn id="24" idx="1"/>
          </p:cNvCxnSpPr>
          <p:nvPr/>
        </p:nvCxnSpPr>
        <p:spPr>
          <a:xfrm rot="10800000" flipH="1">
            <a:off x="3858300" y="1736800"/>
            <a:ext cx="5102800" cy="3758800"/>
          </a:xfrm>
          <a:prstGeom prst="curvedConnector3">
            <a:avLst>
              <a:gd name="adj1" fmla="val 42289"/>
            </a:avLst>
          </a:prstGeom>
          <a:noFill/>
          <a:ln w="28575" cap="flat" cmpd="sng">
            <a:solidFill>
              <a:schemeClr val="dk2"/>
            </a:solidFill>
            <a:prstDash val="solid"/>
            <a:round/>
            <a:headEnd type="oval" w="med" len="med"/>
            <a:tailEnd type="triangle" w="med" len="med"/>
          </a:ln>
        </p:spPr>
      </p:cxnSp>
      <p:sp>
        <p:nvSpPr>
          <p:cNvPr id="20" name="Google Shape;164;p19">
            <a:extLst>
              <a:ext uri="{FF2B5EF4-FFF2-40B4-BE49-F238E27FC236}">
                <a16:creationId xmlns:a16="http://schemas.microsoft.com/office/drawing/2014/main" id="{4E13E55B-D209-CB49-8F8D-4216A2FD548B}"/>
              </a:ext>
            </a:extLst>
          </p:cNvPr>
          <p:cNvSpPr/>
          <p:nvPr/>
        </p:nvSpPr>
        <p:spPr>
          <a:xfrm>
            <a:off x="5807300" y="2318884"/>
            <a:ext cx="18060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dirty="0">
                <a:solidFill>
                  <a:srgbClr val="0000FF"/>
                </a:solidFill>
              </a:rPr>
              <a:t>Licenses-perm-getting-to</a:t>
            </a:r>
            <a:endParaRPr sz="1333" dirty="0">
              <a:solidFill>
                <a:srgbClr val="0000FF"/>
              </a:solidFill>
            </a:endParaRPr>
          </a:p>
        </p:txBody>
      </p:sp>
      <p:sp>
        <p:nvSpPr>
          <p:cNvPr id="21" name="Google Shape;165;p19">
            <a:extLst>
              <a:ext uri="{FF2B5EF4-FFF2-40B4-BE49-F238E27FC236}">
                <a16:creationId xmlns:a16="http://schemas.microsoft.com/office/drawing/2014/main" id="{184B083A-8027-9F4F-9E49-0DD3D0F71D26}"/>
              </a:ext>
            </a:extLst>
          </p:cNvPr>
          <p:cNvSpPr/>
          <p:nvPr/>
        </p:nvSpPr>
        <p:spPr>
          <a:xfrm>
            <a:off x="1443833" y="3218892"/>
            <a:ext cx="17396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dirty="0">
                <a:solidFill>
                  <a:srgbClr val="0000FF"/>
                </a:solidFill>
              </a:rPr>
              <a:t>Delegates-perm-authority-to</a:t>
            </a:r>
            <a:endParaRPr sz="1333" dirty="0">
              <a:solidFill>
                <a:srgbClr val="0000FF"/>
              </a:solidFill>
            </a:endParaRPr>
          </a:p>
        </p:txBody>
      </p:sp>
      <p:sp>
        <p:nvSpPr>
          <p:cNvPr id="22" name="Google Shape;166;p19">
            <a:extLst>
              <a:ext uri="{FF2B5EF4-FFF2-40B4-BE49-F238E27FC236}">
                <a16:creationId xmlns:a16="http://schemas.microsoft.com/office/drawing/2014/main" id="{857E63F5-C248-3845-996B-8B6CC88883B2}"/>
              </a:ext>
            </a:extLst>
          </p:cNvPr>
          <p:cNvSpPr/>
          <p:nvPr/>
        </p:nvSpPr>
        <p:spPr>
          <a:xfrm>
            <a:off x="3407084" y="3239375"/>
            <a:ext cx="17396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0000FF"/>
                </a:solidFill>
              </a:rPr>
              <a:t>Delegates-mgmt-to</a:t>
            </a:r>
            <a:endParaRPr sz="1333">
              <a:solidFill>
                <a:srgbClr val="0000FF"/>
              </a:solidFill>
            </a:endParaRPr>
          </a:p>
        </p:txBody>
      </p:sp>
      <p:sp>
        <p:nvSpPr>
          <p:cNvPr id="23" name="Google Shape;167;p19">
            <a:extLst>
              <a:ext uri="{FF2B5EF4-FFF2-40B4-BE49-F238E27FC236}">
                <a16:creationId xmlns:a16="http://schemas.microsoft.com/office/drawing/2014/main" id="{D00ACF2E-70F2-314B-A219-727C0B91E75E}"/>
              </a:ext>
            </a:extLst>
          </p:cNvPr>
          <p:cNvSpPr/>
          <p:nvPr/>
        </p:nvSpPr>
        <p:spPr>
          <a:xfrm>
            <a:off x="6369200" y="3218916"/>
            <a:ext cx="18608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0000FF"/>
                </a:solidFill>
              </a:rPr>
              <a:t>Permits-knowing- claims</a:t>
            </a:r>
            <a:endParaRPr sz="1333">
              <a:solidFill>
                <a:srgbClr val="0000FF"/>
              </a:solidFill>
            </a:endParaRPr>
          </a:p>
        </p:txBody>
      </p:sp>
      <p:sp>
        <p:nvSpPr>
          <p:cNvPr id="24" name="Google Shape;152;p19">
            <a:extLst>
              <a:ext uri="{FF2B5EF4-FFF2-40B4-BE49-F238E27FC236}">
                <a16:creationId xmlns:a16="http://schemas.microsoft.com/office/drawing/2014/main" id="{C5EFF809-15AE-9F48-84ED-F38ACF58B837}"/>
              </a:ext>
            </a:extLst>
          </p:cNvPr>
          <p:cNvSpPr/>
          <p:nvPr/>
        </p:nvSpPr>
        <p:spPr>
          <a:xfrm>
            <a:off x="8961100" y="1494733"/>
            <a:ext cx="2723200" cy="484400"/>
          </a:xfrm>
          <a:prstGeom prst="roundRect">
            <a:avLst>
              <a:gd name="adj" fmla="val 16667"/>
            </a:avLst>
          </a:prstGeom>
          <a:solidFill>
            <a:srgbClr val="FFFFFF"/>
          </a:solidFill>
          <a:ln w="1905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0000FF"/>
                </a:solidFill>
              </a:rPr>
              <a:t>Requesting Agent</a:t>
            </a:r>
            <a:endParaRPr sz="1600" b="1">
              <a:solidFill>
                <a:srgbClr val="0000FF"/>
              </a:solidFill>
            </a:endParaRPr>
          </a:p>
        </p:txBody>
      </p:sp>
      <p:sp>
        <p:nvSpPr>
          <p:cNvPr id="25" name="Google Shape;156;p19">
            <a:extLst>
              <a:ext uri="{FF2B5EF4-FFF2-40B4-BE49-F238E27FC236}">
                <a16:creationId xmlns:a16="http://schemas.microsoft.com/office/drawing/2014/main" id="{2936FE4D-A26A-2C45-A4D3-9ED86992DD20}"/>
              </a:ext>
            </a:extLst>
          </p:cNvPr>
          <p:cNvSpPr/>
          <p:nvPr/>
        </p:nvSpPr>
        <p:spPr>
          <a:xfrm>
            <a:off x="4786500" y="5253400"/>
            <a:ext cx="3040000" cy="484400"/>
          </a:xfrm>
          <a:prstGeom prst="roundRect">
            <a:avLst>
              <a:gd name="adj" fmla="val 16667"/>
            </a:avLst>
          </a:prstGeom>
          <a:solidFill>
            <a:srgbClr val="FFFFFF"/>
          </a:solidFill>
          <a:ln w="1905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algn="ctr"/>
            <a:r>
              <a:rPr lang="en" sz="1600" b="1">
                <a:solidFill>
                  <a:srgbClr val="0000FF"/>
                </a:solidFill>
              </a:rPr>
              <a:t>Resource Server Operator</a:t>
            </a:r>
            <a:endParaRPr sz="1600" b="1">
              <a:solidFill>
                <a:srgbClr val="0000FF"/>
              </a:solidFill>
            </a:endParaRPr>
          </a:p>
        </p:txBody>
      </p:sp>
      <p:sp>
        <p:nvSpPr>
          <p:cNvPr id="26" name="Google Shape;168;p19">
            <a:extLst>
              <a:ext uri="{FF2B5EF4-FFF2-40B4-BE49-F238E27FC236}">
                <a16:creationId xmlns:a16="http://schemas.microsoft.com/office/drawing/2014/main" id="{082EED39-C09C-9147-9D21-4C5533BACCAF}"/>
              </a:ext>
            </a:extLst>
          </p:cNvPr>
          <p:cNvSpPr/>
          <p:nvPr/>
        </p:nvSpPr>
        <p:spPr>
          <a:xfrm>
            <a:off x="2777033" y="5952700"/>
            <a:ext cx="16580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0000FF"/>
                </a:solidFill>
              </a:rPr>
              <a:t>Licenses-perm-</a:t>
            </a:r>
            <a:endParaRPr sz="1333">
              <a:solidFill>
                <a:srgbClr val="0000FF"/>
              </a:solidFill>
            </a:endParaRPr>
          </a:p>
          <a:p>
            <a:pPr algn="ctr"/>
            <a:r>
              <a:rPr lang="en" sz="1333">
                <a:solidFill>
                  <a:srgbClr val="0000FF"/>
                </a:solidFill>
              </a:rPr>
              <a:t>granting-to</a:t>
            </a:r>
            <a:endParaRPr sz="1333">
              <a:solidFill>
                <a:srgbClr val="0000FF"/>
              </a:solidFill>
            </a:endParaRPr>
          </a:p>
        </p:txBody>
      </p:sp>
      <p:cxnSp>
        <p:nvCxnSpPr>
          <p:cNvPr id="27" name="Google Shape;169;p19">
            <a:extLst>
              <a:ext uri="{FF2B5EF4-FFF2-40B4-BE49-F238E27FC236}">
                <a16:creationId xmlns:a16="http://schemas.microsoft.com/office/drawing/2014/main" id="{2673E301-1E3B-4049-B4F9-72998ADF7777}"/>
              </a:ext>
            </a:extLst>
          </p:cNvPr>
          <p:cNvCxnSpPr>
            <a:stCxn id="13" idx="3"/>
            <a:endCxn id="14" idx="2"/>
          </p:cNvCxnSpPr>
          <p:nvPr/>
        </p:nvCxnSpPr>
        <p:spPr>
          <a:xfrm>
            <a:off x="3858300" y="5495600"/>
            <a:ext cx="6464400" cy="242400"/>
          </a:xfrm>
          <a:prstGeom prst="curvedConnector4">
            <a:avLst>
              <a:gd name="adj1" fmla="val 14807"/>
              <a:gd name="adj2" fmla="val 327672"/>
            </a:avLst>
          </a:prstGeom>
          <a:noFill/>
          <a:ln w="28575" cap="flat" cmpd="sng">
            <a:solidFill>
              <a:schemeClr val="dk2"/>
            </a:solidFill>
            <a:prstDash val="solid"/>
            <a:round/>
            <a:headEnd type="oval" w="med" len="med"/>
            <a:tailEnd type="triangle" w="med" len="med"/>
          </a:ln>
        </p:spPr>
      </p:cxnSp>
      <p:sp>
        <p:nvSpPr>
          <p:cNvPr id="28" name="Google Shape;170;p19">
            <a:extLst>
              <a:ext uri="{FF2B5EF4-FFF2-40B4-BE49-F238E27FC236}">
                <a16:creationId xmlns:a16="http://schemas.microsoft.com/office/drawing/2014/main" id="{E2BEAD4D-9CA2-3E46-B0C0-6109F1C7A438}"/>
              </a:ext>
            </a:extLst>
          </p:cNvPr>
          <p:cNvSpPr/>
          <p:nvPr/>
        </p:nvSpPr>
        <p:spPr>
          <a:xfrm>
            <a:off x="7583500" y="5952700"/>
            <a:ext cx="1739600" cy="48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solidFill>
                  <a:srgbClr val="0000FF"/>
                </a:solidFill>
              </a:rPr>
              <a:t>Licenses- perm-getting-to</a:t>
            </a:r>
            <a:endParaRPr sz="1333">
              <a:solidFill>
                <a:srgbClr val="0000FF"/>
              </a:solidFill>
            </a:endParaRPr>
          </a:p>
        </p:txBody>
      </p:sp>
      <p:sp>
        <p:nvSpPr>
          <p:cNvPr id="29" name="Google Shape;171;p19">
            <a:extLst>
              <a:ext uri="{FF2B5EF4-FFF2-40B4-BE49-F238E27FC236}">
                <a16:creationId xmlns:a16="http://schemas.microsoft.com/office/drawing/2014/main" id="{E6A72F11-92C3-E946-B710-9AB519FC7BA9}"/>
              </a:ext>
            </a:extLst>
          </p:cNvPr>
          <p:cNvSpPr txBox="1"/>
          <p:nvPr/>
        </p:nvSpPr>
        <p:spPr>
          <a:xfrm>
            <a:off x="576633" y="3239367"/>
            <a:ext cx="968800" cy="484400"/>
          </a:xfrm>
          <a:prstGeom prst="rect">
            <a:avLst/>
          </a:prstGeom>
          <a:noFill/>
          <a:ln>
            <a:noFill/>
          </a:ln>
        </p:spPr>
        <p:txBody>
          <a:bodyPr spcFirstLastPara="1" wrap="square" lIns="121900" tIns="121900" rIns="121900" bIns="121900" anchor="ctr" anchorCtr="0">
            <a:noAutofit/>
          </a:bodyPr>
          <a:lstStyle/>
          <a:p>
            <a:pPr algn="r"/>
            <a:r>
              <a:rPr lang="en" sz="1200" i="1"/>
              <a:t>(Agency Contract)</a:t>
            </a:r>
            <a:endParaRPr sz="1200" i="1"/>
          </a:p>
        </p:txBody>
      </p:sp>
      <p:sp>
        <p:nvSpPr>
          <p:cNvPr id="30" name="Google Shape;172;p19">
            <a:extLst>
              <a:ext uri="{FF2B5EF4-FFF2-40B4-BE49-F238E27FC236}">
                <a16:creationId xmlns:a16="http://schemas.microsoft.com/office/drawing/2014/main" id="{3CEE1E4F-1032-8144-B968-8B6894F15746}"/>
              </a:ext>
            </a:extLst>
          </p:cNvPr>
          <p:cNvSpPr txBox="1"/>
          <p:nvPr/>
        </p:nvSpPr>
        <p:spPr>
          <a:xfrm>
            <a:off x="5045100" y="3239367"/>
            <a:ext cx="968800" cy="484400"/>
          </a:xfrm>
          <a:prstGeom prst="rect">
            <a:avLst/>
          </a:prstGeom>
          <a:noFill/>
          <a:ln>
            <a:noFill/>
          </a:ln>
        </p:spPr>
        <p:txBody>
          <a:bodyPr spcFirstLastPara="1" wrap="square" lIns="121900" tIns="121900" rIns="121900" bIns="121900" anchor="ctr" anchorCtr="0">
            <a:noAutofit/>
          </a:bodyPr>
          <a:lstStyle/>
          <a:p>
            <a:r>
              <a:rPr lang="en" sz="1200" i="1"/>
              <a:t>(Access Contract)</a:t>
            </a:r>
            <a:endParaRPr sz="1200" i="1"/>
          </a:p>
        </p:txBody>
      </p:sp>
    </p:spTree>
    <p:extLst>
      <p:ext uri="{BB962C8B-B14F-4D97-AF65-F5344CB8AC3E}">
        <p14:creationId xmlns:p14="http://schemas.microsoft.com/office/powerpoint/2010/main" val="166006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63A-6EDB-3146-B3DB-4FA43FA79BB3}"/>
              </a:ext>
            </a:extLst>
          </p:cNvPr>
          <p:cNvSpPr>
            <a:spLocks noGrp="1"/>
          </p:cNvSpPr>
          <p:nvPr>
            <p:ph type="title"/>
          </p:nvPr>
        </p:nvSpPr>
        <p:spPr/>
        <p:txBody>
          <a:bodyPr/>
          <a:lstStyle/>
          <a:p>
            <a:r>
              <a:rPr lang="en-US" dirty="0"/>
              <a:t>Conclusion and next steps</a:t>
            </a:r>
          </a:p>
        </p:txBody>
      </p:sp>
      <p:sp>
        <p:nvSpPr>
          <p:cNvPr id="3" name="Text Placeholder 2">
            <a:extLst>
              <a:ext uri="{FF2B5EF4-FFF2-40B4-BE49-F238E27FC236}">
                <a16:creationId xmlns:a16="http://schemas.microsoft.com/office/drawing/2014/main" id="{53898502-85A5-F540-806C-7DA3A4E2FE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AEFC-56C2-7E45-9869-9166F738EA35}"/>
              </a:ext>
            </a:extLst>
          </p:cNvPr>
          <p:cNvSpPr>
            <a:spLocks noGrp="1"/>
          </p:cNvSpPr>
          <p:nvPr>
            <p:ph type="sldNum" sz="quarter" idx="12"/>
          </p:nvPr>
        </p:nvSpPr>
        <p:spPr/>
        <p:txBody>
          <a:bodyPr/>
          <a:lstStyle/>
          <a:p>
            <a:fld id="{C8B9D8ED-E29E-7540-8C3F-725717CEEFF2}" type="slidenum">
              <a:rPr lang="en-US" smtClean="0"/>
              <a:t>37</a:t>
            </a:fld>
            <a:endParaRPr lang="en-US"/>
          </a:p>
        </p:txBody>
      </p:sp>
    </p:spTree>
    <p:extLst>
      <p:ext uri="{BB962C8B-B14F-4D97-AF65-F5344CB8AC3E}">
        <p14:creationId xmlns:p14="http://schemas.microsoft.com/office/powerpoint/2010/main" val="169828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UMA adds…</a:t>
            </a:r>
            <a:endParaRPr lang="en-US" sz="2600" dirty="0"/>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38</a:t>
            </a:fld>
            <a:endParaRPr lang="en-US"/>
          </a:p>
        </p:txBody>
      </p:sp>
      <p:sp>
        <p:nvSpPr>
          <p:cNvPr id="7" name="Rounded Rectangle 6">
            <a:extLst>
              <a:ext uri="{FF2B5EF4-FFF2-40B4-BE49-F238E27FC236}">
                <a16:creationId xmlns:a16="http://schemas.microsoft.com/office/drawing/2014/main" id="{C08F8436-2354-1E42-87B1-1B66D8D4EFD7}"/>
              </a:ext>
            </a:extLst>
          </p:cNvPr>
          <p:cNvSpPr/>
          <p:nvPr/>
        </p:nvSpPr>
        <p:spPr>
          <a:xfrm>
            <a:off x="94131" y="1592450"/>
            <a:ext cx="2299447" cy="47639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r>
              <a:rPr lang="en-US" dirty="0">
                <a:solidFill>
                  <a:schemeClr val="bg1"/>
                </a:solidFill>
              </a:rPr>
              <a:t>…to the client</a:t>
            </a:r>
          </a:p>
          <a:p>
            <a:pPr algn="ctr">
              <a:spcBef>
                <a:spcPts val="1200"/>
              </a:spcBef>
            </a:pPr>
            <a:endParaRPr lang="en-US" dirty="0">
              <a:solidFill>
                <a:schemeClr val="bg1"/>
              </a:solidFill>
            </a:endParaRPr>
          </a:p>
          <a:p>
            <a:pPr marL="285750" indent="-285750">
              <a:spcBef>
                <a:spcPts val="1200"/>
              </a:spcBef>
              <a:buFont typeface="Arial" panose="020B0604020202020204" pitchFamily="34" charset="0"/>
              <a:buChar char="•"/>
            </a:pPr>
            <a:r>
              <a:rPr lang="en-US" dirty="0">
                <a:solidFill>
                  <a:schemeClr val="bg1"/>
                </a:solidFill>
              </a:rPr>
              <a:t>Simpler next-step handling at every point</a:t>
            </a:r>
          </a:p>
          <a:p>
            <a:pPr marL="285750" indent="-285750">
              <a:spcBef>
                <a:spcPts val="1200"/>
              </a:spcBef>
              <a:buFont typeface="Arial" panose="020B0604020202020204" pitchFamily="34" charset="0"/>
              <a:buChar char="•"/>
            </a:pPr>
            <a:r>
              <a:rPr lang="en-US" dirty="0">
                <a:solidFill>
                  <a:schemeClr val="bg1"/>
                </a:solidFill>
              </a:rPr>
              <a:t>Can become “really dumb”</a:t>
            </a:r>
          </a:p>
        </p:txBody>
      </p:sp>
      <p:sp>
        <p:nvSpPr>
          <p:cNvPr id="10" name="Rounded Rectangle 9">
            <a:extLst>
              <a:ext uri="{FF2B5EF4-FFF2-40B4-BE49-F238E27FC236}">
                <a16:creationId xmlns:a16="http://schemas.microsoft.com/office/drawing/2014/main" id="{02FFB548-7E20-6741-8BC5-2E3073EB06A1}"/>
              </a:ext>
            </a:extLst>
          </p:cNvPr>
          <p:cNvSpPr/>
          <p:nvPr/>
        </p:nvSpPr>
        <p:spPr>
          <a:xfrm>
            <a:off x="2505637" y="1592450"/>
            <a:ext cx="2299447" cy="4763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r>
              <a:rPr lang="en-US" dirty="0">
                <a:solidFill>
                  <a:schemeClr val="bg1"/>
                </a:solidFill>
              </a:rPr>
              <a:t>…to the RS</a:t>
            </a:r>
          </a:p>
          <a:p>
            <a:pPr algn="ctr">
              <a:spcBef>
                <a:spcPts val="1200"/>
              </a:spcBef>
            </a:pPr>
            <a:endParaRPr lang="en-US" dirty="0">
              <a:solidFill>
                <a:schemeClr val="bg1"/>
              </a:solidFill>
            </a:endParaRPr>
          </a:p>
          <a:p>
            <a:pPr marL="285750" indent="-285750">
              <a:spcBef>
                <a:spcPts val="1200"/>
              </a:spcBef>
              <a:buFont typeface="Arial" panose="020B0604020202020204" pitchFamily="34" charset="0"/>
              <a:buChar char="•"/>
            </a:pPr>
            <a:r>
              <a:rPr lang="en-US" dirty="0">
                <a:solidFill>
                  <a:schemeClr val="bg1"/>
                </a:solidFill>
              </a:rPr>
              <a:t>Standardized manageability of protected resources</a:t>
            </a:r>
          </a:p>
          <a:p>
            <a:pPr marL="285750" indent="-285750">
              <a:spcBef>
                <a:spcPts val="1200"/>
              </a:spcBef>
              <a:buFont typeface="Arial" panose="020B0604020202020204" pitchFamily="34" charset="0"/>
              <a:buChar char="•"/>
            </a:pPr>
            <a:r>
              <a:rPr lang="en-US" dirty="0">
                <a:solidFill>
                  <a:schemeClr val="bg1"/>
                </a:solidFill>
              </a:rPr>
              <a:t>Externalize authorization services while remaining authoritative for API and scopes</a:t>
            </a:r>
          </a:p>
        </p:txBody>
      </p:sp>
      <p:sp>
        <p:nvSpPr>
          <p:cNvPr id="11" name="Rounded Rectangle 10">
            <a:extLst>
              <a:ext uri="{FF2B5EF4-FFF2-40B4-BE49-F238E27FC236}">
                <a16:creationId xmlns:a16="http://schemas.microsoft.com/office/drawing/2014/main" id="{91430458-62B6-2040-A03E-9AB9776EAAA1}"/>
              </a:ext>
            </a:extLst>
          </p:cNvPr>
          <p:cNvSpPr/>
          <p:nvPr/>
        </p:nvSpPr>
        <p:spPr>
          <a:xfrm>
            <a:off x="4917143" y="1592450"/>
            <a:ext cx="2299447" cy="47639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r>
              <a:rPr lang="en-US" dirty="0">
                <a:solidFill>
                  <a:schemeClr val="bg1"/>
                </a:solidFill>
              </a:rPr>
              <a:t>…to the RO</a:t>
            </a:r>
          </a:p>
          <a:p>
            <a:pPr algn="ctr">
              <a:spcBef>
                <a:spcPts val="1200"/>
              </a:spcBef>
            </a:pPr>
            <a:endParaRPr lang="en-US" dirty="0">
              <a:solidFill>
                <a:schemeClr val="bg1"/>
              </a:solidFill>
            </a:endParaRPr>
          </a:p>
          <a:p>
            <a:pPr marL="285750" indent="-285750">
              <a:spcBef>
                <a:spcPts val="1200"/>
              </a:spcBef>
              <a:buFont typeface="Arial" panose="020B0604020202020204" pitchFamily="34" charset="0"/>
              <a:buChar char="•"/>
            </a:pPr>
            <a:r>
              <a:rPr lang="en-US" dirty="0">
                <a:solidFill>
                  <a:schemeClr val="bg1"/>
                </a:solidFill>
              </a:rPr>
              <a:t>Control data sharing and device control with others</a:t>
            </a:r>
          </a:p>
          <a:p>
            <a:pPr marL="285750" indent="-285750">
              <a:spcBef>
                <a:spcPts val="1200"/>
              </a:spcBef>
              <a:buFont typeface="Arial" panose="020B0604020202020204" pitchFamily="34" charset="0"/>
              <a:buChar char="•"/>
            </a:pPr>
            <a:r>
              <a:rPr lang="en-US" dirty="0">
                <a:solidFill>
                  <a:schemeClr val="bg1"/>
                </a:solidFill>
              </a:rPr>
              <a:t>True delegation of access to them (no password sharing)</a:t>
            </a:r>
          </a:p>
        </p:txBody>
      </p:sp>
      <p:sp>
        <p:nvSpPr>
          <p:cNvPr id="12" name="Rounded Rectangle 11">
            <a:extLst>
              <a:ext uri="{FF2B5EF4-FFF2-40B4-BE49-F238E27FC236}">
                <a16:creationId xmlns:a16="http://schemas.microsoft.com/office/drawing/2014/main" id="{302C800F-A2CC-E94A-AAE7-D960B36CB796}"/>
              </a:ext>
            </a:extLst>
          </p:cNvPr>
          <p:cNvSpPr/>
          <p:nvPr/>
        </p:nvSpPr>
        <p:spPr>
          <a:xfrm>
            <a:off x="7355543" y="1592450"/>
            <a:ext cx="2299447" cy="47639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r>
              <a:rPr lang="en-US" dirty="0">
                <a:solidFill>
                  <a:schemeClr val="bg1"/>
                </a:solidFill>
              </a:rPr>
              <a:t>…to the AS</a:t>
            </a:r>
          </a:p>
          <a:p>
            <a:pPr algn="ctr">
              <a:spcBef>
                <a:spcPts val="1200"/>
              </a:spcBef>
            </a:pPr>
            <a:endParaRPr lang="en-US" dirty="0">
              <a:solidFill>
                <a:schemeClr val="bg1"/>
              </a:solidFill>
            </a:endParaRPr>
          </a:p>
          <a:p>
            <a:pPr marL="285750" indent="-285750">
              <a:spcBef>
                <a:spcPts val="1200"/>
              </a:spcBef>
              <a:buFont typeface="Arial" panose="020B0604020202020204" pitchFamily="34" charset="0"/>
              <a:buChar char="•"/>
            </a:pPr>
            <a:r>
              <a:rPr lang="en-US" dirty="0">
                <a:solidFill>
                  <a:schemeClr val="bg1"/>
                </a:solidFill>
              </a:rPr>
              <a:t>Interoperability of authorization services</a:t>
            </a:r>
          </a:p>
          <a:p>
            <a:pPr marL="285750" indent="-285750">
              <a:spcBef>
                <a:spcPts val="1200"/>
              </a:spcBef>
              <a:buFont typeface="Arial" panose="020B0604020202020204" pitchFamily="34" charset="0"/>
              <a:buChar char="•"/>
            </a:pPr>
            <a:r>
              <a:rPr lang="en-US" dirty="0">
                <a:solidFill>
                  <a:schemeClr val="bg1"/>
                </a:solidFill>
              </a:rPr>
              <a:t>No need to store data to offer authorization services for it</a:t>
            </a:r>
          </a:p>
        </p:txBody>
      </p:sp>
      <p:sp>
        <p:nvSpPr>
          <p:cNvPr id="13" name="Rounded Rectangle 12">
            <a:extLst>
              <a:ext uri="{FF2B5EF4-FFF2-40B4-BE49-F238E27FC236}">
                <a16:creationId xmlns:a16="http://schemas.microsoft.com/office/drawing/2014/main" id="{AE8F0654-7B61-3543-ACD6-2AE0022D7072}"/>
              </a:ext>
            </a:extLst>
          </p:cNvPr>
          <p:cNvSpPr/>
          <p:nvPr/>
        </p:nvSpPr>
        <p:spPr>
          <a:xfrm>
            <a:off x="9793943" y="1592450"/>
            <a:ext cx="2299447" cy="4763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r>
              <a:rPr lang="en-US" dirty="0">
                <a:solidFill>
                  <a:schemeClr val="bg1"/>
                </a:solidFill>
              </a:rPr>
              <a:t>…to the </a:t>
            </a:r>
            <a:r>
              <a:rPr lang="en-US" dirty="0" err="1">
                <a:solidFill>
                  <a:schemeClr val="bg1"/>
                </a:solidFill>
              </a:rPr>
              <a:t>RqP</a:t>
            </a:r>
            <a:endParaRPr lang="en-US" dirty="0">
              <a:solidFill>
                <a:schemeClr val="bg1"/>
              </a:solidFill>
            </a:endParaRPr>
          </a:p>
          <a:p>
            <a:pPr algn="ctr">
              <a:spcBef>
                <a:spcPts val="1200"/>
              </a:spcBef>
            </a:pPr>
            <a:endParaRPr lang="en-US" dirty="0">
              <a:solidFill>
                <a:schemeClr val="bg1"/>
              </a:solidFill>
            </a:endParaRPr>
          </a:p>
          <a:p>
            <a:pPr marL="285750" indent="-285750">
              <a:spcBef>
                <a:spcPts val="1200"/>
              </a:spcBef>
              <a:buFont typeface="Arial" panose="020B0604020202020204" pitchFamily="34" charset="0"/>
              <a:buChar char="•"/>
            </a:pPr>
            <a:r>
              <a:rPr lang="en-US" dirty="0">
                <a:solidFill>
                  <a:schemeClr val="bg1"/>
                </a:solidFill>
              </a:rPr>
              <a:t>Can seek access to a protected resource as themselves</a:t>
            </a:r>
          </a:p>
          <a:p>
            <a:pPr marL="285750" indent="-285750">
              <a:spcBef>
                <a:spcPts val="1200"/>
              </a:spcBef>
              <a:buFont typeface="Arial" panose="020B0604020202020204" pitchFamily="34" charset="0"/>
              <a:buChar char="•"/>
            </a:pPr>
            <a:r>
              <a:rPr lang="en-US" dirty="0">
                <a:solidFill>
                  <a:schemeClr val="bg1"/>
                </a:solidFill>
              </a:rPr>
              <a:t>Token revocation becomes more consequential when it’s party-to-party</a:t>
            </a:r>
          </a:p>
        </p:txBody>
      </p:sp>
    </p:spTree>
    <p:extLst>
      <p:ext uri="{BB962C8B-B14F-4D97-AF65-F5344CB8AC3E}">
        <p14:creationId xmlns:p14="http://schemas.microsoft.com/office/powerpoint/2010/main" val="2055543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Relationship of the UMA and OAuth WGs</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normAutofit/>
          </a:bodyPr>
          <a:lstStyle/>
          <a:p>
            <a:pPr>
              <a:lnSpc>
                <a:spcPct val="110000"/>
              </a:lnSpc>
              <a:spcBef>
                <a:spcPts val="600"/>
              </a:spcBef>
            </a:pPr>
            <a:r>
              <a:rPr lang="en-US" dirty="0"/>
              <a:t>The UMA WG would like to have a liaison relationship with the OAuth WG</a:t>
            </a:r>
          </a:p>
          <a:p>
            <a:pPr lvl="1">
              <a:lnSpc>
                <a:spcPct val="110000"/>
              </a:lnSpc>
              <a:spcBef>
                <a:spcPts val="600"/>
              </a:spcBef>
            </a:pPr>
            <a:r>
              <a:rPr lang="en-US" dirty="0"/>
              <a:t>Operational interop work and “business model” work continues at </a:t>
            </a:r>
            <a:r>
              <a:rPr lang="en-US" dirty="0" err="1"/>
              <a:t>Kantara</a:t>
            </a:r>
            <a:endParaRPr lang="en-US" dirty="0"/>
          </a:p>
          <a:p>
            <a:pPr lvl="1">
              <a:lnSpc>
                <a:spcPct val="110000"/>
              </a:lnSpc>
              <a:spcBef>
                <a:spcPts val="600"/>
              </a:spcBef>
            </a:pPr>
            <a:r>
              <a:rPr lang="en-US" dirty="0"/>
              <a:t>Proposes for the OAuth WG to adopt the UMA2 specs as work items</a:t>
            </a:r>
          </a:p>
          <a:p>
            <a:pPr>
              <a:lnSpc>
                <a:spcPct val="110000"/>
              </a:lnSpc>
              <a:spcBef>
                <a:spcPts val="600"/>
              </a:spcBef>
            </a:pPr>
            <a:r>
              <a:rPr lang="en-US" dirty="0"/>
              <a:t>The UMA WG is willing </a:t>
            </a:r>
            <a:r>
              <a:rPr lang="en-US"/>
              <a:t>to continue </a:t>
            </a:r>
            <a:r>
              <a:rPr lang="en-US" dirty="0"/>
              <a:t>UMA2 technical profiling work and/or to work out transition efforts as required</a:t>
            </a:r>
          </a:p>
          <a:p>
            <a:pPr>
              <a:lnSpc>
                <a:spcPct val="110000"/>
              </a:lnSpc>
              <a:spcBef>
                <a:spcPts val="600"/>
              </a:spcBef>
            </a:pPr>
            <a:r>
              <a:rPr lang="en-US" dirty="0"/>
              <a:t>There are several mutual WG participants, which allows for high-bandwidth communications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39</a:t>
            </a:fld>
            <a:endParaRPr lang="en-US"/>
          </a:p>
        </p:txBody>
      </p:sp>
    </p:spTree>
    <p:extLst>
      <p:ext uri="{BB962C8B-B14F-4D97-AF65-F5344CB8AC3E}">
        <p14:creationId xmlns:p14="http://schemas.microsoft.com/office/powerpoint/2010/main" val="152489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a:xfrm>
            <a:off x="838200" y="42397"/>
            <a:ext cx="10515600" cy="697193"/>
          </a:xfrm>
        </p:spPr>
        <p:txBody>
          <a:bodyPr>
            <a:normAutofit/>
          </a:bodyPr>
          <a:lstStyle/>
          <a:p>
            <a:r>
              <a:rPr lang="en-US" sz="3600" dirty="0"/>
              <a:t>While OAuth enables constrained delegation to apps…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4</a:t>
            </a:fld>
            <a:endParaRPr lang="en-US"/>
          </a:p>
        </p:txBody>
      </p:sp>
      <p:sp>
        <p:nvSpPr>
          <p:cNvPr id="9" name="Rounded Rectangle 8">
            <a:extLst>
              <a:ext uri="{FF2B5EF4-FFF2-40B4-BE49-F238E27FC236}">
                <a16:creationId xmlns:a16="http://schemas.microsoft.com/office/drawing/2014/main" id="{D05E820C-B451-924C-A594-1037EA4435F6}"/>
              </a:ext>
            </a:extLst>
          </p:cNvPr>
          <p:cNvSpPr/>
          <p:nvPr/>
        </p:nvSpPr>
        <p:spPr>
          <a:xfrm>
            <a:off x="2863468" y="3648233"/>
            <a:ext cx="2703122" cy="2743456"/>
          </a:xfrm>
          <a:prstGeom prst="round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485CFE1-3635-834E-92DA-93B9241FD9E3}"/>
              </a:ext>
            </a:extLst>
          </p:cNvPr>
          <p:cNvSpPr/>
          <p:nvPr/>
        </p:nvSpPr>
        <p:spPr>
          <a:xfrm>
            <a:off x="2989730" y="4030012"/>
            <a:ext cx="2471855" cy="929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a:ea typeface="American Typewriter" charset="0"/>
                <a:cs typeface="American Typewriter"/>
              </a:rPr>
              <a:t>Authorization</a:t>
            </a:r>
            <a:r>
              <a:rPr lang="en-US" dirty="0">
                <a:latin typeface="American Typewriter"/>
                <a:cs typeface="American Typewriter"/>
              </a:rPr>
              <a:t> server</a:t>
            </a:r>
          </a:p>
        </p:txBody>
      </p:sp>
      <p:sp>
        <p:nvSpPr>
          <p:cNvPr id="13" name="Oval 12">
            <a:extLst>
              <a:ext uri="{FF2B5EF4-FFF2-40B4-BE49-F238E27FC236}">
                <a16:creationId xmlns:a16="http://schemas.microsoft.com/office/drawing/2014/main" id="{4DD67589-01A5-B841-80C4-74FFCCB5C8F3}"/>
              </a:ext>
            </a:extLst>
          </p:cNvPr>
          <p:cNvSpPr/>
          <p:nvPr/>
        </p:nvSpPr>
        <p:spPr>
          <a:xfrm>
            <a:off x="2989730" y="5326873"/>
            <a:ext cx="2471854" cy="929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server</a:t>
            </a:r>
          </a:p>
        </p:txBody>
      </p:sp>
      <p:sp>
        <p:nvSpPr>
          <p:cNvPr id="14" name="Oval 13">
            <a:extLst>
              <a:ext uri="{FF2B5EF4-FFF2-40B4-BE49-F238E27FC236}">
                <a16:creationId xmlns:a16="http://schemas.microsoft.com/office/drawing/2014/main" id="{DEDDE220-B9E5-744D-B3A0-C9D7F34BFD7C}"/>
              </a:ext>
            </a:extLst>
          </p:cNvPr>
          <p:cNvSpPr/>
          <p:nvPr/>
        </p:nvSpPr>
        <p:spPr>
          <a:xfrm>
            <a:off x="2989730" y="1199298"/>
            <a:ext cx="2471855" cy="9163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owner</a:t>
            </a:r>
          </a:p>
        </p:txBody>
      </p:sp>
      <p:sp>
        <p:nvSpPr>
          <p:cNvPr id="15" name="Oval 14">
            <a:extLst>
              <a:ext uri="{FF2B5EF4-FFF2-40B4-BE49-F238E27FC236}">
                <a16:creationId xmlns:a16="http://schemas.microsoft.com/office/drawing/2014/main" id="{0920CB3F-3A6E-8E48-8095-F1055FB63EF7}"/>
              </a:ext>
            </a:extLst>
          </p:cNvPr>
          <p:cNvSpPr/>
          <p:nvPr/>
        </p:nvSpPr>
        <p:spPr>
          <a:xfrm>
            <a:off x="2989730" y="2511256"/>
            <a:ext cx="2471855" cy="91636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Client</a:t>
            </a:r>
          </a:p>
        </p:txBody>
      </p:sp>
      <p:sp>
        <p:nvSpPr>
          <p:cNvPr id="16" name="Rectangle 15">
            <a:extLst>
              <a:ext uri="{FF2B5EF4-FFF2-40B4-BE49-F238E27FC236}">
                <a16:creationId xmlns:a16="http://schemas.microsoft.com/office/drawing/2014/main" id="{A4CC11F2-8BBE-A24D-ADD8-79161F84BDF3}"/>
              </a:ext>
            </a:extLst>
          </p:cNvPr>
          <p:cNvSpPr/>
          <p:nvPr/>
        </p:nvSpPr>
        <p:spPr>
          <a:xfrm>
            <a:off x="3547437" y="5168902"/>
            <a:ext cx="249388" cy="249388"/>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D466AA-6B26-BE4C-8FCE-BFEC2D043377}"/>
              </a:ext>
            </a:extLst>
          </p:cNvPr>
          <p:cNvSpPr/>
          <p:nvPr/>
        </p:nvSpPr>
        <p:spPr>
          <a:xfrm>
            <a:off x="3898349" y="5168902"/>
            <a:ext cx="249388" cy="249388"/>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0294FA-98D2-034F-8C8A-522DA923FA8B}"/>
              </a:ext>
            </a:extLst>
          </p:cNvPr>
          <p:cNvSpPr/>
          <p:nvPr/>
        </p:nvSpPr>
        <p:spPr>
          <a:xfrm>
            <a:off x="4247959" y="5168902"/>
            <a:ext cx="249388" cy="249388"/>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F126111-00C1-DC46-88E2-DD7DA413F80C}"/>
              </a:ext>
            </a:extLst>
          </p:cNvPr>
          <p:cNvSpPr/>
          <p:nvPr/>
        </p:nvSpPr>
        <p:spPr>
          <a:xfrm>
            <a:off x="4597569" y="5168902"/>
            <a:ext cx="249388" cy="249388"/>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97F044-3112-AF4D-A9E2-C67EB023ED19}"/>
              </a:ext>
            </a:extLst>
          </p:cNvPr>
          <p:cNvSpPr/>
          <p:nvPr/>
        </p:nvSpPr>
        <p:spPr>
          <a:xfrm>
            <a:off x="3920514" y="3905318"/>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A</a:t>
            </a:r>
          </a:p>
        </p:txBody>
      </p:sp>
      <p:sp>
        <p:nvSpPr>
          <p:cNvPr id="21" name="Rectangle 20">
            <a:extLst>
              <a:ext uri="{FF2B5EF4-FFF2-40B4-BE49-F238E27FC236}">
                <a16:creationId xmlns:a16="http://schemas.microsoft.com/office/drawing/2014/main" id="{604284DB-8550-ED4A-B9BD-E498F238A356}"/>
              </a:ext>
            </a:extLst>
          </p:cNvPr>
          <p:cNvSpPr/>
          <p:nvPr/>
        </p:nvSpPr>
        <p:spPr>
          <a:xfrm>
            <a:off x="4270124" y="3905318"/>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T</a:t>
            </a:r>
          </a:p>
        </p:txBody>
      </p:sp>
      <p:pic>
        <p:nvPicPr>
          <p:cNvPr id="22" name="Picture 21">
            <a:extLst>
              <a:ext uri="{FF2B5EF4-FFF2-40B4-BE49-F238E27FC236}">
                <a16:creationId xmlns:a16="http://schemas.microsoft.com/office/drawing/2014/main" id="{39532EB1-513D-604F-A3DF-6B6339831E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63468" y="1227393"/>
            <a:ext cx="695913" cy="691890"/>
          </a:xfrm>
          <a:prstGeom prst="rect">
            <a:avLst/>
          </a:prstGeom>
        </p:spPr>
      </p:pic>
      <p:sp>
        <p:nvSpPr>
          <p:cNvPr id="5" name="TextBox 4">
            <a:extLst>
              <a:ext uri="{FF2B5EF4-FFF2-40B4-BE49-F238E27FC236}">
                <a16:creationId xmlns:a16="http://schemas.microsoft.com/office/drawing/2014/main" id="{67EF3F17-DF22-174D-AB23-842F314E4FC6}"/>
              </a:ext>
            </a:extLst>
          </p:cNvPr>
          <p:cNvSpPr txBox="1"/>
          <p:nvPr/>
        </p:nvSpPr>
        <p:spPr>
          <a:xfrm>
            <a:off x="4846957" y="4985736"/>
            <a:ext cx="397866" cy="461665"/>
          </a:xfrm>
          <a:prstGeom prst="rect">
            <a:avLst/>
          </a:prstGeom>
          <a:noFill/>
        </p:spPr>
        <p:txBody>
          <a:bodyPr wrap="none" rtlCol="0">
            <a:spAutoFit/>
          </a:bodyPr>
          <a:lstStyle/>
          <a:p>
            <a:r>
              <a:rPr lang="en-US" sz="2400" dirty="0">
                <a:solidFill>
                  <a:schemeClr val="bg1"/>
                </a:solidFill>
                <a:effectLst>
                  <a:glow rad="63500">
                    <a:schemeClr val="accent2">
                      <a:lumMod val="75000"/>
                      <a:alpha val="40000"/>
                    </a:schemeClr>
                  </a:glow>
                </a:effectLst>
              </a:rPr>
              <a:t>…</a:t>
            </a:r>
          </a:p>
        </p:txBody>
      </p:sp>
      <p:sp>
        <p:nvSpPr>
          <p:cNvPr id="23" name="Rectangle 22">
            <a:extLst>
              <a:ext uri="{FF2B5EF4-FFF2-40B4-BE49-F238E27FC236}">
                <a16:creationId xmlns:a16="http://schemas.microsoft.com/office/drawing/2014/main" id="{4EAD1DC5-3D0E-6442-B74F-E983A4709A18}"/>
              </a:ext>
            </a:extLst>
          </p:cNvPr>
          <p:cNvSpPr/>
          <p:nvPr/>
        </p:nvSpPr>
        <p:spPr>
          <a:xfrm>
            <a:off x="1293364" y="6531349"/>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T</a:t>
            </a:r>
          </a:p>
        </p:txBody>
      </p:sp>
      <p:sp>
        <p:nvSpPr>
          <p:cNvPr id="24" name="Rectangle 23">
            <a:extLst>
              <a:ext uri="{FF2B5EF4-FFF2-40B4-BE49-F238E27FC236}">
                <a16:creationId xmlns:a16="http://schemas.microsoft.com/office/drawing/2014/main" id="{01A1F90C-A061-484E-8102-E582041BC2DA}"/>
              </a:ext>
            </a:extLst>
          </p:cNvPr>
          <p:cNvSpPr/>
          <p:nvPr/>
        </p:nvSpPr>
        <p:spPr>
          <a:xfrm>
            <a:off x="182699" y="6531349"/>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A</a:t>
            </a:r>
          </a:p>
        </p:txBody>
      </p:sp>
      <p:sp>
        <p:nvSpPr>
          <p:cNvPr id="25" name="TextBox 24">
            <a:extLst>
              <a:ext uri="{FF2B5EF4-FFF2-40B4-BE49-F238E27FC236}">
                <a16:creationId xmlns:a16="http://schemas.microsoft.com/office/drawing/2014/main" id="{9F9BA844-9CE0-0E41-BFA7-1884D19BFD9B}"/>
              </a:ext>
            </a:extLst>
          </p:cNvPr>
          <p:cNvSpPr txBox="1"/>
          <p:nvPr/>
        </p:nvSpPr>
        <p:spPr>
          <a:xfrm>
            <a:off x="405709" y="6541076"/>
            <a:ext cx="914033" cy="246221"/>
          </a:xfrm>
          <a:prstGeom prst="rect">
            <a:avLst/>
          </a:prstGeom>
          <a:noFill/>
        </p:spPr>
        <p:txBody>
          <a:bodyPr wrap="none" rtlCol="0">
            <a:spAutoFit/>
          </a:bodyPr>
          <a:lstStyle/>
          <a:p>
            <a:r>
              <a:rPr lang="en-US" sz="1000" dirty="0"/>
              <a:t>authorization</a:t>
            </a:r>
          </a:p>
        </p:txBody>
      </p:sp>
      <p:sp>
        <p:nvSpPr>
          <p:cNvPr id="26" name="TextBox 25">
            <a:extLst>
              <a:ext uri="{FF2B5EF4-FFF2-40B4-BE49-F238E27FC236}">
                <a16:creationId xmlns:a16="http://schemas.microsoft.com/office/drawing/2014/main" id="{52274E31-0388-494F-B832-EC5F9FECDF96}"/>
              </a:ext>
            </a:extLst>
          </p:cNvPr>
          <p:cNvSpPr txBox="1"/>
          <p:nvPr/>
        </p:nvSpPr>
        <p:spPr>
          <a:xfrm>
            <a:off x="1542752" y="6541076"/>
            <a:ext cx="495649" cy="246221"/>
          </a:xfrm>
          <a:prstGeom prst="rect">
            <a:avLst/>
          </a:prstGeom>
          <a:noFill/>
        </p:spPr>
        <p:txBody>
          <a:bodyPr wrap="none" rtlCol="0">
            <a:spAutoFit/>
          </a:bodyPr>
          <a:lstStyle/>
          <a:p>
            <a:r>
              <a:rPr lang="en-US" sz="1000" dirty="0"/>
              <a:t>token</a:t>
            </a:r>
          </a:p>
        </p:txBody>
      </p:sp>
      <p:sp>
        <p:nvSpPr>
          <p:cNvPr id="27" name="Rectangle 26">
            <a:extLst>
              <a:ext uri="{FF2B5EF4-FFF2-40B4-BE49-F238E27FC236}">
                <a16:creationId xmlns:a16="http://schemas.microsoft.com/office/drawing/2014/main" id="{761D9894-CD7A-6248-A62F-11235841846A}"/>
              </a:ext>
            </a:extLst>
          </p:cNvPr>
          <p:cNvSpPr/>
          <p:nvPr/>
        </p:nvSpPr>
        <p:spPr>
          <a:xfrm>
            <a:off x="2011373"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a:t>
            </a:r>
          </a:p>
        </p:txBody>
      </p:sp>
      <p:sp>
        <p:nvSpPr>
          <p:cNvPr id="28" name="TextBox 27">
            <a:extLst>
              <a:ext uri="{FF2B5EF4-FFF2-40B4-BE49-F238E27FC236}">
                <a16:creationId xmlns:a16="http://schemas.microsoft.com/office/drawing/2014/main" id="{A70A53D6-16BE-1946-8522-BA364E68224E}"/>
              </a:ext>
            </a:extLst>
          </p:cNvPr>
          <p:cNvSpPr txBox="1"/>
          <p:nvPr/>
        </p:nvSpPr>
        <p:spPr>
          <a:xfrm>
            <a:off x="2232104" y="6541076"/>
            <a:ext cx="724878" cy="246221"/>
          </a:xfrm>
          <a:prstGeom prst="rect">
            <a:avLst/>
          </a:prstGeom>
          <a:noFill/>
        </p:spPr>
        <p:txBody>
          <a:bodyPr wrap="none" rtlCol="0">
            <a:spAutoFit/>
          </a:bodyPr>
          <a:lstStyle/>
          <a:p>
            <a:r>
              <a:rPr lang="en-US" sz="1000" dirty="0"/>
              <a:t>discovery</a:t>
            </a:r>
          </a:p>
        </p:txBody>
      </p:sp>
      <p:sp>
        <p:nvSpPr>
          <p:cNvPr id="29" name="Rectangle 28">
            <a:extLst>
              <a:ext uri="{FF2B5EF4-FFF2-40B4-BE49-F238E27FC236}">
                <a16:creationId xmlns:a16="http://schemas.microsoft.com/office/drawing/2014/main" id="{17BDDE8F-6F7D-9741-962D-679CF711A962}"/>
              </a:ext>
            </a:extLst>
          </p:cNvPr>
          <p:cNvSpPr/>
          <p:nvPr/>
        </p:nvSpPr>
        <p:spPr>
          <a:xfrm>
            <a:off x="3228902" y="4687611"/>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a:t>
            </a:r>
          </a:p>
        </p:txBody>
      </p:sp>
    </p:spTree>
    <p:extLst>
      <p:ext uri="{BB962C8B-B14F-4D97-AF65-F5344CB8AC3E}">
        <p14:creationId xmlns:p14="http://schemas.microsoft.com/office/powerpoint/2010/main" val="404029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a:xfrm>
            <a:off x="838200" y="42397"/>
            <a:ext cx="10515600" cy="697193"/>
          </a:xfrm>
        </p:spPr>
        <p:txBody>
          <a:bodyPr>
            <a:normAutofit/>
          </a:bodyPr>
          <a:lstStyle/>
          <a:p>
            <a:r>
              <a:rPr lang="en-US" sz="3600" dirty="0"/>
              <a:t>…UMA enables cross-party sharing, in a wide ecosystem</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5</a:t>
            </a:fld>
            <a:endParaRPr lang="en-US"/>
          </a:p>
        </p:txBody>
      </p:sp>
      <p:sp>
        <p:nvSpPr>
          <p:cNvPr id="23" name="Oval 22">
            <a:extLst>
              <a:ext uri="{FF2B5EF4-FFF2-40B4-BE49-F238E27FC236}">
                <a16:creationId xmlns:a16="http://schemas.microsoft.com/office/drawing/2014/main" id="{399F12EA-05C0-8846-BFFD-92FE27F524EB}"/>
              </a:ext>
            </a:extLst>
          </p:cNvPr>
          <p:cNvSpPr/>
          <p:nvPr/>
        </p:nvSpPr>
        <p:spPr>
          <a:xfrm>
            <a:off x="5622237" y="5260033"/>
            <a:ext cx="2471854" cy="9292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server</a:t>
            </a:r>
          </a:p>
        </p:txBody>
      </p:sp>
      <p:sp>
        <p:nvSpPr>
          <p:cNvPr id="24" name="Oval 23">
            <a:extLst>
              <a:ext uri="{FF2B5EF4-FFF2-40B4-BE49-F238E27FC236}">
                <a16:creationId xmlns:a16="http://schemas.microsoft.com/office/drawing/2014/main" id="{D4548AD3-4629-E24E-B937-D3F4152B17B6}"/>
              </a:ext>
            </a:extLst>
          </p:cNvPr>
          <p:cNvSpPr/>
          <p:nvPr/>
        </p:nvSpPr>
        <p:spPr>
          <a:xfrm>
            <a:off x="9418620" y="2513737"/>
            <a:ext cx="2471855" cy="91636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Client</a:t>
            </a:r>
          </a:p>
        </p:txBody>
      </p:sp>
      <p:sp>
        <p:nvSpPr>
          <p:cNvPr id="25" name="Oval 24">
            <a:extLst>
              <a:ext uri="{FF2B5EF4-FFF2-40B4-BE49-F238E27FC236}">
                <a16:creationId xmlns:a16="http://schemas.microsoft.com/office/drawing/2014/main" id="{A3430B9A-294C-374F-B537-4D3F52C0A754}"/>
              </a:ext>
            </a:extLst>
          </p:cNvPr>
          <p:cNvSpPr/>
          <p:nvPr/>
        </p:nvSpPr>
        <p:spPr>
          <a:xfrm>
            <a:off x="2989454" y="5261576"/>
            <a:ext cx="2471854" cy="9292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server</a:t>
            </a:r>
          </a:p>
        </p:txBody>
      </p:sp>
      <p:sp>
        <p:nvSpPr>
          <p:cNvPr id="26" name="Oval 25">
            <a:extLst>
              <a:ext uri="{FF2B5EF4-FFF2-40B4-BE49-F238E27FC236}">
                <a16:creationId xmlns:a16="http://schemas.microsoft.com/office/drawing/2014/main" id="{5230C789-3427-A54F-BB6D-71D66EB9202F}"/>
              </a:ext>
            </a:extLst>
          </p:cNvPr>
          <p:cNvSpPr/>
          <p:nvPr/>
        </p:nvSpPr>
        <p:spPr>
          <a:xfrm>
            <a:off x="391337" y="5265068"/>
            <a:ext cx="2471854" cy="9292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server</a:t>
            </a:r>
          </a:p>
        </p:txBody>
      </p:sp>
      <p:sp>
        <p:nvSpPr>
          <p:cNvPr id="27" name="Oval 26">
            <a:extLst>
              <a:ext uri="{FF2B5EF4-FFF2-40B4-BE49-F238E27FC236}">
                <a16:creationId xmlns:a16="http://schemas.microsoft.com/office/drawing/2014/main" id="{60EF4B5E-56C7-3F41-BC0E-1E29B20E2661}"/>
              </a:ext>
            </a:extLst>
          </p:cNvPr>
          <p:cNvSpPr/>
          <p:nvPr/>
        </p:nvSpPr>
        <p:spPr>
          <a:xfrm>
            <a:off x="9418620" y="1199297"/>
            <a:ext cx="2471855" cy="9163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Requesting party</a:t>
            </a:r>
          </a:p>
        </p:txBody>
      </p:sp>
      <p:pic>
        <p:nvPicPr>
          <p:cNvPr id="28" name="Picture 27">
            <a:extLst>
              <a:ext uri="{FF2B5EF4-FFF2-40B4-BE49-F238E27FC236}">
                <a16:creationId xmlns:a16="http://schemas.microsoft.com/office/drawing/2014/main" id="{2F0E2ADA-0EA8-C349-9EE3-1A378790FA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56172" y="1247898"/>
            <a:ext cx="671386" cy="671386"/>
          </a:xfrm>
          <a:prstGeom prst="rect">
            <a:avLst/>
          </a:prstGeom>
          <a:ln>
            <a:solidFill>
              <a:schemeClr val="bg1">
                <a:lumMod val="75000"/>
              </a:schemeClr>
            </a:solidFill>
          </a:ln>
        </p:spPr>
      </p:pic>
      <p:pic>
        <p:nvPicPr>
          <p:cNvPr id="29" name="Picture 28">
            <a:extLst>
              <a:ext uri="{FF2B5EF4-FFF2-40B4-BE49-F238E27FC236}">
                <a16:creationId xmlns:a16="http://schemas.microsoft.com/office/drawing/2014/main" id="{41384C37-941B-094A-8AC1-1951A296B0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09826" y="5086221"/>
            <a:ext cx="1038087" cy="1038087"/>
          </a:xfrm>
          <a:prstGeom prst="rect">
            <a:avLst/>
          </a:prstGeom>
        </p:spPr>
      </p:pic>
      <p:pic>
        <p:nvPicPr>
          <p:cNvPr id="30" name="Picture 29">
            <a:extLst>
              <a:ext uri="{FF2B5EF4-FFF2-40B4-BE49-F238E27FC236}">
                <a16:creationId xmlns:a16="http://schemas.microsoft.com/office/drawing/2014/main" id="{B4CDC233-235F-9B41-BBDD-862612136BF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23351" y="5740769"/>
            <a:ext cx="1205686" cy="414499"/>
          </a:xfrm>
          <a:prstGeom prst="rect">
            <a:avLst/>
          </a:prstGeom>
        </p:spPr>
      </p:pic>
      <p:pic>
        <p:nvPicPr>
          <p:cNvPr id="31" name="Picture 30">
            <a:extLst>
              <a:ext uri="{FF2B5EF4-FFF2-40B4-BE49-F238E27FC236}">
                <a16:creationId xmlns:a16="http://schemas.microsoft.com/office/drawing/2014/main" id="{A01AFAEF-744E-3B4F-8C98-45D7339A64A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58684" y="5081837"/>
            <a:ext cx="1126435" cy="1126435"/>
          </a:xfrm>
          <a:prstGeom prst="rect">
            <a:avLst/>
          </a:prstGeom>
        </p:spPr>
      </p:pic>
      <p:grpSp>
        <p:nvGrpSpPr>
          <p:cNvPr id="32" name="Group 31">
            <a:extLst>
              <a:ext uri="{FF2B5EF4-FFF2-40B4-BE49-F238E27FC236}">
                <a16:creationId xmlns:a16="http://schemas.microsoft.com/office/drawing/2014/main" id="{C5393E75-17F9-BD45-B302-022650A4CC4C}"/>
              </a:ext>
            </a:extLst>
          </p:cNvPr>
          <p:cNvGrpSpPr/>
          <p:nvPr/>
        </p:nvGrpSpPr>
        <p:grpSpPr>
          <a:xfrm>
            <a:off x="2863191" y="1199298"/>
            <a:ext cx="2598117" cy="916367"/>
            <a:chOff x="5760653" y="1431433"/>
            <a:chExt cx="2598117" cy="916367"/>
          </a:xfrm>
        </p:grpSpPr>
        <p:sp>
          <p:nvSpPr>
            <p:cNvPr id="33" name="Oval 32">
              <a:extLst>
                <a:ext uri="{FF2B5EF4-FFF2-40B4-BE49-F238E27FC236}">
                  <a16:creationId xmlns:a16="http://schemas.microsoft.com/office/drawing/2014/main" id="{80BAB1F3-C0F5-3948-BEA4-3065F54A4493}"/>
                </a:ext>
              </a:extLst>
            </p:cNvPr>
            <p:cNvSpPr/>
            <p:nvPr/>
          </p:nvSpPr>
          <p:spPr>
            <a:xfrm>
              <a:off x="5886915" y="1431433"/>
              <a:ext cx="2471855" cy="9163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charset="0"/>
                  <a:ea typeface="American Typewriter" charset="0"/>
                  <a:cs typeface="American Typewriter" charset="0"/>
                </a:rPr>
                <a:t>Resource owner</a:t>
              </a:r>
            </a:p>
          </p:txBody>
        </p:sp>
        <p:pic>
          <p:nvPicPr>
            <p:cNvPr id="34" name="Picture 33">
              <a:extLst>
                <a:ext uri="{FF2B5EF4-FFF2-40B4-BE49-F238E27FC236}">
                  <a16:creationId xmlns:a16="http://schemas.microsoft.com/office/drawing/2014/main" id="{C7D0DAE1-00EF-AB42-87AD-4B4AFD6AFC2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60653" y="1459528"/>
              <a:ext cx="695913" cy="691890"/>
            </a:xfrm>
            <a:prstGeom prst="rect">
              <a:avLst/>
            </a:prstGeom>
          </p:spPr>
        </p:pic>
      </p:grpSp>
      <p:sp>
        <p:nvSpPr>
          <p:cNvPr id="35" name="Rounded Rectangle 34">
            <a:extLst>
              <a:ext uri="{FF2B5EF4-FFF2-40B4-BE49-F238E27FC236}">
                <a16:creationId xmlns:a16="http://schemas.microsoft.com/office/drawing/2014/main" id="{839036AA-11FB-1340-9E47-9A1E55888AEE}"/>
              </a:ext>
            </a:extLst>
          </p:cNvPr>
          <p:cNvSpPr/>
          <p:nvPr/>
        </p:nvSpPr>
        <p:spPr>
          <a:xfrm>
            <a:off x="493229" y="2700049"/>
            <a:ext cx="8125945" cy="826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UX</a:t>
            </a:r>
          </a:p>
        </p:txBody>
      </p:sp>
      <p:sp>
        <p:nvSpPr>
          <p:cNvPr id="36" name="Bevel 35">
            <a:extLst>
              <a:ext uri="{FF2B5EF4-FFF2-40B4-BE49-F238E27FC236}">
                <a16:creationId xmlns:a16="http://schemas.microsoft.com/office/drawing/2014/main" id="{A9925704-BC48-D147-A64A-EC74476E0E4B}"/>
              </a:ext>
            </a:extLst>
          </p:cNvPr>
          <p:cNvSpPr/>
          <p:nvPr/>
        </p:nvSpPr>
        <p:spPr>
          <a:xfrm>
            <a:off x="5662898" y="2831858"/>
            <a:ext cx="1252738" cy="5643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Opt  in</a:t>
            </a:r>
          </a:p>
        </p:txBody>
      </p:sp>
      <p:sp>
        <p:nvSpPr>
          <p:cNvPr id="37" name="Rounded Rectangular Callout 36">
            <a:extLst>
              <a:ext uri="{FF2B5EF4-FFF2-40B4-BE49-F238E27FC236}">
                <a16:creationId xmlns:a16="http://schemas.microsoft.com/office/drawing/2014/main" id="{1EF1C5D7-E1E5-6543-B8CF-705FA7E495E5}"/>
              </a:ext>
            </a:extLst>
          </p:cNvPr>
          <p:cNvSpPr/>
          <p:nvPr/>
        </p:nvSpPr>
        <p:spPr bwMode="auto">
          <a:xfrm>
            <a:off x="5365005" y="2199866"/>
            <a:ext cx="1201787" cy="357540"/>
          </a:xfrm>
          <a:prstGeom prst="wedgeRoundRectCallout">
            <a:avLst>
              <a:gd name="adj1" fmla="val -7801"/>
              <a:gd name="adj2" fmla="val 152671"/>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rtlCol="0" anchor="b">
            <a:spAutoFit/>
          </a:bodyPr>
          <a:lstStyle/>
          <a:p>
            <a:pPr algn="ctr" eaLnBrk="0" hangingPunct="0"/>
            <a:r>
              <a:rPr lang="en-US" sz="1300" dirty="0">
                <a:latin typeface="Arial"/>
                <a:cs typeface="Arial"/>
              </a:rPr>
              <a:t>At run time</a:t>
            </a:r>
          </a:p>
        </p:txBody>
      </p:sp>
      <p:sp>
        <p:nvSpPr>
          <p:cNvPr id="38" name="Bevel 37">
            <a:extLst>
              <a:ext uri="{FF2B5EF4-FFF2-40B4-BE49-F238E27FC236}">
                <a16:creationId xmlns:a16="http://schemas.microsoft.com/office/drawing/2014/main" id="{780DEBBB-C544-F042-A4AC-816821D23171}"/>
              </a:ext>
            </a:extLst>
          </p:cNvPr>
          <p:cNvSpPr/>
          <p:nvPr/>
        </p:nvSpPr>
        <p:spPr>
          <a:xfrm>
            <a:off x="1028122" y="2831858"/>
            <a:ext cx="1252738" cy="5643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Share</a:t>
            </a:r>
          </a:p>
        </p:txBody>
      </p:sp>
      <p:sp>
        <p:nvSpPr>
          <p:cNvPr id="39" name="Rounded Rectangular Callout 38">
            <a:extLst>
              <a:ext uri="{FF2B5EF4-FFF2-40B4-BE49-F238E27FC236}">
                <a16:creationId xmlns:a16="http://schemas.microsoft.com/office/drawing/2014/main" id="{7780C286-E0E2-8E40-9AD5-FCDEE7939910}"/>
              </a:ext>
            </a:extLst>
          </p:cNvPr>
          <p:cNvSpPr/>
          <p:nvPr/>
        </p:nvSpPr>
        <p:spPr bwMode="auto">
          <a:xfrm>
            <a:off x="848020" y="2199866"/>
            <a:ext cx="1472746" cy="357540"/>
          </a:xfrm>
          <a:prstGeom prst="wedgeRoundRectCallout">
            <a:avLst>
              <a:gd name="adj1" fmla="val -7801"/>
              <a:gd name="adj2" fmla="val 152671"/>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rtlCol="0" anchor="b">
            <a:spAutoFit/>
          </a:bodyPr>
          <a:lstStyle/>
          <a:p>
            <a:pPr algn="ctr" eaLnBrk="0" hangingPunct="0"/>
            <a:r>
              <a:rPr lang="en-US" sz="1300" dirty="0">
                <a:latin typeface="Arial"/>
                <a:cs typeface="Arial"/>
              </a:rPr>
              <a:t>Ahead </a:t>
            </a:r>
            <a:r>
              <a:rPr lang="en-US" sz="1300">
                <a:latin typeface="Arial"/>
                <a:cs typeface="Arial"/>
              </a:rPr>
              <a:t>of time</a:t>
            </a:r>
            <a:endParaRPr lang="en-US" sz="1300" dirty="0">
              <a:latin typeface="Arial"/>
              <a:cs typeface="Arial"/>
            </a:endParaRPr>
          </a:p>
        </p:txBody>
      </p:sp>
      <p:sp>
        <p:nvSpPr>
          <p:cNvPr id="40" name="Bevel 39">
            <a:extLst>
              <a:ext uri="{FF2B5EF4-FFF2-40B4-BE49-F238E27FC236}">
                <a16:creationId xmlns:a16="http://schemas.microsoft.com/office/drawing/2014/main" id="{6A159EF3-0115-934F-80CB-5CEA0F0EB128}"/>
              </a:ext>
            </a:extLst>
          </p:cNvPr>
          <p:cNvSpPr/>
          <p:nvPr/>
        </p:nvSpPr>
        <p:spPr>
          <a:xfrm>
            <a:off x="7036800" y="2831857"/>
            <a:ext cx="1475493" cy="564339"/>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Approve</a:t>
            </a:r>
          </a:p>
        </p:txBody>
      </p:sp>
      <p:sp>
        <p:nvSpPr>
          <p:cNvPr id="41" name="Rounded Rectangular Callout 40">
            <a:extLst>
              <a:ext uri="{FF2B5EF4-FFF2-40B4-BE49-F238E27FC236}">
                <a16:creationId xmlns:a16="http://schemas.microsoft.com/office/drawing/2014/main" id="{D75C8D49-0F37-1247-98A2-450A6DB4C149}"/>
              </a:ext>
            </a:extLst>
          </p:cNvPr>
          <p:cNvSpPr/>
          <p:nvPr/>
        </p:nvSpPr>
        <p:spPr bwMode="auto">
          <a:xfrm>
            <a:off x="7036466" y="2210954"/>
            <a:ext cx="1472746" cy="357540"/>
          </a:xfrm>
          <a:prstGeom prst="wedgeRoundRectCallout">
            <a:avLst>
              <a:gd name="adj1" fmla="val -34796"/>
              <a:gd name="adj2" fmla="val 152671"/>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rtlCol="0" anchor="b">
            <a:spAutoFit/>
          </a:bodyPr>
          <a:lstStyle/>
          <a:p>
            <a:pPr algn="ctr" eaLnBrk="0" hangingPunct="0"/>
            <a:r>
              <a:rPr lang="en-US" sz="1300" dirty="0">
                <a:latin typeface="Arial"/>
                <a:cs typeface="Arial"/>
              </a:rPr>
              <a:t>After </a:t>
            </a:r>
            <a:r>
              <a:rPr lang="en-US" sz="1300">
                <a:latin typeface="Arial"/>
                <a:cs typeface="Arial"/>
              </a:rPr>
              <a:t>the fact</a:t>
            </a:r>
            <a:endParaRPr lang="en-US" sz="1300" dirty="0">
              <a:latin typeface="Arial"/>
              <a:cs typeface="Arial"/>
            </a:endParaRPr>
          </a:p>
        </p:txBody>
      </p:sp>
      <p:sp>
        <p:nvSpPr>
          <p:cNvPr id="42" name="Bevel 41">
            <a:extLst>
              <a:ext uri="{FF2B5EF4-FFF2-40B4-BE49-F238E27FC236}">
                <a16:creationId xmlns:a16="http://schemas.microsoft.com/office/drawing/2014/main" id="{98AF2242-3E08-D641-B771-FD50FC67A3A6}"/>
              </a:ext>
            </a:extLst>
          </p:cNvPr>
          <p:cNvSpPr/>
          <p:nvPr/>
        </p:nvSpPr>
        <p:spPr>
          <a:xfrm>
            <a:off x="2402024" y="2837569"/>
            <a:ext cx="1375276" cy="5586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Monitor</a:t>
            </a:r>
            <a:endParaRPr lang="en-US" sz="2400" dirty="0"/>
          </a:p>
        </p:txBody>
      </p:sp>
      <p:sp>
        <p:nvSpPr>
          <p:cNvPr id="43" name="Rounded Rectangular Callout 42">
            <a:extLst>
              <a:ext uri="{FF2B5EF4-FFF2-40B4-BE49-F238E27FC236}">
                <a16:creationId xmlns:a16="http://schemas.microsoft.com/office/drawing/2014/main" id="{C8E55A27-C8E2-A747-8E3D-0F9E4B530CF1}"/>
              </a:ext>
            </a:extLst>
          </p:cNvPr>
          <p:cNvSpPr/>
          <p:nvPr/>
        </p:nvSpPr>
        <p:spPr bwMode="auto">
          <a:xfrm>
            <a:off x="2501557" y="2207676"/>
            <a:ext cx="1012254" cy="357540"/>
          </a:xfrm>
          <a:prstGeom prst="wedgeRoundRectCallout">
            <a:avLst>
              <a:gd name="adj1" fmla="val 1861"/>
              <a:gd name="adj2" fmla="val 152671"/>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rtlCol="0" anchor="b">
            <a:spAutoFit/>
          </a:bodyPr>
          <a:lstStyle/>
          <a:p>
            <a:pPr algn="ctr" eaLnBrk="0" hangingPunct="0"/>
            <a:r>
              <a:rPr lang="en-US" sz="1300">
                <a:latin typeface="Arial"/>
                <a:cs typeface="Arial"/>
              </a:rPr>
              <a:t>Anytime</a:t>
            </a:r>
            <a:endParaRPr lang="en-US" sz="1300" dirty="0">
              <a:latin typeface="Arial"/>
              <a:cs typeface="Arial"/>
            </a:endParaRPr>
          </a:p>
        </p:txBody>
      </p:sp>
      <p:sp>
        <p:nvSpPr>
          <p:cNvPr id="44" name="Bevel 43">
            <a:extLst>
              <a:ext uri="{FF2B5EF4-FFF2-40B4-BE49-F238E27FC236}">
                <a16:creationId xmlns:a16="http://schemas.microsoft.com/office/drawing/2014/main" id="{84C50EB5-52EE-8C41-A5C5-2E685CD52DB5}"/>
              </a:ext>
            </a:extLst>
          </p:cNvPr>
          <p:cNvSpPr/>
          <p:nvPr/>
        </p:nvSpPr>
        <p:spPr>
          <a:xfrm>
            <a:off x="3898464" y="2847859"/>
            <a:ext cx="1643270" cy="558628"/>
          </a:xfrm>
          <a:prstGeom prst="bevel">
            <a:avLst/>
          </a:prstGeom>
          <a:blipFill>
            <a:blip r:embed="rId8"/>
            <a:tile tx="0" ty="0" sx="100000" sy="100000" flip="none" algn="tl"/>
          </a:blip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Withdraw</a:t>
            </a:r>
            <a:endParaRPr lang="en-US" sz="2400" dirty="0"/>
          </a:p>
        </p:txBody>
      </p:sp>
      <p:sp>
        <p:nvSpPr>
          <p:cNvPr id="45" name="Rounded Rectangular Callout 44">
            <a:extLst>
              <a:ext uri="{FF2B5EF4-FFF2-40B4-BE49-F238E27FC236}">
                <a16:creationId xmlns:a16="http://schemas.microsoft.com/office/drawing/2014/main" id="{89308E25-0D28-C74A-B46F-9D0F3232567B}"/>
              </a:ext>
            </a:extLst>
          </p:cNvPr>
          <p:cNvSpPr/>
          <p:nvPr/>
        </p:nvSpPr>
        <p:spPr bwMode="auto">
          <a:xfrm>
            <a:off x="3900835" y="2210954"/>
            <a:ext cx="1049015" cy="357540"/>
          </a:xfrm>
          <a:prstGeom prst="wedgeRoundRectCallout">
            <a:avLst>
              <a:gd name="adj1" fmla="val -12300"/>
              <a:gd name="adj2" fmla="val 17120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rtlCol="0" anchor="b">
            <a:spAutoFit/>
          </a:bodyPr>
          <a:lstStyle/>
          <a:p>
            <a:pPr algn="ctr" eaLnBrk="0" hangingPunct="0"/>
            <a:r>
              <a:rPr lang="en-US" sz="1300">
                <a:latin typeface="Arial"/>
                <a:cs typeface="Arial"/>
              </a:rPr>
              <a:t>Anytime</a:t>
            </a:r>
            <a:endParaRPr lang="en-US" sz="1300" dirty="0">
              <a:latin typeface="Arial"/>
              <a:cs typeface="Arial"/>
            </a:endParaRPr>
          </a:p>
        </p:txBody>
      </p:sp>
      <p:sp>
        <p:nvSpPr>
          <p:cNvPr id="46" name="Oval 45">
            <a:extLst>
              <a:ext uri="{FF2B5EF4-FFF2-40B4-BE49-F238E27FC236}">
                <a16:creationId xmlns:a16="http://schemas.microsoft.com/office/drawing/2014/main" id="{96363515-FD13-F445-804D-AAF635A0F655}"/>
              </a:ext>
            </a:extLst>
          </p:cNvPr>
          <p:cNvSpPr/>
          <p:nvPr/>
        </p:nvSpPr>
        <p:spPr>
          <a:xfrm>
            <a:off x="2989453" y="3993105"/>
            <a:ext cx="2471855" cy="929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 Typewriter"/>
                <a:ea typeface="American Typewriter" charset="0"/>
                <a:cs typeface="American Typewriter"/>
              </a:rPr>
              <a:t>Authorization</a:t>
            </a:r>
            <a:r>
              <a:rPr lang="en-US" dirty="0">
                <a:latin typeface="American Typewriter"/>
                <a:cs typeface="American Typewriter"/>
              </a:rPr>
              <a:t> server</a:t>
            </a:r>
          </a:p>
        </p:txBody>
      </p:sp>
      <p:sp>
        <p:nvSpPr>
          <p:cNvPr id="47" name="Rectangle 46">
            <a:extLst>
              <a:ext uri="{FF2B5EF4-FFF2-40B4-BE49-F238E27FC236}">
                <a16:creationId xmlns:a16="http://schemas.microsoft.com/office/drawing/2014/main" id="{21392115-B078-974B-B899-F882397BFA7D}"/>
              </a:ext>
            </a:extLst>
          </p:cNvPr>
          <p:cNvSpPr/>
          <p:nvPr/>
        </p:nvSpPr>
        <p:spPr>
          <a:xfrm>
            <a:off x="4100686" y="4799817"/>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P</a:t>
            </a:r>
          </a:p>
        </p:txBody>
      </p:sp>
      <p:sp>
        <p:nvSpPr>
          <p:cNvPr id="48" name="Rectangle 47">
            <a:extLst>
              <a:ext uri="{FF2B5EF4-FFF2-40B4-BE49-F238E27FC236}">
                <a16:creationId xmlns:a16="http://schemas.microsoft.com/office/drawing/2014/main" id="{C639669D-E9C9-BA44-A9B5-55C5FD347FD1}"/>
              </a:ext>
            </a:extLst>
          </p:cNvPr>
          <p:cNvSpPr/>
          <p:nvPr/>
        </p:nvSpPr>
        <p:spPr>
          <a:xfrm>
            <a:off x="3795544" y="4797710"/>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R</a:t>
            </a:r>
          </a:p>
        </p:txBody>
      </p:sp>
      <p:sp>
        <p:nvSpPr>
          <p:cNvPr id="49" name="Rectangle 48">
            <a:extLst>
              <a:ext uri="{FF2B5EF4-FFF2-40B4-BE49-F238E27FC236}">
                <a16:creationId xmlns:a16="http://schemas.microsoft.com/office/drawing/2014/main" id="{58F2B6B2-EAD8-6C4E-87C2-3E8F0BA1474F}"/>
              </a:ext>
            </a:extLst>
          </p:cNvPr>
          <p:cNvSpPr/>
          <p:nvPr/>
        </p:nvSpPr>
        <p:spPr>
          <a:xfrm>
            <a:off x="4394542" y="4797710"/>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I</a:t>
            </a:r>
          </a:p>
        </p:txBody>
      </p:sp>
      <p:sp>
        <p:nvSpPr>
          <p:cNvPr id="50" name="Rectangle 49">
            <a:extLst>
              <a:ext uri="{FF2B5EF4-FFF2-40B4-BE49-F238E27FC236}">
                <a16:creationId xmlns:a16="http://schemas.microsoft.com/office/drawing/2014/main" id="{A9EC1F72-C67F-5843-90D9-20941FBD66C5}"/>
              </a:ext>
            </a:extLst>
          </p:cNvPr>
          <p:cNvSpPr/>
          <p:nvPr/>
        </p:nvSpPr>
        <p:spPr>
          <a:xfrm>
            <a:off x="3228902" y="4687611"/>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a:t>
            </a:r>
          </a:p>
        </p:txBody>
      </p:sp>
      <p:sp>
        <p:nvSpPr>
          <p:cNvPr id="51" name="Rectangle 50">
            <a:extLst>
              <a:ext uri="{FF2B5EF4-FFF2-40B4-BE49-F238E27FC236}">
                <a16:creationId xmlns:a16="http://schemas.microsoft.com/office/drawing/2014/main" id="{734268EC-F678-734D-9705-66EEDBDC6F3E}"/>
              </a:ext>
            </a:extLst>
          </p:cNvPr>
          <p:cNvSpPr/>
          <p:nvPr/>
        </p:nvSpPr>
        <p:spPr>
          <a:xfrm>
            <a:off x="4928828" y="4680317"/>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C</a:t>
            </a:r>
          </a:p>
        </p:txBody>
      </p:sp>
      <p:sp>
        <p:nvSpPr>
          <p:cNvPr id="52" name="Rectangle 51">
            <a:extLst>
              <a:ext uri="{FF2B5EF4-FFF2-40B4-BE49-F238E27FC236}">
                <a16:creationId xmlns:a16="http://schemas.microsoft.com/office/drawing/2014/main" id="{DEC9FA2B-0A29-2640-94B8-EDA62B51DBD4}"/>
              </a:ext>
            </a:extLst>
          </p:cNvPr>
          <p:cNvSpPr/>
          <p:nvPr/>
        </p:nvSpPr>
        <p:spPr>
          <a:xfrm>
            <a:off x="3795544" y="3868411"/>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A</a:t>
            </a:r>
          </a:p>
        </p:txBody>
      </p:sp>
      <p:sp>
        <p:nvSpPr>
          <p:cNvPr id="53" name="Rectangle 52">
            <a:extLst>
              <a:ext uri="{FF2B5EF4-FFF2-40B4-BE49-F238E27FC236}">
                <a16:creationId xmlns:a16="http://schemas.microsoft.com/office/drawing/2014/main" id="{A250064C-EE9E-124E-A163-ADEA188B1BD8}"/>
              </a:ext>
            </a:extLst>
          </p:cNvPr>
          <p:cNvSpPr/>
          <p:nvPr/>
        </p:nvSpPr>
        <p:spPr>
          <a:xfrm>
            <a:off x="4394541" y="3868411"/>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T</a:t>
            </a:r>
          </a:p>
        </p:txBody>
      </p:sp>
      <p:sp>
        <p:nvSpPr>
          <p:cNvPr id="54" name="Rectangle 53">
            <a:extLst>
              <a:ext uri="{FF2B5EF4-FFF2-40B4-BE49-F238E27FC236}">
                <a16:creationId xmlns:a16="http://schemas.microsoft.com/office/drawing/2014/main" id="{81CBA5D1-246B-B540-9056-A1C256D79658}"/>
              </a:ext>
            </a:extLst>
          </p:cNvPr>
          <p:cNvSpPr/>
          <p:nvPr/>
        </p:nvSpPr>
        <p:spPr>
          <a:xfrm>
            <a:off x="1293364" y="6531349"/>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T</a:t>
            </a:r>
          </a:p>
        </p:txBody>
      </p:sp>
      <p:sp>
        <p:nvSpPr>
          <p:cNvPr id="55" name="Rectangle 54">
            <a:extLst>
              <a:ext uri="{FF2B5EF4-FFF2-40B4-BE49-F238E27FC236}">
                <a16:creationId xmlns:a16="http://schemas.microsoft.com/office/drawing/2014/main" id="{ABA38E0A-2950-8A4D-B603-AB5559720A67}"/>
              </a:ext>
            </a:extLst>
          </p:cNvPr>
          <p:cNvSpPr/>
          <p:nvPr/>
        </p:nvSpPr>
        <p:spPr>
          <a:xfrm>
            <a:off x="182699" y="6531349"/>
            <a:ext cx="249388" cy="24938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A</a:t>
            </a:r>
          </a:p>
        </p:txBody>
      </p:sp>
      <p:sp>
        <p:nvSpPr>
          <p:cNvPr id="56" name="TextBox 55">
            <a:extLst>
              <a:ext uri="{FF2B5EF4-FFF2-40B4-BE49-F238E27FC236}">
                <a16:creationId xmlns:a16="http://schemas.microsoft.com/office/drawing/2014/main" id="{01DDD8DA-980A-4E42-BB01-A029E9B974D9}"/>
              </a:ext>
            </a:extLst>
          </p:cNvPr>
          <p:cNvSpPr txBox="1"/>
          <p:nvPr/>
        </p:nvSpPr>
        <p:spPr>
          <a:xfrm>
            <a:off x="405709" y="6541076"/>
            <a:ext cx="914033" cy="246221"/>
          </a:xfrm>
          <a:prstGeom prst="rect">
            <a:avLst/>
          </a:prstGeom>
          <a:noFill/>
        </p:spPr>
        <p:txBody>
          <a:bodyPr wrap="none" rtlCol="0">
            <a:spAutoFit/>
          </a:bodyPr>
          <a:lstStyle/>
          <a:p>
            <a:r>
              <a:rPr lang="en-US" sz="1000" dirty="0"/>
              <a:t>authorization</a:t>
            </a:r>
          </a:p>
        </p:txBody>
      </p:sp>
      <p:sp>
        <p:nvSpPr>
          <p:cNvPr id="57" name="TextBox 56">
            <a:extLst>
              <a:ext uri="{FF2B5EF4-FFF2-40B4-BE49-F238E27FC236}">
                <a16:creationId xmlns:a16="http://schemas.microsoft.com/office/drawing/2014/main" id="{2FBD4AA3-4795-9443-ACDE-0AD0F9A76184}"/>
              </a:ext>
            </a:extLst>
          </p:cNvPr>
          <p:cNvSpPr txBox="1"/>
          <p:nvPr/>
        </p:nvSpPr>
        <p:spPr>
          <a:xfrm>
            <a:off x="1542752" y="6541076"/>
            <a:ext cx="495649" cy="246221"/>
          </a:xfrm>
          <a:prstGeom prst="rect">
            <a:avLst/>
          </a:prstGeom>
          <a:noFill/>
        </p:spPr>
        <p:txBody>
          <a:bodyPr wrap="none" rtlCol="0">
            <a:spAutoFit/>
          </a:bodyPr>
          <a:lstStyle/>
          <a:p>
            <a:r>
              <a:rPr lang="en-US" sz="1000" dirty="0"/>
              <a:t>token</a:t>
            </a:r>
          </a:p>
        </p:txBody>
      </p:sp>
      <p:sp>
        <p:nvSpPr>
          <p:cNvPr id="58" name="Rectangle 57">
            <a:extLst>
              <a:ext uri="{FF2B5EF4-FFF2-40B4-BE49-F238E27FC236}">
                <a16:creationId xmlns:a16="http://schemas.microsoft.com/office/drawing/2014/main" id="{2377D567-7749-7C42-B4F9-ADEA0DDACBFF}"/>
              </a:ext>
            </a:extLst>
          </p:cNvPr>
          <p:cNvSpPr/>
          <p:nvPr/>
        </p:nvSpPr>
        <p:spPr>
          <a:xfrm>
            <a:off x="2011373"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a:t>
            </a:r>
          </a:p>
        </p:txBody>
      </p:sp>
      <p:sp>
        <p:nvSpPr>
          <p:cNvPr id="59" name="TextBox 58">
            <a:extLst>
              <a:ext uri="{FF2B5EF4-FFF2-40B4-BE49-F238E27FC236}">
                <a16:creationId xmlns:a16="http://schemas.microsoft.com/office/drawing/2014/main" id="{1EFF08F2-7B9B-1B44-A35C-5FD99A09A1F6}"/>
              </a:ext>
            </a:extLst>
          </p:cNvPr>
          <p:cNvSpPr txBox="1"/>
          <p:nvPr/>
        </p:nvSpPr>
        <p:spPr>
          <a:xfrm>
            <a:off x="2232104" y="6541076"/>
            <a:ext cx="724878" cy="246221"/>
          </a:xfrm>
          <a:prstGeom prst="rect">
            <a:avLst/>
          </a:prstGeom>
          <a:noFill/>
        </p:spPr>
        <p:txBody>
          <a:bodyPr wrap="none" rtlCol="0">
            <a:spAutoFit/>
          </a:bodyPr>
          <a:lstStyle/>
          <a:p>
            <a:r>
              <a:rPr lang="en-US" sz="1000" dirty="0"/>
              <a:t>discovery</a:t>
            </a:r>
          </a:p>
        </p:txBody>
      </p:sp>
      <p:sp>
        <p:nvSpPr>
          <p:cNvPr id="60" name="Rectangle 59">
            <a:extLst>
              <a:ext uri="{FF2B5EF4-FFF2-40B4-BE49-F238E27FC236}">
                <a16:creationId xmlns:a16="http://schemas.microsoft.com/office/drawing/2014/main" id="{33B8E032-D38F-AF4C-9BF8-3F69D8813869}"/>
              </a:ext>
            </a:extLst>
          </p:cNvPr>
          <p:cNvSpPr/>
          <p:nvPr/>
        </p:nvSpPr>
        <p:spPr>
          <a:xfrm>
            <a:off x="2928325"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R</a:t>
            </a:r>
          </a:p>
        </p:txBody>
      </p:sp>
      <p:sp>
        <p:nvSpPr>
          <p:cNvPr id="61" name="TextBox 60">
            <a:extLst>
              <a:ext uri="{FF2B5EF4-FFF2-40B4-BE49-F238E27FC236}">
                <a16:creationId xmlns:a16="http://schemas.microsoft.com/office/drawing/2014/main" id="{376BC286-F05A-3B4A-BE62-51EE581152ED}"/>
              </a:ext>
            </a:extLst>
          </p:cNvPr>
          <p:cNvSpPr txBox="1"/>
          <p:nvPr/>
        </p:nvSpPr>
        <p:spPr>
          <a:xfrm>
            <a:off x="3177713" y="6541076"/>
            <a:ext cx="1398140" cy="246221"/>
          </a:xfrm>
          <a:prstGeom prst="rect">
            <a:avLst/>
          </a:prstGeom>
          <a:noFill/>
        </p:spPr>
        <p:txBody>
          <a:bodyPr wrap="none" rtlCol="0">
            <a:spAutoFit/>
          </a:bodyPr>
          <a:lstStyle/>
          <a:p>
            <a:r>
              <a:rPr lang="en-US" sz="1000" dirty="0"/>
              <a:t>resource registration</a:t>
            </a:r>
          </a:p>
        </p:txBody>
      </p:sp>
      <p:sp>
        <p:nvSpPr>
          <p:cNvPr id="62" name="Rectangle 61">
            <a:extLst>
              <a:ext uri="{FF2B5EF4-FFF2-40B4-BE49-F238E27FC236}">
                <a16:creationId xmlns:a16="http://schemas.microsoft.com/office/drawing/2014/main" id="{5665401E-E092-3C4D-B9A7-904C995EE5DF}"/>
              </a:ext>
            </a:extLst>
          </p:cNvPr>
          <p:cNvSpPr/>
          <p:nvPr/>
        </p:nvSpPr>
        <p:spPr>
          <a:xfrm>
            <a:off x="4493035"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P</a:t>
            </a:r>
          </a:p>
        </p:txBody>
      </p:sp>
      <p:sp>
        <p:nvSpPr>
          <p:cNvPr id="63" name="TextBox 62">
            <a:extLst>
              <a:ext uri="{FF2B5EF4-FFF2-40B4-BE49-F238E27FC236}">
                <a16:creationId xmlns:a16="http://schemas.microsoft.com/office/drawing/2014/main" id="{DC151FE5-2A92-6D49-9B73-AE998E8B2648}"/>
              </a:ext>
            </a:extLst>
          </p:cNvPr>
          <p:cNvSpPr txBox="1"/>
          <p:nvPr/>
        </p:nvSpPr>
        <p:spPr>
          <a:xfrm>
            <a:off x="4742423" y="6541076"/>
            <a:ext cx="803425" cy="246221"/>
          </a:xfrm>
          <a:prstGeom prst="rect">
            <a:avLst/>
          </a:prstGeom>
          <a:noFill/>
        </p:spPr>
        <p:txBody>
          <a:bodyPr wrap="none" rtlCol="0">
            <a:spAutoFit/>
          </a:bodyPr>
          <a:lstStyle/>
          <a:p>
            <a:r>
              <a:rPr lang="en-US" sz="1000" dirty="0"/>
              <a:t>permission</a:t>
            </a:r>
          </a:p>
        </p:txBody>
      </p:sp>
      <p:sp>
        <p:nvSpPr>
          <p:cNvPr id="64" name="Rectangle 63">
            <a:extLst>
              <a:ext uri="{FF2B5EF4-FFF2-40B4-BE49-F238E27FC236}">
                <a16:creationId xmlns:a16="http://schemas.microsoft.com/office/drawing/2014/main" id="{EC5290AB-54FE-1E42-9B64-44A580A90A91}"/>
              </a:ext>
            </a:extLst>
          </p:cNvPr>
          <p:cNvSpPr/>
          <p:nvPr/>
        </p:nvSpPr>
        <p:spPr>
          <a:xfrm>
            <a:off x="5510076"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I</a:t>
            </a:r>
          </a:p>
        </p:txBody>
      </p:sp>
      <p:sp>
        <p:nvSpPr>
          <p:cNvPr id="65" name="TextBox 64">
            <a:extLst>
              <a:ext uri="{FF2B5EF4-FFF2-40B4-BE49-F238E27FC236}">
                <a16:creationId xmlns:a16="http://schemas.microsoft.com/office/drawing/2014/main" id="{C2AB28B0-DF69-7947-A2D0-DDE7EA8D4740}"/>
              </a:ext>
            </a:extLst>
          </p:cNvPr>
          <p:cNvSpPr txBox="1"/>
          <p:nvPr/>
        </p:nvSpPr>
        <p:spPr>
          <a:xfrm>
            <a:off x="5759464" y="6541076"/>
            <a:ext cx="1253869" cy="246221"/>
          </a:xfrm>
          <a:prstGeom prst="rect">
            <a:avLst/>
          </a:prstGeom>
          <a:noFill/>
        </p:spPr>
        <p:txBody>
          <a:bodyPr wrap="none" rtlCol="0">
            <a:spAutoFit/>
          </a:bodyPr>
          <a:lstStyle/>
          <a:p>
            <a:r>
              <a:rPr lang="en-US" sz="1000" dirty="0"/>
              <a:t>token introspection</a:t>
            </a:r>
          </a:p>
        </p:txBody>
      </p:sp>
      <p:sp>
        <p:nvSpPr>
          <p:cNvPr id="66" name="Rectangle 65">
            <a:extLst>
              <a:ext uri="{FF2B5EF4-FFF2-40B4-BE49-F238E27FC236}">
                <a16:creationId xmlns:a16="http://schemas.microsoft.com/office/drawing/2014/main" id="{244B8429-6407-4046-B115-E72308F3EF37}"/>
              </a:ext>
            </a:extLst>
          </p:cNvPr>
          <p:cNvSpPr/>
          <p:nvPr/>
        </p:nvSpPr>
        <p:spPr>
          <a:xfrm>
            <a:off x="6948837" y="6531349"/>
            <a:ext cx="249388" cy="249388"/>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C</a:t>
            </a:r>
          </a:p>
        </p:txBody>
      </p:sp>
      <p:sp>
        <p:nvSpPr>
          <p:cNvPr id="67" name="TextBox 66">
            <a:extLst>
              <a:ext uri="{FF2B5EF4-FFF2-40B4-BE49-F238E27FC236}">
                <a16:creationId xmlns:a16="http://schemas.microsoft.com/office/drawing/2014/main" id="{E0E55EB4-8152-D441-BC4F-545EE6F5377A}"/>
              </a:ext>
            </a:extLst>
          </p:cNvPr>
          <p:cNvSpPr txBox="1"/>
          <p:nvPr/>
        </p:nvSpPr>
        <p:spPr>
          <a:xfrm>
            <a:off x="7145037" y="6541076"/>
            <a:ext cx="1200970" cy="246221"/>
          </a:xfrm>
          <a:prstGeom prst="rect">
            <a:avLst/>
          </a:prstGeom>
          <a:noFill/>
        </p:spPr>
        <p:txBody>
          <a:bodyPr wrap="none" rtlCol="0">
            <a:spAutoFit/>
          </a:bodyPr>
          <a:lstStyle/>
          <a:p>
            <a:r>
              <a:rPr lang="en-US" sz="1000" dirty="0"/>
              <a:t>claims interaction</a:t>
            </a:r>
          </a:p>
        </p:txBody>
      </p:sp>
      <p:sp>
        <p:nvSpPr>
          <p:cNvPr id="68" name="Rectangle 67">
            <a:extLst>
              <a:ext uri="{FF2B5EF4-FFF2-40B4-BE49-F238E27FC236}">
                <a16:creationId xmlns:a16="http://schemas.microsoft.com/office/drawing/2014/main" id="{9BADC757-2F90-4F41-91CE-14F82161495E}"/>
              </a:ext>
            </a:extLst>
          </p:cNvPr>
          <p:cNvSpPr/>
          <p:nvPr/>
        </p:nvSpPr>
        <p:spPr>
          <a:xfrm>
            <a:off x="790005" y="5151815"/>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24EFFF0-6024-1D45-BE5D-19D9E5379A99}"/>
              </a:ext>
            </a:extLst>
          </p:cNvPr>
          <p:cNvSpPr/>
          <p:nvPr/>
        </p:nvSpPr>
        <p:spPr>
          <a:xfrm>
            <a:off x="1140917" y="5151815"/>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A333415-A79F-0242-A9BF-C54B46A39CAE}"/>
              </a:ext>
            </a:extLst>
          </p:cNvPr>
          <p:cNvSpPr/>
          <p:nvPr/>
        </p:nvSpPr>
        <p:spPr>
          <a:xfrm>
            <a:off x="1490527" y="5151815"/>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AFDDA6F-950E-FF4F-A4C1-D7A5C26A0CAD}"/>
              </a:ext>
            </a:extLst>
          </p:cNvPr>
          <p:cNvSpPr/>
          <p:nvPr/>
        </p:nvSpPr>
        <p:spPr>
          <a:xfrm>
            <a:off x="1840137" y="5151815"/>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6C2FE854-21C3-0A44-AD10-3F2DB21F5871}"/>
              </a:ext>
            </a:extLst>
          </p:cNvPr>
          <p:cNvSpPr txBox="1"/>
          <p:nvPr/>
        </p:nvSpPr>
        <p:spPr>
          <a:xfrm>
            <a:off x="2089525" y="4968649"/>
            <a:ext cx="397866" cy="461665"/>
          </a:xfrm>
          <a:prstGeom prst="rect">
            <a:avLst/>
          </a:prstGeom>
          <a:noFill/>
        </p:spPr>
        <p:txBody>
          <a:bodyPr wrap="none" rtlCol="0">
            <a:spAutoFit/>
          </a:bodyPr>
          <a:lstStyle/>
          <a:p>
            <a:r>
              <a:rPr lang="en-US" sz="2400" dirty="0">
                <a:solidFill>
                  <a:schemeClr val="bg1"/>
                </a:solidFill>
                <a:effectLst>
                  <a:glow rad="63500">
                    <a:schemeClr val="accent5">
                      <a:lumMod val="75000"/>
                      <a:alpha val="40000"/>
                    </a:schemeClr>
                  </a:glow>
                </a:effectLst>
              </a:rPr>
              <a:t>…</a:t>
            </a:r>
          </a:p>
        </p:txBody>
      </p:sp>
      <p:sp>
        <p:nvSpPr>
          <p:cNvPr id="73" name="Rectangle 72">
            <a:extLst>
              <a:ext uri="{FF2B5EF4-FFF2-40B4-BE49-F238E27FC236}">
                <a16:creationId xmlns:a16="http://schemas.microsoft.com/office/drawing/2014/main" id="{2E9FAB75-D664-5E4A-9A8D-E7A0D63AB22F}"/>
              </a:ext>
            </a:extLst>
          </p:cNvPr>
          <p:cNvSpPr/>
          <p:nvPr/>
        </p:nvSpPr>
        <p:spPr>
          <a:xfrm>
            <a:off x="3515371" y="5158478"/>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2F0D217-63A5-E64B-8171-31776A56DE9A}"/>
              </a:ext>
            </a:extLst>
          </p:cNvPr>
          <p:cNvSpPr/>
          <p:nvPr/>
        </p:nvSpPr>
        <p:spPr>
          <a:xfrm>
            <a:off x="3866283" y="5158478"/>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172F35-5BBB-D147-B3B4-ED1A035A3C22}"/>
              </a:ext>
            </a:extLst>
          </p:cNvPr>
          <p:cNvSpPr/>
          <p:nvPr/>
        </p:nvSpPr>
        <p:spPr>
          <a:xfrm>
            <a:off x="4215893" y="5158478"/>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1241537-D89E-5449-9658-A6F9404B1D4F}"/>
              </a:ext>
            </a:extLst>
          </p:cNvPr>
          <p:cNvSpPr/>
          <p:nvPr/>
        </p:nvSpPr>
        <p:spPr>
          <a:xfrm>
            <a:off x="4565503" y="5158478"/>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16B1A6D1-8FBB-4643-8BB3-9E96F88E55A8}"/>
              </a:ext>
            </a:extLst>
          </p:cNvPr>
          <p:cNvSpPr txBox="1"/>
          <p:nvPr/>
        </p:nvSpPr>
        <p:spPr>
          <a:xfrm>
            <a:off x="4814891" y="4975312"/>
            <a:ext cx="397866" cy="461665"/>
          </a:xfrm>
          <a:prstGeom prst="rect">
            <a:avLst/>
          </a:prstGeom>
          <a:noFill/>
        </p:spPr>
        <p:txBody>
          <a:bodyPr wrap="none" rtlCol="0">
            <a:spAutoFit/>
          </a:bodyPr>
          <a:lstStyle/>
          <a:p>
            <a:r>
              <a:rPr lang="en-US" sz="2400" dirty="0">
                <a:solidFill>
                  <a:schemeClr val="bg1"/>
                </a:solidFill>
                <a:effectLst>
                  <a:glow rad="63500">
                    <a:schemeClr val="accent5">
                      <a:lumMod val="75000"/>
                      <a:alpha val="40000"/>
                    </a:schemeClr>
                  </a:glow>
                </a:effectLst>
              </a:rPr>
              <a:t>…</a:t>
            </a:r>
          </a:p>
        </p:txBody>
      </p:sp>
      <p:sp>
        <p:nvSpPr>
          <p:cNvPr id="78" name="Rectangle 77">
            <a:extLst>
              <a:ext uri="{FF2B5EF4-FFF2-40B4-BE49-F238E27FC236}">
                <a16:creationId xmlns:a16="http://schemas.microsoft.com/office/drawing/2014/main" id="{993B016E-5E22-4545-B6B2-E2E3205A6C96}"/>
              </a:ext>
            </a:extLst>
          </p:cNvPr>
          <p:cNvSpPr/>
          <p:nvPr/>
        </p:nvSpPr>
        <p:spPr>
          <a:xfrm>
            <a:off x="5760001" y="5175850"/>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4367E58-2EF7-3749-AD81-98488C1F0FCE}"/>
              </a:ext>
            </a:extLst>
          </p:cNvPr>
          <p:cNvSpPr/>
          <p:nvPr/>
        </p:nvSpPr>
        <p:spPr>
          <a:xfrm>
            <a:off x="6110913" y="5175850"/>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DED918D-737B-5343-ADFB-89BE29E7D73A}"/>
              </a:ext>
            </a:extLst>
          </p:cNvPr>
          <p:cNvSpPr/>
          <p:nvPr/>
        </p:nvSpPr>
        <p:spPr>
          <a:xfrm>
            <a:off x="6460523" y="5175850"/>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D67346-1EE7-EA43-9684-5F38F9A2A9AB}"/>
              </a:ext>
            </a:extLst>
          </p:cNvPr>
          <p:cNvSpPr/>
          <p:nvPr/>
        </p:nvSpPr>
        <p:spPr>
          <a:xfrm>
            <a:off x="6810133" y="5175850"/>
            <a:ext cx="249388" cy="249388"/>
          </a:xfrm>
          <a:prstGeom prst="rect">
            <a:avLst/>
          </a:prstGeom>
          <a:solidFill>
            <a:srgbClr val="407DD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FC44A10-A2A5-6249-8341-559BF302E159}"/>
              </a:ext>
            </a:extLst>
          </p:cNvPr>
          <p:cNvSpPr txBox="1"/>
          <p:nvPr/>
        </p:nvSpPr>
        <p:spPr>
          <a:xfrm>
            <a:off x="7059521" y="4952343"/>
            <a:ext cx="397866" cy="461665"/>
          </a:xfrm>
          <a:prstGeom prst="rect">
            <a:avLst/>
          </a:prstGeom>
          <a:noFill/>
        </p:spPr>
        <p:txBody>
          <a:bodyPr wrap="none" rtlCol="0">
            <a:spAutoFit/>
          </a:bodyPr>
          <a:lstStyle/>
          <a:p>
            <a:r>
              <a:rPr lang="en-US" sz="2400" dirty="0">
                <a:solidFill>
                  <a:schemeClr val="bg1"/>
                </a:solidFill>
                <a:effectLst>
                  <a:glow rad="63500">
                    <a:schemeClr val="accent5">
                      <a:lumMod val="75000"/>
                      <a:alpha val="40000"/>
                    </a:schemeClr>
                  </a:glow>
                </a:effectLst>
              </a:rPr>
              <a:t>…</a:t>
            </a:r>
          </a:p>
        </p:txBody>
      </p:sp>
    </p:spTree>
    <p:extLst>
      <p:ext uri="{BB962C8B-B14F-4D97-AF65-F5344CB8AC3E}">
        <p14:creationId xmlns:p14="http://schemas.microsoft.com/office/powerpoint/2010/main" val="397431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a:xfrm>
            <a:off x="569260" y="365125"/>
            <a:ext cx="10515600" cy="1325563"/>
          </a:xfrm>
        </p:spPr>
        <p:txBody>
          <a:bodyPr/>
          <a:lstStyle/>
          <a:p>
            <a:r>
              <a:rPr lang="en-US" dirty="0"/>
              <a:t>UMA 2.0</a:t>
            </a:r>
            <a:br>
              <a:rPr lang="en-US" dirty="0"/>
            </a:br>
            <a:r>
              <a:rPr lang="en-US" dirty="0"/>
              <a:t>overview</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569260" y="1944413"/>
            <a:ext cx="2850931" cy="4025463"/>
          </a:xfrm>
        </p:spPr>
        <p:txBody>
          <a:bodyPr>
            <a:normAutofit fontScale="85000" lnSpcReduction="10000"/>
          </a:bodyPr>
          <a:lstStyle/>
          <a:p>
            <a:pPr>
              <a:lnSpc>
                <a:spcPct val="110000"/>
              </a:lnSpc>
              <a:spcBef>
                <a:spcPts val="600"/>
              </a:spcBef>
            </a:pPr>
            <a:r>
              <a:rPr lang="en-US" sz="2400" dirty="0"/>
              <a:t>OAuth extension grant for “Alice-to-Bob” delegation (resource owner to a new requesting party role)</a:t>
            </a:r>
          </a:p>
          <a:p>
            <a:pPr>
              <a:lnSpc>
                <a:spcPct val="110000"/>
              </a:lnSpc>
              <a:spcBef>
                <a:spcPts val="600"/>
              </a:spcBef>
            </a:pPr>
            <a:r>
              <a:rPr lang="en-US" sz="2400" dirty="0"/>
              <a:t>Optional interface (OAuth-protected) that makes the AS “</a:t>
            </a:r>
            <a:r>
              <a:rPr lang="en-US" sz="2400" dirty="0" err="1"/>
              <a:t>centralizable</a:t>
            </a:r>
            <a:r>
              <a:rPr lang="en-US" sz="2400" dirty="0"/>
              <a:t>”</a:t>
            </a:r>
          </a:p>
          <a:p>
            <a:pPr>
              <a:lnSpc>
                <a:spcPct val="110000"/>
              </a:lnSpc>
              <a:spcBef>
                <a:spcPts val="600"/>
              </a:spcBef>
            </a:pPr>
            <a:r>
              <a:rPr lang="en-US" sz="2400" dirty="0"/>
              <a:t>Nicknames for the new and enhanced tokens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6</a:t>
            </a:fld>
            <a:endParaRPr lang="en-US"/>
          </a:p>
        </p:txBody>
      </p:sp>
      <p:pic>
        <p:nvPicPr>
          <p:cNvPr id="10" name="Picture 9">
            <a:extLst>
              <a:ext uri="{FF2B5EF4-FFF2-40B4-BE49-F238E27FC236}">
                <a16:creationId xmlns:a16="http://schemas.microsoft.com/office/drawing/2014/main" id="{A3851EF7-60AA-2A4E-9C92-E90348E69340}"/>
              </a:ext>
            </a:extLst>
          </p:cNvPr>
          <p:cNvPicPr>
            <a:picLocks noChangeAspect="1"/>
          </p:cNvPicPr>
          <p:nvPr/>
        </p:nvPicPr>
        <p:blipFill>
          <a:blip r:embed="rId3"/>
          <a:stretch>
            <a:fillRect/>
          </a:stretch>
        </p:blipFill>
        <p:spPr>
          <a:xfrm>
            <a:off x="3791589" y="298450"/>
            <a:ext cx="7200900" cy="6261100"/>
          </a:xfrm>
          <a:prstGeom prst="rect">
            <a:avLst/>
          </a:prstGeom>
        </p:spPr>
      </p:pic>
      <p:pic>
        <p:nvPicPr>
          <p:cNvPr id="12" name="Picture 11">
            <a:extLst>
              <a:ext uri="{FF2B5EF4-FFF2-40B4-BE49-F238E27FC236}">
                <a16:creationId xmlns:a16="http://schemas.microsoft.com/office/drawing/2014/main" id="{878BA508-E95E-F04F-9E8C-1AB7F18909F7}"/>
              </a:ext>
            </a:extLst>
          </p:cNvPr>
          <p:cNvPicPr>
            <a:picLocks noChangeAspect="1"/>
          </p:cNvPicPr>
          <p:nvPr/>
        </p:nvPicPr>
        <p:blipFill>
          <a:blip r:embed="rId4"/>
          <a:stretch>
            <a:fillRect/>
          </a:stretch>
        </p:blipFill>
        <p:spPr>
          <a:xfrm>
            <a:off x="11031246" y="365125"/>
            <a:ext cx="645108" cy="641379"/>
          </a:xfrm>
          <a:prstGeom prst="rect">
            <a:avLst/>
          </a:prstGeom>
        </p:spPr>
      </p:pic>
      <p:pic>
        <p:nvPicPr>
          <p:cNvPr id="14" name="Picture 13">
            <a:extLst>
              <a:ext uri="{FF2B5EF4-FFF2-40B4-BE49-F238E27FC236}">
                <a16:creationId xmlns:a16="http://schemas.microsoft.com/office/drawing/2014/main" id="{CB9DDC39-A2EB-5B44-A4BC-9D6C5D7FCFB6}"/>
              </a:ext>
            </a:extLst>
          </p:cNvPr>
          <p:cNvPicPr>
            <a:picLocks noChangeAspect="1"/>
          </p:cNvPicPr>
          <p:nvPr/>
        </p:nvPicPr>
        <p:blipFill>
          <a:blip r:embed="rId5"/>
          <a:stretch>
            <a:fillRect/>
          </a:stretch>
        </p:blipFill>
        <p:spPr>
          <a:xfrm>
            <a:off x="11031246" y="5840280"/>
            <a:ext cx="645108" cy="627578"/>
          </a:xfrm>
          <a:prstGeom prst="rect">
            <a:avLst/>
          </a:prstGeom>
        </p:spPr>
      </p:pic>
    </p:spTree>
    <p:extLst>
      <p:ext uri="{BB962C8B-B14F-4D97-AF65-F5344CB8AC3E}">
        <p14:creationId xmlns:p14="http://schemas.microsoft.com/office/powerpoint/2010/main" val="150994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IETF history</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794250"/>
          </a:xfrm>
        </p:spPr>
        <p:txBody>
          <a:bodyPr>
            <a:normAutofit lnSpcReduction="10000"/>
          </a:bodyPr>
          <a:lstStyle/>
          <a:p>
            <a:pPr>
              <a:lnSpc>
                <a:spcPct val="100000"/>
              </a:lnSpc>
              <a:spcBef>
                <a:spcPts val="600"/>
              </a:spcBef>
            </a:pPr>
            <a:r>
              <a:rPr lang="en-US" dirty="0"/>
              <a:t>Contributed </a:t>
            </a:r>
            <a:r>
              <a:rPr lang="en-US" b="1" dirty="0">
                <a:solidFill>
                  <a:schemeClr val="accent6">
                    <a:lumMod val="50000"/>
                  </a:schemeClr>
                </a:solidFill>
              </a:rPr>
              <a:t>draft-</a:t>
            </a:r>
            <a:r>
              <a:rPr lang="en-US" b="1" dirty="0" err="1">
                <a:solidFill>
                  <a:schemeClr val="accent6">
                    <a:lumMod val="50000"/>
                  </a:schemeClr>
                </a:solidFill>
              </a:rPr>
              <a:t>oauth</a:t>
            </a:r>
            <a:r>
              <a:rPr lang="en-US" b="1" dirty="0">
                <a:solidFill>
                  <a:schemeClr val="accent6">
                    <a:lumMod val="50000"/>
                  </a:schemeClr>
                </a:solidFill>
              </a:rPr>
              <a:t>-</a:t>
            </a:r>
            <a:r>
              <a:rPr lang="en-US" b="1" dirty="0" err="1">
                <a:solidFill>
                  <a:schemeClr val="accent6">
                    <a:lumMod val="50000"/>
                  </a:schemeClr>
                </a:solidFill>
              </a:rPr>
              <a:t>dyn-reg</a:t>
            </a:r>
            <a:endParaRPr lang="en-US" b="1" dirty="0">
              <a:solidFill>
                <a:schemeClr val="accent6">
                  <a:lumMod val="50000"/>
                </a:schemeClr>
              </a:solidFill>
            </a:endParaRPr>
          </a:p>
          <a:p>
            <a:pPr>
              <a:lnSpc>
                <a:spcPct val="100000"/>
              </a:lnSpc>
              <a:spcBef>
                <a:spcPts val="600"/>
              </a:spcBef>
            </a:pPr>
            <a:r>
              <a:rPr lang="en-US" dirty="0"/>
              <a:t>Contributed UMA 1.0 and 1.0.1 as </a:t>
            </a:r>
            <a:r>
              <a:rPr lang="en-US" b="1" dirty="0">
                <a:solidFill>
                  <a:schemeClr val="accent6">
                    <a:lumMod val="50000"/>
                  </a:schemeClr>
                </a:solidFill>
              </a:rPr>
              <a:t>draft-</a:t>
            </a:r>
            <a:r>
              <a:rPr lang="en-US" b="1" dirty="0" err="1">
                <a:solidFill>
                  <a:schemeClr val="accent6">
                    <a:lumMod val="50000"/>
                  </a:schemeClr>
                </a:solidFill>
              </a:rPr>
              <a:t>hardjono</a:t>
            </a:r>
            <a:r>
              <a:rPr lang="en-US" b="1" dirty="0">
                <a:solidFill>
                  <a:schemeClr val="accent6">
                    <a:lumMod val="50000"/>
                  </a:schemeClr>
                </a:solidFill>
              </a:rPr>
              <a:t>-</a:t>
            </a:r>
            <a:r>
              <a:rPr lang="en-US" b="1" dirty="0" err="1">
                <a:solidFill>
                  <a:schemeClr val="accent6">
                    <a:lumMod val="50000"/>
                  </a:schemeClr>
                </a:solidFill>
              </a:rPr>
              <a:t>oauth-umacore</a:t>
            </a:r>
            <a:r>
              <a:rPr lang="en-US" dirty="0"/>
              <a:t> and </a:t>
            </a:r>
            <a:r>
              <a:rPr lang="en-US" b="1" dirty="0">
                <a:solidFill>
                  <a:schemeClr val="accent6">
                    <a:lumMod val="50000"/>
                  </a:schemeClr>
                </a:solidFill>
              </a:rPr>
              <a:t>draft-</a:t>
            </a:r>
            <a:r>
              <a:rPr lang="en-US" b="1" dirty="0" err="1">
                <a:solidFill>
                  <a:schemeClr val="accent6">
                    <a:lumMod val="50000"/>
                  </a:schemeClr>
                </a:solidFill>
              </a:rPr>
              <a:t>hardjono</a:t>
            </a:r>
            <a:r>
              <a:rPr lang="en-US" b="1" dirty="0">
                <a:solidFill>
                  <a:schemeClr val="accent6">
                    <a:lumMod val="50000"/>
                  </a:schemeClr>
                </a:solidFill>
              </a:rPr>
              <a:t>-</a:t>
            </a:r>
            <a:r>
              <a:rPr lang="en-US" b="1" dirty="0" err="1">
                <a:solidFill>
                  <a:schemeClr val="accent6">
                    <a:lumMod val="50000"/>
                  </a:schemeClr>
                </a:solidFill>
              </a:rPr>
              <a:t>oauth</a:t>
            </a:r>
            <a:r>
              <a:rPr lang="en-US" b="1" dirty="0">
                <a:solidFill>
                  <a:schemeClr val="accent6">
                    <a:lumMod val="50000"/>
                  </a:schemeClr>
                </a:solidFill>
              </a:rPr>
              <a:t>-resource-</a:t>
            </a:r>
            <a:r>
              <a:rPr lang="en-US" b="1" dirty="0" err="1">
                <a:solidFill>
                  <a:schemeClr val="accent6">
                    <a:lumMod val="50000"/>
                  </a:schemeClr>
                </a:solidFill>
              </a:rPr>
              <a:t>reg</a:t>
            </a:r>
            <a:r>
              <a:rPr lang="en-US" dirty="0">
                <a:solidFill>
                  <a:schemeClr val="accent6">
                    <a:lumMod val="50000"/>
                  </a:schemeClr>
                </a:solidFill>
              </a:rPr>
              <a:t> </a:t>
            </a:r>
          </a:p>
          <a:p>
            <a:pPr>
              <a:lnSpc>
                <a:spcPct val="100000"/>
              </a:lnSpc>
              <a:spcBef>
                <a:spcPts val="600"/>
              </a:spcBef>
            </a:pPr>
            <a:r>
              <a:rPr lang="en-US" dirty="0"/>
              <a:t>Influenced ACE actor and </a:t>
            </a:r>
            <a:r>
              <a:rPr lang="en-US" dirty="0" err="1"/>
              <a:t>usecase</a:t>
            </a:r>
            <a:r>
              <a:rPr lang="en-US" dirty="0"/>
              <a:t> work with </a:t>
            </a:r>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-ace-</a:t>
            </a:r>
            <a:r>
              <a:rPr lang="en-US" b="1" dirty="0" err="1">
                <a:solidFill>
                  <a:schemeClr val="accent6">
                    <a:lumMod val="50000"/>
                  </a:schemeClr>
                </a:solidFill>
              </a:rPr>
              <a:t>oauth</a:t>
            </a:r>
            <a:r>
              <a:rPr lang="en-US" b="1" dirty="0">
                <a:solidFill>
                  <a:schemeClr val="accent6">
                    <a:lumMod val="50000"/>
                  </a:schemeClr>
                </a:solidFill>
              </a:rPr>
              <a:t>-</a:t>
            </a:r>
            <a:r>
              <a:rPr lang="en-US" b="1" dirty="0" err="1">
                <a:solidFill>
                  <a:schemeClr val="accent6">
                    <a:lumMod val="50000"/>
                  </a:schemeClr>
                </a:solidFill>
              </a:rPr>
              <a:t>uma</a:t>
            </a:r>
            <a:r>
              <a:rPr lang="en-US" dirty="0">
                <a:solidFill>
                  <a:schemeClr val="accent6">
                    <a:lumMod val="50000"/>
                  </a:schemeClr>
                </a:solidFill>
              </a:rPr>
              <a:t> </a:t>
            </a:r>
          </a:p>
          <a:p>
            <a:pPr>
              <a:lnSpc>
                <a:spcPct val="100000"/>
              </a:lnSpc>
              <a:spcBef>
                <a:spcPts val="600"/>
              </a:spcBef>
            </a:pPr>
            <a:r>
              <a:rPr lang="en-US" dirty="0"/>
              <a:t>Contributed an UMA “business model” as </a:t>
            </a:r>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t>
            </a:r>
            <a:r>
              <a:rPr lang="en-US" b="1" dirty="0" err="1">
                <a:solidFill>
                  <a:schemeClr val="accent6">
                    <a:lumMod val="50000"/>
                  </a:schemeClr>
                </a:solidFill>
              </a:rPr>
              <a:t>oauth-umatrust</a:t>
            </a:r>
            <a:r>
              <a:rPr lang="en-US" dirty="0">
                <a:solidFill>
                  <a:schemeClr val="accent6">
                    <a:lumMod val="50000"/>
                  </a:schemeClr>
                </a:solidFill>
              </a:rPr>
              <a:t> </a:t>
            </a:r>
          </a:p>
          <a:p>
            <a:pPr>
              <a:lnSpc>
                <a:spcPct val="100000"/>
              </a:lnSpc>
              <a:spcBef>
                <a:spcPts val="600"/>
              </a:spcBef>
            </a:pPr>
            <a:r>
              <a:rPr lang="en-US" dirty="0"/>
              <a:t>Contributed a client claims framework as </a:t>
            </a:r>
            <a:r>
              <a:rPr lang="en-US" b="1" dirty="0">
                <a:solidFill>
                  <a:schemeClr val="accent6">
                    <a:lumMod val="50000"/>
                  </a:schemeClr>
                </a:solidFill>
              </a:rPr>
              <a:t>draft-</a:t>
            </a:r>
            <a:r>
              <a:rPr lang="en-US" b="1" dirty="0" err="1">
                <a:solidFill>
                  <a:schemeClr val="accent6">
                    <a:lumMod val="50000"/>
                  </a:schemeClr>
                </a:solidFill>
              </a:rPr>
              <a:t>catalano</a:t>
            </a:r>
            <a:r>
              <a:rPr lang="en-US" b="1" dirty="0">
                <a:solidFill>
                  <a:schemeClr val="accent6">
                    <a:lumMod val="50000"/>
                  </a:schemeClr>
                </a:solidFill>
              </a:rPr>
              <a:t>-</a:t>
            </a:r>
            <a:r>
              <a:rPr lang="en-US" b="1" dirty="0" err="1">
                <a:solidFill>
                  <a:schemeClr val="accent6">
                    <a:lumMod val="50000"/>
                  </a:schemeClr>
                </a:solidFill>
              </a:rPr>
              <a:t>oauth-umaclaim</a:t>
            </a:r>
            <a:r>
              <a:rPr lang="en-US" dirty="0">
                <a:solidFill>
                  <a:schemeClr val="accent6">
                    <a:lumMod val="50000"/>
                  </a:schemeClr>
                </a:solidFill>
              </a:rPr>
              <a:t> </a:t>
            </a:r>
          </a:p>
          <a:p>
            <a:pPr>
              <a:lnSpc>
                <a:spcPct val="100000"/>
              </a:lnSpc>
              <a:spcBef>
                <a:spcPts val="600"/>
              </a:spcBef>
            </a:pPr>
            <a:r>
              <a:rPr lang="en-US" dirty="0"/>
              <a:t>Refactored the specs for UMA2: </a:t>
            </a:r>
            <a:r>
              <a:rPr lang="en-US" b="1" dirty="0">
                <a:solidFill>
                  <a:schemeClr val="accent6">
                    <a:lumMod val="50000"/>
                  </a:schemeClr>
                </a:solidFill>
              </a:rPr>
              <a:t>core</a:t>
            </a:r>
            <a:r>
              <a:rPr lang="en-US" dirty="0"/>
              <a:t>/</a:t>
            </a:r>
            <a:r>
              <a:rPr lang="en-US" b="1" dirty="0">
                <a:solidFill>
                  <a:schemeClr val="accent6">
                    <a:lumMod val="50000"/>
                  </a:schemeClr>
                </a:solidFill>
              </a:rPr>
              <a:t>resource-</a:t>
            </a:r>
            <a:r>
              <a:rPr lang="en-US" b="1" dirty="0" err="1">
                <a:solidFill>
                  <a:schemeClr val="accent6">
                    <a:lumMod val="50000"/>
                  </a:schemeClr>
                </a:solidFill>
              </a:rPr>
              <a:t>reg</a:t>
            </a:r>
            <a:r>
              <a:rPr lang="en-US" dirty="0"/>
              <a:t> became </a:t>
            </a:r>
            <a:r>
              <a:rPr lang="en-US" b="1" dirty="0">
                <a:solidFill>
                  <a:schemeClr val="accent6">
                    <a:lumMod val="50000"/>
                  </a:schemeClr>
                </a:solidFill>
              </a:rPr>
              <a:t>grant</a:t>
            </a:r>
            <a:r>
              <a:rPr lang="en-US" dirty="0"/>
              <a:t>/</a:t>
            </a:r>
            <a:r>
              <a:rPr lang="en-US" b="1" dirty="0" err="1">
                <a:solidFill>
                  <a:schemeClr val="accent6">
                    <a:lumMod val="50000"/>
                  </a:schemeClr>
                </a:solidFill>
              </a:rPr>
              <a:t>fedauthz</a:t>
            </a:r>
            <a:r>
              <a:rPr lang="en-US" dirty="0">
                <a:solidFill>
                  <a:schemeClr val="accent6">
                    <a:lumMod val="50000"/>
                  </a:schemeClr>
                </a:solidFill>
              </a:rPr>
              <a:t> </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7</a:t>
            </a:fld>
            <a:endParaRPr lang="en-US"/>
          </a:p>
        </p:txBody>
      </p:sp>
      <p:pic>
        <p:nvPicPr>
          <p:cNvPr id="6" name="Picture 5">
            <a:extLst>
              <a:ext uri="{FF2B5EF4-FFF2-40B4-BE49-F238E27FC236}">
                <a16:creationId xmlns:a16="http://schemas.microsoft.com/office/drawing/2014/main" id="{867D95A6-95CB-A642-B443-9231CD6C6AB4}"/>
              </a:ext>
            </a:extLst>
          </p:cNvPr>
          <p:cNvPicPr>
            <a:picLocks noChangeAspect="1"/>
          </p:cNvPicPr>
          <p:nvPr/>
        </p:nvPicPr>
        <p:blipFill>
          <a:blip r:embed="rId3"/>
          <a:stretch>
            <a:fillRect/>
          </a:stretch>
        </p:blipFill>
        <p:spPr>
          <a:xfrm>
            <a:off x="10013446" y="156217"/>
            <a:ext cx="793823" cy="793823"/>
          </a:xfrm>
          <a:prstGeom prst="rect">
            <a:avLst/>
          </a:prstGeom>
        </p:spPr>
      </p:pic>
      <p:pic>
        <p:nvPicPr>
          <p:cNvPr id="8" name="Picture 7">
            <a:extLst>
              <a:ext uri="{FF2B5EF4-FFF2-40B4-BE49-F238E27FC236}">
                <a16:creationId xmlns:a16="http://schemas.microsoft.com/office/drawing/2014/main" id="{11CF97E1-D319-6643-890B-8F874715F969}"/>
              </a:ext>
            </a:extLst>
          </p:cNvPr>
          <p:cNvPicPr>
            <a:picLocks noChangeAspect="1"/>
          </p:cNvPicPr>
          <p:nvPr/>
        </p:nvPicPr>
        <p:blipFill>
          <a:blip r:embed="rId4"/>
          <a:stretch>
            <a:fillRect/>
          </a:stretch>
        </p:blipFill>
        <p:spPr>
          <a:xfrm>
            <a:off x="8915619" y="207942"/>
            <a:ext cx="1113502" cy="690371"/>
          </a:xfrm>
          <a:prstGeom prst="rect">
            <a:avLst/>
          </a:prstGeom>
        </p:spPr>
      </p:pic>
      <p:pic>
        <p:nvPicPr>
          <p:cNvPr id="10" name="Picture 9">
            <a:extLst>
              <a:ext uri="{FF2B5EF4-FFF2-40B4-BE49-F238E27FC236}">
                <a16:creationId xmlns:a16="http://schemas.microsoft.com/office/drawing/2014/main" id="{FC2EB5AD-BD80-3A46-B086-3650E1654033}"/>
              </a:ext>
            </a:extLst>
          </p:cNvPr>
          <p:cNvPicPr>
            <a:picLocks noChangeAspect="1"/>
          </p:cNvPicPr>
          <p:nvPr/>
        </p:nvPicPr>
        <p:blipFill>
          <a:blip r:embed="rId5"/>
          <a:stretch>
            <a:fillRect/>
          </a:stretch>
        </p:blipFill>
        <p:spPr>
          <a:xfrm>
            <a:off x="7464526" y="286533"/>
            <a:ext cx="1388301" cy="533188"/>
          </a:xfrm>
          <a:prstGeom prst="rect">
            <a:avLst/>
          </a:prstGeom>
        </p:spPr>
      </p:pic>
      <p:pic>
        <p:nvPicPr>
          <p:cNvPr id="11" name="Picture 10">
            <a:extLst>
              <a:ext uri="{FF2B5EF4-FFF2-40B4-BE49-F238E27FC236}">
                <a16:creationId xmlns:a16="http://schemas.microsoft.com/office/drawing/2014/main" id="{2439F129-C3E7-2045-B1D7-A75EB21E4F64}"/>
              </a:ext>
            </a:extLst>
          </p:cNvPr>
          <p:cNvPicPr>
            <a:picLocks noChangeAspect="1"/>
          </p:cNvPicPr>
          <p:nvPr/>
        </p:nvPicPr>
        <p:blipFill>
          <a:blip r:embed="rId6"/>
          <a:stretch>
            <a:fillRect/>
          </a:stretch>
        </p:blipFill>
        <p:spPr>
          <a:xfrm>
            <a:off x="10934699" y="257088"/>
            <a:ext cx="1144903" cy="654230"/>
          </a:xfrm>
          <a:prstGeom prst="rect">
            <a:avLst/>
          </a:prstGeom>
        </p:spPr>
      </p:pic>
    </p:spTree>
    <p:extLst>
      <p:ext uri="{BB962C8B-B14F-4D97-AF65-F5344CB8AC3E}">
        <p14:creationId xmlns:p14="http://schemas.microsoft.com/office/powerpoint/2010/main" val="190315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UMA grant overview</a:t>
            </a:r>
            <a:br>
              <a:rPr lang="en-US" dirty="0"/>
            </a:br>
            <a:r>
              <a:rPr lang="en-US" sz="2600" dirty="0"/>
              <a:t>draft-</a:t>
            </a:r>
            <a:r>
              <a:rPr lang="en-US" sz="2600" dirty="0" err="1"/>
              <a:t>maler</a:t>
            </a:r>
            <a:r>
              <a:rPr lang="en-US" sz="2600" dirty="0"/>
              <a:t>-</a:t>
            </a:r>
            <a:r>
              <a:rPr lang="en-US" sz="2600" dirty="0" err="1"/>
              <a:t>oauth-umagrant</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lstStyle/>
          <a:p>
            <a:pPr>
              <a:lnSpc>
                <a:spcPct val="100000"/>
              </a:lnSpc>
              <a:spcBef>
                <a:spcPts val="600"/>
              </a:spcBef>
            </a:pPr>
            <a:r>
              <a:rPr lang="en-US" b="1" dirty="0"/>
              <a:t>Party-to-party:</a:t>
            </a:r>
            <a:r>
              <a:rPr lang="en-US" dirty="0"/>
              <a:t> Resource owner authorizes protected resource access to clients used by entities in a requesting party role</a:t>
            </a:r>
          </a:p>
          <a:p>
            <a:pPr>
              <a:lnSpc>
                <a:spcPct val="100000"/>
              </a:lnSpc>
              <a:spcBef>
                <a:spcPts val="600"/>
              </a:spcBef>
            </a:pPr>
            <a:r>
              <a:rPr lang="en-US" b="1" dirty="0"/>
              <a:t>Asynchronous:</a:t>
            </a:r>
            <a:r>
              <a:rPr lang="en-US" dirty="0"/>
              <a:t> Resource owner interactions are asynchronous with respect to the authorization grant</a:t>
            </a:r>
          </a:p>
          <a:p>
            <a:pPr>
              <a:lnSpc>
                <a:spcPct val="100000"/>
              </a:lnSpc>
              <a:spcBef>
                <a:spcPts val="600"/>
              </a:spcBef>
            </a:pPr>
            <a:r>
              <a:rPr lang="en-US" b="1" dirty="0"/>
              <a:t>Policies:</a:t>
            </a:r>
            <a:r>
              <a:rPr lang="en-US" dirty="0"/>
              <a:t> Resource owner can configure an AS with authorization grant rules (policy conditions), vs. just “authorize”/“deny”</a:t>
            </a:r>
          </a:p>
          <a:p>
            <a:pPr lvl="1">
              <a:lnSpc>
                <a:spcPct val="100000"/>
              </a:lnSpc>
              <a:spcBef>
                <a:spcPts val="600"/>
              </a:spcBef>
            </a:pPr>
            <a:r>
              <a:rPr lang="en-US" dirty="0"/>
              <a:t>These configuration interactions with an AS are outside UMA’s scope</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8</a:t>
            </a:fld>
            <a:endParaRPr lang="en-US"/>
          </a:p>
        </p:txBody>
      </p:sp>
      <p:sp>
        <p:nvSpPr>
          <p:cNvPr id="6" name="Rounded Rectangle 5">
            <a:extLst>
              <a:ext uri="{FF2B5EF4-FFF2-40B4-BE49-F238E27FC236}">
                <a16:creationId xmlns:a16="http://schemas.microsoft.com/office/drawing/2014/main" id="{1ABB433A-97AC-3C4E-92A2-BD1A9241020A}"/>
              </a:ext>
            </a:extLst>
          </p:cNvPr>
          <p:cNvSpPr/>
          <p:nvPr/>
        </p:nvSpPr>
        <p:spPr>
          <a:xfrm>
            <a:off x="2249214" y="5120798"/>
            <a:ext cx="7693572" cy="1038225"/>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“For example, bank customer (resource owner) Alice with a bank account service (resource server) can use a sharing management service (authorization server) hosted by the bank to manage access to her various protected resources by spouse Bob, accounting professional Charline, and and financial information aggregation company Decide Account, all using different client applications. Each of her bank accounts is a protected resource, and two different scopes of access she can control on them are viewing account data and accessing payment functions.”</a:t>
            </a:r>
          </a:p>
        </p:txBody>
      </p:sp>
    </p:spTree>
    <p:extLst>
      <p:ext uri="{BB962C8B-B14F-4D97-AF65-F5344CB8AC3E}">
        <p14:creationId xmlns:p14="http://schemas.microsoft.com/office/powerpoint/2010/main" val="12497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UMA federated authorization overview</a:t>
            </a:r>
            <a:br>
              <a:rPr lang="en-US" dirty="0"/>
            </a:br>
            <a:r>
              <a:rPr lang="en-US" sz="2600" dirty="0"/>
              <a:t>draft-</a:t>
            </a:r>
            <a:r>
              <a:rPr lang="en-US" sz="2600" dirty="0" err="1"/>
              <a:t>maler</a:t>
            </a:r>
            <a:r>
              <a:rPr lang="en-US" sz="2600" dirty="0"/>
              <a:t>-</a:t>
            </a:r>
            <a:r>
              <a:rPr lang="en-US" sz="2600" dirty="0" err="1"/>
              <a:t>oauth-umafedauthz</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1" y="1698625"/>
            <a:ext cx="10174940" cy="3733987"/>
          </a:xfrm>
        </p:spPr>
        <p:txBody>
          <a:bodyPr>
            <a:normAutofit fontScale="92500" lnSpcReduction="20000"/>
          </a:bodyPr>
          <a:lstStyle/>
          <a:p>
            <a:pPr>
              <a:lnSpc>
                <a:spcPct val="110000"/>
              </a:lnSpc>
              <a:spcBef>
                <a:spcPts val="600"/>
              </a:spcBef>
            </a:pPr>
            <a:r>
              <a:rPr lang="en-US" b="1" dirty="0"/>
              <a:t>1-to-n:</a:t>
            </a:r>
            <a:r>
              <a:rPr lang="en-US" dirty="0"/>
              <a:t> Multiple RS’s in different domains can work with an AS in yet another domain</a:t>
            </a:r>
          </a:p>
          <a:p>
            <a:pPr lvl="1">
              <a:lnSpc>
                <a:spcPct val="110000"/>
              </a:lnSpc>
              <a:spcBef>
                <a:spcPts val="600"/>
              </a:spcBef>
            </a:pPr>
            <a:r>
              <a:rPr lang="en-US" dirty="0"/>
              <a:t>Optional standard “protection API” automates resource protection</a:t>
            </a:r>
          </a:p>
          <a:p>
            <a:pPr lvl="1">
              <a:lnSpc>
                <a:spcPct val="110000"/>
              </a:lnSpc>
              <a:spcBef>
                <a:spcPts val="600"/>
              </a:spcBef>
            </a:pPr>
            <a:r>
              <a:rPr lang="en-US" dirty="0"/>
              <a:t>Enables resource owner interactions with an AS such as monitoring and controlling authorization grant rules over time</a:t>
            </a:r>
          </a:p>
          <a:p>
            <a:pPr>
              <a:lnSpc>
                <a:spcPct val="110000"/>
              </a:lnSpc>
              <a:spcBef>
                <a:spcPts val="600"/>
              </a:spcBef>
            </a:pPr>
            <a:r>
              <a:rPr lang="en-US" b="1" dirty="0"/>
              <a:t>Scope-grained control:</a:t>
            </a:r>
            <a:r>
              <a:rPr lang="en-US" dirty="0"/>
              <a:t> Grants can increase and decrease by resource and scope</a:t>
            </a:r>
          </a:p>
          <a:p>
            <a:pPr lvl="1">
              <a:lnSpc>
                <a:spcPct val="110000"/>
              </a:lnSpc>
              <a:spcBef>
                <a:spcPts val="600"/>
              </a:spcBef>
            </a:pPr>
            <a:r>
              <a:rPr lang="en-US" dirty="0"/>
              <a:t>Customized token introspection/access token</a:t>
            </a:r>
          </a:p>
          <a:p>
            <a:pPr>
              <a:lnSpc>
                <a:spcPct val="110000"/>
              </a:lnSpc>
              <a:spcBef>
                <a:spcPts val="600"/>
              </a:spcBef>
            </a:pPr>
            <a:r>
              <a:rPr lang="en-US" b="1" dirty="0"/>
              <a:t>*Resource and scope concepts:</a:t>
            </a:r>
            <a:r>
              <a:rPr lang="en-US" dirty="0"/>
              <a:t> Slightly different in UMA</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9</a:t>
            </a:fld>
            <a:endParaRPr lang="en-US"/>
          </a:p>
        </p:txBody>
      </p:sp>
      <p:sp>
        <p:nvSpPr>
          <p:cNvPr id="7" name="Rounded Rectangle 6">
            <a:extLst>
              <a:ext uri="{FF2B5EF4-FFF2-40B4-BE49-F238E27FC236}">
                <a16:creationId xmlns:a16="http://schemas.microsoft.com/office/drawing/2014/main" id="{A21D6A04-4063-0C42-A060-A2BB8828D030}"/>
              </a:ext>
            </a:extLst>
          </p:cNvPr>
          <p:cNvSpPr/>
          <p:nvPr/>
        </p:nvSpPr>
        <p:spPr>
          <a:xfrm>
            <a:off x="567019" y="5268715"/>
            <a:ext cx="10717303" cy="1038225"/>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“…bank customer (resource owner) Alice has a bank account service (resource server), a cloud file system (different resource server hosted elsewhere), and a dedicated sharing management service (authorization server) hosted by the bank. She can manage access to her various protected resources by spouse Bob, accounting professional Charline, financial information aggregation company </a:t>
            </a:r>
            <a:r>
              <a:rPr lang="en-US" sz="1200" dirty="0" err="1">
                <a:solidFill>
                  <a:schemeClr val="accent1">
                    <a:lumMod val="50000"/>
                  </a:schemeClr>
                </a:solidFill>
              </a:rPr>
              <a:t>DecideAccount</a:t>
            </a:r>
            <a:r>
              <a:rPr lang="en-US" sz="1200" dirty="0">
                <a:solidFill>
                  <a:schemeClr val="accent1">
                    <a:lumMod val="50000"/>
                  </a:schemeClr>
                </a:solidFill>
              </a:rPr>
              <a:t>, and neighbor Erik (requesting parties), all using different client applications. Her bank accounts and her various files and folders are protected resources, and she can use the same sharing management service to monitor and control different scopes of access to them by these different parties, such as viewing, editing, or printing files and viewing account data or accessing payment functions..”</a:t>
            </a:r>
          </a:p>
        </p:txBody>
      </p:sp>
    </p:spTree>
    <p:extLst>
      <p:ext uri="{BB962C8B-B14F-4D97-AF65-F5344CB8AC3E}">
        <p14:creationId xmlns:p14="http://schemas.microsoft.com/office/powerpoint/2010/main" val="3109787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14686</TotalTime>
  <Words>2550</Words>
  <Application>Microsoft Macintosh PowerPoint</Application>
  <PresentationFormat>Widescreen</PresentationFormat>
  <Paragraphs>359</Paragraphs>
  <Slides>39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American Typewriter</vt:lpstr>
      <vt:lpstr>Arial</vt:lpstr>
      <vt:lpstr>Calibri</vt:lpstr>
      <vt:lpstr>Calibri Light</vt:lpstr>
      <vt:lpstr>Courier New</vt:lpstr>
      <vt:lpstr>Office Theme</vt:lpstr>
      <vt:lpstr>Cross-party delegation with User-Managed Access 2.0 (UMA2)</vt:lpstr>
      <vt:lpstr>Topics</vt:lpstr>
      <vt:lpstr>Overview(s)</vt:lpstr>
      <vt:lpstr>While OAuth enables constrained delegation to apps…</vt:lpstr>
      <vt:lpstr>…UMA enables cross-party sharing, in a wide ecosystem</vt:lpstr>
      <vt:lpstr>UMA 2.0 overview</vt:lpstr>
      <vt:lpstr>IETF history</vt:lpstr>
      <vt:lpstr>UMA grant overview draft-maler-oauth-umagrant</vt:lpstr>
      <vt:lpstr>UMA federated authorization overview draft-maler-oauth-umafedauthz</vt:lpstr>
      <vt:lpstr>Implementation and use in the wild</vt:lpstr>
      <vt:lpstr>Typical use cases</vt:lpstr>
      <vt:lpstr>Known implementations (see also: kantarainitiative.org/confluence/display/uma/UMA+Implementations)</vt:lpstr>
      <vt:lpstr>Basic flows in the UMA grant</vt:lpstr>
      <vt:lpstr>Abstract sequence for UMA2 grant</vt:lpstr>
      <vt:lpstr>Abstract sequence for UMA2 grant</vt:lpstr>
      <vt:lpstr>Abstract sequence for UMA2 grant</vt:lpstr>
      <vt:lpstr>Permission ticket: like an authorization code</vt:lpstr>
      <vt:lpstr>Abstract sequence for UMA2 grant</vt:lpstr>
      <vt:lpstr>Abstract sequence for UMA2 grant</vt:lpstr>
      <vt:lpstr>Authorization assessment</vt:lpstr>
      <vt:lpstr>Sample sequence with pushed claim token</vt:lpstr>
      <vt:lpstr>Sample sequence with interactive claims gathering</vt:lpstr>
      <vt:lpstr>Some observations on UMA clients</vt:lpstr>
      <vt:lpstr>Basic flows in UMA federated authorization</vt:lpstr>
      <vt:lpstr>The AS can present a standard protection API to enable “federating” RS’s</vt:lpstr>
      <vt:lpstr>Protection API</vt:lpstr>
      <vt:lpstr>Resources and scopes</vt:lpstr>
      <vt:lpstr>Protection API</vt:lpstr>
      <vt:lpstr>Protection API</vt:lpstr>
      <vt:lpstr>Observations on tokens, tickets, and discovery</vt:lpstr>
      <vt:lpstr>If time: UMA Grant details</vt:lpstr>
      <vt:lpstr>UMA grant details</vt:lpstr>
      <vt:lpstr>PowerPoint Presentation</vt:lpstr>
      <vt:lpstr>If time: Privacy implications and the UMA business model</vt:lpstr>
      <vt:lpstr>Relevance for privacy</vt:lpstr>
      <vt:lpstr>(Most) legal relationships in the business model</vt:lpstr>
      <vt:lpstr>Conclusion and next steps</vt:lpstr>
      <vt:lpstr>UMA adds…</vt:lpstr>
      <vt:lpstr>Relationship of the UMA and OAuth WGs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Cross-party delegation with User-Managed Access (UMA2)</dc:title>
  <dc:creator>Eve Maler</dc:creator>
  <cp:lastModifiedBy>Eve Maler</cp:lastModifiedBy>
  <cp:revision>144</cp:revision>
  <dcterms:created xsi:type="dcterms:W3CDTF">2019-02-28T00:20:19Z</dcterms:created>
  <dcterms:modified xsi:type="dcterms:W3CDTF">2019-03-19T20:27:27Z</dcterms:modified>
</cp:coreProperties>
</file>