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8" r:id="rId3"/>
    <p:sldId id="262" r:id="rId4"/>
    <p:sldId id="279" r:id="rId5"/>
    <p:sldId id="259" r:id="rId6"/>
    <p:sldId id="260" r:id="rId7"/>
    <p:sldId id="261" r:id="rId8"/>
    <p:sldId id="265" r:id="rId9"/>
    <p:sldId id="269" r:id="rId10"/>
    <p:sldId id="266" r:id="rId11"/>
    <p:sldId id="267" r:id="rId12"/>
    <p:sldId id="268" r:id="rId13"/>
    <p:sldId id="274" r:id="rId14"/>
    <p:sldId id="271" r:id="rId15"/>
    <p:sldId id="272" r:id="rId16"/>
    <p:sldId id="280" r:id="rId17"/>
    <p:sldId id="281" r:id="rId18"/>
    <p:sldId id="282" r:id="rId19"/>
    <p:sldId id="273" r:id="rId20"/>
    <p:sldId id="278" r:id="rId21"/>
    <p:sldId id="270" r:id="rId22"/>
    <p:sldId id="275" r:id="rId23"/>
    <p:sldId id="2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558"/>
  </p:normalViewPr>
  <p:slideViewPr>
    <p:cSldViewPr snapToGrid="0" snapToObjects="1">
      <p:cViewPr varScale="1">
        <p:scale>
          <a:sx n="104" d="100"/>
          <a:sy n="104" d="100"/>
        </p:scale>
        <p:origin x="232" y="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04AE7D-8EAA-D444-BEDD-941A6E76C69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E4AF8A0-649B-4048-A937-A6715A74833C}">
      <dgm:prSet phldrT="[Text]"/>
      <dgm:spPr/>
      <dgm:t>
        <a:bodyPr/>
        <a:lstStyle/>
        <a:p>
          <a:pPr rtl="0"/>
          <a:r>
            <a:rPr lang="en-US" dirty="0"/>
            <a:t>R1</a:t>
          </a:r>
        </a:p>
      </dgm:t>
    </dgm:pt>
    <dgm:pt modelId="{706DC9C0-053B-5941-A873-B9B15CEDC0EA}" type="parTrans" cxnId="{1F1A6A12-5D4D-CB4E-901E-0D230657B3D8}">
      <dgm:prSet/>
      <dgm:spPr/>
      <dgm:t>
        <a:bodyPr/>
        <a:lstStyle/>
        <a:p>
          <a:endParaRPr lang="en-US"/>
        </a:p>
      </dgm:t>
    </dgm:pt>
    <dgm:pt modelId="{AB6ABEC9-C12F-784B-B381-10395CE05EB1}" type="sibTrans" cxnId="{1F1A6A12-5D4D-CB4E-901E-0D230657B3D8}">
      <dgm:prSet/>
      <dgm:spPr/>
      <dgm:t>
        <a:bodyPr/>
        <a:lstStyle/>
        <a:p>
          <a:endParaRPr lang="en-US"/>
        </a:p>
      </dgm:t>
    </dgm:pt>
    <dgm:pt modelId="{03538942-E6D9-B741-8DE0-796790813603}">
      <dgm:prSet phldrT="[Text]"/>
      <dgm:spPr/>
      <dgm:t>
        <a:bodyPr/>
        <a:lstStyle/>
        <a:p>
          <a:r>
            <a:rPr lang="en-US" dirty="0"/>
            <a:t>S1</a:t>
          </a:r>
        </a:p>
      </dgm:t>
    </dgm:pt>
    <dgm:pt modelId="{B6FE0E11-5FA1-BB4C-A570-F1785D11EF3A}" type="parTrans" cxnId="{DFC62E3B-DC4F-3844-8D79-A55813572061}">
      <dgm:prSet/>
      <dgm:spPr/>
      <dgm:t>
        <a:bodyPr/>
        <a:lstStyle/>
        <a:p>
          <a:endParaRPr lang="en-US"/>
        </a:p>
      </dgm:t>
    </dgm:pt>
    <dgm:pt modelId="{6D314262-B6BD-774C-ACAB-9B7ADF3511BD}" type="sibTrans" cxnId="{DFC62E3B-DC4F-3844-8D79-A55813572061}">
      <dgm:prSet/>
      <dgm:spPr/>
      <dgm:t>
        <a:bodyPr/>
        <a:lstStyle/>
        <a:p>
          <a:endParaRPr lang="en-US"/>
        </a:p>
      </dgm:t>
    </dgm:pt>
    <dgm:pt modelId="{80D5E40D-CB07-CD42-8ADD-A43678685C7F}">
      <dgm:prSet phldrT="[Text]"/>
      <dgm:spPr/>
      <dgm:t>
        <a:bodyPr/>
        <a:lstStyle/>
        <a:p>
          <a:r>
            <a:rPr lang="en-US" dirty="0"/>
            <a:t>S2</a:t>
          </a:r>
        </a:p>
      </dgm:t>
    </dgm:pt>
    <dgm:pt modelId="{5BAAAC54-72D3-FD46-B6ED-7530466D438C}" type="parTrans" cxnId="{D48C44CA-D149-CA46-BA58-562A35838E13}">
      <dgm:prSet/>
      <dgm:spPr/>
      <dgm:t>
        <a:bodyPr/>
        <a:lstStyle/>
        <a:p>
          <a:endParaRPr lang="en-US"/>
        </a:p>
      </dgm:t>
    </dgm:pt>
    <dgm:pt modelId="{24ADF6D2-8680-9845-8378-579C03DA90DC}" type="sibTrans" cxnId="{D48C44CA-D149-CA46-BA58-562A35838E13}">
      <dgm:prSet/>
      <dgm:spPr/>
      <dgm:t>
        <a:bodyPr/>
        <a:lstStyle/>
        <a:p>
          <a:endParaRPr lang="en-US"/>
        </a:p>
      </dgm:t>
    </dgm:pt>
    <dgm:pt modelId="{EEAC413D-4706-5E46-A373-B3E5A310DB02}">
      <dgm:prSet phldrT="[Text]"/>
      <dgm:spPr/>
      <dgm:t>
        <a:bodyPr/>
        <a:lstStyle/>
        <a:p>
          <a:r>
            <a:rPr lang="en-US" dirty="0"/>
            <a:t>S3</a:t>
          </a:r>
        </a:p>
      </dgm:t>
    </dgm:pt>
    <dgm:pt modelId="{92E52141-A8FE-3C43-B28F-186B6ACB54EF}" type="parTrans" cxnId="{F27B2D96-B3D2-7747-9A03-7FF07528D6F2}">
      <dgm:prSet/>
      <dgm:spPr/>
      <dgm:t>
        <a:bodyPr/>
        <a:lstStyle/>
        <a:p>
          <a:endParaRPr lang="en-US"/>
        </a:p>
      </dgm:t>
    </dgm:pt>
    <dgm:pt modelId="{D7813174-4BCA-5E4D-8589-C0EAA9D1C43D}" type="sibTrans" cxnId="{F27B2D96-B3D2-7747-9A03-7FF07528D6F2}">
      <dgm:prSet/>
      <dgm:spPr/>
      <dgm:t>
        <a:bodyPr/>
        <a:lstStyle/>
        <a:p>
          <a:endParaRPr lang="en-US"/>
        </a:p>
      </dgm:t>
    </dgm:pt>
    <dgm:pt modelId="{EAD334A2-730F-2448-B588-EB8532AF95CF}" type="pres">
      <dgm:prSet presAssocID="{4F04AE7D-8EAA-D444-BEDD-941A6E76C698}" presName="hierChild1" presStyleCnt="0">
        <dgm:presLayoutVars>
          <dgm:orgChart val="1"/>
          <dgm:chPref val="1"/>
          <dgm:dir/>
          <dgm:animOne val="branch"/>
          <dgm:animLvl val="lvl"/>
          <dgm:resizeHandles/>
        </dgm:presLayoutVars>
      </dgm:prSet>
      <dgm:spPr/>
    </dgm:pt>
    <dgm:pt modelId="{FD3EE015-67F1-1945-B0A9-B74891242903}" type="pres">
      <dgm:prSet presAssocID="{3E4AF8A0-649B-4048-A937-A6715A74833C}" presName="hierRoot1" presStyleCnt="0">
        <dgm:presLayoutVars>
          <dgm:hierBranch val="init"/>
        </dgm:presLayoutVars>
      </dgm:prSet>
      <dgm:spPr/>
    </dgm:pt>
    <dgm:pt modelId="{B773D765-3F90-BA4C-A4C4-7479280CB109}" type="pres">
      <dgm:prSet presAssocID="{3E4AF8A0-649B-4048-A937-A6715A74833C}" presName="rootComposite1" presStyleCnt="0"/>
      <dgm:spPr/>
    </dgm:pt>
    <dgm:pt modelId="{B73DA4C8-A96E-C64B-BF40-FDE7D10809B4}" type="pres">
      <dgm:prSet presAssocID="{3E4AF8A0-649B-4048-A937-A6715A74833C}" presName="rootText1" presStyleLbl="node0" presStyleIdx="0" presStyleCnt="1">
        <dgm:presLayoutVars>
          <dgm:chPref val="3"/>
        </dgm:presLayoutVars>
      </dgm:prSet>
      <dgm:spPr/>
    </dgm:pt>
    <dgm:pt modelId="{49266ED6-316F-0D4A-8AB8-2C3B663F2521}" type="pres">
      <dgm:prSet presAssocID="{3E4AF8A0-649B-4048-A937-A6715A74833C}" presName="rootConnector1" presStyleLbl="node1" presStyleIdx="0" presStyleCnt="0"/>
      <dgm:spPr/>
    </dgm:pt>
    <dgm:pt modelId="{C82DD9A1-492C-5C4F-A8F7-6C8C1455DCF0}" type="pres">
      <dgm:prSet presAssocID="{3E4AF8A0-649B-4048-A937-A6715A74833C}" presName="hierChild2" presStyleCnt="0"/>
      <dgm:spPr/>
    </dgm:pt>
    <dgm:pt modelId="{043D415B-F5E0-AD41-8E51-D0682F4D56EC}" type="pres">
      <dgm:prSet presAssocID="{B6FE0E11-5FA1-BB4C-A570-F1785D11EF3A}" presName="Name37" presStyleLbl="parChTrans1D2" presStyleIdx="0" presStyleCnt="3"/>
      <dgm:spPr/>
    </dgm:pt>
    <dgm:pt modelId="{8745A4A0-68E2-EB43-B863-B3216A1D862D}" type="pres">
      <dgm:prSet presAssocID="{03538942-E6D9-B741-8DE0-796790813603}" presName="hierRoot2" presStyleCnt="0">
        <dgm:presLayoutVars>
          <dgm:hierBranch val="init"/>
        </dgm:presLayoutVars>
      </dgm:prSet>
      <dgm:spPr/>
    </dgm:pt>
    <dgm:pt modelId="{71B0BCDA-C96A-F945-A56F-0DE4B0AB8E99}" type="pres">
      <dgm:prSet presAssocID="{03538942-E6D9-B741-8DE0-796790813603}" presName="rootComposite" presStyleCnt="0"/>
      <dgm:spPr/>
    </dgm:pt>
    <dgm:pt modelId="{8EF5842C-D256-DF45-9A2B-57979E36000C}" type="pres">
      <dgm:prSet presAssocID="{03538942-E6D9-B741-8DE0-796790813603}" presName="rootText" presStyleLbl="node2" presStyleIdx="0" presStyleCnt="3">
        <dgm:presLayoutVars>
          <dgm:chPref val="3"/>
        </dgm:presLayoutVars>
      </dgm:prSet>
      <dgm:spPr/>
    </dgm:pt>
    <dgm:pt modelId="{E928CB67-1A2B-194F-AF0A-EE9392CD127F}" type="pres">
      <dgm:prSet presAssocID="{03538942-E6D9-B741-8DE0-796790813603}" presName="rootConnector" presStyleLbl="node2" presStyleIdx="0" presStyleCnt="3"/>
      <dgm:spPr/>
    </dgm:pt>
    <dgm:pt modelId="{1223F6C0-55D8-5943-BEA6-A3C1865B9CA0}" type="pres">
      <dgm:prSet presAssocID="{03538942-E6D9-B741-8DE0-796790813603}" presName="hierChild4" presStyleCnt="0"/>
      <dgm:spPr/>
    </dgm:pt>
    <dgm:pt modelId="{B057B670-A96A-A041-BD15-0E3D69E5C184}" type="pres">
      <dgm:prSet presAssocID="{03538942-E6D9-B741-8DE0-796790813603}" presName="hierChild5" presStyleCnt="0"/>
      <dgm:spPr/>
    </dgm:pt>
    <dgm:pt modelId="{EC8E2C6C-673A-2E49-9DB6-558CDB87300E}" type="pres">
      <dgm:prSet presAssocID="{5BAAAC54-72D3-FD46-B6ED-7530466D438C}" presName="Name37" presStyleLbl="parChTrans1D2" presStyleIdx="1" presStyleCnt="3"/>
      <dgm:spPr/>
    </dgm:pt>
    <dgm:pt modelId="{165B1C80-9514-B141-B31C-2B4694070E28}" type="pres">
      <dgm:prSet presAssocID="{80D5E40D-CB07-CD42-8ADD-A43678685C7F}" presName="hierRoot2" presStyleCnt="0">
        <dgm:presLayoutVars>
          <dgm:hierBranch val="init"/>
        </dgm:presLayoutVars>
      </dgm:prSet>
      <dgm:spPr/>
    </dgm:pt>
    <dgm:pt modelId="{AC668C98-325C-0E49-84E4-6FBE29A76E3C}" type="pres">
      <dgm:prSet presAssocID="{80D5E40D-CB07-CD42-8ADD-A43678685C7F}" presName="rootComposite" presStyleCnt="0"/>
      <dgm:spPr/>
    </dgm:pt>
    <dgm:pt modelId="{2B2F8922-52AC-914B-B564-5FC44F22A14E}" type="pres">
      <dgm:prSet presAssocID="{80D5E40D-CB07-CD42-8ADD-A43678685C7F}" presName="rootText" presStyleLbl="node2" presStyleIdx="1" presStyleCnt="3">
        <dgm:presLayoutVars>
          <dgm:chPref val="3"/>
        </dgm:presLayoutVars>
      </dgm:prSet>
      <dgm:spPr/>
    </dgm:pt>
    <dgm:pt modelId="{0776EF48-917F-5147-B53C-61D20FA0C0A3}" type="pres">
      <dgm:prSet presAssocID="{80D5E40D-CB07-CD42-8ADD-A43678685C7F}" presName="rootConnector" presStyleLbl="node2" presStyleIdx="1" presStyleCnt="3"/>
      <dgm:spPr/>
    </dgm:pt>
    <dgm:pt modelId="{475C7D57-7ACB-B74C-8212-4C9E0D189293}" type="pres">
      <dgm:prSet presAssocID="{80D5E40D-CB07-CD42-8ADD-A43678685C7F}" presName="hierChild4" presStyleCnt="0"/>
      <dgm:spPr/>
    </dgm:pt>
    <dgm:pt modelId="{A9B6D3C8-7430-364B-B877-31843DE27B79}" type="pres">
      <dgm:prSet presAssocID="{80D5E40D-CB07-CD42-8ADD-A43678685C7F}" presName="hierChild5" presStyleCnt="0"/>
      <dgm:spPr/>
    </dgm:pt>
    <dgm:pt modelId="{5725A703-A828-1F43-BFC2-323A22529249}" type="pres">
      <dgm:prSet presAssocID="{92E52141-A8FE-3C43-B28F-186B6ACB54EF}" presName="Name37" presStyleLbl="parChTrans1D2" presStyleIdx="2" presStyleCnt="3"/>
      <dgm:spPr/>
    </dgm:pt>
    <dgm:pt modelId="{DFF3AE0A-4227-5146-B438-51B4AAC85A28}" type="pres">
      <dgm:prSet presAssocID="{EEAC413D-4706-5E46-A373-B3E5A310DB02}" presName="hierRoot2" presStyleCnt="0">
        <dgm:presLayoutVars>
          <dgm:hierBranch val="init"/>
        </dgm:presLayoutVars>
      </dgm:prSet>
      <dgm:spPr/>
    </dgm:pt>
    <dgm:pt modelId="{5A171AA2-F242-8344-B3FF-FEE2545FD1FA}" type="pres">
      <dgm:prSet presAssocID="{EEAC413D-4706-5E46-A373-B3E5A310DB02}" presName="rootComposite" presStyleCnt="0"/>
      <dgm:spPr/>
    </dgm:pt>
    <dgm:pt modelId="{8D842547-7F72-7641-B863-2ACE63512EA6}" type="pres">
      <dgm:prSet presAssocID="{EEAC413D-4706-5E46-A373-B3E5A310DB02}" presName="rootText" presStyleLbl="node2" presStyleIdx="2" presStyleCnt="3">
        <dgm:presLayoutVars>
          <dgm:chPref val="3"/>
        </dgm:presLayoutVars>
      </dgm:prSet>
      <dgm:spPr/>
    </dgm:pt>
    <dgm:pt modelId="{373183E8-4A5C-4842-81D9-3718057C8AB4}" type="pres">
      <dgm:prSet presAssocID="{EEAC413D-4706-5E46-A373-B3E5A310DB02}" presName="rootConnector" presStyleLbl="node2" presStyleIdx="2" presStyleCnt="3"/>
      <dgm:spPr/>
    </dgm:pt>
    <dgm:pt modelId="{7CCEB7F7-4C5B-8F41-8E4D-689112B13C28}" type="pres">
      <dgm:prSet presAssocID="{EEAC413D-4706-5E46-A373-B3E5A310DB02}" presName="hierChild4" presStyleCnt="0"/>
      <dgm:spPr/>
    </dgm:pt>
    <dgm:pt modelId="{3B4369A2-2C8B-FE4C-B43E-2C3A40B964C5}" type="pres">
      <dgm:prSet presAssocID="{EEAC413D-4706-5E46-A373-B3E5A310DB02}" presName="hierChild5" presStyleCnt="0"/>
      <dgm:spPr/>
    </dgm:pt>
    <dgm:pt modelId="{07098213-8286-0B4D-9992-B5D73BAEE76C}" type="pres">
      <dgm:prSet presAssocID="{3E4AF8A0-649B-4048-A937-A6715A74833C}" presName="hierChild3" presStyleCnt="0"/>
      <dgm:spPr/>
    </dgm:pt>
  </dgm:ptLst>
  <dgm:cxnLst>
    <dgm:cxn modelId="{1F1A6A12-5D4D-CB4E-901E-0D230657B3D8}" srcId="{4F04AE7D-8EAA-D444-BEDD-941A6E76C698}" destId="{3E4AF8A0-649B-4048-A937-A6715A74833C}" srcOrd="0" destOrd="0" parTransId="{706DC9C0-053B-5941-A873-B9B15CEDC0EA}" sibTransId="{AB6ABEC9-C12F-784B-B381-10395CE05EB1}"/>
    <dgm:cxn modelId="{DC5E0822-6DD2-9C4C-85D0-B9A99F8A6730}" type="presOf" srcId="{80D5E40D-CB07-CD42-8ADD-A43678685C7F}" destId="{0776EF48-917F-5147-B53C-61D20FA0C0A3}" srcOrd="1" destOrd="0" presId="urn:microsoft.com/office/officeart/2005/8/layout/orgChart1"/>
    <dgm:cxn modelId="{04BEA330-78C0-8B46-B8A7-870A06424A17}" type="presOf" srcId="{EEAC413D-4706-5E46-A373-B3E5A310DB02}" destId="{373183E8-4A5C-4842-81D9-3718057C8AB4}" srcOrd="1" destOrd="0" presId="urn:microsoft.com/office/officeart/2005/8/layout/orgChart1"/>
    <dgm:cxn modelId="{DFC62E3B-DC4F-3844-8D79-A55813572061}" srcId="{3E4AF8A0-649B-4048-A937-A6715A74833C}" destId="{03538942-E6D9-B741-8DE0-796790813603}" srcOrd="0" destOrd="0" parTransId="{B6FE0E11-5FA1-BB4C-A570-F1785D11EF3A}" sibTransId="{6D314262-B6BD-774C-ACAB-9B7ADF3511BD}"/>
    <dgm:cxn modelId="{AF705A75-4F31-A64E-BD62-61D063E0D1EF}" type="presOf" srcId="{4F04AE7D-8EAA-D444-BEDD-941A6E76C698}" destId="{EAD334A2-730F-2448-B588-EB8532AF95CF}" srcOrd="0" destOrd="0" presId="urn:microsoft.com/office/officeart/2005/8/layout/orgChart1"/>
    <dgm:cxn modelId="{45567C79-526E-6C4B-8709-A70B529BF1DB}" type="presOf" srcId="{03538942-E6D9-B741-8DE0-796790813603}" destId="{8EF5842C-D256-DF45-9A2B-57979E36000C}" srcOrd="0" destOrd="0" presId="urn:microsoft.com/office/officeart/2005/8/layout/orgChart1"/>
    <dgm:cxn modelId="{E48D9F81-D6BA-6E48-94F3-9E711FAD0097}" type="presOf" srcId="{80D5E40D-CB07-CD42-8ADD-A43678685C7F}" destId="{2B2F8922-52AC-914B-B564-5FC44F22A14E}" srcOrd="0" destOrd="0" presId="urn:microsoft.com/office/officeart/2005/8/layout/orgChart1"/>
    <dgm:cxn modelId="{1271668E-4740-004B-A793-B3E2D23DC017}" type="presOf" srcId="{03538942-E6D9-B741-8DE0-796790813603}" destId="{E928CB67-1A2B-194F-AF0A-EE9392CD127F}" srcOrd="1" destOrd="0" presId="urn:microsoft.com/office/officeart/2005/8/layout/orgChart1"/>
    <dgm:cxn modelId="{0A5F1B96-EA2D-A848-9DE7-AB3D56548B53}" type="presOf" srcId="{3E4AF8A0-649B-4048-A937-A6715A74833C}" destId="{49266ED6-316F-0D4A-8AB8-2C3B663F2521}" srcOrd="1" destOrd="0" presId="urn:microsoft.com/office/officeart/2005/8/layout/orgChart1"/>
    <dgm:cxn modelId="{F27B2D96-B3D2-7747-9A03-7FF07528D6F2}" srcId="{3E4AF8A0-649B-4048-A937-A6715A74833C}" destId="{EEAC413D-4706-5E46-A373-B3E5A310DB02}" srcOrd="2" destOrd="0" parTransId="{92E52141-A8FE-3C43-B28F-186B6ACB54EF}" sibTransId="{D7813174-4BCA-5E4D-8589-C0EAA9D1C43D}"/>
    <dgm:cxn modelId="{910F0C99-3F63-6540-9F43-D248D44FC2D1}" type="presOf" srcId="{B6FE0E11-5FA1-BB4C-A570-F1785D11EF3A}" destId="{043D415B-F5E0-AD41-8E51-D0682F4D56EC}" srcOrd="0" destOrd="0" presId="urn:microsoft.com/office/officeart/2005/8/layout/orgChart1"/>
    <dgm:cxn modelId="{ABFB599E-7481-9246-B528-4B351D3B5376}" type="presOf" srcId="{5BAAAC54-72D3-FD46-B6ED-7530466D438C}" destId="{EC8E2C6C-673A-2E49-9DB6-558CDB87300E}" srcOrd="0" destOrd="0" presId="urn:microsoft.com/office/officeart/2005/8/layout/orgChart1"/>
    <dgm:cxn modelId="{1E9C59BA-9DC0-9E49-971A-D2A59D7189A7}" type="presOf" srcId="{EEAC413D-4706-5E46-A373-B3E5A310DB02}" destId="{8D842547-7F72-7641-B863-2ACE63512EA6}" srcOrd="0" destOrd="0" presId="urn:microsoft.com/office/officeart/2005/8/layout/orgChart1"/>
    <dgm:cxn modelId="{D48C44CA-D149-CA46-BA58-562A35838E13}" srcId="{3E4AF8A0-649B-4048-A937-A6715A74833C}" destId="{80D5E40D-CB07-CD42-8ADD-A43678685C7F}" srcOrd="1" destOrd="0" parTransId="{5BAAAC54-72D3-FD46-B6ED-7530466D438C}" sibTransId="{24ADF6D2-8680-9845-8378-579C03DA90DC}"/>
    <dgm:cxn modelId="{BD7710D8-A720-6245-A869-EC8799BC021C}" type="presOf" srcId="{92E52141-A8FE-3C43-B28F-186B6ACB54EF}" destId="{5725A703-A828-1F43-BFC2-323A22529249}" srcOrd="0" destOrd="0" presId="urn:microsoft.com/office/officeart/2005/8/layout/orgChart1"/>
    <dgm:cxn modelId="{897034F0-8347-B846-B8A8-0409B53E65B4}" type="presOf" srcId="{3E4AF8A0-649B-4048-A937-A6715A74833C}" destId="{B73DA4C8-A96E-C64B-BF40-FDE7D10809B4}" srcOrd="0" destOrd="0" presId="urn:microsoft.com/office/officeart/2005/8/layout/orgChart1"/>
    <dgm:cxn modelId="{73114BA1-3172-EE42-A5E7-EAF9E66EFF0E}" type="presParOf" srcId="{EAD334A2-730F-2448-B588-EB8532AF95CF}" destId="{FD3EE015-67F1-1945-B0A9-B74891242903}" srcOrd="0" destOrd="0" presId="urn:microsoft.com/office/officeart/2005/8/layout/orgChart1"/>
    <dgm:cxn modelId="{E630A129-0961-3849-A2D7-A7B158191BD9}" type="presParOf" srcId="{FD3EE015-67F1-1945-B0A9-B74891242903}" destId="{B773D765-3F90-BA4C-A4C4-7479280CB109}" srcOrd="0" destOrd="0" presId="urn:microsoft.com/office/officeart/2005/8/layout/orgChart1"/>
    <dgm:cxn modelId="{CBB10873-85EF-1C4E-A433-214A0731434F}" type="presParOf" srcId="{B773D765-3F90-BA4C-A4C4-7479280CB109}" destId="{B73DA4C8-A96E-C64B-BF40-FDE7D10809B4}" srcOrd="0" destOrd="0" presId="urn:microsoft.com/office/officeart/2005/8/layout/orgChart1"/>
    <dgm:cxn modelId="{C031B814-D849-3543-A54D-7E2E0804C905}" type="presParOf" srcId="{B773D765-3F90-BA4C-A4C4-7479280CB109}" destId="{49266ED6-316F-0D4A-8AB8-2C3B663F2521}" srcOrd="1" destOrd="0" presId="urn:microsoft.com/office/officeart/2005/8/layout/orgChart1"/>
    <dgm:cxn modelId="{F6056751-4D9B-0447-B7DF-2A58C4197BE3}" type="presParOf" srcId="{FD3EE015-67F1-1945-B0A9-B74891242903}" destId="{C82DD9A1-492C-5C4F-A8F7-6C8C1455DCF0}" srcOrd="1" destOrd="0" presId="urn:microsoft.com/office/officeart/2005/8/layout/orgChart1"/>
    <dgm:cxn modelId="{E5EA822D-236A-B946-B554-1134777447F3}" type="presParOf" srcId="{C82DD9A1-492C-5C4F-A8F7-6C8C1455DCF0}" destId="{043D415B-F5E0-AD41-8E51-D0682F4D56EC}" srcOrd="0" destOrd="0" presId="urn:microsoft.com/office/officeart/2005/8/layout/orgChart1"/>
    <dgm:cxn modelId="{6C21B5A8-7ED2-ED47-BC6E-BE2FE71DF531}" type="presParOf" srcId="{C82DD9A1-492C-5C4F-A8F7-6C8C1455DCF0}" destId="{8745A4A0-68E2-EB43-B863-B3216A1D862D}" srcOrd="1" destOrd="0" presId="urn:microsoft.com/office/officeart/2005/8/layout/orgChart1"/>
    <dgm:cxn modelId="{051E2229-D61C-1B41-B9D0-4B681E9D619D}" type="presParOf" srcId="{8745A4A0-68E2-EB43-B863-B3216A1D862D}" destId="{71B0BCDA-C96A-F945-A56F-0DE4B0AB8E99}" srcOrd="0" destOrd="0" presId="urn:microsoft.com/office/officeart/2005/8/layout/orgChart1"/>
    <dgm:cxn modelId="{E84A3CD2-8D07-904A-AB82-3E3EFAC712FC}" type="presParOf" srcId="{71B0BCDA-C96A-F945-A56F-0DE4B0AB8E99}" destId="{8EF5842C-D256-DF45-9A2B-57979E36000C}" srcOrd="0" destOrd="0" presId="urn:microsoft.com/office/officeart/2005/8/layout/orgChart1"/>
    <dgm:cxn modelId="{E19FB9E3-8C9A-114B-B1E6-314E8B765736}" type="presParOf" srcId="{71B0BCDA-C96A-F945-A56F-0DE4B0AB8E99}" destId="{E928CB67-1A2B-194F-AF0A-EE9392CD127F}" srcOrd="1" destOrd="0" presId="urn:microsoft.com/office/officeart/2005/8/layout/orgChart1"/>
    <dgm:cxn modelId="{03754FF1-6E3C-F84E-BE17-CA801FA89D8A}" type="presParOf" srcId="{8745A4A0-68E2-EB43-B863-B3216A1D862D}" destId="{1223F6C0-55D8-5943-BEA6-A3C1865B9CA0}" srcOrd="1" destOrd="0" presId="urn:microsoft.com/office/officeart/2005/8/layout/orgChart1"/>
    <dgm:cxn modelId="{57E53AD4-A893-8145-A746-D1FB7202BB0B}" type="presParOf" srcId="{8745A4A0-68E2-EB43-B863-B3216A1D862D}" destId="{B057B670-A96A-A041-BD15-0E3D69E5C184}" srcOrd="2" destOrd="0" presId="urn:microsoft.com/office/officeart/2005/8/layout/orgChart1"/>
    <dgm:cxn modelId="{106E62BF-2218-1D4F-B154-E62A063614D4}" type="presParOf" srcId="{C82DD9A1-492C-5C4F-A8F7-6C8C1455DCF0}" destId="{EC8E2C6C-673A-2E49-9DB6-558CDB87300E}" srcOrd="2" destOrd="0" presId="urn:microsoft.com/office/officeart/2005/8/layout/orgChart1"/>
    <dgm:cxn modelId="{7E24E88F-F9E8-B741-B259-48A337D6E5F1}" type="presParOf" srcId="{C82DD9A1-492C-5C4F-A8F7-6C8C1455DCF0}" destId="{165B1C80-9514-B141-B31C-2B4694070E28}" srcOrd="3" destOrd="0" presId="urn:microsoft.com/office/officeart/2005/8/layout/orgChart1"/>
    <dgm:cxn modelId="{42ED80B0-6449-4A4A-A29C-E69BB58743AB}" type="presParOf" srcId="{165B1C80-9514-B141-B31C-2B4694070E28}" destId="{AC668C98-325C-0E49-84E4-6FBE29A76E3C}" srcOrd="0" destOrd="0" presId="urn:microsoft.com/office/officeart/2005/8/layout/orgChart1"/>
    <dgm:cxn modelId="{AFED3542-2E40-8545-99B4-61776128B1C3}" type="presParOf" srcId="{AC668C98-325C-0E49-84E4-6FBE29A76E3C}" destId="{2B2F8922-52AC-914B-B564-5FC44F22A14E}" srcOrd="0" destOrd="0" presId="urn:microsoft.com/office/officeart/2005/8/layout/orgChart1"/>
    <dgm:cxn modelId="{A87C1143-BF49-6940-B149-9DAA696F44E0}" type="presParOf" srcId="{AC668C98-325C-0E49-84E4-6FBE29A76E3C}" destId="{0776EF48-917F-5147-B53C-61D20FA0C0A3}" srcOrd="1" destOrd="0" presId="urn:microsoft.com/office/officeart/2005/8/layout/orgChart1"/>
    <dgm:cxn modelId="{F429519A-915B-7E4E-83CC-A336FF875106}" type="presParOf" srcId="{165B1C80-9514-B141-B31C-2B4694070E28}" destId="{475C7D57-7ACB-B74C-8212-4C9E0D189293}" srcOrd="1" destOrd="0" presId="urn:microsoft.com/office/officeart/2005/8/layout/orgChart1"/>
    <dgm:cxn modelId="{4C4B6324-85AF-5141-BFC8-40FC5AF525A7}" type="presParOf" srcId="{165B1C80-9514-B141-B31C-2B4694070E28}" destId="{A9B6D3C8-7430-364B-B877-31843DE27B79}" srcOrd="2" destOrd="0" presId="urn:microsoft.com/office/officeart/2005/8/layout/orgChart1"/>
    <dgm:cxn modelId="{9DA2BA47-AE5D-8741-BD64-DAAED7DFDE07}" type="presParOf" srcId="{C82DD9A1-492C-5C4F-A8F7-6C8C1455DCF0}" destId="{5725A703-A828-1F43-BFC2-323A22529249}" srcOrd="4" destOrd="0" presId="urn:microsoft.com/office/officeart/2005/8/layout/orgChart1"/>
    <dgm:cxn modelId="{976FCCEE-A194-1646-97AB-4E8C7AE85935}" type="presParOf" srcId="{C82DD9A1-492C-5C4F-A8F7-6C8C1455DCF0}" destId="{DFF3AE0A-4227-5146-B438-51B4AAC85A28}" srcOrd="5" destOrd="0" presId="urn:microsoft.com/office/officeart/2005/8/layout/orgChart1"/>
    <dgm:cxn modelId="{4252CCC7-3C21-CA4A-87BF-C9CDA5E7E375}" type="presParOf" srcId="{DFF3AE0A-4227-5146-B438-51B4AAC85A28}" destId="{5A171AA2-F242-8344-B3FF-FEE2545FD1FA}" srcOrd="0" destOrd="0" presId="urn:microsoft.com/office/officeart/2005/8/layout/orgChart1"/>
    <dgm:cxn modelId="{7BCC4197-F590-2749-93C1-E6EF42E36B37}" type="presParOf" srcId="{5A171AA2-F242-8344-B3FF-FEE2545FD1FA}" destId="{8D842547-7F72-7641-B863-2ACE63512EA6}" srcOrd="0" destOrd="0" presId="urn:microsoft.com/office/officeart/2005/8/layout/orgChart1"/>
    <dgm:cxn modelId="{78A9E6F0-4F60-454E-A928-2082D52DCC1E}" type="presParOf" srcId="{5A171AA2-F242-8344-B3FF-FEE2545FD1FA}" destId="{373183E8-4A5C-4842-81D9-3718057C8AB4}" srcOrd="1" destOrd="0" presId="urn:microsoft.com/office/officeart/2005/8/layout/orgChart1"/>
    <dgm:cxn modelId="{BD809CE6-725F-9A4C-9FAE-B4D0FBBC5A48}" type="presParOf" srcId="{DFF3AE0A-4227-5146-B438-51B4AAC85A28}" destId="{7CCEB7F7-4C5B-8F41-8E4D-689112B13C28}" srcOrd="1" destOrd="0" presId="urn:microsoft.com/office/officeart/2005/8/layout/orgChart1"/>
    <dgm:cxn modelId="{9B9D5708-0A06-B84F-8B8A-21A3D0091C98}" type="presParOf" srcId="{DFF3AE0A-4227-5146-B438-51B4AAC85A28}" destId="{3B4369A2-2C8B-FE4C-B43E-2C3A40B964C5}" srcOrd="2" destOrd="0" presId="urn:microsoft.com/office/officeart/2005/8/layout/orgChart1"/>
    <dgm:cxn modelId="{0BF4A725-F5DB-A447-AF3A-6A19DA85E3A1}" type="presParOf" srcId="{FD3EE015-67F1-1945-B0A9-B74891242903}" destId="{07098213-8286-0B4D-9992-B5D73BAEE76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04AE7D-8EAA-D444-BEDD-941A6E76C698}"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3E4AF8A0-649B-4048-A937-A6715A74833C}">
      <dgm:prSet phldrT="[Text]"/>
      <dgm:spPr/>
      <dgm:t>
        <a:bodyPr/>
        <a:lstStyle/>
        <a:p>
          <a:pPr rtl="0"/>
          <a:r>
            <a:rPr lang="en-US" dirty="0"/>
            <a:t>R2</a:t>
          </a:r>
        </a:p>
      </dgm:t>
    </dgm:pt>
    <dgm:pt modelId="{706DC9C0-053B-5941-A873-B9B15CEDC0EA}" type="parTrans" cxnId="{1F1A6A12-5D4D-CB4E-901E-0D230657B3D8}">
      <dgm:prSet/>
      <dgm:spPr/>
      <dgm:t>
        <a:bodyPr/>
        <a:lstStyle/>
        <a:p>
          <a:endParaRPr lang="en-US"/>
        </a:p>
      </dgm:t>
    </dgm:pt>
    <dgm:pt modelId="{AB6ABEC9-C12F-784B-B381-10395CE05EB1}" type="sibTrans" cxnId="{1F1A6A12-5D4D-CB4E-901E-0D230657B3D8}">
      <dgm:prSet/>
      <dgm:spPr/>
      <dgm:t>
        <a:bodyPr/>
        <a:lstStyle/>
        <a:p>
          <a:endParaRPr lang="en-US"/>
        </a:p>
      </dgm:t>
    </dgm:pt>
    <dgm:pt modelId="{03538942-E6D9-B741-8DE0-796790813603}">
      <dgm:prSet phldrT="[Text]"/>
      <dgm:spPr/>
      <dgm:t>
        <a:bodyPr/>
        <a:lstStyle/>
        <a:p>
          <a:r>
            <a:rPr lang="en-US" dirty="0"/>
            <a:t>S1</a:t>
          </a:r>
        </a:p>
      </dgm:t>
    </dgm:pt>
    <dgm:pt modelId="{B6FE0E11-5FA1-BB4C-A570-F1785D11EF3A}" type="parTrans" cxnId="{DFC62E3B-DC4F-3844-8D79-A55813572061}">
      <dgm:prSet/>
      <dgm:spPr/>
      <dgm:t>
        <a:bodyPr/>
        <a:lstStyle/>
        <a:p>
          <a:endParaRPr lang="en-US"/>
        </a:p>
      </dgm:t>
    </dgm:pt>
    <dgm:pt modelId="{6D314262-B6BD-774C-ACAB-9B7ADF3511BD}" type="sibTrans" cxnId="{DFC62E3B-DC4F-3844-8D79-A55813572061}">
      <dgm:prSet/>
      <dgm:spPr/>
      <dgm:t>
        <a:bodyPr/>
        <a:lstStyle/>
        <a:p>
          <a:endParaRPr lang="en-US"/>
        </a:p>
      </dgm:t>
    </dgm:pt>
    <dgm:pt modelId="{80D5E40D-CB07-CD42-8ADD-A43678685C7F}">
      <dgm:prSet phldrT="[Text]"/>
      <dgm:spPr/>
      <dgm:t>
        <a:bodyPr/>
        <a:lstStyle/>
        <a:p>
          <a:r>
            <a:rPr lang="en-US" dirty="0"/>
            <a:t>S2</a:t>
          </a:r>
        </a:p>
      </dgm:t>
    </dgm:pt>
    <dgm:pt modelId="{5BAAAC54-72D3-FD46-B6ED-7530466D438C}" type="parTrans" cxnId="{D48C44CA-D149-CA46-BA58-562A35838E13}">
      <dgm:prSet/>
      <dgm:spPr/>
      <dgm:t>
        <a:bodyPr/>
        <a:lstStyle/>
        <a:p>
          <a:endParaRPr lang="en-US"/>
        </a:p>
      </dgm:t>
    </dgm:pt>
    <dgm:pt modelId="{24ADF6D2-8680-9845-8378-579C03DA90DC}" type="sibTrans" cxnId="{D48C44CA-D149-CA46-BA58-562A35838E13}">
      <dgm:prSet/>
      <dgm:spPr/>
      <dgm:t>
        <a:bodyPr/>
        <a:lstStyle/>
        <a:p>
          <a:endParaRPr lang="en-US"/>
        </a:p>
      </dgm:t>
    </dgm:pt>
    <dgm:pt modelId="{EEAC413D-4706-5E46-A373-B3E5A310DB02}">
      <dgm:prSet phldrT="[Text]"/>
      <dgm:spPr/>
      <dgm:t>
        <a:bodyPr/>
        <a:lstStyle/>
        <a:p>
          <a:r>
            <a:rPr lang="en-US" dirty="0"/>
            <a:t>S4</a:t>
          </a:r>
        </a:p>
      </dgm:t>
    </dgm:pt>
    <dgm:pt modelId="{D7813174-4BCA-5E4D-8589-C0EAA9D1C43D}" type="sibTrans" cxnId="{F27B2D96-B3D2-7747-9A03-7FF07528D6F2}">
      <dgm:prSet/>
      <dgm:spPr/>
      <dgm:t>
        <a:bodyPr/>
        <a:lstStyle/>
        <a:p>
          <a:endParaRPr lang="en-US"/>
        </a:p>
      </dgm:t>
    </dgm:pt>
    <dgm:pt modelId="{92E52141-A8FE-3C43-B28F-186B6ACB54EF}" type="parTrans" cxnId="{F27B2D96-B3D2-7747-9A03-7FF07528D6F2}">
      <dgm:prSet/>
      <dgm:spPr/>
      <dgm:t>
        <a:bodyPr/>
        <a:lstStyle/>
        <a:p>
          <a:endParaRPr lang="en-US"/>
        </a:p>
      </dgm:t>
    </dgm:pt>
    <dgm:pt modelId="{EAD334A2-730F-2448-B588-EB8532AF95CF}" type="pres">
      <dgm:prSet presAssocID="{4F04AE7D-8EAA-D444-BEDD-941A6E76C698}" presName="hierChild1" presStyleCnt="0">
        <dgm:presLayoutVars>
          <dgm:orgChart val="1"/>
          <dgm:chPref val="1"/>
          <dgm:dir/>
          <dgm:animOne val="branch"/>
          <dgm:animLvl val="lvl"/>
          <dgm:resizeHandles/>
        </dgm:presLayoutVars>
      </dgm:prSet>
      <dgm:spPr/>
    </dgm:pt>
    <dgm:pt modelId="{FD3EE015-67F1-1945-B0A9-B74891242903}" type="pres">
      <dgm:prSet presAssocID="{3E4AF8A0-649B-4048-A937-A6715A74833C}" presName="hierRoot1" presStyleCnt="0">
        <dgm:presLayoutVars>
          <dgm:hierBranch val="init"/>
        </dgm:presLayoutVars>
      </dgm:prSet>
      <dgm:spPr/>
    </dgm:pt>
    <dgm:pt modelId="{B773D765-3F90-BA4C-A4C4-7479280CB109}" type="pres">
      <dgm:prSet presAssocID="{3E4AF8A0-649B-4048-A937-A6715A74833C}" presName="rootComposite1" presStyleCnt="0"/>
      <dgm:spPr/>
    </dgm:pt>
    <dgm:pt modelId="{B73DA4C8-A96E-C64B-BF40-FDE7D10809B4}" type="pres">
      <dgm:prSet presAssocID="{3E4AF8A0-649B-4048-A937-A6715A74833C}" presName="rootText1" presStyleLbl="node0" presStyleIdx="0" presStyleCnt="1">
        <dgm:presLayoutVars>
          <dgm:chPref val="3"/>
        </dgm:presLayoutVars>
      </dgm:prSet>
      <dgm:spPr/>
    </dgm:pt>
    <dgm:pt modelId="{49266ED6-316F-0D4A-8AB8-2C3B663F2521}" type="pres">
      <dgm:prSet presAssocID="{3E4AF8A0-649B-4048-A937-A6715A74833C}" presName="rootConnector1" presStyleLbl="node1" presStyleIdx="0" presStyleCnt="0"/>
      <dgm:spPr/>
    </dgm:pt>
    <dgm:pt modelId="{C82DD9A1-492C-5C4F-A8F7-6C8C1455DCF0}" type="pres">
      <dgm:prSet presAssocID="{3E4AF8A0-649B-4048-A937-A6715A74833C}" presName="hierChild2" presStyleCnt="0"/>
      <dgm:spPr/>
    </dgm:pt>
    <dgm:pt modelId="{043D415B-F5E0-AD41-8E51-D0682F4D56EC}" type="pres">
      <dgm:prSet presAssocID="{B6FE0E11-5FA1-BB4C-A570-F1785D11EF3A}" presName="Name37" presStyleLbl="parChTrans1D2" presStyleIdx="0" presStyleCnt="3"/>
      <dgm:spPr/>
    </dgm:pt>
    <dgm:pt modelId="{8745A4A0-68E2-EB43-B863-B3216A1D862D}" type="pres">
      <dgm:prSet presAssocID="{03538942-E6D9-B741-8DE0-796790813603}" presName="hierRoot2" presStyleCnt="0">
        <dgm:presLayoutVars>
          <dgm:hierBranch val="init"/>
        </dgm:presLayoutVars>
      </dgm:prSet>
      <dgm:spPr/>
    </dgm:pt>
    <dgm:pt modelId="{71B0BCDA-C96A-F945-A56F-0DE4B0AB8E99}" type="pres">
      <dgm:prSet presAssocID="{03538942-E6D9-B741-8DE0-796790813603}" presName="rootComposite" presStyleCnt="0"/>
      <dgm:spPr/>
    </dgm:pt>
    <dgm:pt modelId="{8EF5842C-D256-DF45-9A2B-57979E36000C}" type="pres">
      <dgm:prSet presAssocID="{03538942-E6D9-B741-8DE0-796790813603}" presName="rootText" presStyleLbl="node2" presStyleIdx="0" presStyleCnt="3">
        <dgm:presLayoutVars>
          <dgm:chPref val="3"/>
        </dgm:presLayoutVars>
      </dgm:prSet>
      <dgm:spPr/>
    </dgm:pt>
    <dgm:pt modelId="{E928CB67-1A2B-194F-AF0A-EE9392CD127F}" type="pres">
      <dgm:prSet presAssocID="{03538942-E6D9-B741-8DE0-796790813603}" presName="rootConnector" presStyleLbl="node2" presStyleIdx="0" presStyleCnt="3"/>
      <dgm:spPr/>
    </dgm:pt>
    <dgm:pt modelId="{1223F6C0-55D8-5943-BEA6-A3C1865B9CA0}" type="pres">
      <dgm:prSet presAssocID="{03538942-E6D9-B741-8DE0-796790813603}" presName="hierChild4" presStyleCnt="0"/>
      <dgm:spPr/>
    </dgm:pt>
    <dgm:pt modelId="{B057B670-A96A-A041-BD15-0E3D69E5C184}" type="pres">
      <dgm:prSet presAssocID="{03538942-E6D9-B741-8DE0-796790813603}" presName="hierChild5" presStyleCnt="0"/>
      <dgm:spPr/>
    </dgm:pt>
    <dgm:pt modelId="{EC8E2C6C-673A-2E49-9DB6-558CDB87300E}" type="pres">
      <dgm:prSet presAssocID="{5BAAAC54-72D3-FD46-B6ED-7530466D438C}" presName="Name37" presStyleLbl="parChTrans1D2" presStyleIdx="1" presStyleCnt="3"/>
      <dgm:spPr/>
    </dgm:pt>
    <dgm:pt modelId="{165B1C80-9514-B141-B31C-2B4694070E28}" type="pres">
      <dgm:prSet presAssocID="{80D5E40D-CB07-CD42-8ADD-A43678685C7F}" presName="hierRoot2" presStyleCnt="0">
        <dgm:presLayoutVars>
          <dgm:hierBranch val="init"/>
        </dgm:presLayoutVars>
      </dgm:prSet>
      <dgm:spPr/>
    </dgm:pt>
    <dgm:pt modelId="{AC668C98-325C-0E49-84E4-6FBE29A76E3C}" type="pres">
      <dgm:prSet presAssocID="{80D5E40D-CB07-CD42-8ADD-A43678685C7F}" presName="rootComposite" presStyleCnt="0"/>
      <dgm:spPr/>
    </dgm:pt>
    <dgm:pt modelId="{2B2F8922-52AC-914B-B564-5FC44F22A14E}" type="pres">
      <dgm:prSet presAssocID="{80D5E40D-CB07-CD42-8ADD-A43678685C7F}" presName="rootText" presStyleLbl="node2" presStyleIdx="1" presStyleCnt="3">
        <dgm:presLayoutVars>
          <dgm:chPref val="3"/>
        </dgm:presLayoutVars>
      </dgm:prSet>
      <dgm:spPr/>
    </dgm:pt>
    <dgm:pt modelId="{0776EF48-917F-5147-B53C-61D20FA0C0A3}" type="pres">
      <dgm:prSet presAssocID="{80D5E40D-CB07-CD42-8ADD-A43678685C7F}" presName="rootConnector" presStyleLbl="node2" presStyleIdx="1" presStyleCnt="3"/>
      <dgm:spPr/>
    </dgm:pt>
    <dgm:pt modelId="{475C7D57-7ACB-B74C-8212-4C9E0D189293}" type="pres">
      <dgm:prSet presAssocID="{80D5E40D-CB07-CD42-8ADD-A43678685C7F}" presName="hierChild4" presStyleCnt="0"/>
      <dgm:spPr/>
    </dgm:pt>
    <dgm:pt modelId="{A9B6D3C8-7430-364B-B877-31843DE27B79}" type="pres">
      <dgm:prSet presAssocID="{80D5E40D-CB07-CD42-8ADD-A43678685C7F}" presName="hierChild5" presStyleCnt="0"/>
      <dgm:spPr/>
    </dgm:pt>
    <dgm:pt modelId="{5725A703-A828-1F43-BFC2-323A22529249}" type="pres">
      <dgm:prSet presAssocID="{92E52141-A8FE-3C43-B28F-186B6ACB54EF}" presName="Name37" presStyleLbl="parChTrans1D2" presStyleIdx="2" presStyleCnt="3"/>
      <dgm:spPr/>
    </dgm:pt>
    <dgm:pt modelId="{DFF3AE0A-4227-5146-B438-51B4AAC85A28}" type="pres">
      <dgm:prSet presAssocID="{EEAC413D-4706-5E46-A373-B3E5A310DB02}" presName="hierRoot2" presStyleCnt="0">
        <dgm:presLayoutVars>
          <dgm:hierBranch val="init"/>
        </dgm:presLayoutVars>
      </dgm:prSet>
      <dgm:spPr/>
    </dgm:pt>
    <dgm:pt modelId="{5A171AA2-F242-8344-B3FF-FEE2545FD1FA}" type="pres">
      <dgm:prSet presAssocID="{EEAC413D-4706-5E46-A373-B3E5A310DB02}" presName="rootComposite" presStyleCnt="0"/>
      <dgm:spPr/>
    </dgm:pt>
    <dgm:pt modelId="{8D842547-7F72-7641-B863-2ACE63512EA6}" type="pres">
      <dgm:prSet presAssocID="{EEAC413D-4706-5E46-A373-B3E5A310DB02}" presName="rootText" presStyleLbl="node2" presStyleIdx="2" presStyleCnt="3">
        <dgm:presLayoutVars>
          <dgm:chPref val="3"/>
        </dgm:presLayoutVars>
      </dgm:prSet>
      <dgm:spPr/>
    </dgm:pt>
    <dgm:pt modelId="{373183E8-4A5C-4842-81D9-3718057C8AB4}" type="pres">
      <dgm:prSet presAssocID="{EEAC413D-4706-5E46-A373-B3E5A310DB02}" presName="rootConnector" presStyleLbl="node2" presStyleIdx="2" presStyleCnt="3"/>
      <dgm:spPr/>
    </dgm:pt>
    <dgm:pt modelId="{7CCEB7F7-4C5B-8F41-8E4D-689112B13C28}" type="pres">
      <dgm:prSet presAssocID="{EEAC413D-4706-5E46-A373-B3E5A310DB02}" presName="hierChild4" presStyleCnt="0"/>
      <dgm:spPr/>
    </dgm:pt>
    <dgm:pt modelId="{3B4369A2-2C8B-FE4C-B43E-2C3A40B964C5}" type="pres">
      <dgm:prSet presAssocID="{EEAC413D-4706-5E46-A373-B3E5A310DB02}" presName="hierChild5" presStyleCnt="0"/>
      <dgm:spPr/>
    </dgm:pt>
    <dgm:pt modelId="{07098213-8286-0B4D-9992-B5D73BAEE76C}" type="pres">
      <dgm:prSet presAssocID="{3E4AF8A0-649B-4048-A937-A6715A74833C}" presName="hierChild3" presStyleCnt="0"/>
      <dgm:spPr/>
    </dgm:pt>
  </dgm:ptLst>
  <dgm:cxnLst>
    <dgm:cxn modelId="{1F1A6A12-5D4D-CB4E-901E-0D230657B3D8}" srcId="{4F04AE7D-8EAA-D444-BEDD-941A6E76C698}" destId="{3E4AF8A0-649B-4048-A937-A6715A74833C}" srcOrd="0" destOrd="0" parTransId="{706DC9C0-053B-5941-A873-B9B15CEDC0EA}" sibTransId="{AB6ABEC9-C12F-784B-B381-10395CE05EB1}"/>
    <dgm:cxn modelId="{DC5E0822-6DD2-9C4C-85D0-B9A99F8A6730}" type="presOf" srcId="{80D5E40D-CB07-CD42-8ADD-A43678685C7F}" destId="{0776EF48-917F-5147-B53C-61D20FA0C0A3}" srcOrd="1" destOrd="0" presId="urn:microsoft.com/office/officeart/2005/8/layout/orgChart1"/>
    <dgm:cxn modelId="{04BEA330-78C0-8B46-B8A7-870A06424A17}" type="presOf" srcId="{EEAC413D-4706-5E46-A373-B3E5A310DB02}" destId="{373183E8-4A5C-4842-81D9-3718057C8AB4}" srcOrd="1" destOrd="0" presId="urn:microsoft.com/office/officeart/2005/8/layout/orgChart1"/>
    <dgm:cxn modelId="{DFC62E3B-DC4F-3844-8D79-A55813572061}" srcId="{3E4AF8A0-649B-4048-A937-A6715A74833C}" destId="{03538942-E6D9-B741-8DE0-796790813603}" srcOrd="0" destOrd="0" parTransId="{B6FE0E11-5FA1-BB4C-A570-F1785D11EF3A}" sibTransId="{6D314262-B6BD-774C-ACAB-9B7ADF3511BD}"/>
    <dgm:cxn modelId="{AF705A75-4F31-A64E-BD62-61D063E0D1EF}" type="presOf" srcId="{4F04AE7D-8EAA-D444-BEDD-941A6E76C698}" destId="{EAD334A2-730F-2448-B588-EB8532AF95CF}" srcOrd="0" destOrd="0" presId="urn:microsoft.com/office/officeart/2005/8/layout/orgChart1"/>
    <dgm:cxn modelId="{45567C79-526E-6C4B-8709-A70B529BF1DB}" type="presOf" srcId="{03538942-E6D9-B741-8DE0-796790813603}" destId="{8EF5842C-D256-DF45-9A2B-57979E36000C}" srcOrd="0" destOrd="0" presId="urn:microsoft.com/office/officeart/2005/8/layout/orgChart1"/>
    <dgm:cxn modelId="{E48D9F81-D6BA-6E48-94F3-9E711FAD0097}" type="presOf" srcId="{80D5E40D-CB07-CD42-8ADD-A43678685C7F}" destId="{2B2F8922-52AC-914B-B564-5FC44F22A14E}" srcOrd="0" destOrd="0" presId="urn:microsoft.com/office/officeart/2005/8/layout/orgChart1"/>
    <dgm:cxn modelId="{1271668E-4740-004B-A793-B3E2D23DC017}" type="presOf" srcId="{03538942-E6D9-B741-8DE0-796790813603}" destId="{E928CB67-1A2B-194F-AF0A-EE9392CD127F}" srcOrd="1" destOrd="0" presId="urn:microsoft.com/office/officeart/2005/8/layout/orgChart1"/>
    <dgm:cxn modelId="{0A5F1B96-EA2D-A848-9DE7-AB3D56548B53}" type="presOf" srcId="{3E4AF8A0-649B-4048-A937-A6715A74833C}" destId="{49266ED6-316F-0D4A-8AB8-2C3B663F2521}" srcOrd="1" destOrd="0" presId="urn:microsoft.com/office/officeart/2005/8/layout/orgChart1"/>
    <dgm:cxn modelId="{F27B2D96-B3D2-7747-9A03-7FF07528D6F2}" srcId="{3E4AF8A0-649B-4048-A937-A6715A74833C}" destId="{EEAC413D-4706-5E46-A373-B3E5A310DB02}" srcOrd="2" destOrd="0" parTransId="{92E52141-A8FE-3C43-B28F-186B6ACB54EF}" sibTransId="{D7813174-4BCA-5E4D-8589-C0EAA9D1C43D}"/>
    <dgm:cxn modelId="{910F0C99-3F63-6540-9F43-D248D44FC2D1}" type="presOf" srcId="{B6FE0E11-5FA1-BB4C-A570-F1785D11EF3A}" destId="{043D415B-F5E0-AD41-8E51-D0682F4D56EC}" srcOrd="0" destOrd="0" presId="urn:microsoft.com/office/officeart/2005/8/layout/orgChart1"/>
    <dgm:cxn modelId="{ABFB599E-7481-9246-B528-4B351D3B5376}" type="presOf" srcId="{5BAAAC54-72D3-FD46-B6ED-7530466D438C}" destId="{EC8E2C6C-673A-2E49-9DB6-558CDB87300E}" srcOrd="0" destOrd="0" presId="urn:microsoft.com/office/officeart/2005/8/layout/orgChart1"/>
    <dgm:cxn modelId="{1E9C59BA-9DC0-9E49-971A-D2A59D7189A7}" type="presOf" srcId="{EEAC413D-4706-5E46-A373-B3E5A310DB02}" destId="{8D842547-7F72-7641-B863-2ACE63512EA6}" srcOrd="0" destOrd="0" presId="urn:microsoft.com/office/officeart/2005/8/layout/orgChart1"/>
    <dgm:cxn modelId="{D48C44CA-D149-CA46-BA58-562A35838E13}" srcId="{3E4AF8A0-649B-4048-A937-A6715A74833C}" destId="{80D5E40D-CB07-CD42-8ADD-A43678685C7F}" srcOrd="1" destOrd="0" parTransId="{5BAAAC54-72D3-FD46-B6ED-7530466D438C}" sibTransId="{24ADF6D2-8680-9845-8378-579C03DA90DC}"/>
    <dgm:cxn modelId="{BD7710D8-A720-6245-A869-EC8799BC021C}" type="presOf" srcId="{92E52141-A8FE-3C43-B28F-186B6ACB54EF}" destId="{5725A703-A828-1F43-BFC2-323A22529249}" srcOrd="0" destOrd="0" presId="urn:microsoft.com/office/officeart/2005/8/layout/orgChart1"/>
    <dgm:cxn modelId="{897034F0-8347-B846-B8A8-0409B53E65B4}" type="presOf" srcId="{3E4AF8A0-649B-4048-A937-A6715A74833C}" destId="{B73DA4C8-A96E-C64B-BF40-FDE7D10809B4}" srcOrd="0" destOrd="0" presId="urn:microsoft.com/office/officeart/2005/8/layout/orgChart1"/>
    <dgm:cxn modelId="{73114BA1-3172-EE42-A5E7-EAF9E66EFF0E}" type="presParOf" srcId="{EAD334A2-730F-2448-B588-EB8532AF95CF}" destId="{FD3EE015-67F1-1945-B0A9-B74891242903}" srcOrd="0" destOrd="0" presId="urn:microsoft.com/office/officeart/2005/8/layout/orgChart1"/>
    <dgm:cxn modelId="{E630A129-0961-3849-A2D7-A7B158191BD9}" type="presParOf" srcId="{FD3EE015-67F1-1945-B0A9-B74891242903}" destId="{B773D765-3F90-BA4C-A4C4-7479280CB109}" srcOrd="0" destOrd="0" presId="urn:microsoft.com/office/officeart/2005/8/layout/orgChart1"/>
    <dgm:cxn modelId="{CBB10873-85EF-1C4E-A433-214A0731434F}" type="presParOf" srcId="{B773D765-3F90-BA4C-A4C4-7479280CB109}" destId="{B73DA4C8-A96E-C64B-BF40-FDE7D10809B4}" srcOrd="0" destOrd="0" presId="urn:microsoft.com/office/officeart/2005/8/layout/orgChart1"/>
    <dgm:cxn modelId="{C031B814-D849-3543-A54D-7E2E0804C905}" type="presParOf" srcId="{B773D765-3F90-BA4C-A4C4-7479280CB109}" destId="{49266ED6-316F-0D4A-8AB8-2C3B663F2521}" srcOrd="1" destOrd="0" presId="urn:microsoft.com/office/officeart/2005/8/layout/orgChart1"/>
    <dgm:cxn modelId="{F6056751-4D9B-0447-B7DF-2A58C4197BE3}" type="presParOf" srcId="{FD3EE015-67F1-1945-B0A9-B74891242903}" destId="{C82DD9A1-492C-5C4F-A8F7-6C8C1455DCF0}" srcOrd="1" destOrd="0" presId="urn:microsoft.com/office/officeart/2005/8/layout/orgChart1"/>
    <dgm:cxn modelId="{E5EA822D-236A-B946-B554-1134777447F3}" type="presParOf" srcId="{C82DD9A1-492C-5C4F-A8F7-6C8C1455DCF0}" destId="{043D415B-F5E0-AD41-8E51-D0682F4D56EC}" srcOrd="0" destOrd="0" presId="urn:microsoft.com/office/officeart/2005/8/layout/orgChart1"/>
    <dgm:cxn modelId="{6C21B5A8-7ED2-ED47-BC6E-BE2FE71DF531}" type="presParOf" srcId="{C82DD9A1-492C-5C4F-A8F7-6C8C1455DCF0}" destId="{8745A4A0-68E2-EB43-B863-B3216A1D862D}" srcOrd="1" destOrd="0" presId="urn:microsoft.com/office/officeart/2005/8/layout/orgChart1"/>
    <dgm:cxn modelId="{051E2229-D61C-1B41-B9D0-4B681E9D619D}" type="presParOf" srcId="{8745A4A0-68E2-EB43-B863-B3216A1D862D}" destId="{71B0BCDA-C96A-F945-A56F-0DE4B0AB8E99}" srcOrd="0" destOrd="0" presId="urn:microsoft.com/office/officeart/2005/8/layout/orgChart1"/>
    <dgm:cxn modelId="{E84A3CD2-8D07-904A-AB82-3E3EFAC712FC}" type="presParOf" srcId="{71B0BCDA-C96A-F945-A56F-0DE4B0AB8E99}" destId="{8EF5842C-D256-DF45-9A2B-57979E36000C}" srcOrd="0" destOrd="0" presId="urn:microsoft.com/office/officeart/2005/8/layout/orgChart1"/>
    <dgm:cxn modelId="{E19FB9E3-8C9A-114B-B1E6-314E8B765736}" type="presParOf" srcId="{71B0BCDA-C96A-F945-A56F-0DE4B0AB8E99}" destId="{E928CB67-1A2B-194F-AF0A-EE9392CD127F}" srcOrd="1" destOrd="0" presId="urn:microsoft.com/office/officeart/2005/8/layout/orgChart1"/>
    <dgm:cxn modelId="{03754FF1-6E3C-F84E-BE17-CA801FA89D8A}" type="presParOf" srcId="{8745A4A0-68E2-EB43-B863-B3216A1D862D}" destId="{1223F6C0-55D8-5943-BEA6-A3C1865B9CA0}" srcOrd="1" destOrd="0" presId="urn:microsoft.com/office/officeart/2005/8/layout/orgChart1"/>
    <dgm:cxn modelId="{57E53AD4-A893-8145-A746-D1FB7202BB0B}" type="presParOf" srcId="{8745A4A0-68E2-EB43-B863-B3216A1D862D}" destId="{B057B670-A96A-A041-BD15-0E3D69E5C184}" srcOrd="2" destOrd="0" presId="urn:microsoft.com/office/officeart/2005/8/layout/orgChart1"/>
    <dgm:cxn modelId="{106E62BF-2218-1D4F-B154-E62A063614D4}" type="presParOf" srcId="{C82DD9A1-492C-5C4F-A8F7-6C8C1455DCF0}" destId="{EC8E2C6C-673A-2E49-9DB6-558CDB87300E}" srcOrd="2" destOrd="0" presId="urn:microsoft.com/office/officeart/2005/8/layout/orgChart1"/>
    <dgm:cxn modelId="{7E24E88F-F9E8-B741-B259-48A337D6E5F1}" type="presParOf" srcId="{C82DD9A1-492C-5C4F-A8F7-6C8C1455DCF0}" destId="{165B1C80-9514-B141-B31C-2B4694070E28}" srcOrd="3" destOrd="0" presId="urn:microsoft.com/office/officeart/2005/8/layout/orgChart1"/>
    <dgm:cxn modelId="{42ED80B0-6449-4A4A-A29C-E69BB58743AB}" type="presParOf" srcId="{165B1C80-9514-B141-B31C-2B4694070E28}" destId="{AC668C98-325C-0E49-84E4-6FBE29A76E3C}" srcOrd="0" destOrd="0" presId="urn:microsoft.com/office/officeart/2005/8/layout/orgChart1"/>
    <dgm:cxn modelId="{AFED3542-2E40-8545-99B4-61776128B1C3}" type="presParOf" srcId="{AC668C98-325C-0E49-84E4-6FBE29A76E3C}" destId="{2B2F8922-52AC-914B-B564-5FC44F22A14E}" srcOrd="0" destOrd="0" presId="urn:microsoft.com/office/officeart/2005/8/layout/orgChart1"/>
    <dgm:cxn modelId="{A87C1143-BF49-6940-B149-9DAA696F44E0}" type="presParOf" srcId="{AC668C98-325C-0E49-84E4-6FBE29A76E3C}" destId="{0776EF48-917F-5147-B53C-61D20FA0C0A3}" srcOrd="1" destOrd="0" presId="urn:microsoft.com/office/officeart/2005/8/layout/orgChart1"/>
    <dgm:cxn modelId="{F429519A-915B-7E4E-83CC-A336FF875106}" type="presParOf" srcId="{165B1C80-9514-B141-B31C-2B4694070E28}" destId="{475C7D57-7ACB-B74C-8212-4C9E0D189293}" srcOrd="1" destOrd="0" presId="urn:microsoft.com/office/officeart/2005/8/layout/orgChart1"/>
    <dgm:cxn modelId="{4C4B6324-85AF-5141-BFC8-40FC5AF525A7}" type="presParOf" srcId="{165B1C80-9514-B141-B31C-2B4694070E28}" destId="{A9B6D3C8-7430-364B-B877-31843DE27B79}" srcOrd="2" destOrd="0" presId="urn:microsoft.com/office/officeart/2005/8/layout/orgChart1"/>
    <dgm:cxn modelId="{9DA2BA47-AE5D-8741-BD64-DAAED7DFDE07}" type="presParOf" srcId="{C82DD9A1-492C-5C4F-A8F7-6C8C1455DCF0}" destId="{5725A703-A828-1F43-BFC2-323A22529249}" srcOrd="4" destOrd="0" presId="urn:microsoft.com/office/officeart/2005/8/layout/orgChart1"/>
    <dgm:cxn modelId="{976FCCEE-A194-1646-97AB-4E8C7AE85935}" type="presParOf" srcId="{C82DD9A1-492C-5C4F-A8F7-6C8C1455DCF0}" destId="{DFF3AE0A-4227-5146-B438-51B4AAC85A28}" srcOrd="5" destOrd="0" presId="urn:microsoft.com/office/officeart/2005/8/layout/orgChart1"/>
    <dgm:cxn modelId="{4252CCC7-3C21-CA4A-87BF-C9CDA5E7E375}" type="presParOf" srcId="{DFF3AE0A-4227-5146-B438-51B4AAC85A28}" destId="{5A171AA2-F242-8344-B3FF-FEE2545FD1FA}" srcOrd="0" destOrd="0" presId="urn:microsoft.com/office/officeart/2005/8/layout/orgChart1"/>
    <dgm:cxn modelId="{7BCC4197-F590-2749-93C1-E6EF42E36B37}" type="presParOf" srcId="{5A171AA2-F242-8344-B3FF-FEE2545FD1FA}" destId="{8D842547-7F72-7641-B863-2ACE63512EA6}" srcOrd="0" destOrd="0" presId="urn:microsoft.com/office/officeart/2005/8/layout/orgChart1"/>
    <dgm:cxn modelId="{78A9E6F0-4F60-454E-A928-2082D52DCC1E}" type="presParOf" srcId="{5A171AA2-F242-8344-B3FF-FEE2545FD1FA}" destId="{373183E8-4A5C-4842-81D9-3718057C8AB4}" srcOrd="1" destOrd="0" presId="urn:microsoft.com/office/officeart/2005/8/layout/orgChart1"/>
    <dgm:cxn modelId="{BD809CE6-725F-9A4C-9FAE-B4D0FBBC5A48}" type="presParOf" srcId="{DFF3AE0A-4227-5146-B438-51B4AAC85A28}" destId="{7CCEB7F7-4C5B-8F41-8E4D-689112B13C28}" srcOrd="1" destOrd="0" presId="urn:microsoft.com/office/officeart/2005/8/layout/orgChart1"/>
    <dgm:cxn modelId="{9B9D5708-0A06-B84F-8B8A-21A3D0091C98}" type="presParOf" srcId="{DFF3AE0A-4227-5146-B438-51B4AAC85A28}" destId="{3B4369A2-2C8B-FE4C-B43E-2C3A40B964C5}" srcOrd="2" destOrd="0" presId="urn:microsoft.com/office/officeart/2005/8/layout/orgChart1"/>
    <dgm:cxn modelId="{0BF4A725-F5DB-A447-AF3A-6A19DA85E3A1}" type="presParOf" srcId="{FD3EE015-67F1-1945-B0A9-B74891242903}" destId="{07098213-8286-0B4D-9992-B5D73BAEE76C}"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5A703-A828-1F43-BFC2-323A22529249}">
      <dsp:nvSpPr>
        <dsp:cNvPr id="0" name=""/>
        <dsp:cNvSpPr/>
      </dsp:nvSpPr>
      <dsp:spPr>
        <a:xfrm>
          <a:off x="1188106" y="923921"/>
          <a:ext cx="840594" cy="145888"/>
        </a:xfrm>
        <a:custGeom>
          <a:avLst/>
          <a:gdLst/>
          <a:ahLst/>
          <a:cxnLst/>
          <a:rect l="0" t="0" r="0" b="0"/>
          <a:pathLst>
            <a:path>
              <a:moveTo>
                <a:pt x="0" y="0"/>
              </a:moveTo>
              <a:lnTo>
                <a:pt x="0" y="72944"/>
              </a:lnTo>
              <a:lnTo>
                <a:pt x="840594" y="72944"/>
              </a:lnTo>
              <a:lnTo>
                <a:pt x="840594" y="1458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8E2C6C-673A-2E49-9DB6-558CDB87300E}">
      <dsp:nvSpPr>
        <dsp:cNvPr id="0" name=""/>
        <dsp:cNvSpPr/>
      </dsp:nvSpPr>
      <dsp:spPr>
        <a:xfrm>
          <a:off x="1142386" y="923921"/>
          <a:ext cx="91440" cy="145888"/>
        </a:xfrm>
        <a:custGeom>
          <a:avLst/>
          <a:gdLst/>
          <a:ahLst/>
          <a:cxnLst/>
          <a:rect l="0" t="0" r="0" b="0"/>
          <a:pathLst>
            <a:path>
              <a:moveTo>
                <a:pt x="45720" y="0"/>
              </a:moveTo>
              <a:lnTo>
                <a:pt x="45720" y="1458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3D415B-F5E0-AD41-8E51-D0682F4D56EC}">
      <dsp:nvSpPr>
        <dsp:cNvPr id="0" name=""/>
        <dsp:cNvSpPr/>
      </dsp:nvSpPr>
      <dsp:spPr>
        <a:xfrm>
          <a:off x="347512" y="923921"/>
          <a:ext cx="840594" cy="145888"/>
        </a:xfrm>
        <a:custGeom>
          <a:avLst/>
          <a:gdLst/>
          <a:ahLst/>
          <a:cxnLst/>
          <a:rect l="0" t="0" r="0" b="0"/>
          <a:pathLst>
            <a:path>
              <a:moveTo>
                <a:pt x="840594" y="0"/>
              </a:moveTo>
              <a:lnTo>
                <a:pt x="840594" y="72944"/>
              </a:lnTo>
              <a:lnTo>
                <a:pt x="0" y="72944"/>
              </a:lnTo>
              <a:lnTo>
                <a:pt x="0" y="1458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3DA4C8-A96E-C64B-BF40-FDE7D10809B4}">
      <dsp:nvSpPr>
        <dsp:cNvPr id="0" name=""/>
        <dsp:cNvSpPr/>
      </dsp:nvSpPr>
      <dsp:spPr>
        <a:xfrm>
          <a:off x="840753" y="576568"/>
          <a:ext cx="694705" cy="347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n-US" sz="2200" kern="1200" dirty="0"/>
            <a:t>R1</a:t>
          </a:r>
        </a:p>
      </dsp:txBody>
      <dsp:txXfrm>
        <a:off x="840753" y="576568"/>
        <a:ext cx="694705" cy="347352"/>
      </dsp:txXfrm>
    </dsp:sp>
    <dsp:sp modelId="{8EF5842C-D256-DF45-9A2B-57979E36000C}">
      <dsp:nvSpPr>
        <dsp:cNvPr id="0" name=""/>
        <dsp:cNvSpPr/>
      </dsp:nvSpPr>
      <dsp:spPr>
        <a:xfrm>
          <a:off x="159" y="1069810"/>
          <a:ext cx="694705" cy="347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S1</a:t>
          </a:r>
        </a:p>
      </dsp:txBody>
      <dsp:txXfrm>
        <a:off x="159" y="1069810"/>
        <a:ext cx="694705" cy="347352"/>
      </dsp:txXfrm>
    </dsp:sp>
    <dsp:sp modelId="{2B2F8922-52AC-914B-B564-5FC44F22A14E}">
      <dsp:nvSpPr>
        <dsp:cNvPr id="0" name=""/>
        <dsp:cNvSpPr/>
      </dsp:nvSpPr>
      <dsp:spPr>
        <a:xfrm>
          <a:off x="840753" y="1069810"/>
          <a:ext cx="694705" cy="347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S2</a:t>
          </a:r>
        </a:p>
      </dsp:txBody>
      <dsp:txXfrm>
        <a:off x="840753" y="1069810"/>
        <a:ext cx="694705" cy="347352"/>
      </dsp:txXfrm>
    </dsp:sp>
    <dsp:sp modelId="{8D842547-7F72-7641-B863-2ACE63512EA6}">
      <dsp:nvSpPr>
        <dsp:cNvPr id="0" name=""/>
        <dsp:cNvSpPr/>
      </dsp:nvSpPr>
      <dsp:spPr>
        <a:xfrm>
          <a:off x="1681347" y="1069810"/>
          <a:ext cx="694705" cy="347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S3</a:t>
          </a:r>
        </a:p>
      </dsp:txBody>
      <dsp:txXfrm>
        <a:off x="1681347" y="1069810"/>
        <a:ext cx="694705" cy="3473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5A703-A828-1F43-BFC2-323A22529249}">
      <dsp:nvSpPr>
        <dsp:cNvPr id="0" name=""/>
        <dsp:cNvSpPr/>
      </dsp:nvSpPr>
      <dsp:spPr>
        <a:xfrm>
          <a:off x="1188106" y="923921"/>
          <a:ext cx="840594" cy="145888"/>
        </a:xfrm>
        <a:custGeom>
          <a:avLst/>
          <a:gdLst/>
          <a:ahLst/>
          <a:cxnLst/>
          <a:rect l="0" t="0" r="0" b="0"/>
          <a:pathLst>
            <a:path>
              <a:moveTo>
                <a:pt x="0" y="0"/>
              </a:moveTo>
              <a:lnTo>
                <a:pt x="0" y="72944"/>
              </a:lnTo>
              <a:lnTo>
                <a:pt x="840594" y="72944"/>
              </a:lnTo>
              <a:lnTo>
                <a:pt x="840594" y="14588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8E2C6C-673A-2E49-9DB6-558CDB87300E}">
      <dsp:nvSpPr>
        <dsp:cNvPr id="0" name=""/>
        <dsp:cNvSpPr/>
      </dsp:nvSpPr>
      <dsp:spPr>
        <a:xfrm>
          <a:off x="1142386" y="923921"/>
          <a:ext cx="91440" cy="145888"/>
        </a:xfrm>
        <a:custGeom>
          <a:avLst/>
          <a:gdLst/>
          <a:ahLst/>
          <a:cxnLst/>
          <a:rect l="0" t="0" r="0" b="0"/>
          <a:pathLst>
            <a:path>
              <a:moveTo>
                <a:pt x="45720" y="0"/>
              </a:moveTo>
              <a:lnTo>
                <a:pt x="45720" y="14588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3D415B-F5E0-AD41-8E51-D0682F4D56EC}">
      <dsp:nvSpPr>
        <dsp:cNvPr id="0" name=""/>
        <dsp:cNvSpPr/>
      </dsp:nvSpPr>
      <dsp:spPr>
        <a:xfrm>
          <a:off x="347512" y="923921"/>
          <a:ext cx="840594" cy="145888"/>
        </a:xfrm>
        <a:custGeom>
          <a:avLst/>
          <a:gdLst/>
          <a:ahLst/>
          <a:cxnLst/>
          <a:rect l="0" t="0" r="0" b="0"/>
          <a:pathLst>
            <a:path>
              <a:moveTo>
                <a:pt x="840594" y="0"/>
              </a:moveTo>
              <a:lnTo>
                <a:pt x="840594" y="72944"/>
              </a:lnTo>
              <a:lnTo>
                <a:pt x="0" y="72944"/>
              </a:lnTo>
              <a:lnTo>
                <a:pt x="0" y="14588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3DA4C8-A96E-C64B-BF40-FDE7D10809B4}">
      <dsp:nvSpPr>
        <dsp:cNvPr id="0" name=""/>
        <dsp:cNvSpPr/>
      </dsp:nvSpPr>
      <dsp:spPr>
        <a:xfrm>
          <a:off x="840753" y="576568"/>
          <a:ext cx="694705" cy="34735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n-US" sz="2200" kern="1200" dirty="0"/>
            <a:t>R2</a:t>
          </a:r>
        </a:p>
      </dsp:txBody>
      <dsp:txXfrm>
        <a:off x="840753" y="576568"/>
        <a:ext cx="694705" cy="347352"/>
      </dsp:txXfrm>
    </dsp:sp>
    <dsp:sp modelId="{8EF5842C-D256-DF45-9A2B-57979E36000C}">
      <dsp:nvSpPr>
        <dsp:cNvPr id="0" name=""/>
        <dsp:cNvSpPr/>
      </dsp:nvSpPr>
      <dsp:spPr>
        <a:xfrm>
          <a:off x="159" y="1069810"/>
          <a:ext cx="694705" cy="34735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S1</a:t>
          </a:r>
        </a:p>
      </dsp:txBody>
      <dsp:txXfrm>
        <a:off x="159" y="1069810"/>
        <a:ext cx="694705" cy="347352"/>
      </dsp:txXfrm>
    </dsp:sp>
    <dsp:sp modelId="{2B2F8922-52AC-914B-B564-5FC44F22A14E}">
      <dsp:nvSpPr>
        <dsp:cNvPr id="0" name=""/>
        <dsp:cNvSpPr/>
      </dsp:nvSpPr>
      <dsp:spPr>
        <a:xfrm>
          <a:off x="840753" y="1069810"/>
          <a:ext cx="694705" cy="34735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S2</a:t>
          </a:r>
        </a:p>
      </dsp:txBody>
      <dsp:txXfrm>
        <a:off x="840753" y="1069810"/>
        <a:ext cx="694705" cy="347352"/>
      </dsp:txXfrm>
    </dsp:sp>
    <dsp:sp modelId="{8D842547-7F72-7641-B863-2ACE63512EA6}">
      <dsp:nvSpPr>
        <dsp:cNvPr id="0" name=""/>
        <dsp:cNvSpPr/>
      </dsp:nvSpPr>
      <dsp:spPr>
        <a:xfrm>
          <a:off x="1681347" y="1069810"/>
          <a:ext cx="694705" cy="34735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S4</a:t>
          </a:r>
        </a:p>
      </dsp:txBody>
      <dsp:txXfrm>
        <a:off x="1681347" y="1069810"/>
        <a:ext cx="694705" cy="34735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549DAA-2D77-3746-BE97-F81C33D54AFE}" type="datetimeFigureOut">
              <a:rPr lang="en-US" smtClean="0"/>
              <a:t>3/14/19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F4DF48-98A2-434B-B3B9-43F78FBD0266}" type="slidenum">
              <a:rPr lang="en-US" smtClean="0"/>
              <a:t>‹#›</a:t>
            </a:fld>
            <a:endParaRPr lang="en-US"/>
          </a:p>
        </p:txBody>
      </p:sp>
    </p:spTree>
    <p:extLst>
      <p:ext uri="{BB962C8B-B14F-4D97-AF65-F5344CB8AC3E}">
        <p14:creationId xmlns:p14="http://schemas.microsoft.com/office/powerpoint/2010/main" val="1143148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a “progressive disclosure” approach</a:t>
            </a:r>
          </a:p>
          <a:p>
            <a:r>
              <a:rPr lang="en-US" dirty="0"/>
              <a:t>(If </a:t>
            </a:r>
            <a:r>
              <a:rPr lang="en-US" dirty="0" err="1"/>
              <a:t>Maciej</a:t>
            </a:r>
            <a:r>
              <a:rPr lang="en-US" dirty="0"/>
              <a:t> is on site: Get together this evening to discuss at more length)</a:t>
            </a:r>
          </a:p>
        </p:txBody>
      </p:sp>
      <p:sp>
        <p:nvSpPr>
          <p:cNvPr id="4" name="Slide Number Placeholder 3"/>
          <p:cNvSpPr>
            <a:spLocks noGrp="1"/>
          </p:cNvSpPr>
          <p:nvPr>
            <p:ph type="sldNum" sz="quarter" idx="5"/>
          </p:nvPr>
        </p:nvSpPr>
        <p:spPr/>
        <p:txBody>
          <a:bodyPr/>
          <a:lstStyle/>
          <a:p>
            <a:fld id="{E7F4DF48-98A2-434B-B3B9-43F78FBD0266}" type="slidenum">
              <a:rPr lang="en-US" smtClean="0"/>
              <a:t>1</a:t>
            </a:fld>
            <a:endParaRPr lang="en-US"/>
          </a:p>
        </p:txBody>
      </p:sp>
    </p:spTree>
    <p:extLst>
      <p:ext uri="{BB962C8B-B14F-4D97-AF65-F5344CB8AC3E}">
        <p14:creationId xmlns:p14="http://schemas.microsoft.com/office/powerpoint/2010/main" val="1542653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commonly implemented to date; “narrow ecosystem”</a:t>
            </a:r>
          </a:p>
        </p:txBody>
      </p:sp>
      <p:sp>
        <p:nvSpPr>
          <p:cNvPr id="4" name="Slide Number Placeholder 3"/>
          <p:cNvSpPr>
            <a:spLocks noGrp="1"/>
          </p:cNvSpPr>
          <p:nvPr>
            <p:ph type="sldNum" sz="quarter" idx="5"/>
          </p:nvPr>
        </p:nvSpPr>
        <p:spPr/>
        <p:txBody>
          <a:bodyPr/>
          <a:lstStyle/>
          <a:p>
            <a:fld id="{E7F4DF48-98A2-434B-B3B9-43F78FBD0266}" type="slidenum">
              <a:rPr lang="en-US" smtClean="0"/>
              <a:t>13</a:t>
            </a:fld>
            <a:endParaRPr lang="en-US"/>
          </a:p>
        </p:txBody>
      </p:sp>
    </p:spTree>
    <p:extLst>
      <p:ext uri="{BB962C8B-B14F-4D97-AF65-F5344CB8AC3E}">
        <p14:creationId xmlns:p14="http://schemas.microsoft.com/office/powerpoint/2010/main" val="98508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Useful for, e.g., patient wanting to get a second opinion from a doctor they know but the AS has never heard of</a:t>
            </a:r>
          </a:p>
        </p:txBody>
      </p:sp>
      <p:sp>
        <p:nvSpPr>
          <p:cNvPr id="4" name="Slide Number Placeholder 3"/>
          <p:cNvSpPr>
            <a:spLocks noGrp="1"/>
          </p:cNvSpPr>
          <p:nvPr>
            <p:ph type="sldNum" sz="quarter" idx="5"/>
          </p:nvPr>
        </p:nvSpPr>
        <p:spPr/>
        <p:txBody>
          <a:bodyPr/>
          <a:lstStyle/>
          <a:p>
            <a:fld id="{E7F4DF48-98A2-434B-B3B9-43F78FBD0266}" type="slidenum">
              <a:rPr lang="en-US" smtClean="0"/>
              <a:t>14</a:t>
            </a:fld>
            <a:endParaRPr lang="en-US"/>
          </a:p>
        </p:txBody>
      </p:sp>
    </p:spTree>
    <p:extLst>
      <p:ext uri="{BB962C8B-B14F-4D97-AF65-F5344CB8AC3E}">
        <p14:creationId xmlns:p14="http://schemas.microsoft.com/office/powerpoint/2010/main" val="2140373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F4DF48-98A2-434B-B3B9-43F78FBD0266}" type="slidenum">
              <a:rPr lang="en-US" smtClean="0"/>
              <a:t>15</a:t>
            </a:fld>
            <a:endParaRPr lang="en-US"/>
          </a:p>
        </p:txBody>
      </p:sp>
    </p:spTree>
    <p:extLst>
      <p:ext uri="{BB962C8B-B14F-4D97-AF65-F5344CB8AC3E}">
        <p14:creationId xmlns:p14="http://schemas.microsoft.com/office/powerpoint/2010/main" val="1740354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to support this endpoint if using the protection API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Just shows the happy path</a:t>
            </a:r>
          </a:p>
          <a:p>
            <a:r>
              <a:rPr lang="en-US" dirty="0"/>
              <a:t>Currently there is no standard way to register resources in bulk</a:t>
            </a:r>
          </a:p>
        </p:txBody>
      </p:sp>
      <p:sp>
        <p:nvSpPr>
          <p:cNvPr id="4" name="Slide Number Placeholder 3"/>
          <p:cNvSpPr>
            <a:spLocks noGrp="1"/>
          </p:cNvSpPr>
          <p:nvPr>
            <p:ph type="sldNum" sz="quarter" idx="5"/>
          </p:nvPr>
        </p:nvSpPr>
        <p:spPr/>
        <p:txBody>
          <a:bodyPr/>
          <a:lstStyle/>
          <a:p>
            <a:fld id="{E7F4DF48-98A2-434B-B3B9-43F78FBD0266}" type="slidenum">
              <a:rPr lang="en-US" smtClean="0"/>
              <a:t>16</a:t>
            </a:fld>
            <a:endParaRPr lang="en-US"/>
          </a:p>
        </p:txBody>
      </p:sp>
    </p:spTree>
    <p:extLst>
      <p:ext uri="{BB962C8B-B14F-4D97-AF65-F5344CB8AC3E}">
        <p14:creationId xmlns:p14="http://schemas.microsoft.com/office/powerpoint/2010/main" val="3309613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to support this endpoint if using the protection API</a:t>
            </a:r>
          </a:p>
          <a:p>
            <a:r>
              <a:rPr lang="en-US" dirty="0"/>
              <a:t>Just shows the happy path</a:t>
            </a:r>
          </a:p>
        </p:txBody>
      </p:sp>
      <p:sp>
        <p:nvSpPr>
          <p:cNvPr id="4" name="Slide Number Placeholder 3"/>
          <p:cNvSpPr>
            <a:spLocks noGrp="1"/>
          </p:cNvSpPr>
          <p:nvPr>
            <p:ph type="sldNum" sz="quarter" idx="5"/>
          </p:nvPr>
        </p:nvSpPr>
        <p:spPr/>
        <p:txBody>
          <a:bodyPr/>
          <a:lstStyle/>
          <a:p>
            <a:fld id="{E7F4DF48-98A2-434B-B3B9-43F78FBD0266}" type="slidenum">
              <a:rPr lang="en-US" smtClean="0"/>
              <a:t>17</a:t>
            </a:fld>
            <a:endParaRPr lang="en-US"/>
          </a:p>
        </p:txBody>
      </p:sp>
    </p:spTree>
    <p:extLst>
      <p:ext uri="{BB962C8B-B14F-4D97-AF65-F5344CB8AC3E}">
        <p14:creationId xmlns:p14="http://schemas.microsoft.com/office/powerpoint/2010/main" val="372038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to support this endpoint if using the protection API</a:t>
            </a:r>
          </a:p>
          <a:p>
            <a:r>
              <a:rPr lang="en-US" dirty="0"/>
              <a:t>Just shows the happy path</a:t>
            </a:r>
          </a:p>
        </p:txBody>
      </p:sp>
      <p:sp>
        <p:nvSpPr>
          <p:cNvPr id="4" name="Slide Number Placeholder 3"/>
          <p:cNvSpPr>
            <a:spLocks noGrp="1"/>
          </p:cNvSpPr>
          <p:nvPr>
            <p:ph type="sldNum" sz="quarter" idx="5"/>
          </p:nvPr>
        </p:nvSpPr>
        <p:spPr/>
        <p:txBody>
          <a:bodyPr/>
          <a:lstStyle/>
          <a:p>
            <a:fld id="{E7F4DF48-98A2-434B-B3B9-43F78FBD0266}" type="slidenum">
              <a:rPr lang="en-US" smtClean="0"/>
              <a:t>18</a:t>
            </a:fld>
            <a:endParaRPr lang="en-US"/>
          </a:p>
        </p:txBody>
      </p:sp>
    </p:spTree>
    <p:extLst>
      <p:ext uri="{BB962C8B-B14F-4D97-AF65-F5344CB8AC3E}">
        <p14:creationId xmlns:p14="http://schemas.microsoft.com/office/powerpoint/2010/main" val="4245832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it is reported by implementers…</a:t>
            </a:r>
          </a:p>
          <a:p>
            <a:r>
              <a:rPr lang="en-US" dirty="0"/>
              <a:t>ACE is now doing something similar in the case of getting “Unauthorized”</a:t>
            </a:r>
          </a:p>
        </p:txBody>
      </p:sp>
      <p:sp>
        <p:nvSpPr>
          <p:cNvPr id="4" name="Slide Number Placeholder 3"/>
          <p:cNvSpPr>
            <a:spLocks noGrp="1"/>
          </p:cNvSpPr>
          <p:nvPr>
            <p:ph type="sldNum" sz="quarter" idx="5"/>
          </p:nvPr>
        </p:nvSpPr>
        <p:spPr/>
        <p:txBody>
          <a:bodyPr/>
          <a:lstStyle/>
          <a:p>
            <a:fld id="{E7F4DF48-98A2-434B-B3B9-43F78FBD0266}" type="slidenum">
              <a:rPr lang="en-US" smtClean="0"/>
              <a:t>19</a:t>
            </a:fld>
            <a:endParaRPr lang="en-US"/>
          </a:p>
        </p:txBody>
      </p:sp>
    </p:spTree>
    <p:extLst>
      <p:ext uri="{BB962C8B-B14F-4D97-AF65-F5344CB8AC3E}">
        <p14:creationId xmlns:p14="http://schemas.microsoft.com/office/powerpoint/2010/main" val="3716256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it is reported by implementers…</a:t>
            </a:r>
          </a:p>
        </p:txBody>
      </p:sp>
      <p:sp>
        <p:nvSpPr>
          <p:cNvPr id="4" name="Slide Number Placeholder 3"/>
          <p:cNvSpPr>
            <a:spLocks noGrp="1"/>
          </p:cNvSpPr>
          <p:nvPr>
            <p:ph type="sldNum" sz="quarter" idx="5"/>
          </p:nvPr>
        </p:nvSpPr>
        <p:spPr/>
        <p:txBody>
          <a:bodyPr/>
          <a:lstStyle/>
          <a:p>
            <a:fld id="{E7F4DF48-98A2-434B-B3B9-43F78FBD0266}" type="slidenum">
              <a:rPr lang="en-US" smtClean="0"/>
              <a:t>20</a:t>
            </a:fld>
            <a:endParaRPr lang="en-US"/>
          </a:p>
        </p:txBody>
      </p:sp>
    </p:spTree>
    <p:extLst>
      <p:ext uri="{BB962C8B-B14F-4D97-AF65-F5344CB8AC3E}">
        <p14:creationId xmlns:p14="http://schemas.microsoft.com/office/powerpoint/2010/main" val="2473927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F4DF48-98A2-434B-B3B9-43F78FBD0266}" type="slidenum">
              <a:rPr lang="en-US" smtClean="0"/>
              <a:t>21</a:t>
            </a:fld>
            <a:endParaRPr lang="en-US"/>
          </a:p>
        </p:txBody>
      </p:sp>
    </p:spTree>
    <p:extLst>
      <p:ext uri="{BB962C8B-B14F-4D97-AF65-F5344CB8AC3E}">
        <p14:creationId xmlns:p14="http://schemas.microsoft.com/office/powerpoint/2010/main" val="3903620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F4DF48-98A2-434B-B3B9-43F78FBD0266}" type="slidenum">
              <a:rPr lang="en-US" smtClean="0"/>
              <a:t>22</a:t>
            </a:fld>
            <a:endParaRPr lang="en-US"/>
          </a:p>
        </p:txBody>
      </p:sp>
    </p:spTree>
    <p:extLst>
      <p:ext uri="{BB962C8B-B14F-4D97-AF65-F5344CB8AC3E}">
        <p14:creationId xmlns:p14="http://schemas.microsoft.com/office/powerpoint/2010/main" val="460058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has been done at </a:t>
            </a:r>
            <a:r>
              <a:rPr lang="en-US" dirty="0" err="1"/>
              <a:t>Kantara</a:t>
            </a:r>
            <a:r>
              <a:rPr lang="en-US" dirty="0"/>
              <a:t> Initiative; extension work and the business model work may continue to be incubated there</a:t>
            </a:r>
          </a:p>
          <a:p>
            <a:r>
              <a:rPr lang="en-US" dirty="0" err="1"/>
              <a:t>Sedimenting</a:t>
            </a:r>
            <a:r>
              <a:rPr lang="en-US" dirty="0"/>
              <a:t> modular pieces into wider communities where applicable is a goal</a:t>
            </a:r>
          </a:p>
          <a:p>
            <a:r>
              <a:rPr lang="en-US" dirty="0"/>
              <a:t>draft-</a:t>
            </a:r>
            <a:r>
              <a:rPr lang="en-US" dirty="0" err="1"/>
              <a:t>oauth</a:t>
            </a:r>
            <a:r>
              <a:rPr lang="en-US" dirty="0"/>
              <a:t>-</a:t>
            </a:r>
            <a:r>
              <a:rPr lang="en-US" dirty="0" err="1"/>
              <a:t>dyn-reg</a:t>
            </a:r>
            <a:r>
              <a:rPr lang="en-US" dirty="0"/>
              <a:t> originally from 2010, fed into RFC 7591</a:t>
            </a:r>
          </a:p>
          <a:p>
            <a:r>
              <a:rPr lang="en-US" dirty="0"/>
              <a:t>The contributed piece-parts were all part of UMA 1, from around 2015 – all expired and all ultimately folded into UMA2</a:t>
            </a:r>
          </a:p>
          <a:p>
            <a:r>
              <a:rPr lang="en-US" dirty="0"/>
              <a:t>ACE also in 2015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UMA1 contributions ultimately turned into “stubs” in 2016 – all expired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UMA 1 to 1.0.1 was to fix a session fixation attack in a rare corner case – the attack was similar to OAuth’s – it was fixed by adding an extension spec that UMA2 obsoletes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7F4DF48-98A2-434B-B3B9-43F78FBD0266}" type="slidenum">
              <a:rPr lang="en-US" smtClean="0"/>
              <a:t>2</a:t>
            </a:fld>
            <a:endParaRPr lang="en-US"/>
          </a:p>
        </p:txBody>
      </p:sp>
    </p:spTree>
    <p:extLst>
      <p:ext uri="{BB962C8B-B14F-4D97-AF65-F5344CB8AC3E}">
        <p14:creationId xmlns:p14="http://schemas.microsoft.com/office/powerpoint/2010/main" val="1621220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F4DF48-98A2-434B-B3B9-43F78FBD0266}" type="slidenum">
              <a:rPr lang="en-US" smtClean="0"/>
              <a:t>3</a:t>
            </a:fld>
            <a:endParaRPr lang="en-US"/>
          </a:p>
        </p:txBody>
      </p:sp>
    </p:spTree>
    <p:extLst>
      <p:ext uri="{BB962C8B-B14F-4D97-AF65-F5344CB8AC3E}">
        <p14:creationId xmlns:p14="http://schemas.microsoft.com/office/powerpoint/2010/main" val="3622482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F4DF48-98A2-434B-B3B9-43F78FBD0266}" type="slidenum">
              <a:rPr lang="en-US" smtClean="0"/>
              <a:t>4</a:t>
            </a:fld>
            <a:endParaRPr lang="en-US"/>
          </a:p>
        </p:txBody>
      </p:sp>
    </p:spTree>
    <p:extLst>
      <p:ext uri="{BB962C8B-B14F-4D97-AF65-F5344CB8AC3E}">
        <p14:creationId xmlns:p14="http://schemas.microsoft.com/office/powerpoint/2010/main" val="3632340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“resources” in a bit</a:t>
            </a:r>
          </a:p>
        </p:txBody>
      </p:sp>
      <p:sp>
        <p:nvSpPr>
          <p:cNvPr id="4" name="Slide Number Placeholder 3"/>
          <p:cNvSpPr>
            <a:spLocks noGrp="1"/>
          </p:cNvSpPr>
          <p:nvPr>
            <p:ph type="sldNum" sz="quarter" idx="5"/>
          </p:nvPr>
        </p:nvSpPr>
        <p:spPr/>
        <p:txBody>
          <a:bodyPr/>
          <a:lstStyle/>
          <a:p>
            <a:fld id="{E7F4DF48-98A2-434B-B3B9-43F78FBD0266}" type="slidenum">
              <a:rPr lang="en-US" smtClean="0"/>
              <a:t>5</a:t>
            </a:fld>
            <a:endParaRPr lang="en-US"/>
          </a:p>
        </p:txBody>
      </p:sp>
    </p:spTree>
    <p:extLst>
      <p:ext uri="{BB962C8B-B14F-4D97-AF65-F5344CB8AC3E}">
        <p14:creationId xmlns:p14="http://schemas.microsoft.com/office/powerpoint/2010/main" val="353996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Clients can be “dumber” about scopes while it’s smarter about bad flows (can recover better when it doesn’t get an access token without introducing risk)</a:t>
            </a:r>
          </a:p>
          <a:p>
            <a:r>
              <a:rPr lang="en-US" dirty="0"/>
              <a:t>API developers won’t have to introduce scope logic directly; can externalize entitlement logic so that a product manager etc. can define it (“open scopes”)</a:t>
            </a:r>
          </a:p>
        </p:txBody>
      </p:sp>
      <p:sp>
        <p:nvSpPr>
          <p:cNvPr id="4" name="Slide Number Placeholder 3"/>
          <p:cNvSpPr>
            <a:spLocks noGrp="1"/>
          </p:cNvSpPr>
          <p:nvPr>
            <p:ph type="sldNum" sz="quarter" idx="5"/>
          </p:nvPr>
        </p:nvSpPr>
        <p:spPr/>
        <p:txBody>
          <a:bodyPr/>
          <a:lstStyle/>
          <a:p>
            <a:fld id="{E7F4DF48-98A2-434B-B3B9-43F78FBD0266}" type="slidenum">
              <a:rPr lang="en-US" smtClean="0"/>
              <a:t>6</a:t>
            </a:fld>
            <a:endParaRPr lang="en-US"/>
          </a:p>
        </p:txBody>
      </p:sp>
    </p:spTree>
    <p:extLst>
      <p:ext uri="{BB962C8B-B14F-4D97-AF65-F5344CB8AC3E}">
        <p14:creationId xmlns:p14="http://schemas.microsoft.com/office/powerpoint/2010/main" val="1086166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F4DF48-98A2-434B-B3B9-43F78FBD0266}" type="slidenum">
              <a:rPr lang="en-US" smtClean="0"/>
              <a:t>8</a:t>
            </a:fld>
            <a:endParaRPr lang="en-US"/>
          </a:p>
        </p:txBody>
      </p:sp>
    </p:spTree>
    <p:extLst>
      <p:ext uri="{BB962C8B-B14F-4D97-AF65-F5344CB8AC3E}">
        <p14:creationId xmlns:p14="http://schemas.microsoft.com/office/powerpoint/2010/main" val="2610156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F4DF48-98A2-434B-B3B9-43F78FBD0266}" type="slidenum">
              <a:rPr lang="en-US" smtClean="0"/>
              <a:t>9</a:t>
            </a:fld>
            <a:endParaRPr lang="en-US"/>
          </a:p>
        </p:txBody>
      </p:sp>
    </p:spTree>
    <p:extLst>
      <p:ext uri="{BB962C8B-B14F-4D97-AF65-F5344CB8AC3E}">
        <p14:creationId xmlns:p14="http://schemas.microsoft.com/office/powerpoint/2010/main" val="3258572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permission tickets in a bit</a:t>
            </a:r>
          </a:p>
        </p:txBody>
      </p:sp>
      <p:sp>
        <p:nvSpPr>
          <p:cNvPr id="4" name="Slide Number Placeholder 3"/>
          <p:cNvSpPr>
            <a:spLocks noGrp="1"/>
          </p:cNvSpPr>
          <p:nvPr>
            <p:ph type="sldNum" sz="quarter" idx="5"/>
          </p:nvPr>
        </p:nvSpPr>
        <p:spPr/>
        <p:txBody>
          <a:bodyPr/>
          <a:lstStyle/>
          <a:p>
            <a:fld id="{E7F4DF48-98A2-434B-B3B9-43F78FBD0266}" type="slidenum">
              <a:rPr lang="en-US" smtClean="0"/>
              <a:t>10</a:t>
            </a:fld>
            <a:endParaRPr lang="en-US"/>
          </a:p>
        </p:txBody>
      </p:sp>
    </p:spTree>
    <p:extLst>
      <p:ext uri="{BB962C8B-B14F-4D97-AF65-F5344CB8AC3E}">
        <p14:creationId xmlns:p14="http://schemas.microsoft.com/office/powerpoint/2010/main" val="192221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C42D0-CC8B-B349-AF12-99DE8AB867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7B62ED-5514-C242-B9C0-DA4F0076C4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81075A-CC4D-F243-B8B9-1F645A1E39B2}"/>
              </a:ext>
            </a:extLst>
          </p:cNvPr>
          <p:cNvSpPr>
            <a:spLocks noGrp="1"/>
          </p:cNvSpPr>
          <p:nvPr>
            <p:ph type="dt" sz="half" idx="10"/>
          </p:nvPr>
        </p:nvSpPr>
        <p:spPr/>
        <p:txBody>
          <a:bodyPr/>
          <a:lstStyle/>
          <a:p>
            <a:fld id="{38F5096E-2767-FC46-95A9-B7BC8D3B2243}" type="datetime1">
              <a:rPr lang="en-US" smtClean="0"/>
              <a:t>3/14/19</a:t>
            </a:fld>
            <a:endParaRPr lang="en-US"/>
          </a:p>
        </p:txBody>
      </p:sp>
      <p:sp>
        <p:nvSpPr>
          <p:cNvPr id="5" name="Footer Placeholder 4">
            <a:extLst>
              <a:ext uri="{FF2B5EF4-FFF2-40B4-BE49-F238E27FC236}">
                <a16:creationId xmlns:a16="http://schemas.microsoft.com/office/drawing/2014/main" id="{97BA4A40-8F50-7442-BB18-344609533E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4492D1-D68F-9E47-BEF5-2EFA8C81216C}"/>
              </a:ext>
            </a:extLst>
          </p:cNvPr>
          <p:cNvSpPr>
            <a:spLocks noGrp="1"/>
          </p:cNvSpPr>
          <p:nvPr>
            <p:ph type="sldNum" sz="quarter" idx="12"/>
          </p:nvPr>
        </p:nvSpPr>
        <p:spPr/>
        <p:txBody>
          <a:bodyPr/>
          <a:lstStyle/>
          <a:p>
            <a:fld id="{C8B9D8ED-E29E-7540-8C3F-725717CEEFF2}" type="slidenum">
              <a:rPr lang="en-US" smtClean="0"/>
              <a:t>‹#›</a:t>
            </a:fld>
            <a:endParaRPr lang="en-US"/>
          </a:p>
        </p:txBody>
      </p:sp>
    </p:spTree>
    <p:extLst>
      <p:ext uri="{BB962C8B-B14F-4D97-AF65-F5344CB8AC3E}">
        <p14:creationId xmlns:p14="http://schemas.microsoft.com/office/powerpoint/2010/main" val="1064897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6EB5D-CB5B-8146-9A8B-92FD66FCE8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AB4C6D-349A-DF41-B423-B3B4C863D4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93C864-FA4A-1949-A2FF-446AFCCBF8FF}"/>
              </a:ext>
            </a:extLst>
          </p:cNvPr>
          <p:cNvSpPr>
            <a:spLocks noGrp="1"/>
          </p:cNvSpPr>
          <p:nvPr>
            <p:ph type="dt" sz="half" idx="10"/>
          </p:nvPr>
        </p:nvSpPr>
        <p:spPr/>
        <p:txBody>
          <a:bodyPr/>
          <a:lstStyle/>
          <a:p>
            <a:fld id="{6BDE9F7D-A6BA-3F41-9E96-A698F65AFB84}" type="datetime1">
              <a:rPr lang="en-US" smtClean="0"/>
              <a:t>3/14/19</a:t>
            </a:fld>
            <a:endParaRPr lang="en-US"/>
          </a:p>
        </p:txBody>
      </p:sp>
      <p:sp>
        <p:nvSpPr>
          <p:cNvPr id="5" name="Footer Placeholder 4">
            <a:extLst>
              <a:ext uri="{FF2B5EF4-FFF2-40B4-BE49-F238E27FC236}">
                <a16:creationId xmlns:a16="http://schemas.microsoft.com/office/drawing/2014/main" id="{B9F5BF24-E4C2-1E47-A708-B918B24E43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DC0E53-C956-0940-A641-83E78AEB8CEF}"/>
              </a:ext>
            </a:extLst>
          </p:cNvPr>
          <p:cNvSpPr>
            <a:spLocks noGrp="1"/>
          </p:cNvSpPr>
          <p:nvPr>
            <p:ph type="sldNum" sz="quarter" idx="12"/>
          </p:nvPr>
        </p:nvSpPr>
        <p:spPr/>
        <p:txBody>
          <a:bodyPr/>
          <a:lstStyle/>
          <a:p>
            <a:fld id="{C8B9D8ED-E29E-7540-8C3F-725717CEEFF2}" type="slidenum">
              <a:rPr lang="en-US" smtClean="0"/>
              <a:t>‹#›</a:t>
            </a:fld>
            <a:endParaRPr lang="en-US"/>
          </a:p>
        </p:txBody>
      </p:sp>
    </p:spTree>
    <p:extLst>
      <p:ext uri="{BB962C8B-B14F-4D97-AF65-F5344CB8AC3E}">
        <p14:creationId xmlns:p14="http://schemas.microsoft.com/office/powerpoint/2010/main" val="2571224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A987CA-0776-A344-9660-88B031515E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06C59B-AFAB-3E44-A9BC-09FADC518F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39E508-51B4-7B46-86C7-76F60DACE032}"/>
              </a:ext>
            </a:extLst>
          </p:cNvPr>
          <p:cNvSpPr>
            <a:spLocks noGrp="1"/>
          </p:cNvSpPr>
          <p:nvPr>
            <p:ph type="dt" sz="half" idx="10"/>
          </p:nvPr>
        </p:nvSpPr>
        <p:spPr/>
        <p:txBody>
          <a:bodyPr/>
          <a:lstStyle/>
          <a:p>
            <a:fld id="{247AE7C8-503E-9F43-A1FF-B980072A418B}" type="datetime1">
              <a:rPr lang="en-US" smtClean="0"/>
              <a:t>3/14/19</a:t>
            </a:fld>
            <a:endParaRPr lang="en-US"/>
          </a:p>
        </p:txBody>
      </p:sp>
      <p:sp>
        <p:nvSpPr>
          <p:cNvPr id="5" name="Footer Placeholder 4">
            <a:extLst>
              <a:ext uri="{FF2B5EF4-FFF2-40B4-BE49-F238E27FC236}">
                <a16:creationId xmlns:a16="http://schemas.microsoft.com/office/drawing/2014/main" id="{2F60AB9F-9C00-8D47-AF8C-B1E211E362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149E6-A557-8E48-876D-2D40D4F0FB5D}"/>
              </a:ext>
            </a:extLst>
          </p:cNvPr>
          <p:cNvSpPr>
            <a:spLocks noGrp="1"/>
          </p:cNvSpPr>
          <p:nvPr>
            <p:ph type="sldNum" sz="quarter" idx="12"/>
          </p:nvPr>
        </p:nvSpPr>
        <p:spPr/>
        <p:txBody>
          <a:bodyPr/>
          <a:lstStyle/>
          <a:p>
            <a:fld id="{C8B9D8ED-E29E-7540-8C3F-725717CEEFF2}" type="slidenum">
              <a:rPr lang="en-US" smtClean="0"/>
              <a:t>‹#›</a:t>
            </a:fld>
            <a:endParaRPr lang="en-US"/>
          </a:p>
        </p:txBody>
      </p:sp>
    </p:spTree>
    <p:extLst>
      <p:ext uri="{BB962C8B-B14F-4D97-AF65-F5344CB8AC3E}">
        <p14:creationId xmlns:p14="http://schemas.microsoft.com/office/powerpoint/2010/main" val="1198955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C96E1-1100-EE4C-ABDF-13DE0A87FC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54F81B-1E2E-3F4E-B960-2982682C45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8EEB4F-5475-6845-9725-C272FA15F4EB}"/>
              </a:ext>
            </a:extLst>
          </p:cNvPr>
          <p:cNvSpPr>
            <a:spLocks noGrp="1"/>
          </p:cNvSpPr>
          <p:nvPr>
            <p:ph type="dt" sz="half" idx="10"/>
          </p:nvPr>
        </p:nvSpPr>
        <p:spPr/>
        <p:txBody>
          <a:bodyPr/>
          <a:lstStyle/>
          <a:p>
            <a:fld id="{13DACD72-1140-D44F-8B04-674E135805C7}" type="datetime1">
              <a:rPr lang="en-US" smtClean="0"/>
              <a:t>3/14/19</a:t>
            </a:fld>
            <a:endParaRPr lang="en-US"/>
          </a:p>
        </p:txBody>
      </p:sp>
      <p:sp>
        <p:nvSpPr>
          <p:cNvPr id="5" name="Footer Placeholder 4">
            <a:extLst>
              <a:ext uri="{FF2B5EF4-FFF2-40B4-BE49-F238E27FC236}">
                <a16:creationId xmlns:a16="http://schemas.microsoft.com/office/drawing/2014/main" id="{20F8A1CD-5766-8E44-8BDB-C7D236B95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64DCF-0515-D448-AB38-C352286D40A5}"/>
              </a:ext>
            </a:extLst>
          </p:cNvPr>
          <p:cNvSpPr>
            <a:spLocks noGrp="1"/>
          </p:cNvSpPr>
          <p:nvPr>
            <p:ph type="sldNum" sz="quarter" idx="12"/>
          </p:nvPr>
        </p:nvSpPr>
        <p:spPr/>
        <p:txBody>
          <a:bodyPr/>
          <a:lstStyle/>
          <a:p>
            <a:fld id="{C8B9D8ED-E29E-7540-8C3F-725717CEEFF2}" type="slidenum">
              <a:rPr lang="en-US" smtClean="0"/>
              <a:t>‹#›</a:t>
            </a:fld>
            <a:endParaRPr lang="en-US"/>
          </a:p>
        </p:txBody>
      </p:sp>
    </p:spTree>
    <p:extLst>
      <p:ext uri="{BB962C8B-B14F-4D97-AF65-F5344CB8AC3E}">
        <p14:creationId xmlns:p14="http://schemas.microsoft.com/office/powerpoint/2010/main" val="1219365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D2BDE-E5C3-EA4B-9E1F-061D1EB875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2DEAE0-70FE-6F42-9260-32493C0020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81580C-B2D0-8E4D-A715-C46B3FCA5B58}"/>
              </a:ext>
            </a:extLst>
          </p:cNvPr>
          <p:cNvSpPr>
            <a:spLocks noGrp="1"/>
          </p:cNvSpPr>
          <p:nvPr>
            <p:ph type="dt" sz="half" idx="10"/>
          </p:nvPr>
        </p:nvSpPr>
        <p:spPr/>
        <p:txBody>
          <a:bodyPr/>
          <a:lstStyle/>
          <a:p>
            <a:fld id="{6BD18D83-577B-784C-9814-38161DB7A832}" type="datetime1">
              <a:rPr lang="en-US" smtClean="0"/>
              <a:t>3/14/19</a:t>
            </a:fld>
            <a:endParaRPr lang="en-US"/>
          </a:p>
        </p:txBody>
      </p:sp>
      <p:sp>
        <p:nvSpPr>
          <p:cNvPr id="5" name="Footer Placeholder 4">
            <a:extLst>
              <a:ext uri="{FF2B5EF4-FFF2-40B4-BE49-F238E27FC236}">
                <a16:creationId xmlns:a16="http://schemas.microsoft.com/office/drawing/2014/main" id="{E544D5DE-2CFF-544B-A81F-2E2BFB2357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E0B8F8-9042-AE40-B8C3-5E23D33E1B15}"/>
              </a:ext>
            </a:extLst>
          </p:cNvPr>
          <p:cNvSpPr>
            <a:spLocks noGrp="1"/>
          </p:cNvSpPr>
          <p:nvPr>
            <p:ph type="sldNum" sz="quarter" idx="12"/>
          </p:nvPr>
        </p:nvSpPr>
        <p:spPr/>
        <p:txBody>
          <a:bodyPr/>
          <a:lstStyle/>
          <a:p>
            <a:fld id="{C8B9D8ED-E29E-7540-8C3F-725717CEEFF2}" type="slidenum">
              <a:rPr lang="en-US" smtClean="0"/>
              <a:t>‹#›</a:t>
            </a:fld>
            <a:endParaRPr lang="en-US"/>
          </a:p>
        </p:txBody>
      </p:sp>
    </p:spTree>
    <p:extLst>
      <p:ext uri="{BB962C8B-B14F-4D97-AF65-F5344CB8AC3E}">
        <p14:creationId xmlns:p14="http://schemas.microsoft.com/office/powerpoint/2010/main" val="411719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7ABB1-A26F-D948-8938-BA787F8185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051F97-BC10-894C-93EA-818D344F85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097495-8AFD-0042-A71C-50D7B99BBF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878A25-88CA-F244-8CF9-E18D7E3BB008}"/>
              </a:ext>
            </a:extLst>
          </p:cNvPr>
          <p:cNvSpPr>
            <a:spLocks noGrp="1"/>
          </p:cNvSpPr>
          <p:nvPr>
            <p:ph type="dt" sz="half" idx="10"/>
          </p:nvPr>
        </p:nvSpPr>
        <p:spPr/>
        <p:txBody>
          <a:bodyPr/>
          <a:lstStyle/>
          <a:p>
            <a:fld id="{2917D7FA-6968-864F-8C37-224E6721D700}" type="datetime1">
              <a:rPr lang="en-US" smtClean="0"/>
              <a:t>3/14/19</a:t>
            </a:fld>
            <a:endParaRPr lang="en-US"/>
          </a:p>
        </p:txBody>
      </p:sp>
      <p:sp>
        <p:nvSpPr>
          <p:cNvPr id="6" name="Footer Placeholder 5">
            <a:extLst>
              <a:ext uri="{FF2B5EF4-FFF2-40B4-BE49-F238E27FC236}">
                <a16:creationId xmlns:a16="http://schemas.microsoft.com/office/drawing/2014/main" id="{6EB818FD-95EB-DF48-9A18-91274800E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1C9AD8-53F2-9E47-98CC-7E7518EAAC3E}"/>
              </a:ext>
            </a:extLst>
          </p:cNvPr>
          <p:cNvSpPr>
            <a:spLocks noGrp="1"/>
          </p:cNvSpPr>
          <p:nvPr>
            <p:ph type="sldNum" sz="quarter" idx="12"/>
          </p:nvPr>
        </p:nvSpPr>
        <p:spPr/>
        <p:txBody>
          <a:bodyPr/>
          <a:lstStyle/>
          <a:p>
            <a:fld id="{C8B9D8ED-E29E-7540-8C3F-725717CEEFF2}" type="slidenum">
              <a:rPr lang="en-US" smtClean="0"/>
              <a:t>‹#›</a:t>
            </a:fld>
            <a:endParaRPr lang="en-US"/>
          </a:p>
        </p:txBody>
      </p:sp>
    </p:spTree>
    <p:extLst>
      <p:ext uri="{BB962C8B-B14F-4D97-AF65-F5344CB8AC3E}">
        <p14:creationId xmlns:p14="http://schemas.microsoft.com/office/powerpoint/2010/main" val="928315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ECB7C-8B29-6440-9A4E-BA39AD8EFA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7D3191-6C1E-7045-85D2-67D18156D0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2BD7FF-F504-BF43-AD31-DBBFCF9F9D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CE306E-BCA0-A245-8305-09829CB6EF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75D289-27FB-194B-897A-51DB5C5EE6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B8E68D-9B63-2643-A211-B9F31B89A57B}"/>
              </a:ext>
            </a:extLst>
          </p:cNvPr>
          <p:cNvSpPr>
            <a:spLocks noGrp="1"/>
          </p:cNvSpPr>
          <p:nvPr>
            <p:ph type="dt" sz="half" idx="10"/>
          </p:nvPr>
        </p:nvSpPr>
        <p:spPr/>
        <p:txBody>
          <a:bodyPr/>
          <a:lstStyle/>
          <a:p>
            <a:fld id="{87771023-3417-8C4C-821E-A996599287D2}" type="datetime1">
              <a:rPr lang="en-US" smtClean="0"/>
              <a:t>3/14/19</a:t>
            </a:fld>
            <a:endParaRPr lang="en-US"/>
          </a:p>
        </p:txBody>
      </p:sp>
      <p:sp>
        <p:nvSpPr>
          <p:cNvPr id="8" name="Footer Placeholder 7">
            <a:extLst>
              <a:ext uri="{FF2B5EF4-FFF2-40B4-BE49-F238E27FC236}">
                <a16:creationId xmlns:a16="http://schemas.microsoft.com/office/drawing/2014/main" id="{3F7BFBC4-E5BD-F84B-9B58-73DDB8E827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FC1032-DEE5-C142-B4E9-44351E3DBDD9}"/>
              </a:ext>
            </a:extLst>
          </p:cNvPr>
          <p:cNvSpPr>
            <a:spLocks noGrp="1"/>
          </p:cNvSpPr>
          <p:nvPr>
            <p:ph type="sldNum" sz="quarter" idx="12"/>
          </p:nvPr>
        </p:nvSpPr>
        <p:spPr/>
        <p:txBody>
          <a:bodyPr/>
          <a:lstStyle/>
          <a:p>
            <a:fld id="{C8B9D8ED-E29E-7540-8C3F-725717CEEFF2}" type="slidenum">
              <a:rPr lang="en-US" smtClean="0"/>
              <a:t>‹#›</a:t>
            </a:fld>
            <a:endParaRPr lang="en-US"/>
          </a:p>
        </p:txBody>
      </p:sp>
    </p:spTree>
    <p:extLst>
      <p:ext uri="{BB962C8B-B14F-4D97-AF65-F5344CB8AC3E}">
        <p14:creationId xmlns:p14="http://schemas.microsoft.com/office/powerpoint/2010/main" val="68339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F0AE5-2315-BC4E-9F5D-1EDB6656A1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A921DF-F1A3-3E48-8F6E-FFDD1D77165E}"/>
              </a:ext>
            </a:extLst>
          </p:cNvPr>
          <p:cNvSpPr>
            <a:spLocks noGrp="1"/>
          </p:cNvSpPr>
          <p:nvPr>
            <p:ph type="dt" sz="half" idx="10"/>
          </p:nvPr>
        </p:nvSpPr>
        <p:spPr/>
        <p:txBody>
          <a:bodyPr/>
          <a:lstStyle/>
          <a:p>
            <a:fld id="{7AFB2693-371A-1A46-9C08-2ADF9F8FF4C1}" type="datetime1">
              <a:rPr lang="en-US" smtClean="0"/>
              <a:t>3/14/19</a:t>
            </a:fld>
            <a:endParaRPr lang="en-US"/>
          </a:p>
        </p:txBody>
      </p:sp>
      <p:sp>
        <p:nvSpPr>
          <p:cNvPr id="4" name="Footer Placeholder 3">
            <a:extLst>
              <a:ext uri="{FF2B5EF4-FFF2-40B4-BE49-F238E27FC236}">
                <a16:creationId xmlns:a16="http://schemas.microsoft.com/office/drawing/2014/main" id="{68D78F3D-CE83-844D-8EE9-6DDE0DDE8A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257C66-CBBC-964F-A32C-BEFF3C3403D7}"/>
              </a:ext>
            </a:extLst>
          </p:cNvPr>
          <p:cNvSpPr>
            <a:spLocks noGrp="1"/>
          </p:cNvSpPr>
          <p:nvPr>
            <p:ph type="sldNum" sz="quarter" idx="12"/>
          </p:nvPr>
        </p:nvSpPr>
        <p:spPr/>
        <p:txBody>
          <a:bodyPr/>
          <a:lstStyle/>
          <a:p>
            <a:fld id="{C8B9D8ED-E29E-7540-8C3F-725717CEEFF2}" type="slidenum">
              <a:rPr lang="en-US" smtClean="0"/>
              <a:t>‹#›</a:t>
            </a:fld>
            <a:endParaRPr lang="en-US"/>
          </a:p>
        </p:txBody>
      </p:sp>
    </p:spTree>
    <p:extLst>
      <p:ext uri="{BB962C8B-B14F-4D97-AF65-F5344CB8AC3E}">
        <p14:creationId xmlns:p14="http://schemas.microsoft.com/office/powerpoint/2010/main" val="4161449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FEB068-8494-9D49-986D-35877F3D7979}"/>
              </a:ext>
            </a:extLst>
          </p:cNvPr>
          <p:cNvSpPr>
            <a:spLocks noGrp="1"/>
          </p:cNvSpPr>
          <p:nvPr>
            <p:ph type="dt" sz="half" idx="10"/>
          </p:nvPr>
        </p:nvSpPr>
        <p:spPr/>
        <p:txBody>
          <a:bodyPr/>
          <a:lstStyle/>
          <a:p>
            <a:fld id="{9C564171-3D33-5849-8FBE-BFE59963FBC0}" type="datetime1">
              <a:rPr lang="en-US" smtClean="0"/>
              <a:t>3/14/19</a:t>
            </a:fld>
            <a:endParaRPr lang="en-US"/>
          </a:p>
        </p:txBody>
      </p:sp>
      <p:sp>
        <p:nvSpPr>
          <p:cNvPr id="3" name="Footer Placeholder 2">
            <a:extLst>
              <a:ext uri="{FF2B5EF4-FFF2-40B4-BE49-F238E27FC236}">
                <a16:creationId xmlns:a16="http://schemas.microsoft.com/office/drawing/2014/main" id="{7CC3D377-BAD0-BF41-8888-2C9733E5A6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2768BA-9D73-1847-8E25-0E8CA25D4647}"/>
              </a:ext>
            </a:extLst>
          </p:cNvPr>
          <p:cNvSpPr>
            <a:spLocks noGrp="1"/>
          </p:cNvSpPr>
          <p:nvPr>
            <p:ph type="sldNum" sz="quarter" idx="12"/>
          </p:nvPr>
        </p:nvSpPr>
        <p:spPr/>
        <p:txBody>
          <a:bodyPr/>
          <a:lstStyle/>
          <a:p>
            <a:fld id="{C8B9D8ED-E29E-7540-8C3F-725717CEEFF2}" type="slidenum">
              <a:rPr lang="en-US" smtClean="0"/>
              <a:t>‹#›</a:t>
            </a:fld>
            <a:endParaRPr lang="en-US"/>
          </a:p>
        </p:txBody>
      </p:sp>
    </p:spTree>
    <p:extLst>
      <p:ext uri="{BB962C8B-B14F-4D97-AF65-F5344CB8AC3E}">
        <p14:creationId xmlns:p14="http://schemas.microsoft.com/office/powerpoint/2010/main" val="203788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BB94A-6A1A-784A-BDCF-9D05005826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D131AC-EB06-6440-BEC2-5EF8DFC77B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3441F9-28E7-7348-B3EA-22566BA830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E202F2-0B49-674F-8046-4EFE89E7A449}"/>
              </a:ext>
            </a:extLst>
          </p:cNvPr>
          <p:cNvSpPr>
            <a:spLocks noGrp="1"/>
          </p:cNvSpPr>
          <p:nvPr>
            <p:ph type="dt" sz="half" idx="10"/>
          </p:nvPr>
        </p:nvSpPr>
        <p:spPr/>
        <p:txBody>
          <a:bodyPr/>
          <a:lstStyle/>
          <a:p>
            <a:fld id="{726B03CA-980D-694D-B82A-DDF367E13AC9}" type="datetime1">
              <a:rPr lang="en-US" smtClean="0"/>
              <a:t>3/14/19</a:t>
            </a:fld>
            <a:endParaRPr lang="en-US"/>
          </a:p>
        </p:txBody>
      </p:sp>
      <p:sp>
        <p:nvSpPr>
          <p:cNvPr id="6" name="Footer Placeholder 5">
            <a:extLst>
              <a:ext uri="{FF2B5EF4-FFF2-40B4-BE49-F238E27FC236}">
                <a16:creationId xmlns:a16="http://schemas.microsoft.com/office/drawing/2014/main" id="{CCAC4B88-50E3-884E-B6CE-9299EDB293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9BBB86-F81B-9F49-8194-EAF85472ACE7}"/>
              </a:ext>
            </a:extLst>
          </p:cNvPr>
          <p:cNvSpPr>
            <a:spLocks noGrp="1"/>
          </p:cNvSpPr>
          <p:nvPr>
            <p:ph type="sldNum" sz="quarter" idx="12"/>
          </p:nvPr>
        </p:nvSpPr>
        <p:spPr/>
        <p:txBody>
          <a:bodyPr/>
          <a:lstStyle/>
          <a:p>
            <a:fld id="{C8B9D8ED-E29E-7540-8C3F-725717CEEFF2}" type="slidenum">
              <a:rPr lang="en-US" smtClean="0"/>
              <a:t>‹#›</a:t>
            </a:fld>
            <a:endParaRPr lang="en-US"/>
          </a:p>
        </p:txBody>
      </p:sp>
    </p:spTree>
    <p:extLst>
      <p:ext uri="{BB962C8B-B14F-4D97-AF65-F5344CB8AC3E}">
        <p14:creationId xmlns:p14="http://schemas.microsoft.com/office/powerpoint/2010/main" val="1185495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80585-60E1-E942-AE02-AED83818D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D51F2F-44E8-5745-B59B-0C4358CFA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F659D1-A16E-6242-A63F-A14AB53D1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4A1C4F-A59F-1243-AA64-61B769291A70}"/>
              </a:ext>
            </a:extLst>
          </p:cNvPr>
          <p:cNvSpPr>
            <a:spLocks noGrp="1"/>
          </p:cNvSpPr>
          <p:nvPr>
            <p:ph type="dt" sz="half" idx="10"/>
          </p:nvPr>
        </p:nvSpPr>
        <p:spPr/>
        <p:txBody>
          <a:bodyPr/>
          <a:lstStyle/>
          <a:p>
            <a:fld id="{E2FEF0EC-B4DA-0847-BB12-869F07B3AAE3}" type="datetime1">
              <a:rPr lang="en-US" smtClean="0"/>
              <a:t>3/14/19</a:t>
            </a:fld>
            <a:endParaRPr lang="en-US"/>
          </a:p>
        </p:txBody>
      </p:sp>
      <p:sp>
        <p:nvSpPr>
          <p:cNvPr id="6" name="Footer Placeholder 5">
            <a:extLst>
              <a:ext uri="{FF2B5EF4-FFF2-40B4-BE49-F238E27FC236}">
                <a16:creationId xmlns:a16="http://schemas.microsoft.com/office/drawing/2014/main" id="{A2DBE77A-FAAC-3C49-9C2D-E3C94FE538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640539-76D6-6B44-A1C2-298D25EB2A39}"/>
              </a:ext>
            </a:extLst>
          </p:cNvPr>
          <p:cNvSpPr>
            <a:spLocks noGrp="1"/>
          </p:cNvSpPr>
          <p:nvPr>
            <p:ph type="sldNum" sz="quarter" idx="12"/>
          </p:nvPr>
        </p:nvSpPr>
        <p:spPr/>
        <p:txBody>
          <a:bodyPr/>
          <a:lstStyle/>
          <a:p>
            <a:fld id="{C8B9D8ED-E29E-7540-8C3F-725717CEEFF2}" type="slidenum">
              <a:rPr lang="en-US" smtClean="0"/>
              <a:t>‹#›</a:t>
            </a:fld>
            <a:endParaRPr lang="en-US"/>
          </a:p>
        </p:txBody>
      </p:sp>
    </p:spTree>
    <p:extLst>
      <p:ext uri="{BB962C8B-B14F-4D97-AF65-F5344CB8AC3E}">
        <p14:creationId xmlns:p14="http://schemas.microsoft.com/office/powerpoint/2010/main" val="1386311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1796F6-AA54-674C-8734-1EE9EDDF38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C4E51B-81D8-7744-A361-EAEC4E7AF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271903-5EC1-5D4B-81F6-970EFD53A7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71F8A-070D-6F4B-B267-B18781C715E2}" type="datetime1">
              <a:rPr lang="en-US" smtClean="0"/>
              <a:t>3/14/19</a:t>
            </a:fld>
            <a:endParaRPr lang="en-US"/>
          </a:p>
        </p:txBody>
      </p:sp>
      <p:sp>
        <p:nvSpPr>
          <p:cNvPr id="5" name="Footer Placeholder 4">
            <a:extLst>
              <a:ext uri="{FF2B5EF4-FFF2-40B4-BE49-F238E27FC236}">
                <a16:creationId xmlns:a16="http://schemas.microsoft.com/office/drawing/2014/main" id="{D4DA4F80-3069-264B-8446-7E10E20B84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5D7942-62F8-514D-850B-30EE49D422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9D8ED-E29E-7540-8C3F-725717CEEFF2}" type="slidenum">
              <a:rPr lang="en-US" smtClean="0"/>
              <a:t>‹#›</a:t>
            </a:fld>
            <a:endParaRPr lang="en-US"/>
          </a:p>
        </p:txBody>
      </p:sp>
    </p:spTree>
    <p:extLst>
      <p:ext uri="{BB962C8B-B14F-4D97-AF65-F5344CB8AC3E}">
        <p14:creationId xmlns:p14="http://schemas.microsoft.com/office/powerpoint/2010/main" val="3101412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ve.maler@forgerock.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maciej.machulak@gmai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kantarainitiative.org/confluence/display/uma/UMA+Implementation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230E5-5900-0F4B-A699-7FB40A6CBE6D}"/>
              </a:ext>
            </a:extLst>
          </p:cNvPr>
          <p:cNvSpPr>
            <a:spLocks noGrp="1"/>
          </p:cNvSpPr>
          <p:nvPr>
            <p:ph type="ctrTitle"/>
          </p:nvPr>
        </p:nvSpPr>
        <p:spPr>
          <a:xfrm>
            <a:off x="1524000" y="1096963"/>
            <a:ext cx="9144000" cy="2387600"/>
          </a:xfrm>
        </p:spPr>
        <p:txBody>
          <a:bodyPr anchor="ctr" anchorCtr="0">
            <a:normAutofit fontScale="90000"/>
          </a:bodyPr>
          <a:lstStyle/>
          <a:p>
            <a:r>
              <a:rPr lang="en-US" dirty="0"/>
              <a:t>Cross-party delegation with User-Managed Access (UMA2)</a:t>
            </a:r>
          </a:p>
        </p:txBody>
      </p:sp>
      <p:sp>
        <p:nvSpPr>
          <p:cNvPr id="3" name="Subtitle 2">
            <a:extLst>
              <a:ext uri="{FF2B5EF4-FFF2-40B4-BE49-F238E27FC236}">
                <a16:creationId xmlns:a16="http://schemas.microsoft.com/office/drawing/2014/main" id="{CB6A2AB3-1F55-8249-90D7-BB5BD5B88214}"/>
              </a:ext>
            </a:extLst>
          </p:cNvPr>
          <p:cNvSpPr>
            <a:spLocks noGrp="1"/>
          </p:cNvSpPr>
          <p:nvPr>
            <p:ph type="subTitle" idx="1"/>
          </p:nvPr>
        </p:nvSpPr>
        <p:spPr>
          <a:xfrm>
            <a:off x="1524000" y="3754437"/>
            <a:ext cx="9144000" cy="2684463"/>
          </a:xfrm>
        </p:spPr>
        <p:txBody>
          <a:bodyPr>
            <a:noAutofit/>
          </a:bodyPr>
          <a:lstStyle/>
          <a:p>
            <a:r>
              <a:rPr lang="en-US" b="1" dirty="0">
                <a:solidFill>
                  <a:schemeClr val="accent6">
                    <a:lumMod val="50000"/>
                  </a:schemeClr>
                </a:solidFill>
              </a:rPr>
              <a:t>draft-</a:t>
            </a:r>
            <a:r>
              <a:rPr lang="en-US" b="1" dirty="0" err="1">
                <a:solidFill>
                  <a:schemeClr val="accent6">
                    <a:lumMod val="50000"/>
                  </a:schemeClr>
                </a:solidFill>
              </a:rPr>
              <a:t>maler</a:t>
            </a:r>
            <a:r>
              <a:rPr lang="en-US" b="1" dirty="0">
                <a:solidFill>
                  <a:schemeClr val="accent6">
                    <a:lumMod val="50000"/>
                  </a:schemeClr>
                </a:solidFill>
              </a:rPr>
              <a:t>-</a:t>
            </a:r>
            <a:r>
              <a:rPr lang="en-US" b="1" dirty="0" err="1">
                <a:solidFill>
                  <a:schemeClr val="accent6">
                    <a:lumMod val="50000"/>
                  </a:schemeClr>
                </a:solidFill>
              </a:rPr>
              <a:t>oauth-umagrant</a:t>
            </a:r>
            <a:br>
              <a:rPr lang="en-US" dirty="0"/>
            </a:br>
            <a:r>
              <a:rPr lang="en-US" b="1" dirty="0">
                <a:solidFill>
                  <a:schemeClr val="accent6">
                    <a:lumMod val="50000"/>
                  </a:schemeClr>
                </a:solidFill>
              </a:rPr>
              <a:t>draft-</a:t>
            </a:r>
            <a:r>
              <a:rPr lang="en-US" b="1" dirty="0" err="1">
                <a:solidFill>
                  <a:schemeClr val="accent6">
                    <a:lumMod val="50000"/>
                  </a:schemeClr>
                </a:solidFill>
              </a:rPr>
              <a:t>maler</a:t>
            </a:r>
            <a:r>
              <a:rPr lang="en-US" b="1" dirty="0">
                <a:solidFill>
                  <a:schemeClr val="accent6">
                    <a:lumMod val="50000"/>
                  </a:schemeClr>
                </a:solidFill>
              </a:rPr>
              <a:t>-</a:t>
            </a:r>
            <a:r>
              <a:rPr lang="en-US" b="1" dirty="0" err="1">
                <a:solidFill>
                  <a:schemeClr val="accent6">
                    <a:lumMod val="50000"/>
                  </a:schemeClr>
                </a:solidFill>
              </a:rPr>
              <a:t>oauth-umafedauthz</a:t>
            </a:r>
            <a:endParaRPr lang="en-US" b="1" dirty="0">
              <a:solidFill>
                <a:schemeClr val="accent6">
                  <a:lumMod val="50000"/>
                </a:schemeClr>
              </a:solidFill>
            </a:endParaRPr>
          </a:p>
          <a:p>
            <a:pPr>
              <a:spcBef>
                <a:spcPts val="1400"/>
              </a:spcBef>
            </a:pPr>
            <a:r>
              <a:rPr lang="en-US" dirty="0"/>
              <a:t>Eve Maler (</a:t>
            </a:r>
            <a:r>
              <a:rPr lang="en-US" dirty="0">
                <a:hlinkClick r:id="rId3"/>
              </a:rPr>
              <a:t>eve.maler@forgerock.com</a:t>
            </a:r>
            <a:r>
              <a:rPr lang="en-US" dirty="0"/>
              <a:t>) and</a:t>
            </a:r>
            <a:br>
              <a:rPr lang="en-US" dirty="0"/>
            </a:br>
            <a:r>
              <a:rPr lang="en-US" dirty="0" err="1"/>
              <a:t>Maciej</a:t>
            </a:r>
            <a:r>
              <a:rPr lang="en-US" dirty="0"/>
              <a:t> </a:t>
            </a:r>
            <a:r>
              <a:rPr lang="en-US" dirty="0" err="1"/>
              <a:t>Machulak</a:t>
            </a:r>
            <a:r>
              <a:rPr lang="en-US" dirty="0"/>
              <a:t> (</a:t>
            </a:r>
            <a:r>
              <a:rPr lang="en-US" dirty="0">
                <a:hlinkClick r:id="rId4"/>
              </a:rPr>
              <a:t>maciej.machulak@gmail.com</a:t>
            </a:r>
            <a:r>
              <a:rPr lang="en-US" dirty="0"/>
              <a:t>)</a:t>
            </a:r>
          </a:p>
          <a:p>
            <a:pPr>
              <a:spcBef>
                <a:spcPts val="1400"/>
              </a:spcBef>
            </a:pPr>
            <a:r>
              <a:rPr lang="en-US" dirty="0"/>
              <a:t>IETF 104 – OAuth Working Group</a:t>
            </a:r>
          </a:p>
        </p:txBody>
      </p:sp>
      <p:sp>
        <p:nvSpPr>
          <p:cNvPr id="4" name="Slide Number Placeholder 3">
            <a:extLst>
              <a:ext uri="{FF2B5EF4-FFF2-40B4-BE49-F238E27FC236}">
                <a16:creationId xmlns:a16="http://schemas.microsoft.com/office/drawing/2014/main" id="{761EFE89-571E-A043-9800-E06F74CB4698}"/>
              </a:ext>
            </a:extLst>
          </p:cNvPr>
          <p:cNvSpPr>
            <a:spLocks noGrp="1"/>
          </p:cNvSpPr>
          <p:nvPr>
            <p:ph type="sldNum" sz="quarter" idx="12"/>
          </p:nvPr>
        </p:nvSpPr>
        <p:spPr/>
        <p:txBody>
          <a:bodyPr/>
          <a:lstStyle/>
          <a:p>
            <a:fld id="{C8B9D8ED-E29E-7540-8C3F-725717CEEFF2}" type="slidenum">
              <a:rPr lang="en-US" smtClean="0"/>
              <a:t>1</a:t>
            </a:fld>
            <a:endParaRPr lang="en-US"/>
          </a:p>
        </p:txBody>
      </p:sp>
    </p:spTree>
    <p:extLst>
      <p:ext uri="{BB962C8B-B14F-4D97-AF65-F5344CB8AC3E}">
        <p14:creationId xmlns:p14="http://schemas.microsoft.com/office/powerpoint/2010/main" val="70697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C3C0-BFB8-CA4E-BF54-B74E8146BB5C}"/>
              </a:ext>
            </a:extLst>
          </p:cNvPr>
          <p:cNvSpPr>
            <a:spLocks noGrp="1"/>
          </p:cNvSpPr>
          <p:nvPr>
            <p:ph type="title"/>
          </p:nvPr>
        </p:nvSpPr>
        <p:spPr>
          <a:xfrm>
            <a:off x="0" y="1"/>
            <a:ext cx="2171700" cy="1371600"/>
          </a:xfrm>
        </p:spPr>
        <p:txBody>
          <a:bodyPr>
            <a:normAutofit/>
          </a:bodyPr>
          <a:lstStyle/>
          <a:p>
            <a:r>
              <a:rPr lang="en-US" sz="2900" dirty="0"/>
              <a:t>Abstract sequence for UMA2 grant</a:t>
            </a:r>
            <a:endParaRPr lang="en-US" sz="2000" dirty="0"/>
          </a:p>
        </p:txBody>
      </p:sp>
      <p:sp>
        <p:nvSpPr>
          <p:cNvPr id="4" name="Slide Number Placeholder 3">
            <a:extLst>
              <a:ext uri="{FF2B5EF4-FFF2-40B4-BE49-F238E27FC236}">
                <a16:creationId xmlns:a16="http://schemas.microsoft.com/office/drawing/2014/main" id="{CD2B70A6-3B98-304D-A6F4-D67AFCEFED97}"/>
              </a:ext>
            </a:extLst>
          </p:cNvPr>
          <p:cNvSpPr>
            <a:spLocks noGrp="1"/>
          </p:cNvSpPr>
          <p:nvPr>
            <p:ph type="sldNum" sz="quarter" idx="12"/>
          </p:nvPr>
        </p:nvSpPr>
        <p:spPr/>
        <p:txBody>
          <a:bodyPr/>
          <a:lstStyle/>
          <a:p>
            <a:fld id="{C8B9D8ED-E29E-7540-8C3F-725717CEEFF2}" type="slidenum">
              <a:rPr lang="en-US" smtClean="0"/>
              <a:t>10</a:t>
            </a:fld>
            <a:endParaRPr lang="en-US"/>
          </a:p>
        </p:txBody>
      </p:sp>
      <p:pic>
        <p:nvPicPr>
          <p:cNvPr id="3" name="Picture 2">
            <a:extLst>
              <a:ext uri="{FF2B5EF4-FFF2-40B4-BE49-F238E27FC236}">
                <a16:creationId xmlns:a16="http://schemas.microsoft.com/office/drawing/2014/main" id="{3480F70F-EDF3-104E-96A2-490EFF28FAF7}"/>
              </a:ext>
            </a:extLst>
          </p:cNvPr>
          <p:cNvPicPr>
            <a:picLocks noChangeAspect="1"/>
          </p:cNvPicPr>
          <p:nvPr/>
        </p:nvPicPr>
        <p:blipFill>
          <a:blip r:embed="rId3"/>
          <a:stretch>
            <a:fillRect/>
          </a:stretch>
        </p:blipFill>
        <p:spPr>
          <a:xfrm>
            <a:off x="1009650" y="1341621"/>
            <a:ext cx="10172700" cy="1727200"/>
          </a:xfrm>
          <a:prstGeom prst="rect">
            <a:avLst/>
          </a:prstGeom>
        </p:spPr>
      </p:pic>
      <p:sp>
        <p:nvSpPr>
          <p:cNvPr id="6" name="Rounded Rectangle 5">
            <a:extLst>
              <a:ext uri="{FF2B5EF4-FFF2-40B4-BE49-F238E27FC236}">
                <a16:creationId xmlns:a16="http://schemas.microsoft.com/office/drawing/2014/main" id="{241A3D07-FB4D-934B-9EFF-413115BCF502}"/>
              </a:ext>
            </a:extLst>
          </p:cNvPr>
          <p:cNvSpPr/>
          <p:nvPr/>
        </p:nvSpPr>
        <p:spPr>
          <a:xfrm>
            <a:off x="3314700" y="342900"/>
            <a:ext cx="5562600" cy="901700"/>
          </a:xfrm>
          <a:prstGeom prst="round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A </a:t>
            </a:r>
            <a:r>
              <a:rPr lang="en-US" b="1" dirty="0">
                <a:solidFill>
                  <a:schemeClr val="accent1">
                    <a:lumMod val="50000"/>
                  </a:schemeClr>
                </a:solidFill>
              </a:rPr>
              <a:t>permission ticket</a:t>
            </a:r>
            <a:r>
              <a:rPr lang="en-US" dirty="0">
                <a:solidFill>
                  <a:schemeClr val="accent1">
                    <a:lumMod val="50000"/>
                  </a:schemeClr>
                </a:solidFill>
              </a:rPr>
              <a:t> is initially conveyed by RS (from AS) in the header (</a:t>
            </a:r>
            <a:r>
              <a:rPr lang="en-US" b="1" dirty="0">
                <a:solidFill>
                  <a:schemeClr val="accent6">
                    <a:lumMod val="50000"/>
                  </a:schemeClr>
                </a:solidFill>
                <a:latin typeface="Courier New" panose="02070309020205020404" pitchFamily="49" charset="0"/>
                <a:cs typeface="Courier New" panose="02070309020205020404" pitchFamily="49" charset="0"/>
              </a:rPr>
              <a:t>ticket=</a:t>
            </a:r>
            <a:r>
              <a:rPr lang="en-US" dirty="0">
                <a:solidFill>
                  <a:schemeClr val="accent1">
                    <a:lumMod val="50000"/>
                  </a:schemeClr>
                </a:solidFill>
              </a:rPr>
              <a:t>); client must present it at AS later; this binds the three</a:t>
            </a:r>
          </a:p>
        </p:txBody>
      </p:sp>
      <p:sp>
        <p:nvSpPr>
          <p:cNvPr id="8" name="Rounded Rectangle 7">
            <a:extLst>
              <a:ext uri="{FF2B5EF4-FFF2-40B4-BE49-F238E27FC236}">
                <a16:creationId xmlns:a16="http://schemas.microsoft.com/office/drawing/2014/main" id="{4B0CC96C-B4BB-504D-A635-790BBFA9F2B6}"/>
              </a:ext>
            </a:extLst>
          </p:cNvPr>
          <p:cNvSpPr/>
          <p:nvPr/>
        </p:nvSpPr>
        <p:spPr>
          <a:xfrm>
            <a:off x="3314700" y="3429000"/>
            <a:ext cx="5562600" cy="901700"/>
          </a:xfrm>
          <a:prstGeom prst="round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AS discovery is through the header (</a:t>
            </a:r>
            <a:r>
              <a:rPr lang="en-US" b="1" dirty="0" err="1">
                <a:solidFill>
                  <a:schemeClr val="accent6">
                    <a:lumMod val="50000"/>
                  </a:schemeClr>
                </a:solidFill>
                <a:latin typeface="Courier New" panose="02070309020205020404" pitchFamily="49" charset="0"/>
                <a:cs typeface="Courier New" panose="02070309020205020404" pitchFamily="49" charset="0"/>
              </a:rPr>
              <a:t>as_uri</a:t>
            </a:r>
            <a:r>
              <a:rPr lang="en-US" b="1" dirty="0">
                <a:solidFill>
                  <a:schemeClr val="accent6">
                    <a:lumMod val="50000"/>
                  </a:schemeClr>
                </a:solidFill>
                <a:latin typeface="Courier New" panose="02070309020205020404" pitchFamily="49" charset="0"/>
                <a:cs typeface="Courier New" panose="02070309020205020404" pitchFamily="49" charset="0"/>
              </a:rPr>
              <a:t>=</a:t>
            </a:r>
            <a:r>
              <a:rPr lang="en-US" dirty="0">
                <a:solidFill>
                  <a:schemeClr val="accent1">
                    <a:lumMod val="50000"/>
                  </a:schemeClr>
                </a:solidFill>
              </a:rPr>
              <a:t>); OAuth discovery doc at </a:t>
            </a:r>
            <a:r>
              <a:rPr lang="en-US" b="1" dirty="0">
                <a:solidFill>
                  <a:schemeClr val="accent6">
                    <a:lumMod val="50000"/>
                  </a:schemeClr>
                </a:solidFill>
                <a:latin typeface="Courier New" panose="02070309020205020404" pitchFamily="49" charset="0"/>
                <a:cs typeface="Courier New" panose="02070309020205020404" pitchFamily="49" charset="0"/>
              </a:rPr>
              <a:t>.well-known/uma2-configuration</a:t>
            </a:r>
            <a:r>
              <a:rPr lang="en-US" dirty="0">
                <a:solidFill>
                  <a:schemeClr val="accent1">
                    <a:lumMod val="50000"/>
                  </a:schemeClr>
                </a:solidFill>
              </a:rPr>
              <a:t> has some extension metadata</a:t>
            </a:r>
          </a:p>
        </p:txBody>
      </p:sp>
      <p:sp>
        <p:nvSpPr>
          <p:cNvPr id="9" name="Title 1">
            <a:extLst>
              <a:ext uri="{FF2B5EF4-FFF2-40B4-BE49-F238E27FC236}">
                <a16:creationId xmlns:a16="http://schemas.microsoft.com/office/drawing/2014/main" id="{51602FBB-8C41-CD46-8FB3-1D168F34FB5B}"/>
              </a:ext>
            </a:extLst>
          </p:cNvPr>
          <p:cNvSpPr txBox="1">
            <a:spLocks/>
          </p:cNvSpPr>
          <p:nvPr/>
        </p:nvSpPr>
        <p:spPr>
          <a:xfrm>
            <a:off x="9982200" y="1"/>
            <a:ext cx="21717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900" b="1" i="1" dirty="0">
                <a:solidFill>
                  <a:schemeClr val="accent6">
                    <a:lumMod val="50000"/>
                  </a:schemeClr>
                </a:solidFill>
              </a:rPr>
              <a:t>Discovery/</a:t>
            </a:r>
            <a:br>
              <a:rPr lang="en-US" sz="2900" b="1" i="1" dirty="0">
                <a:solidFill>
                  <a:schemeClr val="accent6">
                    <a:lumMod val="50000"/>
                  </a:schemeClr>
                </a:solidFill>
              </a:rPr>
            </a:br>
            <a:r>
              <a:rPr lang="en-US" sz="2900" b="1" i="1" dirty="0">
                <a:solidFill>
                  <a:schemeClr val="accent6">
                    <a:lumMod val="50000"/>
                  </a:schemeClr>
                </a:solidFill>
              </a:rPr>
              <a:t>binding</a:t>
            </a:r>
            <a:endParaRPr lang="en-US" sz="2000" b="1" i="1" dirty="0">
              <a:solidFill>
                <a:schemeClr val="accent6">
                  <a:lumMod val="50000"/>
                </a:schemeClr>
              </a:solidFill>
            </a:endParaRPr>
          </a:p>
        </p:txBody>
      </p:sp>
      <p:cxnSp>
        <p:nvCxnSpPr>
          <p:cNvPr id="10" name="Straight Arrow Connector 9">
            <a:extLst>
              <a:ext uri="{FF2B5EF4-FFF2-40B4-BE49-F238E27FC236}">
                <a16:creationId xmlns:a16="http://schemas.microsoft.com/office/drawing/2014/main" id="{BF2D12FC-13A0-1D4F-9A50-2DB791DCFB35}"/>
              </a:ext>
            </a:extLst>
          </p:cNvPr>
          <p:cNvCxnSpPr>
            <a:cxnSpLocks/>
          </p:cNvCxnSpPr>
          <p:nvPr/>
        </p:nvCxnSpPr>
        <p:spPr>
          <a:xfrm>
            <a:off x="6096000" y="1244600"/>
            <a:ext cx="0" cy="1003925"/>
          </a:xfrm>
          <a:prstGeom prst="straightConnector1">
            <a:avLst/>
          </a:prstGeom>
          <a:ln>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47C28D1-4408-8248-B0B7-680FD2F214C0}"/>
              </a:ext>
            </a:extLst>
          </p:cNvPr>
          <p:cNvCxnSpPr>
            <a:cxnSpLocks/>
            <a:stCxn id="8" idx="0"/>
            <a:endCxn id="3" idx="2"/>
          </p:cNvCxnSpPr>
          <p:nvPr/>
        </p:nvCxnSpPr>
        <p:spPr>
          <a:xfrm flipV="1">
            <a:off x="6096000" y="3068821"/>
            <a:ext cx="0" cy="360179"/>
          </a:xfrm>
          <a:prstGeom prst="straightConnector1">
            <a:avLst/>
          </a:prstGeom>
          <a:ln>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930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C3C0-BFB8-CA4E-BF54-B74E8146BB5C}"/>
              </a:ext>
            </a:extLst>
          </p:cNvPr>
          <p:cNvSpPr>
            <a:spLocks noGrp="1"/>
          </p:cNvSpPr>
          <p:nvPr>
            <p:ph type="title"/>
          </p:nvPr>
        </p:nvSpPr>
        <p:spPr>
          <a:xfrm>
            <a:off x="0" y="1"/>
            <a:ext cx="2171700" cy="1371600"/>
          </a:xfrm>
        </p:spPr>
        <p:txBody>
          <a:bodyPr>
            <a:normAutofit/>
          </a:bodyPr>
          <a:lstStyle/>
          <a:p>
            <a:r>
              <a:rPr lang="en-US" sz="2900" dirty="0"/>
              <a:t>Abstract sequence for UMA2 grant</a:t>
            </a:r>
            <a:endParaRPr lang="en-US" sz="2000" dirty="0"/>
          </a:p>
        </p:txBody>
      </p:sp>
      <p:sp>
        <p:nvSpPr>
          <p:cNvPr id="4" name="Slide Number Placeholder 3">
            <a:extLst>
              <a:ext uri="{FF2B5EF4-FFF2-40B4-BE49-F238E27FC236}">
                <a16:creationId xmlns:a16="http://schemas.microsoft.com/office/drawing/2014/main" id="{CD2B70A6-3B98-304D-A6F4-D67AFCEFED97}"/>
              </a:ext>
            </a:extLst>
          </p:cNvPr>
          <p:cNvSpPr>
            <a:spLocks noGrp="1"/>
          </p:cNvSpPr>
          <p:nvPr>
            <p:ph type="sldNum" sz="quarter" idx="12"/>
          </p:nvPr>
        </p:nvSpPr>
        <p:spPr/>
        <p:txBody>
          <a:bodyPr/>
          <a:lstStyle/>
          <a:p>
            <a:fld id="{C8B9D8ED-E29E-7540-8C3F-725717CEEFF2}" type="slidenum">
              <a:rPr lang="en-US" smtClean="0"/>
              <a:t>11</a:t>
            </a:fld>
            <a:endParaRPr lang="en-US"/>
          </a:p>
        </p:txBody>
      </p:sp>
      <p:sp>
        <p:nvSpPr>
          <p:cNvPr id="7" name="Rounded Rectangle 6">
            <a:extLst>
              <a:ext uri="{FF2B5EF4-FFF2-40B4-BE49-F238E27FC236}">
                <a16:creationId xmlns:a16="http://schemas.microsoft.com/office/drawing/2014/main" id="{00707F69-D42F-9B4A-A34D-4F7D77E9C116}"/>
              </a:ext>
            </a:extLst>
          </p:cNvPr>
          <p:cNvSpPr/>
          <p:nvPr/>
        </p:nvSpPr>
        <p:spPr>
          <a:xfrm>
            <a:off x="3314700" y="342900"/>
            <a:ext cx="5562600" cy="901700"/>
          </a:xfrm>
          <a:prstGeom prst="round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Grant flow (</a:t>
            </a:r>
            <a:r>
              <a:rPr lang="en-US" b="1" dirty="0" err="1">
                <a:solidFill>
                  <a:schemeClr val="accent6">
                    <a:lumMod val="50000"/>
                  </a:schemeClr>
                </a:solidFill>
                <a:latin typeface="Courier New" panose="02070309020205020404" pitchFamily="49" charset="0"/>
                <a:cs typeface="Courier New" panose="02070309020205020404" pitchFamily="49" charset="0"/>
              </a:rPr>
              <a:t>urn:ietf:params:oauth:grant-type:uma-ticket</a:t>
            </a:r>
            <a:r>
              <a:rPr lang="en-US" dirty="0">
                <a:solidFill>
                  <a:schemeClr val="accent1">
                    <a:lumMod val="50000"/>
                  </a:schemeClr>
                </a:solidFill>
              </a:rPr>
              <a:t>) has options: front-channel (interaction)/back-channel (push) initiation and looping</a:t>
            </a:r>
          </a:p>
        </p:txBody>
      </p:sp>
      <p:pic>
        <p:nvPicPr>
          <p:cNvPr id="8" name="Picture 7">
            <a:extLst>
              <a:ext uri="{FF2B5EF4-FFF2-40B4-BE49-F238E27FC236}">
                <a16:creationId xmlns:a16="http://schemas.microsoft.com/office/drawing/2014/main" id="{AB762D50-4A19-634A-841A-43FE95D15729}"/>
              </a:ext>
            </a:extLst>
          </p:cNvPr>
          <p:cNvPicPr>
            <a:picLocks noChangeAspect="1"/>
          </p:cNvPicPr>
          <p:nvPr/>
        </p:nvPicPr>
        <p:blipFill>
          <a:blip r:embed="rId2"/>
          <a:stretch>
            <a:fillRect/>
          </a:stretch>
        </p:blipFill>
        <p:spPr>
          <a:xfrm>
            <a:off x="1009650" y="1371601"/>
            <a:ext cx="10172700" cy="4394200"/>
          </a:xfrm>
          <a:prstGeom prst="rect">
            <a:avLst/>
          </a:prstGeom>
        </p:spPr>
      </p:pic>
      <p:sp>
        <p:nvSpPr>
          <p:cNvPr id="9" name="Rounded Rectangle 8">
            <a:extLst>
              <a:ext uri="{FF2B5EF4-FFF2-40B4-BE49-F238E27FC236}">
                <a16:creationId xmlns:a16="http://schemas.microsoft.com/office/drawing/2014/main" id="{471739AE-AC5B-5C4F-A1E2-E555AC7DC3BA}"/>
              </a:ext>
            </a:extLst>
          </p:cNvPr>
          <p:cNvSpPr/>
          <p:nvPr/>
        </p:nvSpPr>
        <p:spPr>
          <a:xfrm>
            <a:off x="2856563" y="5879735"/>
            <a:ext cx="6478874" cy="901700"/>
          </a:xfrm>
          <a:prstGeom prst="round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AS generates new ticket value for each client request/</a:t>
            </a:r>
            <a:r>
              <a:rPr lang="en-US" dirty="0" err="1">
                <a:solidFill>
                  <a:schemeClr val="accent1">
                    <a:lumMod val="50000"/>
                  </a:schemeClr>
                </a:solidFill>
              </a:rPr>
              <a:t>RqP</a:t>
            </a:r>
            <a:r>
              <a:rPr lang="en-US" dirty="0">
                <a:solidFill>
                  <a:schemeClr val="accent1">
                    <a:lumMod val="50000"/>
                  </a:schemeClr>
                </a:solidFill>
              </a:rPr>
              <a:t> redirect if no error; token endpoint has additional WAM-like errors </a:t>
            </a:r>
            <a:r>
              <a:rPr lang="en-US" b="1" dirty="0" err="1">
                <a:solidFill>
                  <a:schemeClr val="accent6">
                    <a:lumMod val="50000"/>
                  </a:schemeClr>
                </a:solidFill>
                <a:latin typeface="Courier New" panose="02070309020205020404" pitchFamily="49" charset="0"/>
                <a:cs typeface="Courier New" panose="02070309020205020404" pitchFamily="49" charset="0"/>
              </a:rPr>
              <a:t>need_info</a:t>
            </a:r>
            <a:r>
              <a:rPr lang="en-US" dirty="0">
                <a:solidFill>
                  <a:schemeClr val="accent1">
                    <a:lumMod val="50000"/>
                  </a:schemeClr>
                </a:solidFill>
              </a:rPr>
              <a:t>, </a:t>
            </a:r>
            <a:r>
              <a:rPr lang="en-US" b="1" dirty="0" err="1">
                <a:solidFill>
                  <a:schemeClr val="accent6">
                    <a:lumMod val="50000"/>
                  </a:schemeClr>
                </a:solidFill>
                <a:latin typeface="Courier New" panose="02070309020205020404" pitchFamily="49" charset="0"/>
                <a:cs typeface="Courier New" panose="02070309020205020404" pitchFamily="49" charset="0"/>
              </a:rPr>
              <a:t>request_submitted</a:t>
            </a:r>
            <a:r>
              <a:rPr lang="en-US" dirty="0">
                <a:solidFill>
                  <a:schemeClr val="accent1">
                    <a:lumMod val="50000"/>
                  </a:schemeClr>
                </a:solidFill>
              </a:rPr>
              <a:t>, </a:t>
            </a:r>
            <a:r>
              <a:rPr lang="en-US" b="1" dirty="0" err="1">
                <a:solidFill>
                  <a:schemeClr val="accent6">
                    <a:lumMod val="50000"/>
                  </a:schemeClr>
                </a:solidFill>
                <a:latin typeface="Courier New" panose="02070309020205020404" pitchFamily="49" charset="0"/>
                <a:cs typeface="Courier New" panose="02070309020205020404" pitchFamily="49" charset="0"/>
              </a:rPr>
              <a:t>request_denied</a:t>
            </a:r>
            <a:endParaRPr lang="en-US" b="1" dirty="0">
              <a:solidFill>
                <a:schemeClr val="accent6">
                  <a:lumMod val="50000"/>
                </a:schemeClr>
              </a:solidFill>
              <a:latin typeface="Courier New" panose="02070309020205020404" pitchFamily="49" charset="0"/>
              <a:cs typeface="Courier New" panose="02070309020205020404" pitchFamily="49" charset="0"/>
            </a:endParaRPr>
          </a:p>
        </p:txBody>
      </p:sp>
      <p:sp>
        <p:nvSpPr>
          <p:cNvPr id="10" name="Title 1">
            <a:extLst>
              <a:ext uri="{FF2B5EF4-FFF2-40B4-BE49-F238E27FC236}">
                <a16:creationId xmlns:a16="http://schemas.microsoft.com/office/drawing/2014/main" id="{85A17EDD-A23B-DD46-ACEF-530A7AF7AB85}"/>
              </a:ext>
            </a:extLst>
          </p:cNvPr>
          <p:cNvSpPr txBox="1">
            <a:spLocks/>
          </p:cNvSpPr>
          <p:nvPr/>
        </p:nvSpPr>
        <p:spPr>
          <a:xfrm>
            <a:off x="9982200" y="1"/>
            <a:ext cx="21717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900" b="1" i="1" dirty="0">
                <a:solidFill>
                  <a:schemeClr val="accent6">
                    <a:lumMod val="50000"/>
                  </a:schemeClr>
                </a:solidFill>
              </a:rPr>
              <a:t>Main grant flow/claims collection</a:t>
            </a:r>
            <a:endParaRPr lang="en-US" sz="2000" b="1" i="1" dirty="0">
              <a:solidFill>
                <a:schemeClr val="accent6">
                  <a:lumMod val="50000"/>
                </a:schemeClr>
              </a:solidFill>
            </a:endParaRPr>
          </a:p>
        </p:txBody>
      </p:sp>
      <p:cxnSp>
        <p:nvCxnSpPr>
          <p:cNvPr id="11" name="Straight Arrow Connector 10">
            <a:extLst>
              <a:ext uri="{FF2B5EF4-FFF2-40B4-BE49-F238E27FC236}">
                <a16:creationId xmlns:a16="http://schemas.microsoft.com/office/drawing/2014/main" id="{0F970D47-2A21-124B-B8D6-7CD3A604AD0D}"/>
              </a:ext>
            </a:extLst>
          </p:cNvPr>
          <p:cNvCxnSpPr>
            <a:cxnSpLocks/>
          </p:cNvCxnSpPr>
          <p:nvPr/>
        </p:nvCxnSpPr>
        <p:spPr>
          <a:xfrm flipH="1">
            <a:off x="1993692" y="1244600"/>
            <a:ext cx="4102308" cy="1258757"/>
          </a:xfrm>
          <a:prstGeom prst="straightConnector1">
            <a:avLst/>
          </a:prstGeom>
          <a:ln>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0AD0175-AB64-A24A-B6FF-7BFD9C6B0299}"/>
              </a:ext>
            </a:extLst>
          </p:cNvPr>
          <p:cNvCxnSpPr>
            <a:cxnSpLocks/>
          </p:cNvCxnSpPr>
          <p:nvPr/>
        </p:nvCxnSpPr>
        <p:spPr>
          <a:xfrm flipV="1">
            <a:off x="6076013" y="5216577"/>
            <a:ext cx="4072328" cy="663159"/>
          </a:xfrm>
          <a:prstGeom prst="straightConnector1">
            <a:avLst/>
          </a:prstGeom>
          <a:ln>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992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C3C0-BFB8-CA4E-BF54-B74E8146BB5C}"/>
              </a:ext>
            </a:extLst>
          </p:cNvPr>
          <p:cNvSpPr>
            <a:spLocks noGrp="1"/>
          </p:cNvSpPr>
          <p:nvPr>
            <p:ph type="title"/>
          </p:nvPr>
        </p:nvSpPr>
        <p:spPr>
          <a:xfrm>
            <a:off x="0" y="1"/>
            <a:ext cx="2171700" cy="1371600"/>
          </a:xfrm>
        </p:spPr>
        <p:txBody>
          <a:bodyPr>
            <a:normAutofit/>
          </a:bodyPr>
          <a:lstStyle/>
          <a:p>
            <a:r>
              <a:rPr lang="en-US" sz="2900" dirty="0"/>
              <a:t>Abstract sequence for UMA2 grant</a:t>
            </a:r>
            <a:endParaRPr lang="en-US" sz="2000" dirty="0"/>
          </a:p>
        </p:txBody>
      </p:sp>
      <p:sp>
        <p:nvSpPr>
          <p:cNvPr id="4" name="Slide Number Placeholder 3">
            <a:extLst>
              <a:ext uri="{FF2B5EF4-FFF2-40B4-BE49-F238E27FC236}">
                <a16:creationId xmlns:a16="http://schemas.microsoft.com/office/drawing/2014/main" id="{CD2B70A6-3B98-304D-A6F4-D67AFCEFED97}"/>
              </a:ext>
            </a:extLst>
          </p:cNvPr>
          <p:cNvSpPr>
            <a:spLocks noGrp="1"/>
          </p:cNvSpPr>
          <p:nvPr>
            <p:ph type="sldNum" sz="quarter" idx="12"/>
          </p:nvPr>
        </p:nvSpPr>
        <p:spPr/>
        <p:txBody>
          <a:bodyPr/>
          <a:lstStyle/>
          <a:p>
            <a:fld id="{C8B9D8ED-E29E-7540-8C3F-725717CEEFF2}" type="slidenum">
              <a:rPr lang="en-US" smtClean="0"/>
              <a:t>12</a:t>
            </a:fld>
            <a:endParaRPr lang="en-US"/>
          </a:p>
        </p:txBody>
      </p:sp>
      <p:pic>
        <p:nvPicPr>
          <p:cNvPr id="3" name="Picture 2">
            <a:extLst>
              <a:ext uri="{FF2B5EF4-FFF2-40B4-BE49-F238E27FC236}">
                <a16:creationId xmlns:a16="http://schemas.microsoft.com/office/drawing/2014/main" id="{234A4B93-C6CD-E14E-AA42-A450A003956A}"/>
              </a:ext>
            </a:extLst>
          </p:cNvPr>
          <p:cNvPicPr>
            <a:picLocks noChangeAspect="1"/>
          </p:cNvPicPr>
          <p:nvPr/>
        </p:nvPicPr>
        <p:blipFill>
          <a:blip r:embed="rId2"/>
          <a:stretch>
            <a:fillRect/>
          </a:stretch>
        </p:blipFill>
        <p:spPr>
          <a:xfrm>
            <a:off x="1009650" y="1728291"/>
            <a:ext cx="10172700" cy="2908300"/>
          </a:xfrm>
          <a:prstGeom prst="rect">
            <a:avLst/>
          </a:prstGeom>
        </p:spPr>
      </p:pic>
      <p:sp>
        <p:nvSpPr>
          <p:cNvPr id="7" name="Rounded Rectangle 6">
            <a:extLst>
              <a:ext uri="{FF2B5EF4-FFF2-40B4-BE49-F238E27FC236}">
                <a16:creationId xmlns:a16="http://schemas.microsoft.com/office/drawing/2014/main" id="{81B873CF-0649-FE4A-B4BE-02D6D12671F2}"/>
              </a:ext>
            </a:extLst>
          </p:cNvPr>
          <p:cNvSpPr/>
          <p:nvPr/>
        </p:nvSpPr>
        <p:spPr>
          <a:xfrm>
            <a:off x="2278973" y="366160"/>
            <a:ext cx="7634053" cy="901700"/>
          </a:xfrm>
          <a:prstGeom prst="round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Assessment is AS-internal, but there are “set math” requirements (see </a:t>
            </a:r>
            <a:r>
              <a:rPr lang="en-US" b="1" dirty="0" err="1">
                <a:solidFill>
                  <a:schemeClr val="accent6">
                    <a:lumMod val="50000"/>
                  </a:schemeClr>
                </a:solidFill>
                <a:latin typeface="Courier New" panose="02070309020205020404" pitchFamily="49" charset="0"/>
                <a:cs typeface="Courier New" panose="02070309020205020404" pitchFamily="49" charset="0"/>
              </a:rPr>
              <a:t>kantarainitiative.org</a:t>
            </a:r>
            <a:r>
              <a:rPr lang="en-US" b="1" dirty="0">
                <a:solidFill>
                  <a:schemeClr val="accent6">
                    <a:lumMod val="50000"/>
                  </a:schemeClr>
                </a:solidFill>
                <a:latin typeface="Courier New" panose="02070309020205020404" pitchFamily="49" charset="0"/>
                <a:cs typeface="Courier New" panose="02070309020205020404" pitchFamily="49" charset="0"/>
              </a:rPr>
              <a:t>/confluence/display/</a:t>
            </a:r>
            <a:r>
              <a:rPr lang="en-US" b="1" dirty="0" err="1">
                <a:solidFill>
                  <a:schemeClr val="accent6">
                    <a:lumMod val="50000"/>
                  </a:schemeClr>
                </a:solidFill>
                <a:latin typeface="Courier New" panose="02070309020205020404" pitchFamily="49" charset="0"/>
                <a:cs typeface="Courier New" panose="02070309020205020404" pitchFamily="49" charset="0"/>
              </a:rPr>
              <a:t>uma</a:t>
            </a:r>
            <a:r>
              <a:rPr lang="en-US" b="1" dirty="0">
                <a:solidFill>
                  <a:schemeClr val="accent6">
                    <a:lumMod val="50000"/>
                  </a:schemeClr>
                </a:solidFill>
                <a:latin typeface="Courier New" panose="02070309020205020404" pitchFamily="49" charset="0"/>
                <a:cs typeface="Courier New" panose="02070309020205020404" pitchFamily="49" charset="0"/>
              </a:rPr>
              <a:t>/</a:t>
            </a:r>
            <a:br>
              <a:rPr lang="en-US" b="1" dirty="0">
                <a:solidFill>
                  <a:schemeClr val="accent6">
                    <a:lumMod val="50000"/>
                  </a:schemeClr>
                </a:solidFill>
                <a:latin typeface="Courier New" panose="02070309020205020404" pitchFamily="49" charset="0"/>
                <a:cs typeface="Courier New" panose="02070309020205020404" pitchFamily="49" charset="0"/>
              </a:rPr>
            </a:br>
            <a:r>
              <a:rPr lang="en-US" b="1" dirty="0" err="1">
                <a:solidFill>
                  <a:schemeClr val="accent6">
                    <a:lumMod val="50000"/>
                  </a:schemeClr>
                </a:solidFill>
                <a:latin typeface="Courier New" panose="02070309020205020404" pitchFamily="49" charset="0"/>
                <a:cs typeface="Courier New" panose="02070309020205020404" pitchFamily="49" charset="0"/>
              </a:rPr>
              <a:t>UMA+Implementer's+Guide</a:t>
            </a:r>
            <a:r>
              <a:rPr lang="en-US" dirty="0">
                <a:solidFill>
                  <a:schemeClr val="accent1">
                    <a:lumMod val="50000"/>
                  </a:schemeClr>
                </a:solidFill>
              </a:rPr>
              <a:t>)</a:t>
            </a:r>
          </a:p>
        </p:txBody>
      </p:sp>
      <p:sp>
        <p:nvSpPr>
          <p:cNvPr id="8" name="Rounded Rectangle 7">
            <a:extLst>
              <a:ext uri="{FF2B5EF4-FFF2-40B4-BE49-F238E27FC236}">
                <a16:creationId xmlns:a16="http://schemas.microsoft.com/office/drawing/2014/main" id="{1710DE83-D0F5-F848-AE22-2E5D6516D6E6}"/>
              </a:ext>
            </a:extLst>
          </p:cNvPr>
          <p:cNvSpPr/>
          <p:nvPr/>
        </p:nvSpPr>
        <p:spPr>
          <a:xfrm>
            <a:off x="1969804" y="5267111"/>
            <a:ext cx="8252392" cy="901700"/>
          </a:xfrm>
          <a:prstGeom prst="round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Happy path is like other OAuth grants;  RPT (custom “requesting party” access token) can be upgraded, revoked, and introspected; AS can issue a refresh token (no re-assessment) and also a PCT (refresh-token-</a:t>
            </a:r>
            <a:r>
              <a:rPr lang="en-US" dirty="0" err="1">
                <a:solidFill>
                  <a:schemeClr val="accent1">
                    <a:lumMod val="50000"/>
                  </a:schemeClr>
                </a:solidFill>
              </a:rPr>
              <a:t>ish</a:t>
            </a:r>
            <a:r>
              <a:rPr lang="en-US" dirty="0">
                <a:solidFill>
                  <a:schemeClr val="accent1">
                    <a:lumMod val="50000"/>
                  </a:schemeClr>
                </a:solidFill>
              </a:rPr>
              <a:t> “persisted claims token”)</a:t>
            </a:r>
          </a:p>
        </p:txBody>
      </p:sp>
      <p:sp>
        <p:nvSpPr>
          <p:cNvPr id="9" name="Title 1">
            <a:extLst>
              <a:ext uri="{FF2B5EF4-FFF2-40B4-BE49-F238E27FC236}">
                <a16:creationId xmlns:a16="http://schemas.microsoft.com/office/drawing/2014/main" id="{5A2FB31F-9486-5D43-AEBF-A8879886189F}"/>
              </a:ext>
            </a:extLst>
          </p:cNvPr>
          <p:cNvSpPr txBox="1">
            <a:spLocks/>
          </p:cNvSpPr>
          <p:nvPr/>
        </p:nvSpPr>
        <p:spPr>
          <a:xfrm>
            <a:off x="9982200" y="1"/>
            <a:ext cx="21717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900" b="1" i="1" dirty="0">
                <a:solidFill>
                  <a:schemeClr val="accent6">
                    <a:lumMod val="50000"/>
                  </a:schemeClr>
                </a:solidFill>
              </a:rPr>
              <a:t>Success/</a:t>
            </a:r>
            <a:br>
              <a:rPr lang="en-US" sz="2900" b="1" i="1" dirty="0">
                <a:solidFill>
                  <a:schemeClr val="accent6">
                    <a:lumMod val="50000"/>
                  </a:schemeClr>
                </a:solidFill>
              </a:rPr>
            </a:br>
            <a:r>
              <a:rPr lang="en-US" sz="2900" b="1" i="1" dirty="0">
                <a:solidFill>
                  <a:schemeClr val="accent6">
                    <a:lumMod val="50000"/>
                  </a:schemeClr>
                </a:solidFill>
              </a:rPr>
              <a:t>token issuance</a:t>
            </a:r>
            <a:endParaRPr lang="en-US" sz="2000" b="1" i="1" dirty="0">
              <a:solidFill>
                <a:schemeClr val="accent6">
                  <a:lumMod val="50000"/>
                </a:schemeClr>
              </a:solidFill>
            </a:endParaRPr>
          </a:p>
        </p:txBody>
      </p:sp>
      <p:cxnSp>
        <p:nvCxnSpPr>
          <p:cNvPr id="10" name="Straight Arrow Connector 9">
            <a:extLst>
              <a:ext uri="{FF2B5EF4-FFF2-40B4-BE49-F238E27FC236}">
                <a16:creationId xmlns:a16="http://schemas.microsoft.com/office/drawing/2014/main" id="{5CC9971F-D452-7749-A787-AC7DAFB292F0}"/>
              </a:ext>
            </a:extLst>
          </p:cNvPr>
          <p:cNvCxnSpPr>
            <a:cxnSpLocks/>
            <a:stCxn id="7" idx="2"/>
          </p:cNvCxnSpPr>
          <p:nvPr/>
        </p:nvCxnSpPr>
        <p:spPr>
          <a:xfrm>
            <a:off x="6096000" y="1267860"/>
            <a:ext cx="3373821" cy="634512"/>
          </a:xfrm>
          <a:prstGeom prst="straightConnector1">
            <a:avLst/>
          </a:prstGeom>
          <a:ln>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928415F-E437-2C4E-A234-10701915CB34}"/>
              </a:ext>
            </a:extLst>
          </p:cNvPr>
          <p:cNvCxnSpPr>
            <a:cxnSpLocks/>
            <a:stCxn id="8" idx="0"/>
          </p:cNvCxnSpPr>
          <p:nvPr/>
        </p:nvCxnSpPr>
        <p:spPr>
          <a:xfrm flipV="1">
            <a:off x="6096000" y="3720663"/>
            <a:ext cx="1002852" cy="1546448"/>
          </a:xfrm>
          <a:prstGeom prst="straightConnector1">
            <a:avLst/>
          </a:prstGeom>
          <a:ln>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984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2B70A6-3B98-304D-A6F4-D67AFCEFED97}"/>
              </a:ext>
            </a:extLst>
          </p:cNvPr>
          <p:cNvSpPr>
            <a:spLocks noGrp="1"/>
          </p:cNvSpPr>
          <p:nvPr>
            <p:ph type="sldNum" sz="quarter" idx="12"/>
          </p:nvPr>
        </p:nvSpPr>
        <p:spPr/>
        <p:txBody>
          <a:bodyPr/>
          <a:lstStyle/>
          <a:p>
            <a:fld id="{C8B9D8ED-E29E-7540-8C3F-725717CEEFF2}" type="slidenum">
              <a:rPr lang="en-US" smtClean="0"/>
              <a:t>13</a:t>
            </a:fld>
            <a:endParaRPr lang="en-US"/>
          </a:p>
        </p:txBody>
      </p:sp>
      <p:pic>
        <p:nvPicPr>
          <p:cNvPr id="6" name="Picture 5">
            <a:extLst>
              <a:ext uri="{FF2B5EF4-FFF2-40B4-BE49-F238E27FC236}">
                <a16:creationId xmlns:a16="http://schemas.microsoft.com/office/drawing/2014/main" id="{BA7AD90C-FE3F-7E45-8D9D-04B2BF2FFDA8}"/>
              </a:ext>
            </a:extLst>
          </p:cNvPr>
          <p:cNvPicPr>
            <a:picLocks noChangeAspect="1"/>
          </p:cNvPicPr>
          <p:nvPr/>
        </p:nvPicPr>
        <p:blipFill>
          <a:blip r:embed="rId3"/>
          <a:stretch>
            <a:fillRect/>
          </a:stretch>
        </p:blipFill>
        <p:spPr>
          <a:xfrm>
            <a:off x="1588213" y="0"/>
            <a:ext cx="9015573" cy="6858000"/>
          </a:xfrm>
          <a:prstGeom prst="rect">
            <a:avLst/>
          </a:prstGeom>
        </p:spPr>
      </p:pic>
      <p:sp>
        <p:nvSpPr>
          <p:cNvPr id="2" name="Title 1">
            <a:extLst>
              <a:ext uri="{FF2B5EF4-FFF2-40B4-BE49-F238E27FC236}">
                <a16:creationId xmlns:a16="http://schemas.microsoft.com/office/drawing/2014/main" id="{D6FEC3C0-BFB8-CA4E-BF54-B74E8146BB5C}"/>
              </a:ext>
            </a:extLst>
          </p:cNvPr>
          <p:cNvSpPr>
            <a:spLocks noGrp="1"/>
          </p:cNvSpPr>
          <p:nvPr>
            <p:ph type="title"/>
          </p:nvPr>
        </p:nvSpPr>
        <p:spPr>
          <a:xfrm>
            <a:off x="0" y="1"/>
            <a:ext cx="2038662" cy="1858780"/>
          </a:xfrm>
        </p:spPr>
        <p:txBody>
          <a:bodyPr>
            <a:normAutofit/>
          </a:bodyPr>
          <a:lstStyle/>
          <a:p>
            <a:r>
              <a:rPr lang="en-US" sz="2800" dirty="0"/>
              <a:t>Sample sequence with pushed claim token</a:t>
            </a:r>
          </a:p>
        </p:txBody>
      </p:sp>
      <p:sp>
        <p:nvSpPr>
          <p:cNvPr id="5" name="Title 1">
            <a:extLst>
              <a:ext uri="{FF2B5EF4-FFF2-40B4-BE49-F238E27FC236}">
                <a16:creationId xmlns:a16="http://schemas.microsoft.com/office/drawing/2014/main" id="{1A7DE04E-23A2-9846-BBB9-03A4120F98BC}"/>
              </a:ext>
            </a:extLst>
          </p:cNvPr>
          <p:cNvSpPr txBox="1">
            <a:spLocks/>
          </p:cNvSpPr>
          <p:nvPr/>
        </p:nvSpPr>
        <p:spPr>
          <a:xfrm>
            <a:off x="10497046" y="0"/>
            <a:ext cx="1656853" cy="13641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500" b="1" i="1" dirty="0">
                <a:solidFill>
                  <a:schemeClr val="accent6">
                    <a:lumMod val="50000"/>
                  </a:schemeClr>
                </a:solidFill>
              </a:rPr>
              <a:t>“Assertion” pattern</a:t>
            </a:r>
          </a:p>
        </p:txBody>
      </p:sp>
    </p:spTree>
    <p:extLst>
      <p:ext uri="{BB962C8B-B14F-4D97-AF65-F5344CB8AC3E}">
        <p14:creationId xmlns:p14="http://schemas.microsoft.com/office/powerpoint/2010/main" val="2319840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2B70A6-3B98-304D-A6F4-D67AFCEFED97}"/>
              </a:ext>
            </a:extLst>
          </p:cNvPr>
          <p:cNvSpPr>
            <a:spLocks noGrp="1"/>
          </p:cNvSpPr>
          <p:nvPr>
            <p:ph type="sldNum" sz="quarter" idx="12"/>
          </p:nvPr>
        </p:nvSpPr>
        <p:spPr/>
        <p:txBody>
          <a:bodyPr/>
          <a:lstStyle/>
          <a:p>
            <a:fld id="{C8B9D8ED-E29E-7540-8C3F-725717CEEFF2}" type="slidenum">
              <a:rPr lang="en-US" smtClean="0"/>
              <a:t>14</a:t>
            </a:fld>
            <a:endParaRPr lang="en-US"/>
          </a:p>
        </p:txBody>
      </p:sp>
      <p:pic>
        <p:nvPicPr>
          <p:cNvPr id="3" name="Picture 2">
            <a:extLst>
              <a:ext uri="{FF2B5EF4-FFF2-40B4-BE49-F238E27FC236}">
                <a16:creationId xmlns:a16="http://schemas.microsoft.com/office/drawing/2014/main" id="{58E1060C-29F1-C34D-921A-C04B5E75B2EF}"/>
              </a:ext>
            </a:extLst>
          </p:cNvPr>
          <p:cNvPicPr>
            <a:picLocks noChangeAspect="1"/>
          </p:cNvPicPr>
          <p:nvPr/>
        </p:nvPicPr>
        <p:blipFill>
          <a:blip r:embed="rId3"/>
          <a:stretch>
            <a:fillRect/>
          </a:stretch>
        </p:blipFill>
        <p:spPr>
          <a:xfrm>
            <a:off x="845181" y="0"/>
            <a:ext cx="9692173" cy="6858000"/>
          </a:xfrm>
          <a:prstGeom prst="rect">
            <a:avLst/>
          </a:prstGeom>
        </p:spPr>
      </p:pic>
      <p:sp>
        <p:nvSpPr>
          <p:cNvPr id="2" name="Title 1">
            <a:extLst>
              <a:ext uri="{FF2B5EF4-FFF2-40B4-BE49-F238E27FC236}">
                <a16:creationId xmlns:a16="http://schemas.microsoft.com/office/drawing/2014/main" id="{D6FEC3C0-BFB8-CA4E-BF54-B74E8146BB5C}"/>
              </a:ext>
            </a:extLst>
          </p:cNvPr>
          <p:cNvSpPr>
            <a:spLocks noGrp="1"/>
          </p:cNvSpPr>
          <p:nvPr>
            <p:ph type="title"/>
          </p:nvPr>
        </p:nvSpPr>
        <p:spPr>
          <a:xfrm>
            <a:off x="0" y="0"/>
            <a:ext cx="1993692" cy="2623279"/>
          </a:xfrm>
        </p:spPr>
        <p:txBody>
          <a:bodyPr>
            <a:normAutofit/>
          </a:bodyPr>
          <a:lstStyle/>
          <a:p>
            <a:r>
              <a:rPr lang="en-US" sz="2800" dirty="0"/>
              <a:t>Sample sequence with interactive claims gathering</a:t>
            </a:r>
          </a:p>
        </p:txBody>
      </p:sp>
      <p:sp>
        <p:nvSpPr>
          <p:cNvPr id="6" name="Title 1">
            <a:extLst>
              <a:ext uri="{FF2B5EF4-FFF2-40B4-BE49-F238E27FC236}">
                <a16:creationId xmlns:a16="http://schemas.microsoft.com/office/drawing/2014/main" id="{9957015E-29C0-A746-B7F7-8E16145ECAA2}"/>
              </a:ext>
            </a:extLst>
          </p:cNvPr>
          <p:cNvSpPr txBox="1">
            <a:spLocks/>
          </p:cNvSpPr>
          <p:nvPr/>
        </p:nvSpPr>
        <p:spPr>
          <a:xfrm>
            <a:off x="10537354" y="1"/>
            <a:ext cx="1616546" cy="1618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500" b="1" i="1" dirty="0">
                <a:solidFill>
                  <a:schemeClr val="accent6">
                    <a:lumMod val="50000"/>
                  </a:schemeClr>
                </a:solidFill>
              </a:rPr>
              <a:t>“</a:t>
            </a:r>
            <a:r>
              <a:rPr lang="en-US" sz="2500" b="1" i="1" dirty="0" err="1">
                <a:solidFill>
                  <a:schemeClr val="accent6">
                    <a:lumMod val="50000"/>
                  </a:schemeClr>
                </a:solidFill>
              </a:rPr>
              <a:t>Authz</a:t>
            </a:r>
            <a:r>
              <a:rPr lang="en-US" sz="2500" b="1" i="1" dirty="0">
                <a:solidFill>
                  <a:schemeClr val="accent6">
                    <a:lumMod val="50000"/>
                  </a:schemeClr>
                </a:solidFill>
              </a:rPr>
              <a:t> code” pattern</a:t>
            </a:r>
          </a:p>
        </p:txBody>
      </p:sp>
    </p:spTree>
    <p:extLst>
      <p:ext uri="{BB962C8B-B14F-4D97-AF65-F5344CB8AC3E}">
        <p14:creationId xmlns:p14="http://schemas.microsoft.com/office/powerpoint/2010/main" val="938599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3CCCA-35B8-9B4F-B6BA-C9961C0B11B8}"/>
              </a:ext>
            </a:extLst>
          </p:cNvPr>
          <p:cNvSpPr>
            <a:spLocks noGrp="1"/>
          </p:cNvSpPr>
          <p:nvPr>
            <p:ph type="title"/>
          </p:nvPr>
        </p:nvSpPr>
        <p:spPr/>
        <p:txBody>
          <a:bodyPr>
            <a:normAutofit/>
          </a:bodyPr>
          <a:lstStyle/>
          <a:p>
            <a:pPr algn="ctr"/>
            <a:r>
              <a:rPr lang="en-US" dirty="0"/>
              <a:t>The AS can present a standard protection API to enable “federating” RS’s</a:t>
            </a:r>
          </a:p>
        </p:txBody>
      </p:sp>
      <p:sp>
        <p:nvSpPr>
          <p:cNvPr id="3" name="Content Placeholder 2">
            <a:extLst>
              <a:ext uri="{FF2B5EF4-FFF2-40B4-BE49-F238E27FC236}">
                <a16:creationId xmlns:a16="http://schemas.microsoft.com/office/drawing/2014/main" id="{ADA0DB53-39C8-A541-B230-2606E58DB597}"/>
              </a:ext>
            </a:extLst>
          </p:cNvPr>
          <p:cNvSpPr>
            <a:spLocks noGrp="1"/>
          </p:cNvSpPr>
          <p:nvPr>
            <p:ph sz="half" idx="1"/>
          </p:nvPr>
        </p:nvSpPr>
        <p:spPr>
          <a:xfrm>
            <a:off x="838200" y="1765665"/>
            <a:ext cx="5181600" cy="4895850"/>
          </a:xfrm>
        </p:spPr>
        <p:txBody>
          <a:bodyPr>
            <a:normAutofit fontScale="85000" lnSpcReduction="20000"/>
          </a:bodyPr>
          <a:lstStyle/>
          <a:p>
            <a:pPr>
              <a:lnSpc>
                <a:spcPct val="110000"/>
              </a:lnSpc>
              <a:spcBef>
                <a:spcPts val="600"/>
              </a:spcBef>
            </a:pPr>
            <a:r>
              <a:rPr lang="en-US" dirty="0"/>
              <a:t>RS calls a </a:t>
            </a:r>
            <a:r>
              <a:rPr lang="en-US" b="1" dirty="0"/>
              <a:t>resource registration endpoint</a:t>
            </a:r>
            <a:r>
              <a:rPr lang="en-US" dirty="0"/>
              <a:t> to put a resource under AS protection</a:t>
            </a:r>
          </a:p>
          <a:p>
            <a:pPr lvl="1">
              <a:lnSpc>
                <a:spcPct val="110000"/>
              </a:lnSpc>
              <a:spcBef>
                <a:spcPts val="600"/>
              </a:spcBef>
            </a:pPr>
            <a:r>
              <a:rPr lang="en-US" dirty="0"/>
              <a:t>JSON payload in request</a:t>
            </a:r>
          </a:p>
          <a:p>
            <a:pPr lvl="1">
              <a:lnSpc>
                <a:spcPct val="110000"/>
              </a:lnSpc>
              <a:spcBef>
                <a:spcPts val="600"/>
              </a:spcBef>
            </a:pPr>
            <a:r>
              <a:rPr lang="en-US" dirty="0"/>
              <a:t>AS responds with a resource ID</a:t>
            </a:r>
          </a:p>
          <a:p>
            <a:pPr lvl="1">
              <a:lnSpc>
                <a:spcPct val="110000"/>
              </a:lnSpc>
              <a:spcBef>
                <a:spcPts val="600"/>
              </a:spcBef>
            </a:pPr>
            <a:r>
              <a:rPr lang="en-US" dirty="0"/>
              <a:t>Resource can have own unique scopes</a:t>
            </a:r>
          </a:p>
          <a:p>
            <a:pPr>
              <a:lnSpc>
                <a:spcPct val="110000"/>
              </a:lnSpc>
              <a:spcBef>
                <a:spcPts val="600"/>
              </a:spcBef>
            </a:pPr>
            <a:r>
              <a:rPr lang="en-US" dirty="0"/>
              <a:t>RS calls a </a:t>
            </a:r>
            <a:r>
              <a:rPr lang="en-US" b="1" dirty="0"/>
              <a:t>permission endpoint</a:t>
            </a:r>
            <a:r>
              <a:rPr lang="en-US" dirty="0"/>
              <a:t> to request a permission ticket</a:t>
            </a:r>
          </a:p>
          <a:p>
            <a:pPr lvl="1">
              <a:lnSpc>
                <a:spcPct val="110000"/>
              </a:lnSpc>
              <a:spcBef>
                <a:spcPts val="600"/>
              </a:spcBef>
            </a:pPr>
            <a:r>
              <a:rPr lang="en-US" dirty="0"/>
              <a:t>RS delivers it to the client after initial (</a:t>
            </a:r>
            <a:r>
              <a:rPr lang="en-US" dirty="0" err="1"/>
              <a:t>tokenless</a:t>
            </a:r>
            <a:r>
              <a:rPr lang="en-US" dirty="0"/>
              <a:t>) resource request</a:t>
            </a:r>
          </a:p>
          <a:p>
            <a:pPr>
              <a:lnSpc>
                <a:spcPct val="110000"/>
              </a:lnSpc>
              <a:spcBef>
                <a:spcPts val="600"/>
              </a:spcBef>
            </a:pPr>
            <a:r>
              <a:rPr lang="en-US" dirty="0"/>
              <a:t>RS optionally calls a customized </a:t>
            </a:r>
            <a:r>
              <a:rPr lang="en-US" b="1" dirty="0"/>
              <a:t>token introspection endpoint</a:t>
            </a:r>
            <a:endParaRPr lang="en-US" dirty="0"/>
          </a:p>
          <a:p>
            <a:pPr lvl="1">
              <a:lnSpc>
                <a:spcPct val="110000"/>
              </a:lnSpc>
              <a:spcBef>
                <a:spcPts val="600"/>
              </a:spcBef>
            </a:pPr>
            <a:r>
              <a:rPr lang="en-US" dirty="0"/>
              <a:t>Enhances token introspection response object per the JSON above</a:t>
            </a:r>
          </a:p>
        </p:txBody>
      </p:sp>
      <p:sp>
        <p:nvSpPr>
          <p:cNvPr id="5" name="Content Placeholder 4">
            <a:extLst>
              <a:ext uri="{FF2B5EF4-FFF2-40B4-BE49-F238E27FC236}">
                <a16:creationId xmlns:a16="http://schemas.microsoft.com/office/drawing/2014/main" id="{DD8B1450-97EA-4D44-92BC-5FF120308CEA}"/>
              </a:ext>
            </a:extLst>
          </p:cNvPr>
          <p:cNvSpPr>
            <a:spLocks noGrp="1"/>
          </p:cNvSpPr>
          <p:nvPr>
            <p:ph sz="half" idx="2"/>
          </p:nvPr>
        </p:nvSpPr>
        <p:spPr>
          <a:xfrm>
            <a:off x="6172200" y="2443397"/>
            <a:ext cx="5181600" cy="3127086"/>
          </a:xfrm>
        </p:spPr>
        <p:txBody>
          <a:bodyPr>
            <a:normAutofit fontScale="85000" lnSpcReduction="20000"/>
          </a:bodyPr>
          <a:lstStyle/>
          <a:p>
            <a:pPr>
              <a:lnSpc>
                <a:spcPct val="100000"/>
              </a:lnSpc>
            </a:pPr>
            <a:r>
              <a:rPr lang="en-US" dirty="0"/>
              <a:t>Protection API is OAuth-protected</a:t>
            </a:r>
          </a:p>
          <a:p>
            <a:pPr lvl="1">
              <a:lnSpc>
                <a:spcPct val="100000"/>
              </a:lnSpc>
            </a:pPr>
            <a:r>
              <a:rPr lang="en-US" dirty="0"/>
              <a:t>Requires a scope of </a:t>
            </a:r>
            <a:r>
              <a:rPr lang="en-US" b="1" dirty="0" err="1">
                <a:solidFill>
                  <a:schemeClr val="accent6">
                    <a:lumMod val="50000"/>
                  </a:schemeClr>
                </a:solidFill>
                <a:latin typeface="Courier New" panose="02070309020205020404" pitchFamily="49" charset="0"/>
                <a:cs typeface="Courier New" panose="02070309020205020404" pitchFamily="49" charset="0"/>
              </a:rPr>
              <a:t>uma</a:t>
            </a:r>
            <a:r>
              <a:rPr lang="en-US" b="1" dirty="0">
                <a:solidFill>
                  <a:schemeClr val="accent6">
                    <a:lumMod val="50000"/>
                  </a:schemeClr>
                </a:solidFill>
                <a:latin typeface="Courier New" panose="02070309020205020404" pitchFamily="49" charset="0"/>
                <a:cs typeface="Courier New" panose="02070309020205020404" pitchFamily="49" charset="0"/>
              </a:rPr>
              <a:t>-protection</a:t>
            </a:r>
          </a:p>
          <a:p>
            <a:pPr lvl="1">
              <a:lnSpc>
                <a:spcPct val="100000"/>
              </a:lnSpc>
            </a:pPr>
            <a:r>
              <a:rPr lang="en-US" dirty="0"/>
              <a:t>Access token with this scope is called a “PAT” to distinguish from an RPT</a:t>
            </a:r>
          </a:p>
          <a:p>
            <a:pPr>
              <a:lnSpc>
                <a:spcPct val="100000"/>
              </a:lnSpc>
            </a:pPr>
            <a:r>
              <a:rPr lang="en-US" dirty="0"/>
              <a:t>An RS is thus a client of the AS</a:t>
            </a:r>
          </a:p>
          <a:p>
            <a:pPr>
              <a:lnSpc>
                <a:spcPct val="100000"/>
              </a:lnSpc>
            </a:pPr>
            <a:r>
              <a:rPr lang="en-US" dirty="0"/>
              <a:t>And an RO thus has a formal means of authorizing resource protection</a:t>
            </a:r>
          </a:p>
        </p:txBody>
      </p:sp>
      <p:sp>
        <p:nvSpPr>
          <p:cNvPr id="4" name="Slide Number Placeholder 3">
            <a:extLst>
              <a:ext uri="{FF2B5EF4-FFF2-40B4-BE49-F238E27FC236}">
                <a16:creationId xmlns:a16="http://schemas.microsoft.com/office/drawing/2014/main" id="{FBA1DBC0-99D2-5140-B4B4-7ECAA77DD2AE}"/>
              </a:ext>
            </a:extLst>
          </p:cNvPr>
          <p:cNvSpPr>
            <a:spLocks noGrp="1"/>
          </p:cNvSpPr>
          <p:nvPr>
            <p:ph type="sldNum" sz="quarter" idx="12"/>
          </p:nvPr>
        </p:nvSpPr>
        <p:spPr/>
        <p:txBody>
          <a:bodyPr/>
          <a:lstStyle/>
          <a:p>
            <a:fld id="{C8B9D8ED-E29E-7540-8C3F-725717CEEFF2}" type="slidenum">
              <a:rPr lang="en-US" smtClean="0"/>
              <a:t>15</a:t>
            </a:fld>
            <a:endParaRPr lang="en-US"/>
          </a:p>
        </p:txBody>
      </p:sp>
    </p:spTree>
    <p:extLst>
      <p:ext uri="{BB962C8B-B14F-4D97-AF65-F5344CB8AC3E}">
        <p14:creationId xmlns:p14="http://schemas.microsoft.com/office/powerpoint/2010/main" val="2065125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C3C0-BFB8-CA4E-BF54-B74E8146BB5C}"/>
              </a:ext>
            </a:extLst>
          </p:cNvPr>
          <p:cNvSpPr>
            <a:spLocks noGrp="1"/>
          </p:cNvSpPr>
          <p:nvPr>
            <p:ph type="title"/>
          </p:nvPr>
        </p:nvSpPr>
        <p:spPr>
          <a:xfrm>
            <a:off x="0" y="1"/>
            <a:ext cx="2171700" cy="1371600"/>
          </a:xfrm>
        </p:spPr>
        <p:txBody>
          <a:bodyPr>
            <a:normAutofit/>
          </a:bodyPr>
          <a:lstStyle/>
          <a:p>
            <a:r>
              <a:rPr lang="en-US" sz="2900" dirty="0"/>
              <a:t>Protection API</a:t>
            </a:r>
            <a:endParaRPr lang="en-US" sz="2000" dirty="0"/>
          </a:p>
        </p:txBody>
      </p:sp>
      <p:sp>
        <p:nvSpPr>
          <p:cNvPr id="4" name="Slide Number Placeholder 3">
            <a:extLst>
              <a:ext uri="{FF2B5EF4-FFF2-40B4-BE49-F238E27FC236}">
                <a16:creationId xmlns:a16="http://schemas.microsoft.com/office/drawing/2014/main" id="{CD2B70A6-3B98-304D-A6F4-D67AFCEFED97}"/>
              </a:ext>
            </a:extLst>
          </p:cNvPr>
          <p:cNvSpPr>
            <a:spLocks noGrp="1"/>
          </p:cNvSpPr>
          <p:nvPr>
            <p:ph type="sldNum" sz="quarter" idx="12"/>
          </p:nvPr>
        </p:nvSpPr>
        <p:spPr/>
        <p:txBody>
          <a:bodyPr/>
          <a:lstStyle/>
          <a:p>
            <a:fld id="{C8B9D8ED-E29E-7540-8C3F-725717CEEFF2}" type="slidenum">
              <a:rPr lang="en-US" smtClean="0"/>
              <a:t>16</a:t>
            </a:fld>
            <a:endParaRPr lang="en-US"/>
          </a:p>
        </p:txBody>
      </p:sp>
      <p:sp>
        <p:nvSpPr>
          <p:cNvPr id="9" name="Title 1">
            <a:extLst>
              <a:ext uri="{FF2B5EF4-FFF2-40B4-BE49-F238E27FC236}">
                <a16:creationId xmlns:a16="http://schemas.microsoft.com/office/drawing/2014/main" id="{5A2FB31F-9486-5D43-AEBF-A8879886189F}"/>
              </a:ext>
            </a:extLst>
          </p:cNvPr>
          <p:cNvSpPr txBox="1">
            <a:spLocks/>
          </p:cNvSpPr>
          <p:nvPr/>
        </p:nvSpPr>
        <p:spPr>
          <a:xfrm>
            <a:off x="9982200" y="1"/>
            <a:ext cx="21717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900" b="1" i="1" dirty="0">
                <a:solidFill>
                  <a:schemeClr val="accent6">
                    <a:lumMod val="50000"/>
                  </a:schemeClr>
                </a:solidFill>
              </a:rPr>
              <a:t>Resource registration endpoint/API</a:t>
            </a:r>
            <a:endParaRPr lang="en-US" sz="2000" b="1" i="1" dirty="0">
              <a:solidFill>
                <a:schemeClr val="accent6">
                  <a:lumMod val="50000"/>
                </a:schemeClr>
              </a:solidFill>
            </a:endParaRPr>
          </a:p>
        </p:txBody>
      </p:sp>
      <p:pic>
        <p:nvPicPr>
          <p:cNvPr id="13" name="Picture 12">
            <a:extLst>
              <a:ext uri="{FF2B5EF4-FFF2-40B4-BE49-F238E27FC236}">
                <a16:creationId xmlns:a16="http://schemas.microsoft.com/office/drawing/2014/main" id="{9AC05C0B-99F7-8C4F-938F-5CA2EE391364}"/>
              </a:ext>
            </a:extLst>
          </p:cNvPr>
          <p:cNvPicPr>
            <a:picLocks noChangeAspect="1"/>
          </p:cNvPicPr>
          <p:nvPr/>
        </p:nvPicPr>
        <p:blipFill>
          <a:blip r:embed="rId3"/>
          <a:stretch>
            <a:fillRect/>
          </a:stretch>
        </p:blipFill>
        <p:spPr>
          <a:xfrm>
            <a:off x="2422477" y="0"/>
            <a:ext cx="7347045" cy="6858000"/>
          </a:xfrm>
          <a:prstGeom prst="rect">
            <a:avLst/>
          </a:prstGeom>
        </p:spPr>
      </p:pic>
    </p:spTree>
    <p:extLst>
      <p:ext uri="{BB962C8B-B14F-4D97-AF65-F5344CB8AC3E}">
        <p14:creationId xmlns:p14="http://schemas.microsoft.com/office/powerpoint/2010/main" val="2679135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C3C0-BFB8-CA4E-BF54-B74E8146BB5C}"/>
              </a:ext>
            </a:extLst>
          </p:cNvPr>
          <p:cNvSpPr>
            <a:spLocks noGrp="1"/>
          </p:cNvSpPr>
          <p:nvPr>
            <p:ph type="title"/>
          </p:nvPr>
        </p:nvSpPr>
        <p:spPr>
          <a:xfrm>
            <a:off x="0" y="1"/>
            <a:ext cx="2171700" cy="1371600"/>
          </a:xfrm>
        </p:spPr>
        <p:txBody>
          <a:bodyPr>
            <a:normAutofit/>
          </a:bodyPr>
          <a:lstStyle/>
          <a:p>
            <a:r>
              <a:rPr lang="en-US" sz="2900" dirty="0"/>
              <a:t>Protection API</a:t>
            </a:r>
            <a:endParaRPr lang="en-US" sz="2000" dirty="0"/>
          </a:p>
        </p:txBody>
      </p:sp>
      <p:sp>
        <p:nvSpPr>
          <p:cNvPr id="4" name="Slide Number Placeholder 3">
            <a:extLst>
              <a:ext uri="{FF2B5EF4-FFF2-40B4-BE49-F238E27FC236}">
                <a16:creationId xmlns:a16="http://schemas.microsoft.com/office/drawing/2014/main" id="{CD2B70A6-3B98-304D-A6F4-D67AFCEFED97}"/>
              </a:ext>
            </a:extLst>
          </p:cNvPr>
          <p:cNvSpPr>
            <a:spLocks noGrp="1"/>
          </p:cNvSpPr>
          <p:nvPr>
            <p:ph type="sldNum" sz="quarter" idx="12"/>
          </p:nvPr>
        </p:nvSpPr>
        <p:spPr/>
        <p:txBody>
          <a:bodyPr/>
          <a:lstStyle/>
          <a:p>
            <a:fld id="{C8B9D8ED-E29E-7540-8C3F-725717CEEFF2}" type="slidenum">
              <a:rPr lang="en-US" smtClean="0"/>
              <a:t>17</a:t>
            </a:fld>
            <a:endParaRPr lang="en-US"/>
          </a:p>
        </p:txBody>
      </p:sp>
      <p:sp>
        <p:nvSpPr>
          <p:cNvPr id="9" name="Title 1">
            <a:extLst>
              <a:ext uri="{FF2B5EF4-FFF2-40B4-BE49-F238E27FC236}">
                <a16:creationId xmlns:a16="http://schemas.microsoft.com/office/drawing/2014/main" id="{5A2FB31F-9486-5D43-AEBF-A8879886189F}"/>
              </a:ext>
            </a:extLst>
          </p:cNvPr>
          <p:cNvSpPr txBox="1">
            <a:spLocks/>
          </p:cNvSpPr>
          <p:nvPr/>
        </p:nvSpPr>
        <p:spPr>
          <a:xfrm>
            <a:off x="9982200" y="1"/>
            <a:ext cx="21717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900" b="1" i="1" dirty="0">
                <a:solidFill>
                  <a:schemeClr val="accent6">
                    <a:lumMod val="50000"/>
                  </a:schemeClr>
                </a:solidFill>
              </a:rPr>
              <a:t>Permission endpoint</a:t>
            </a:r>
            <a:endParaRPr lang="en-US" sz="2000" b="1" i="1" dirty="0">
              <a:solidFill>
                <a:schemeClr val="accent6">
                  <a:lumMod val="50000"/>
                </a:schemeClr>
              </a:solidFill>
            </a:endParaRPr>
          </a:p>
        </p:txBody>
      </p:sp>
      <p:pic>
        <p:nvPicPr>
          <p:cNvPr id="3" name="Picture 2">
            <a:extLst>
              <a:ext uri="{FF2B5EF4-FFF2-40B4-BE49-F238E27FC236}">
                <a16:creationId xmlns:a16="http://schemas.microsoft.com/office/drawing/2014/main" id="{2FDAA6F7-E50A-7C49-A2B9-899A1E5DB164}"/>
              </a:ext>
            </a:extLst>
          </p:cNvPr>
          <p:cNvPicPr>
            <a:picLocks noChangeAspect="1"/>
          </p:cNvPicPr>
          <p:nvPr/>
        </p:nvPicPr>
        <p:blipFill>
          <a:blip r:embed="rId3"/>
          <a:stretch>
            <a:fillRect/>
          </a:stretch>
        </p:blipFill>
        <p:spPr>
          <a:xfrm>
            <a:off x="1873250" y="1555750"/>
            <a:ext cx="8445500" cy="3746500"/>
          </a:xfrm>
          <a:prstGeom prst="rect">
            <a:avLst/>
          </a:prstGeom>
        </p:spPr>
      </p:pic>
    </p:spTree>
    <p:extLst>
      <p:ext uri="{BB962C8B-B14F-4D97-AF65-F5344CB8AC3E}">
        <p14:creationId xmlns:p14="http://schemas.microsoft.com/office/powerpoint/2010/main" val="40591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C3C0-BFB8-CA4E-BF54-B74E8146BB5C}"/>
              </a:ext>
            </a:extLst>
          </p:cNvPr>
          <p:cNvSpPr>
            <a:spLocks noGrp="1"/>
          </p:cNvSpPr>
          <p:nvPr>
            <p:ph type="title"/>
          </p:nvPr>
        </p:nvSpPr>
        <p:spPr>
          <a:xfrm>
            <a:off x="0" y="1"/>
            <a:ext cx="2171700" cy="1371600"/>
          </a:xfrm>
        </p:spPr>
        <p:txBody>
          <a:bodyPr>
            <a:normAutofit/>
          </a:bodyPr>
          <a:lstStyle/>
          <a:p>
            <a:r>
              <a:rPr lang="en-US" sz="2900" dirty="0"/>
              <a:t>Protection API</a:t>
            </a:r>
            <a:endParaRPr lang="en-US" sz="2000" dirty="0"/>
          </a:p>
        </p:txBody>
      </p:sp>
      <p:sp>
        <p:nvSpPr>
          <p:cNvPr id="4" name="Slide Number Placeholder 3">
            <a:extLst>
              <a:ext uri="{FF2B5EF4-FFF2-40B4-BE49-F238E27FC236}">
                <a16:creationId xmlns:a16="http://schemas.microsoft.com/office/drawing/2014/main" id="{CD2B70A6-3B98-304D-A6F4-D67AFCEFED97}"/>
              </a:ext>
            </a:extLst>
          </p:cNvPr>
          <p:cNvSpPr>
            <a:spLocks noGrp="1"/>
          </p:cNvSpPr>
          <p:nvPr>
            <p:ph type="sldNum" sz="quarter" idx="12"/>
          </p:nvPr>
        </p:nvSpPr>
        <p:spPr/>
        <p:txBody>
          <a:bodyPr/>
          <a:lstStyle/>
          <a:p>
            <a:fld id="{C8B9D8ED-E29E-7540-8C3F-725717CEEFF2}" type="slidenum">
              <a:rPr lang="en-US" smtClean="0"/>
              <a:t>18</a:t>
            </a:fld>
            <a:endParaRPr lang="en-US"/>
          </a:p>
        </p:txBody>
      </p:sp>
      <p:sp>
        <p:nvSpPr>
          <p:cNvPr id="9" name="Title 1">
            <a:extLst>
              <a:ext uri="{FF2B5EF4-FFF2-40B4-BE49-F238E27FC236}">
                <a16:creationId xmlns:a16="http://schemas.microsoft.com/office/drawing/2014/main" id="{5A2FB31F-9486-5D43-AEBF-A8879886189F}"/>
              </a:ext>
            </a:extLst>
          </p:cNvPr>
          <p:cNvSpPr txBox="1">
            <a:spLocks/>
          </p:cNvSpPr>
          <p:nvPr/>
        </p:nvSpPr>
        <p:spPr>
          <a:xfrm>
            <a:off x="9982200" y="0"/>
            <a:ext cx="2171700" cy="18040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900" b="1" i="1" dirty="0">
                <a:solidFill>
                  <a:schemeClr val="accent6">
                    <a:lumMod val="50000"/>
                  </a:schemeClr>
                </a:solidFill>
              </a:rPr>
              <a:t>Custom token introspection endpoint</a:t>
            </a:r>
            <a:endParaRPr lang="en-US" sz="2000" b="1" i="1" dirty="0">
              <a:solidFill>
                <a:schemeClr val="accent6">
                  <a:lumMod val="50000"/>
                </a:schemeClr>
              </a:solidFill>
            </a:endParaRPr>
          </a:p>
        </p:txBody>
      </p:sp>
      <p:pic>
        <p:nvPicPr>
          <p:cNvPr id="5" name="Picture 4">
            <a:extLst>
              <a:ext uri="{FF2B5EF4-FFF2-40B4-BE49-F238E27FC236}">
                <a16:creationId xmlns:a16="http://schemas.microsoft.com/office/drawing/2014/main" id="{6A7D5B1D-D40E-CC48-93B6-D13D781653CE}"/>
              </a:ext>
            </a:extLst>
          </p:cNvPr>
          <p:cNvPicPr>
            <a:picLocks noChangeAspect="1"/>
          </p:cNvPicPr>
          <p:nvPr/>
        </p:nvPicPr>
        <p:blipFill>
          <a:blip r:embed="rId3"/>
          <a:stretch>
            <a:fillRect/>
          </a:stretch>
        </p:blipFill>
        <p:spPr>
          <a:xfrm>
            <a:off x="1555750" y="1752600"/>
            <a:ext cx="9080500" cy="3352800"/>
          </a:xfrm>
          <a:prstGeom prst="rect">
            <a:avLst/>
          </a:prstGeom>
        </p:spPr>
      </p:pic>
    </p:spTree>
    <p:extLst>
      <p:ext uri="{BB962C8B-B14F-4D97-AF65-F5344CB8AC3E}">
        <p14:creationId xmlns:p14="http://schemas.microsoft.com/office/powerpoint/2010/main" val="2721151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90986-9025-5F4C-805F-129368A36A56}"/>
              </a:ext>
            </a:extLst>
          </p:cNvPr>
          <p:cNvSpPr>
            <a:spLocks noGrp="1"/>
          </p:cNvSpPr>
          <p:nvPr>
            <p:ph type="title"/>
          </p:nvPr>
        </p:nvSpPr>
        <p:spPr/>
        <p:txBody>
          <a:bodyPr/>
          <a:lstStyle/>
          <a:p>
            <a:r>
              <a:rPr lang="en-US" dirty="0"/>
              <a:t>Some observations on UMA clients</a:t>
            </a:r>
            <a:endParaRPr lang="en-US" sz="2600" dirty="0"/>
          </a:p>
        </p:txBody>
      </p:sp>
      <p:sp>
        <p:nvSpPr>
          <p:cNvPr id="3" name="Content Placeholder 2">
            <a:extLst>
              <a:ext uri="{FF2B5EF4-FFF2-40B4-BE49-F238E27FC236}">
                <a16:creationId xmlns:a16="http://schemas.microsoft.com/office/drawing/2014/main" id="{7A335CEC-B2EC-D14B-8041-FDB4A6637D15}"/>
              </a:ext>
            </a:extLst>
          </p:cNvPr>
          <p:cNvSpPr>
            <a:spLocks noGrp="1"/>
          </p:cNvSpPr>
          <p:nvPr>
            <p:ph idx="1"/>
          </p:nvPr>
        </p:nvSpPr>
        <p:spPr>
          <a:xfrm>
            <a:off x="838200" y="1698625"/>
            <a:ext cx="10515600" cy="4351338"/>
          </a:xfrm>
        </p:spPr>
        <p:txBody>
          <a:bodyPr>
            <a:normAutofit/>
          </a:bodyPr>
          <a:lstStyle/>
          <a:p>
            <a:pPr>
              <a:lnSpc>
                <a:spcPct val="100000"/>
              </a:lnSpc>
              <a:spcBef>
                <a:spcPts val="600"/>
              </a:spcBef>
            </a:pPr>
            <a:r>
              <a:rPr lang="en-US" dirty="0"/>
              <a:t>API developers don’t have to introduce scope/entitlement logic as directly</a:t>
            </a:r>
          </a:p>
          <a:p>
            <a:pPr lvl="1">
              <a:lnSpc>
                <a:spcPct val="100000"/>
              </a:lnSpc>
              <a:spcBef>
                <a:spcPts val="600"/>
              </a:spcBef>
            </a:pPr>
            <a:r>
              <a:rPr lang="en-US" dirty="0"/>
              <a:t>“Clients can be dumber about scopes”</a:t>
            </a:r>
          </a:p>
          <a:p>
            <a:pPr>
              <a:lnSpc>
                <a:spcPct val="100000"/>
              </a:lnSpc>
              <a:spcBef>
                <a:spcPts val="600"/>
              </a:spcBef>
            </a:pPr>
            <a:r>
              <a:rPr lang="en-US" dirty="0"/>
              <a:t>Error flows are easier to handle</a:t>
            </a:r>
          </a:p>
          <a:p>
            <a:pPr lvl="1">
              <a:lnSpc>
                <a:spcPct val="100000"/>
              </a:lnSpc>
              <a:spcBef>
                <a:spcPts val="600"/>
              </a:spcBef>
            </a:pPr>
            <a:r>
              <a:rPr lang="en-US" dirty="0"/>
              <a:t>“Clients can be smarter about bad flows”</a:t>
            </a:r>
          </a:p>
          <a:p>
            <a:pPr lvl="1">
              <a:lnSpc>
                <a:spcPct val="100000"/>
              </a:lnSpc>
              <a:spcBef>
                <a:spcPts val="600"/>
              </a:spcBef>
            </a:pPr>
            <a:r>
              <a:rPr lang="en-US" dirty="0"/>
              <a:t>“Clients can recover better when they don’t get an access token, without introducing risk – a ‘unauthorized’ error returns permission ticket and AS location”</a:t>
            </a:r>
          </a:p>
        </p:txBody>
      </p:sp>
      <p:sp>
        <p:nvSpPr>
          <p:cNvPr id="4" name="Slide Number Placeholder 3">
            <a:extLst>
              <a:ext uri="{FF2B5EF4-FFF2-40B4-BE49-F238E27FC236}">
                <a16:creationId xmlns:a16="http://schemas.microsoft.com/office/drawing/2014/main" id="{E8B58A39-18FD-FB4E-955D-F97567BA022B}"/>
              </a:ext>
            </a:extLst>
          </p:cNvPr>
          <p:cNvSpPr>
            <a:spLocks noGrp="1"/>
          </p:cNvSpPr>
          <p:nvPr>
            <p:ph type="sldNum" sz="quarter" idx="12"/>
          </p:nvPr>
        </p:nvSpPr>
        <p:spPr/>
        <p:txBody>
          <a:bodyPr/>
          <a:lstStyle/>
          <a:p>
            <a:fld id="{C8B9D8ED-E29E-7540-8C3F-725717CEEFF2}" type="slidenum">
              <a:rPr lang="en-US" smtClean="0"/>
              <a:t>19</a:t>
            </a:fld>
            <a:endParaRPr lang="en-US"/>
          </a:p>
        </p:txBody>
      </p:sp>
    </p:spTree>
    <p:extLst>
      <p:ext uri="{BB962C8B-B14F-4D97-AF65-F5344CB8AC3E}">
        <p14:creationId xmlns:p14="http://schemas.microsoft.com/office/powerpoint/2010/main" val="1713202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90986-9025-5F4C-805F-129368A36A56}"/>
              </a:ext>
            </a:extLst>
          </p:cNvPr>
          <p:cNvSpPr>
            <a:spLocks noGrp="1"/>
          </p:cNvSpPr>
          <p:nvPr>
            <p:ph type="title"/>
          </p:nvPr>
        </p:nvSpPr>
        <p:spPr/>
        <p:txBody>
          <a:bodyPr/>
          <a:lstStyle/>
          <a:p>
            <a:r>
              <a:rPr lang="en-US" dirty="0"/>
              <a:t>Some background</a:t>
            </a:r>
            <a:endParaRPr lang="en-US" sz="2600" dirty="0"/>
          </a:p>
        </p:txBody>
      </p:sp>
      <p:sp>
        <p:nvSpPr>
          <p:cNvPr id="3" name="Content Placeholder 2">
            <a:extLst>
              <a:ext uri="{FF2B5EF4-FFF2-40B4-BE49-F238E27FC236}">
                <a16:creationId xmlns:a16="http://schemas.microsoft.com/office/drawing/2014/main" id="{7A335CEC-B2EC-D14B-8041-FDB4A6637D15}"/>
              </a:ext>
            </a:extLst>
          </p:cNvPr>
          <p:cNvSpPr>
            <a:spLocks noGrp="1"/>
          </p:cNvSpPr>
          <p:nvPr>
            <p:ph idx="1"/>
          </p:nvPr>
        </p:nvSpPr>
        <p:spPr>
          <a:xfrm>
            <a:off x="838200" y="1698625"/>
            <a:ext cx="10515600" cy="4794250"/>
          </a:xfrm>
        </p:spPr>
        <p:txBody>
          <a:bodyPr>
            <a:normAutofit lnSpcReduction="10000"/>
          </a:bodyPr>
          <a:lstStyle/>
          <a:p>
            <a:pPr>
              <a:lnSpc>
                <a:spcPct val="100000"/>
              </a:lnSpc>
              <a:spcBef>
                <a:spcPts val="600"/>
              </a:spcBef>
            </a:pPr>
            <a:r>
              <a:rPr lang="en-US" dirty="0"/>
              <a:t>Contributed </a:t>
            </a:r>
            <a:r>
              <a:rPr lang="en-US" b="1" dirty="0">
                <a:solidFill>
                  <a:schemeClr val="accent6">
                    <a:lumMod val="50000"/>
                  </a:schemeClr>
                </a:solidFill>
              </a:rPr>
              <a:t>draft-</a:t>
            </a:r>
            <a:r>
              <a:rPr lang="en-US" b="1" dirty="0" err="1">
                <a:solidFill>
                  <a:schemeClr val="accent6">
                    <a:lumMod val="50000"/>
                  </a:schemeClr>
                </a:solidFill>
              </a:rPr>
              <a:t>oauth</a:t>
            </a:r>
            <a:r>
              <a:rPr lang="en-US" b="1" dirty="0">
                <a:solidFill>
                  <a:schemeClr val="accent6">
                    <a:lumMod val="50000"/>
                  </a:schemeClr>
                </a:solidFill>
              </a:rPr>
              <a:t>-</a:t>
            </a:r>
            <a:r>
              <a:rPr lang="en-US" b="1" dirty="0" err="1">
                <a:solidFill>
                  <a:schemeClr val="accent6">
                    <a:lumMod val="50000"/>
                  </a:schemeClr>
                </a:solidFill>
              </a:rPr>
              <a:t>dyn-reg</a:t>
            </a:r>
            <a:endParaRPr lang="en-US" b="1" dirty="0">
              <a:solidFill>
                <a:schemeClr val="accent6">
                  <a:lumMod val="50000"/>
                </a:schemeClr>
              </a:solidFill>
            </a:endParaRPr>
          </a:p>
          <a:p>
            <a:pPr>
              <a:lnSpc>
                <a:spcPct val="100000"/>
              </a:lnSpc>
              <a:spcBef>
                <a:spcPts val="600"/>
              </a:spcBef>
            </a:pPr>
            <a:r>
              <a:rPr lang="en-US" dirty="0"/>
              <a:t>Contributed UMA 1.0 and 1.0.1 as </a:t>
            </a:r>
            <a:r>
              <a:rPr lang="en-US" b="1" dirty="0">
                <a:solidFill>
                  <a:schemeClr val="accent6">
                    <a:lumMod val="50000"/>
                  </a:schemeClr>
                </a:solidFill>
              </a:rPr>
              <a:t>draft-</a:t>
            </a:r>
            <a:r>
              <a:rPr lang="en-US" b="1" dirty="0" err="1">
                <a:solidFill>
                  <a:schemeClr val="accent6">
                    <a:lumMod val="50000"/>
                  </a:schemeClr>
                </a:solidFill>
              </a:rPr>
              <a:t>hardjono</a:t>
            </a:r>
            <a:r>
              <a:rPr lang="en-US" b="1" dirty="0">
                <a:solidFill>
                  <a:schemeClr val="accent6">
                    <a:lumMod val="50000"/>
                  </a:schemeClr>
                </a:solidFill>
              </a:rPr>
              <a:t>-</a:t>
            </a:r>
            <a:r>
              <a:rPr lang="en-US" b="1" dirty="0" err="1">
                <a:solidFill>
                  <a:schemeClr val="accent6">
                    <a:lumMod val="50000"/>
                  </a:schemeClr>
                </a:solidFill>
              </a:rPr>
              <a:t>oauth-umacore</a:t>
            </a:r>
            <a:r>
              <a:rPr lang="en-US" dirty="0"/>
              <a:t> and </a:t>
            </a:r>
            <a:r>
              <a:rPr lang="en-US" b="1" dirty="0">
                <a:solidFill>
                  <a:schemeClr val="accent6">
                    <a:lumMod val="50000"/>
                  </a:schemeClr>
                </a:solidFill>
              </a:rPr>
              <a:t>draft-</a:t>
            </a:r>
            <a:r>
              <a:rPr lang="en-US" b="1" dirty="0" err="1">
                <a:solidFill>
                  <a:schemeClr val="accent6">
                    <a:lumMod val="50000"/>
                  </a:schemeClr>
                </a:solidFill>
              </a:rPr>
              <a:t>hardjono</a:t>
            </a:r>
            <a:r>
              <a:rPr lang="en-US" b="1" dirty="0">
                <a:solidFill>
                  <a:schemeClr val="accent6">
                    <a:lumMod val="50000"/>
                  </a:schemeClr>
                </a:solidFill>
              </a:rPr>
              <a:t>-</a:t>
            </a:r>
            <a:r>
              <a:rPr lang="en-US" b="1" dirty="0" err="1">
                <a:solidFill>
                  <a:schemeClr val="accent6">
                    <a:lumMod val="50000"/>
                  </a:schemeClr>
                </a:solidFill>
              </a:rPr>
              <a:t>oauth</a:t>
            </a:r>
            <a:r>
              <a:rPr lang="en-US" b="1" dirty="0">
                <a:solidFill>
                  <a:schemeClr val="accent6">
                    <a:lumMod val="50000"/>
                  </a:schemeClr>
                </a:solidFill>
              </a:rPr>
              <a:t>-resource-</a:t>
            </a:r>
            <a:r>
              <a:rPr lang="en-US" b="1" dirty="0" err="1">
                <a:solidFill>
                  <a:schemeClr val="accent6">
                    <a:lumMod val="50000"/>
                  </a:schemeClr>
                </a:solidFill>
              </a:rPr>
              <a:t>reg</a:t>
            </a:r>
            <a:r>
              <a:rPr lang="en-US" dirty="0">
                <a:solidFill>
                  <a:schemeClr val="accent6">
                    <a:lumMod val="50000"/>
                  </a:schemeClr>
                </a:solidFill>
              </a:rPr>
              <a:t> </a:t>
            </a:r>
          </a:p>
          <a:p>
            <a:pPr>
              <a:lnSpc>
                <a:spcPct val="100000"/>
              </a:lnSpc>
              <a:spcBef>
                <a:spcPts val="600"/>
              </a:spcBef>
            </a:pPr>
            <a:r>
              <a:rPr lang="en-US" dirty="0"/>
              <a:t>Influenced ACE actor and </a:t>
            </a:r>
            <a:r>
              <a:rPr lang="en-US" dirty="0" err="1"/>
              <a:t>usecase</a:t>
            </a:r>
            <a:r>
              <a:rPr lang="en-US" dirty="0"/>
              <a:t> work with </a:t>
            </a:r>
            <a:r>
              <a:rPr lang="en-US" b="1" dirty="0">
                <a:solidFill>
                  <a:schemeClr val="accent6">
                    <a:lumMod val="50000"/>
                  </a:schemeClr>
                </a:solidFill>
              </a:rPr>
              <a:t>draft-</a:t>
            </a:r>
            <a:r>
              <a:rPr lang="en-US" b="1" dirty="0" err="1">
                <a:solidFill>
                  <a:schemeClr val="accent6">
                    <a:lumMod val="50000"/>
                  </a:schemeClr>
                </a:solidFill>
              </a:rPr>
              <a:t>maler</a:t>
            </a:r>
            <a:r>
              <a:rPr lang="en-US" b="1" dirty="0">
                <a:solidFill>
                  <a:schemeClr val="accent6">
                    <a:lumMod val="50000"/>
                  </a:schemeClr>
                </a:solidFill>
              </a:rPr>
              <a:t>-ace-</a:t>
            </a:r>
            <a:r>
              <a:rPr lang="en-US" b="1" dirty="0" err="1">
                <a:solidFill>
                  <a:schemeClr val="accent6">
                    <a:lumMod val="50000"/>
                  </a:schemeClr>
                </a:solidFill>
              </a:rPr>
              <a:t>oauth</a:t>
            </a:r>
            <a:r>
              <a:rPr lang="en-US" b="1" dirty="0">
                <a:solidFill>
                  <a:schemeClr val="accent6">
                    <a:lumMod val="50000"/>
                  </a:schemeClr>
                </a:solidFill>
              </a:rPr>
              <a:t>-</a:t>
            </a:r>
            <a:r>
              <a:rPr lang="en-US" b="1" dirty="0" err="1">
                <a:solidFill>
                  <a:schemeClr val="accent6">
                    <a:lumMod val="50000"/>
                  </a:schemeClr>
                </a:solidFill>
              </a:rPr>
              <a:t>uma</a:t>
            </a:r>
            <a:r>
              <a:rPr lang="en-US" dirty="0">
                <a:solidFill>
                  <a:schemeClr val="accent6">
                    <a:lumMod val="50000"/>
                  </a:schemeClr>
                </a:solidFill>
              </a:rPr>
              <a:t> </a:t>
            </a:r>
          </a:p>
          <a:p>
            <a:pPr>
              <a:lnSpc>
                <a:spcPct val="100000"/>
              </a:lnSpc>
              <a:spcBef>
                <a:spcPts val="600"/>
              </a:spcBef>
            </a:pPr>
            <a:r>
              <a:rPr lang="en-US" dirty="0"/>
              <a:t>Contributed an UMA “business model” as </a:t>
            </a:r>
            <a:r>
              <a:rPr lang="en-US" b="1" dirty="0">
                <a:solidFill>
                  <a:schemeClr val="accent6">
                    <a:lumMod val="50000"/>
                  </a:schemeClr>
                </a:solidFill>
              </a:rPr>
              <a:t>draft-</a:t>
            </a:r>
            <a:r>
              <a:rPr lang="en-US" b="1" dirty="0" err="1">
                <a:solidFill>
                  <a:schemeClr val="accent6">
                    <a:lumMod val="50000"/>
                  </a:schemeClr>
                </a:solidFill>
              </a:rPr>
              <a:t>maler</a:t>
            </a:r>
            <a:r>
              <a:rPr lang="en-US" b="1" dirty="0">
                <a:solidFill>
                  <a:schemeClr val="accent6">
                    <a:lumMod val="50000"/>
                  </a:schemeClr>
                </a:solidFill>
              </a:rPr>
              <a:t>-</a:t>
            </a:r>
            <a:r>
              <a:rPr lang="en-US" b="1" dirty="0" err="1">
                <a:solidFill>
                  <a:schemeClr val="accent6">
                    <a:lumMod val="50000"/>
                  </a:schemeClr>
                </a:solidFill>
              </a:rPr>
              <a:t>oauth-umatrust</a:t>
            </a:r>
            <a:r>
              <a:rPr lang="en-US" dirty="0">
                <a:solidFill>
                  <a:schemeClr val="accent6">
                    <a:lumMod val="50000"/>
                  </a:schemeClr>
                </a:solidFill>
              </a:rPr>
              <a:t> </a:t>
            </a:r>
          </a:p>
          <a:p>
            <a:pPr>
              <a:lnSpc>
                <a:spcPct val="100000"/>
              </a:lnSpc>
              <a:spcBef>
                <a:spcPts val="600"/>
              </a:spcBef>
            </a:pPr>
            <a:r>
              <a:rPr lang="en-US" dirty="0"/>
              <a:t>Contributed a client claims framework as </a:t>
            </a:r>
            <a:r>
              <a:rPr lang="en-US" b="1" dirty="0">
                <a:solidFill>
                  <a:schemeClr val="accent6">
                    <a:lumMod val="50000"/>
                  </a:schemeClr>
                </a:solidFill>
              </a:rPr>
              <a:t>draft-</a:t>
            </a:r>
            <a:r>
              <a:rPr lang="en-US" b="1" dirty="0" err="1">
                <a:solidFill>
                  <a:schemeClr val="accent6">
                    <a:lumMod val="50000"/>
                  </a:schemeClr>
                </a:solidFill>
              </a:rPr>
              <a:t>catalano</a:t>
            </a:r>
            <a:r>
              <a:rPr lang="en-US" b="1" dirty="0">
                <a:solidFill>
                  <a:schemeClr val="accent6">
                    <a:lumMod val="50000"/>
                  </a:schemeClr>
                </a:solidFill>
              </a:rPr>
              <a:t>-</a:t>
            </a:r>
            <a:r>
              <a:rPr lang="en-US" b="1" dirty="0" err="1">
                <a:solidFill>
                  <a:schemeClr val="accent6">
                    <a:lumMod val="50000"/>
                  </a:schemeClr>
                </a:solidFill>
              </a:rPr>
              <a:t>oauth-umaclaim</a:t>
            </a:r>
            <a:r>
              <a:rPr lang="en-US" dirty="0">
                <a:solidFill>
                  <a:schemeClr val="accent6">
                    <a:lumMod val="50000"/>
                  </a:schemeClr>
                </a:solidFill>
              </a:rPr>
              <a:t> </a:t>
            </a:r>
          </a:p>
          <a:p>
            <a:pPr>
              <a:lnSpc>
                <a:spcPct val="100000"/>
              </a:lnSpc>
              <a:spcBef>
                <a:spcPts val="600"/>
              </a:spcBef>
            </a:pPr>
            <a:r>
              <a:rPr lang="en-US" dirty="0"/>
              <a:t>Refactored the specs for UMA2: </a:t>
            </a:r>
            <a:r>
              <a:rPr lang="en-US" b="1" dirty="0">
                <a:solidFill>
                  <a:schemeClr val="accent6">
                    <a:lumMod val="50000"/>
                  </a:schemeClr>
                </a:solidFill>
              </a:rPr>
              <a:t>core</a:t>
            </a:r>
            <a:r>
              <a:rPr lang="en-US" dirty="0"/>
              <a:t>/</a:t>
            </a:r>
            <a:r>
              <a:rPr lang="en-US" b="1" dirty="0">
                <a:solidFill>
                  <a:schemeClr val="accent6">
                    <a:lumMod val="50000"/>
                  </a:schemeClr>
                </a:solidFill>
              </a:rPr>
              <a:t>resource-</a:t>
            </a:r>
            <a:r>
              <a:rPr lang="en-US" b="1" dirty="0" err="1">
                <a:solidFill>
                  <a:schemeClr val="accent6">
                    <a:lumMod val="50000"/>
                  </a:schemeClr>
                </a:solidFill>
              </a:rPr>
              <a:t>reg</a:t>
            </a:r>
            <a:r>
              <a:rPr lang="en-US" dirty="0"/>
              <a:t> became </a:t>
            </a:r>
            <a:r>
              <a:rPr lang="en-US" b="1" dirty="0">
                <a:solidFill>
                  <a:schemeClr val="accent6">
                    <a:lumMod val="50000"/>
                  </a:schemeClr>
                </a:solidFill>
              </a:rPr>
              <a:t>grant</a:t>
            </a:r>
            <a:r>
              <a:rPr lang="en-US" dirty="0"/>
              <a:t>/</a:t>
            </a:r>
            <a:r>
              <a:rPr lang="en-US" b="1" dirty="0" err="1">
                <a:solidFill>
                  <a:schemeClr val="accent6">
                    <a:lumMod val="50000"/>
                  </a:schemeClr>
                </a:solidFill>
              </a:rPr>
              <a:t>fedauthz</a:t>
            </a:r>
            <a:r>
              <a:rPr lang="en-US" dirty="0">
                <a:solidFill>
                  <a:schemeClr val="accent6">
                    <a:lumMod val="50000"/>
                  </a:schemeClr>
                </a:solidFill>
              </a:rPr>
              <a:t> </a:t>
            </a:r>
          </a:p>
        </p:txBody>
      </p:sp>
      <p:sp>
        <p:nvSpPr>
          <p:cNvPr id="4" name="Slide Number Placeholder 3">
            <a:extLst>
              <a:ext uri="{FF2B5EF4-FFF2-40B4-BE49-F238E27FC236}">
                <a16:creationId xmlns:a16="http://schemas.microsoft.com/office/drawing/2014/main" id="{E8B58A39-18FD-FB4E-955D-F97567BA022B}"/>
              </a:ext>
            </a:extLst>
          </p:cNvPr>
          <p:cNvSpPr>
            <a:spLocks noGrp="1"/>
          </p:cNvSpPr>
          <p:nvPr>
            <p:ph type="sldNum" sz="quarter" idx="12"/>
          </p:nvPr>
        </p:nvSpPr>
        <p:spPr/>
        <p:txBody>
          <a:bodyPr/>
          <a:lstStyle/>
          <a:p>
            <a:fld id="{C8B9D8ED-E29E-7540-8C3F-725717CEEFF2}" type="slidenum">
              <a:rPr lang="en-US" smtClean="0"/>
              <a:t>2</a:t>
            </a:fld>
            <a:endParaRPr lang="en-US"/>
          </a:p>
        </p:txBody>
      </p:sp>
      <p:pic>
        <p:nvPicPr>
          <p:cNvPr id="6" name="Picture 5">
            <a:extLst>
              <a:ext uri="{FF2B5EF4-FFF2-40B4-BE49-F238E27FC236}">
                <a16:creationId xmlns:a16="http://schemas.microsoft.com/office/drawing/2014/main" id="{867D95A6-95CB-A642-B443-9231CD6C6AB4}"/>
              </a:ext>
            </a:extLst>
          </p:cNvPr>
          <p:cNvPicPr>
            <a:picLocks noChangeAspect="1"/>
          </p:cNvPicPr>
          <p:nvPr/>
        </p:nvPicPr>
        <p:blipFill>
          <a:blip r:embed="rId3"/>
          <a:stretch>
            <a:fillRect/>
          </a:stretch>
        </p:blipFill>
        <p:spPr>
          <a:xfrm>
            <a:off x="10013446" y="156217"/>
            <a:ext cx="793823" cy="793823"/>
          </a:xfrm>
          <a:prstGeom prst="rect">
            <a:avLst/>
          </a:prstGeom>
        </p:spPr>
      </p:pic>
      <p:pic>
        <p:nvPicPr>
          <p:cNvPr id="8" name="Picture 7">
            <a:extLst>
              <a:ext uri="{FF2B5EF4-FFF2-40B4-BE49-F238E27FC236}">
                <a16:creationId xmlns:a16="http://schemas.microsoft.com/office/drawing/2014/main" id="{11CF97E1-D319-6643-890B-8F874715F969}"/>
              </a:ext>
            </a:extLst>
          </p:cNvPr>
          <p:cNvPicPr>
            <a:picLocks noChangeAspect="1"/>
          </p:cNvPicPr>
          <p:nvPr/>
        </p:nvPicPr>
        <p:blipFill>
          <a:blip r:embed="rId4"/>
          <a:stretch>
            <a:fillRect/>
          </a:stretch>
        </p:blipFill>
        <p:spPr>
          <a:xfrm>
            <a:off x="8915619" y="207942"/>
            <a:ext cx="1113502" cy="690371"/>
          </a:xfrm>
          <a:prstGeom prst="rect">
            <a:avLst/>
          </a:prstGeom>
        </p:spPr>
      </p:pic>
      <p:pic>
        <p:nvPicPr>
          <p:cNvPr id="10" name="Picture 9">
            <a:extLst>
              <a:ext uri="{FF2B5EF4-FFF2-40B4-BE49-F238E27FC236}">
                <a16:creationId xmlns:a16="http://schemas.microsoft.com/office/drawing/2014/main" id="{FC2EB5AD-BD80-3A46-B086-3650E1654033}"/>
              </a:ext>
            </a:extLst>
          </p:cNvPr>
          <p:cNvPicPr>
            <a:picLocks noChangeAspect="1"/>
          </p:cNvPicPr>
          <p:nvPr/>
        </p:nvPicPr>
        <p:blipFill>
          <a:blip r:embed="rId5"/>
          <a:stretch>
            <a:fillRect/>
          </a:stretch>
        </p:blipFill>
        <p:spPr>
          <a:xfrm>
            <a:off x="7464526" y="286533"/>
            <a:ext cx="1388301" cy="533188"/>
          </a:xfrm>
          <a:prstGeom prst="rect">
            <a:avLst/>
          </a:prstGeom>
        </p:spPr>
      </p:pic>
      <p:pic>
        <p:nvPicPr>
          <p:cNvPr id="11" name="Picture 10">
            <a:extLst>
              <a:ext uri="{FF2B5EF4-FFF2-40B4-BE49-F238E27FC236}">
                <a16:creationId xmlns:a16="http://schemas.microsoft.com/office/drawing/2014/main" id="{2439F129-C3E7-2045-B1D7-A75EB21E4F64}"/>
              </a:ext>
            </a:extLst>
          </p:cNvPr>
          <p:cNvPicPr>
            <a:picLocks noChangeAspect="1"/>
          </p:cNvPicPr>
          <p:nvPr/>
        </p:nvPicPr>
        <p:blipFill>
          <a:blip r:embed="rId6"/>
          <a:stretch>
            <a:fillRect/>
          </a:stretch>
        </p:blipFill>
        <p:spPr>
          <a:xfrm>
            <a:off x="10934699" y="257088"/>
            <a:ext cx="1144903" cy="654230"/>
          </a:xfrm>
          <a:prstGeom prst="rect">
            <a:avLst/>
          </a:prstGeom>
        </p:spPr>
      </p:pic>
    </p:spTree>
    <p:extLst>
      <p:ext uri="{BB962C8B-B14F-4D97-AF65-F5344CB8AC3E}">
        <p14:creationId xmlns:p14="http://schemas.microsoft.com/office/powerpoint/2010/main" val="4040290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90986-9025-5F4C-805F-129368A36A56}"/>
              </a:ext>
            </a:extLst>
          </p:cNvPr>
          <p:cNvSpPr>
            <a:spLocks noGrp="1"/>
          </p:cNvSpPr>
          <p:nvPr>
            <p:ph type="title"/>
          </p:nvPr>
        </p:nvSpPr>
        <p:spPr/>
        <p:txBody>
          <a:bodyPr/>
          <a:lstStyle/>
          <a:p>
            <a:r>
              <a:rPr lang="en-US" dirty="0"/>
              <a:t>Some observations on tokens and tickets</a:t>
            </a:r>
            <a:endParaRPr lang="en-US" sz="2600" dirty="0"/>
          </a:p>
        </p:txBody>
      </p:sp>
      <p:sp>
        <p:nvSpPr>
          <p:cNvPr id="3" name="Content Placeholder 2">
            <a:extLst>
              <a:ext uri="{FF2B5EF4-FFF2-40B4-BE49-F238E27FC236}">
                <a16:creationId xmlns:a16="http://schemas.microsoft.com/office/drawing/2014/main" id="{7A335CEC-B2EC-D14B-8041-FDB4A6637D15}"/>
              </a:ext>
            </a:extLst>
          </p:cNvPr>
          <p:cNvSpPr>
            <a:spLocks noGrp="1"/>
          </p:cNvSpPr>
          <p:nvPr>
            <p:ph idx="1"/>
          </p:nvPr>
        </p:nvSpPr>
        <p:spPr>
          <a:xfrm>
            <a:off x="838200" y="1698625"/>
            <a:ext cx="10515600" cy="4351338"/>
          </a:xfrm>
        </p:spPr>
        <p:txBody>
          <a:bodyPr>
            <a:normAutofit fontScale="92500" lnSpcReduction="20000"/>
          </a:bodyPr>
          <a:lstStyle/>
          <a:p>
            <a:pPr>
              <a:lnSpc>
                <a:spcPct val="100000"/>
              </a:lnSpc>
              <a:spcBef>
                <a:spcPts val="600"/>
              </a:spcBef>
            </a:pPr>
            <a:r>
              <a:rPr lang="en-US" dirty="0"/>
              <a:t>Client-to-RS-first flow and permission ticket construct bind the access token to its audience fairly firmly, though at some protocol chattiness cost</a:t>
            </a:r>
          </a:p>
          <a:p>
            <a:pPr lvl="1">
              <a:lnSpc>
                <a:spcPct val="100000"/>
              </a:lnSpc>
              <a:spcBef>
                <a:spcPts val="600"/>
              </a:spcBef>
            </a:pPr>
            <a:r>
              <a:rPr lang="en-US" dirty="0"/>
              <a:t>From the grant spec: “An RPT is unique to a requesting party, client, authorization server, resource server, and resource owner”</a:t>
            </a:r>
          </a:p>
          <a:p>
            <a:pPr>
              <a:lnSpc>
                <a:spcPct val="100000"/>
              </a:lnSpc>
              <a:spcBef>
                <a:spcPts val="600"/>
              </a:spcBef>
            </a:pPr>
            <a:r>
              <a:rPr lang="en-US" dirty="0"/>
              <a:t>RPT assumes bearer and PAT makes bearer MTI, but </a:t>
            </a:r>
            <a:r>
              <a:rPr lang="en-US" dirty="0" err="1"/>
              <a:t>PoP</a:t>
            </a:r>
            <a:r>
              <a:rPr lang="en-US" dirty="0"/>
              <a:t> is an option</a:t>
            </a:r>
          </a:p>
          <a:p>
            <a:pPr lvl="1">
              <a:lnSpc>
                <a:spcPct val="100000"/>
              </a:lnSpc>
              <a:spcBef>
                <a:spcPts val="600"/>
              </a:spcBef>
            </a:pPr>
            <a:r>
              <a:rPr lang="en-US" dirty="0"/>
              <a:t>ACE token is </a:t>
            </a:r>
            <a:r>
              <a:rPr lang="en-US" dirty="0" err="1"/>
              <a:t>PoP</a:t>
            </a:r>
            <a:endParaRPr lang="en-US" dirty="0"/>
          </a:p>
          <a:p>
            <a:pPr>
              <a:lnSpc>
                <a:spcPct val="100000"/>
              </a:lnSpc>
              <a:spcBef>
                <a:spcPts val="600"/>
              </a:spcBef>
            </a:pPr>
            <a:r>
              <a:rPr lang="en-US" dirty="0"/>
              <a:t>Protection API requires the RS to be online to request a permission ticket</a:t>
            </a:r>
          </a:p>
          <a:p>
            <a:pPr lvl="1">
              <a:lnSpc>
                <a:spcPct val="100000"/>
              </a:lnSpc>
              <a:spcBef>
                <a:spcPts val="600"/>
              </a:spcBef>
            </a:pPr>
            <a:r>
              <a:rPr lang="en-US" dirty="0"/>
              <a:t>ACE has proposed a similar-but-different binding mechanism that works in RS-offline circumstances</a:t>
            </a:r>
          </a:p>
          <a:p>
            <a:pPr lvl="1">
              <a:lnSpc>
                <a:spcPct val="100000"/>
              </a:lnSpc>
              <a:spcBef>
                <a:spcPts val="600"/>
              </a:spcBef>
            </a:pPr>
            <a:r>
              <a:rPr lang="en-US" dirty="0"/>
              <a:t>Returns an AS Request Creation Hints message as a CBOR map</a:t>
            </a:r>
          </a:p>
          <a:p>
            <a:pPr lvl="1">
              <a:lnSpc>
                <a:spcPct val="100000"/>
              </a:lnSpc>
              <a:spcBef>
                <a:spcPts val="600"/>
              </a:spcBef>
            </a:pPr>
            <a:r>
              <a:rPr lang="en-US" dirty="0"/>
              <a:t>The message has a mandatory element </a:t>
            </a:r>
            <a:r>
              <a:rPr lang="en-US" b="1" dirty="0">
                <a:solidFill>
                  <a:schemeClr val="accent6">
                    <a:lumMod val="50000"/>
                  </a:schemeClr>
                </a:solidFill>
                <a:latin typeface="Courier New" panose="02070309020205020404" pitchFamily="49" charset="0"/>
                <a:cs typeface="Courier New" panose="02070309020205020404" pitchFamily="49" charset="0"/>
              </a:rPr>
              <a:t>AS</a:t>
            </a:r>
            <a:r>
              <a:rPr lang="en-US" dirty="0"/>
              <a:t> specifying an absolute URI and some optional parameters: </a:t>
            </a:r>
            <a:r>
              <a:rPr lang="en-US" b="1" dirty="0">
                <a:solidFill>
                  <a:schemeClr val="accent6">
                    <a:lumMod val="50000"/>
                  </a:schemeClr>
                </a:solidFill>
                <a:latin typeface="Courier New" panose="02070309020205020404" pitchFamily="49" charset="0"/>
                <a:cs typeface="Courier New" panose="02070309020205020404" pitchFamily="49" charset="0"/>
              </a:rPr>
              <a:t>audience</a:t>
            </a:r>
            <a:r>
              <a:rPr lang="en-US" dirty="0"/>
              <a:t>, </a:t>
            </a:r>
            <a:r>
              <a:rPr lang="en-US" b="1" dirty="0">
                <a:solidFill>
                  <a:schemeClr val="accent6">
                    <a:lumMod val="50000"/>
                  </a:schemeClr>
                </a:solidFill>
                <a:latin typeface="Courier New" panose="02070309020205020404" pitchFamily="49" charset="0"/>
                <a:cs typeface="Courier New" panose="02070309020205020404" pitchFamily="49" charset="0"/>
              </a:rPr>
              <a:t>kid</a:t>
            </a:r>
            <a:r>
              <a:rPr lang="en-US" dirty="0"/>
              <a:t>, </a:t>
            </a:r>
            <a:r>
              <a:rPr lang="en-US" b="1" dirty="0">
                <a:solidFill>
                  <a:schemeClr val="accent6">
                    <a:lumMod val="50000"/>
                  </a:schemeClr>
                </a:solidFill>
                <a:latin typeface="Courier New" panose="02070309020205020404" pitchFamily="49" charset="0"/>
                <a:cs typeface="Courier New" panose="02070309020205020404" pitchFamily="49" charset="0"/>
              </a:rPr>
              <a:t>nonce</a:t>
            </a:r>
            <a:r>
              <a:rPr lang="en-US" dirty="0"/>
              <a:t>, and </a:t>
            </a:r>
            <a:r>
              <a:rPr lang="en-US" b="1" dirty="0">
                <a:solidFill>
                  <a:schemeClr val="accent6">
                    <a:lumMod val="50000"/>
                  </a:schemeClr>
                </a:solidFill>
                <a:latin typeface="Courier New" panose="02070309020205020404" pitchFamily="49" charset="0"/>
                <a:cs typeface="Courier New" panose="02070309020205020404" pitchFamily="49" charset="0"/>
              </a:rPr>
              <a:t>scope</a:t>
            </a:r>
          </a:p>
          <a:p>
            <a:pPr lvl="1">
              <a:lnSpc>
                <a:spcPct val="100000"/>
              </a:lnSpc>
              <a:spcBef>
                <a:spcPts val="600"/>
              </a:spcBef>
            </a:pPr>
            <a:endParaRPr lang="en-US" dirty="0"/>
          </a:p>
          <a:p>
            <a:pPr lvl="1">
              <a:lnSpc>
                <a:spcPct val="100000"/>
              </a:lnSpc>
              <a:spcBef>
                <a:spcPts val="600"/>
              </a:spcBef>
            </a:pPr>
            <a:endParaRPr lang="en-US" dirty="0"/>
          </a:p>
        </p:txBody>
      </p:sp>
      <p:sp>
        <p:nvSpPr>
          <p:cNvPr id="4" name="Slide Number Placeholder 3">
            <a:extLst>
              <a:ext uri="{FF2B5EF4-FFF2-40B4-BE49-F238E27FC236}">
                <a16:creationId xmlns:a16="http://schemas.microsoft.com/office/drawing/2014/main" id="{E8B58A39-18FD-FB4E-955D-F97567BA022B}"/>
              </a:ext>
            </a:extLst>
          </p:cNvPr>
          <p:cNvSpPr>
            <a:spLocks noGrp="1"/>
          </p:cNvSpPr>
          <p:nvPr>
            <p:ph type="sldNum" sz="quarter" idx="12"/>
          </p:nvPr>
        </p:nvSpPr>
        <p:spPr/>
        <p:txBody>
          <a:bodyPr/>
          <a:lstStyle/>
          <a:p>
            <a:fld id="{C8B9D8ED-E29E-7540-8C3F-725717CEEFF2}" type="slidenum">
              <a:rPr lang="en-US" smtClean="0"/>
              <a:t>20</a:t>
            </a:fld>
            <a:endParaRPr lang="en-US"/>
          </a:p>
        </p:txBody>
      </p:sp>
    </p:spTree>
    <p:extLst>
      <p:ext uri="{BB962C8B-B14F-4D97-AF65-F5344CB8AC3E}">
        <p14:creationId xmlns:p14="http://schemas.microsoft.com/office/powerpoint/2010/main" val="728567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2B70A6-3B98-304D-A6F4-D67AFCEFED97}"/>
              </a:ext>
            </a:extLst>
          </p:cNvPr>
          <p:cNvSpPr>
            <a:spLocks noGrp="1"/>
          </p:cNvSpPr>
          <p:nvPr>
            <p:ph type="sldNum" sz="quarter" idx="12"/>
          </p:nvPr>
        </p:nvSpPr>
        <p:spPr/>
        <p:txBody>
          <a:bodyPr/>
          <a:lstStyle/>
          <a:p>
            <a:fld id="{C8B9D8ED-E29E-7540-8C3F-725717CEEFF2}" type="slidenum">
              <a:rPr lang="en-US" smtClean="0"/>
              <a:t>21</a:t>
            </a:fld>
            <a:endParaRPr lang="en-US"/>
          </a:p>
        </p:txBody>
      </p:sp>
      <p:pic>
        <p:nvPicPr>
          <p:cNvPr id="9" name="Picture 8">
            <a:extLst>
              <a:ext uri="{FF2B5EF4-FFF2-40B4-BE49-F238E27FC236}">
                <a16:creationId xmlns:a16="http://schemas.microsoft.com/office/drawing/2014/main" id="{C7014350-5F66-F147-9DE3-C6D687384B22}"/>
              </a:ext>
            </a:extLst>
          </p:cNvPr>
          <p:cNvPicPr>
            <a:picLocks noChangeAspect="1"/>
          </p:cNvPicPr>
          <p:nvPr/>
        </p:nvPicPr>
        <p:blipFill>
          <a:blip r:embed="rId3"/>
          <a:stretch>
            <a:fillRect/>
          </a:stretch>
        </p:blipFill>
        <p:spPr>
          <a:xfrm>
            <a:off x="1694953" y="0"/>
            <a:ext cx="8802094" cy="6858000"/>
          </a:xfrm>
          <a:prstGeom prst="rect">
            <a:avLst/>
          </a:prstGeom>
        </p:spPr>
      </p:pic>
      <p:sp>
        <p:nvSpPr>
          <p:cNvPr id="10" name="Title 1">
            <a:extLst>
              <a:ext uri="{FF2B5EF4-FFF2-40B4-BE49-F238E27FC236}">
                <a16:creationId xmlns:a16="http://schemas.microsoft.com/office/drawing/2014/main" id="{0CC22637-F612-BC4A-92F0-A15C8A4D195A}"/>
              </a:ext>
            </a:extLst>
          </p:cNvPr>
          <p:cNvSpPr txBox="1">
            <a:spLocks/>
          </p:cNvSpPr>
          <p:nvPr/>
        </p:nvSpPr>
        <p:spPr>
          <a:xfrm>
            <a:off x="10497046" y="0"/>
            <a:ext cx="1656853" cy="16639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500" b="1" i="1" dirty="0">
                <a:solidFill>
                  <a:schemeClr val="accent6">
                    <a:lumMod val="50000"/>
                  </a:schemeClr>
                </a:solidFill>
              </a:rPr>
              <a:t>Redirection and token endpoint options</a:t>
            </a:r>
          </a:p>
        </p:txBody>
      </p:sp>
      <p:sp>
        <p:nvSpPr>
          <p:cNvPr id="2" name="Title 1">
            <a:extLst>
              <a:ext uri="{FF2B5EF4-FFF2-40B4-BE49-F238E27FC236}">
                <a16:creationId xmlns:a16="http://schemas.microsoft.com/office/drawing/2014/main" id="{D6FEC3C0-BFB8-CA4E-BF54-B74E8146BB5C}"/>
              </a:ext>
            </a:extLst>
          </p:cNvPr>
          <p:cNvSpPr>
            <a:spLocks noGrp="1"/>
          </p:cNvSpPr>
          <p:nvPr>
            <p:ph type="title"/>
          </p:nvPr>
        </p:nvSpPr>
        <p:spPr>
          <a:xfrm>
            <a:off x="0" y="0"/>
            <a:ext cx="1878227" cy="1528997"/>
          </a:xfrm>
        </p:spPr>
        <p:txBody>
          <a:bodyPr>
            <a:normAutofit/>
          </a:bodyPr>
          <a:lstStyle/>
          <a:p>
            <a:r>
              <a:rPr lang="en-US" sz="2800" dirty="0"/>
              <a:t>UMA grant as building blocks</a:t>
            </a:r>
          </a:p>
        </p:txBody>
      </p:sp>
    </p:spTree>
    <p:extLst>
      <p:ext uri="{BB962C8B-B14F-4D97-AF65-F5344CB8AC3E}">
        <p14:creationId xmlns:p14="http://schemas.microsoft.com/office/powerpoint/2010/main" val="1806865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2B70A6-3B98-304D-A6F4-D67AFCEFED97}"/>
              </a:ext>
            </a:extLst>
          </p:cNvPr>
          <p:cNvSpPr>
            <a:spLocks noGrp="1"/>
          </p:cNvSpPr>
          <p:nvPr>
            <p:ph type="sldNum" sz="quarter" idx="12"/>
          </p:nvPr>
        </p:nvSpPr>
        <p:spPr/>
        <p:txBody>
          <a:bodyPr/>
          <a:lstStyle/>
          <a:p>
            <a:fld id="{C8B9D8ED-E29E-7540-8C3F-725717CEEFF2}" type="slidenum">
              <a:rPr lang="en-US" smtClean="0"/>
              <a:t>22</a:t>
            </a:fld>
            <a:endParaRPr lang="en-US"/>
          </a:p>
        </p:txBody>
      </p:sp>
      <p:pic>
        <p:nvPicPr>
          <p:cNvPr id="5" name="Picture 4">
            <a:extLst>
              <a:ext uri="{FF2B5EF4-FFF2-40B4-BE49-F238E27FC236}">
                <a16:creationId xmlns:a16="http://schemas.microsoft.com/office/drawing/2014/main" id="{D252D709-4436-D04A-A422-C6995FC5912B}"/>
              </a:ext>
            </a:extLst>
          </p:cNvPr>
          <p:cNvPicPr>
            <a:picLocks noChangeAspect="1"/>
          </p:cNvPicPr>
          <p:nvPr/>
        </p:nvPicPr>
        <p:blipFill>
          <a:blip r:embed="rId3"/>
          <a:stretch>
            <a:fillRect/>
          </a:stretch>
        </p:blipFill>
        <p:spPr>
          <a:xfrm>
            <a:off x="1035311" y="0"/>
            <a:ext cx="10121377" cy="6858000"/>
          </a:xfrm>
          <a:prstGeom prst="rect">
            <a:avLst/>
          </a:prstGeom>
        </p:spPr>
      </p:pic>
      <p:sp>
        <p:nvSpPr>
          <p:cNvPr id="10" name="Title 1">
            <a:extLst>
              <a:ext uri="{FF2B5EF4-FFF2-40B4-BE49-F238E27FC236}">
                <a16:creationId xmlns:a16="http://schemas.microsoft.com/office/drawing/2014/main" id="{0CC22637-F612-BC4A-92F0-A15C8A4D195A}"/>
              </a:ext>
            </a:extLst>
          </p:cNvPr>
          <p:cNvSpPr txBox="1">
            <a:spLocks/>
          </p:cNvSpPr>
          <p:nvPr/>
        </p:nvSpPr>
        <p:spPr>
          <a:xfrm>
            <a:off x="10497046" y="0"/>
            <a:ext cx="1656853" cy="17688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500" b="1" i="1" dirty="0">
                <a:solidFill>
                  <a:schemeClr val="accent6">
                    <a:lumMod val="50000"/>
                  </a:schemeClr>
                </a:solidFill>
              </a:rPr>
              <a:t>Error conditions and looping</a:t>
            </a:r>
          </a:p>
        </p:txBody>
      </p:sp>
      <p:sp>
        <p:nvSpPr>
          <p:cNvPr id="8" name="Title 1">
            <a:extLst>
              <a:ext uri="{FF2B5EF4-FFF2-40B4-BE49-F238E27FC236}">
                <a16:creationId xmlns:a16="http://schemas.microsoft.com/office/drawing/2014/main" id="{FA3DE0EC-0B62-E145-8ED1-73C8049996A7}"/>
              </a:ext>
            </a:extLst>
          </p:cNvPr>
          <p:cNvSpPr txBox="1">
            <a:spLocks/>
          </p:cNvSpPr>
          <p:nvPr/>
        </p:nvSpPr>
        <p:spPr>
          <a:xfrm>
            <a:off x="0" y="0"/>
            <a:ext cx="1878227" cy="15289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t>UMA grant as building blocks</a:t>
            </a:r>
            <a:endParaRPr lang="en-US" sz="2800" dirty="0"/>
          </a:p>
        </p:txBody>
      </p:sp>
    </p:spTree>
    <p:extLst>
      <p:ext uri="{BB962C8B-B14F-4D97-AF65-F5344CB8AC3E}">
        <p14:creationId xmlns:p14="http://schemas.microsoft.com/office/powerpoint/2010/main" val="2172940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C314-6C09-5E47-9493-44D014342F34}"/>
              </a:ext>
            </a:extLst>
          </p:cNvPr>
          <p:cNvSpPr>
            <a:spLocks noGrp="1"/>
          </p:cNvSpPr>
          <p:nvPr>
            <p:ph type="title"/>
          </p:nvPr>
        </p:nvSpPr>
        <p:spPr/>
        <p:txBody>
          <a:bodyPr/>
          <a:lstStyle/>
          <a:p>
            <a:r>
              <a:rPr lang="en-US" dirty="0"/>
              <a:t>@@other topics</a:t>
            </a:r>
          </a:p>
        </p:txBody>
      </p:sp>
      <p:sp>
        <p:nvSpPr>
          <p:cNvPr id="3" name="Content Placeholder 2">
            <a:extLst>
              <a:ext uri="{FF2B5EF4-FFF2-40B4-BE49-F238E27FC236}">
                <a16:creationId xmlns:a16="http://schemas.microsoft.com/office/drawing/2014/main" id="{FAA61574-E378-CB4E-8EDA-B0DD072F9B36}"/>
              </a:ext>
            </a:extLst>
          </p:cNvPr>
          <p:cNvSpPr>
            <a:spLocks noGrp="1"/>
          </p:cNvSpPr>
          <p:nvPr>
            <p:ph idx="1"/>
          </p:nvPr>
        </p:nvSpPr>
        <p:spPr>
          <a:xfrm>
            <a:off x="838200" y="1698625"/>
            <a:ext cx="10515600" cy="4667250"/>
          </a:xfrm>
        </p:spPr>
        <p:txBody>
          <a:bodyPr>
            <a:normAutofit/>
          </a:bodyPr>
          <a:lstStyle/>
          <a:p>
            <a:pPr>
              <a:lnSpc>
                <a:spcPct val="120000"/>
              </a:lnSpc>
              <a:spcBef>
                <a:spcPts val="600"/>
              </a:spcBef>
            </a:pPr>
            <a:r>
              <a:rPr lang="en-US" dirty="0"/>
              <a:t>Go back and look at any </a:t>
            </a:r>
            <a:r>
              <a:rPr lang="en-US" dirty="0" err="1"/>
              <a:t>oauth</a:t>
            </a:r>
            <a:r>
              <a:rPr lang="en-US" dirty="0"/>
              <a:t> list discussion of other UMA points? Have we missed any by now?</a:t>
            </a:r>
          </a:p>
          <a:p>
            <a:pPr>
              <a:lnSpc>
                <a:spcPct val="120000"/>
              </a:lnSpc>
              <a:spcBef>
                <a:spcPts val="600"/>
              </a:spcBef>
            </a:pPr>
            <a:r>
              <a:rPr lang="en-US" dirty="0"/>
              <a:t>How privacy-protective aspects work? GDPR/CCPA/OB/PSD2 relevance? CIBA relevance/gaps?</a:t>
            </a:r>
          </a:p>
          <a:p>
            <a:pPr>
              <a:lnSpc>
                <a:spcPct val="120000"/>
              </a:lnSpc>
              <a:spcBef>
                <a:spcPts val="600"/>
              </a:spcBef>
            </a:pPr>
            <a:r>
              <a:rPr lang="en-US" dirty="0"/>
              <a:t>UMA business model?</a:t>
            </a:r>
          </a:p>
        </p:txBody>
      </p:sp>
      <p:sp>
        <p:nvSpPr>
          <p:cNvPr id="4" name="Slide Number Placeholder 3">
            <a:extLst>
              <a:ext uri="{FF2B5EF4-FFF2-40B4-BE49-F238E27FC236}">
                <a16:creationId xmlns:a16="http://schemas.microsoft.com/office/drawing/2014/main" id="{BA0DF8D3-8B44-5A46-8906-0BAA3A29A3DE}"/>
              </a:ext>
            </a:extLst>
          </p:cNvPr>
          <p:cNvSpPr>
            <a:spLocks noGrp="1"/>
          </p:cNvSpPr>
          <p:nvPr>
            <p:ph type="sldNum" sz="quarter" idx="12"/>
          </p:nvPr>
        </p:nvSpPr>
        <p:spPr/>
        <p:txBody>
          <a:bodyPr/>
          <a:lstStyle/>
          <a:p>
            <a:fld id="{C8B9D8ED-E29E-7540-8C3F-725717CEEFF2}" type="slidenum">
              <a:rPr lang="en-US" smtClean="0"/>
              <a:t>23</a:t>
            </a:fld>
            <a:endParaRPr lang="en-US"/>
          </a:p>
        </p:txBody>
      </p:sp>
    </p:spTree>
    <p:extLst>
      <p:ext uri="{BB962C8B-B14F-4D97-AF65-F5344CB8AC3E}">
        <p14:creationId xmlns:p14="http://schemas.microsoft.com/office/powerpoint/2010/main" val="2078873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90986-9025-5F4C-805F-129368A36A56}"/>
              </a:ext>
            </a:extLst>
          </p:cNvPr>
          <p:cNvSpPr>
            <a:spLocks noGrp="1"/>
          </p:cNvSpPr>
          <p:nvPr>
            <p:ph type="title"/>
          </p:nvPr>
        </p:nvSpPr>
        <p:spPr/>
        <p:txBody>
          <a:bodyPr/>
          <a:lstStyle/>
          <a:p>
            <a:r>
              <a:rPr lang="en-US" dirty="0"/>
              <a:t>UMA 2.0</a:t>
            </a:r>
            <a:br>
              <a:rPr lang="en-US" dirty="0"/>
            </a:br>
            <a:r>
              <a:rPr lang="en-US" dirty="0"/>
              <a:t>overview</a:t>
            </a:r>
            <a:endParaRPr lang="en-US" sz="2600" dirty="0"/>
          </a:p>
        </p:txBody>
      </p:sp>
      <p:sp>
        <p:nvSpPr>
          <p:cNvPr id="3" name="Content Placeholder 2">
            <a:extLst>
              <a:ext uri="{FF2B5EF4-FFF2-40B4-BE49-F238E27FC236}">
                <a16:creationId xmlns:a16="http://schemas.microsoft.com/office/drawing/2014/main" id="{7A335CEC-B2EC-D14B-8041-FDB4A6637D15}"/>
              </a:ext>
            </a:extLst>
          </p:cNvPr>
          <p:cNvSpPr>
            <a:spLocks noGrp="1"/>
          </p:cNvSpPr>
          <p:nvPr>
            <p:ph idx="1"/>
          </p:nvPr>
        </p:nvSpPr>
        <p:spPr>
          <a:xfrm>
            <a:off x="838200" y="1944413"/>
            <a:ext cx="2850931" cy="4025463"/>
          </a:xfrm>
        </p:spPr>
        <p:txBody>
          <a:bodyPr>
            <a:normAutofit fontScale="85000" lnSpcReduction="10000"/>
          </a:bodyPr>
          <a:lstStyle/>
          <a:p>
            <a:pPr>
              <a:lnSpc>
                <a:spcPct val="110000"/>
              </a:lnSpc>
              <a:spcBef>
                <a:spcPts val="600"/>
              </a:spcBef>
            </a:pPr>
            <a:r>
              <a:rPr lang="en-US" sz="2400" dirty="0"/>
              <a:t>OAuth extension grant for “Alice-to-Bob” delegation (resource owner to a new requesting party role)</a:t>
            </a:r>
          </a:p>
          <a:p>
            <a:pPr>
              <a:lnSpc>
                <a:spcPct val="110000"/>
              </a:lnSpc>
              <a:spcBef>
                <a:spcPts val="600"/>
              </a:spcBef>
            </a:pPr>
            <a:r>
              <a:rPr lang="en-US" sz="2400" dirty="0"/>
              <a:t>Optional interface (OAuth-protected) that makes the AS “</a:t>
            </a:r>
            <a:r>
              <a:rPr lang="en-US" sz="2400" dirty="0" err="1"/>
              <a:t>centralizable</a:t>
            </a:r>
            <a:r>
              <a:rPr lang="en-US" sz="2400" dirty="0"/>
              <a:t>”</a:t>
            </a:r>
          </a:p>
          <a:p>
            <a:pPr>
              <a:lnSpc>
                <a:spcPct val="110000"/>
              </a:lnSpc>
              <a:spcBef>
                <a:spcPts val="600"/>
              </a:spcBef>
            </a:pPr>
            <a:r>
              <a:rPr lang="en-US" sz="2400" dirty="0"/>
              <a:t>Nicknames for the new and customized tokens</a:t>
            </a:r>
          </a:p>
        </p:txBody>
      </p:sp>
      <p:sp>
        <p:nvSpPr>
          <p:cNvPr id="4" name="Slide Number Placeholder 3">
            <a:extLst>
              <a:ext uri="{FF2B5EF4-FFF2-40B4-BE49-F238E27FC236}">
                <a16:creationId xmlns:a16="http://schemas.microsoft.com/office/drawing/2014/main" id="{E8B58A39-18FD-FB4E-955D-F97567BA022B}"/>
              </a:ext>
            </a:extLst>
          </p:cNvPr>
          <p:cNvSpPr>
            <a:spLocks noGrp="1"/>
          </p:cNvSpPr>
          <p:nvPr>
            <p:ph type="sldNum" sz="quarter" idx="12"/>
          </p:nvPr>
        </p:nvSpPr>
        <p:spPr/>
        <p:txBody>
          <a:bodyPr/>
          <a:lstStyle/>
          <a:p>
            <a:fld id="{C8B9D8ED-E29E-7540-8C3F-725717CEEFF2}" type="slidenum">
              <a:rPr lang="en-US" smtClean="0"/>
              <a:t>3</a:t>
            </a:fld>
            <a:endParaRPr lang="en-US"/>
          </a:p>
        </p:txBody>
      </p:sp>
      <p:pic>
        <p:nvPicPr>
          <p:cNvPr id="10" name="Picture 9">
            <a:extLst>
              <a:ext uri="{FF2B5EF4-FFF2-40B4-BE49-F238E27FC236}">
                <a16:creationId xmlns:a16="http://schemas.microsoft.com/office/drawing/2014/main" id="{A3851EF7-60AA-2A4E-9C92-E90348E69340}"/>
              </a:ext>
            </a:extLst>
          </p:cNvPr>
          <p:cNvPicPr>
            <a:picLocks noChangeAspect="1"/>
          </p:cNvPicPr>
          <p:nvPr/>
        </p:nvPicPr>
        <p:blipFill>
          <a:blip r:embed="rId3"/>
          <a:stretch>
            <a:fillRect/>
          </a:stretch>
        </p:blipFill>
        <p:spPr>
          <a:xfrm>
            <a:off x="3791589" y="298450"/>
            <a:ext cx="7200900" cy="6261100"/>
          </a:xfrm>
          <a:prstGeom prst="rect">
            <a:avLst/>
          </a:prstGeom>
        </p:spPr>
      </p:pic>
      <p:pic>
        <p:nvPicPr>
          <p:cNvPr id="12" name="Picture 11">
            <a:extLst>
              <a:ext uri="{FF2B5EF4-FFF2-40B4-BE49-F238E27FC236}">
                <a16:creationId xmlns:a16="http://schemas.microsoft.com/office/drawing/2014/main" id="{878BA508-E95E-F04F-9E8C-1AB7F18909F7}"/>
              </a:ext>
            </a:extLst>
          </p:cNvPr>
          <p:cNvPicPr>
            <a:picLocks noChangeAspect="1"/>
          </p:cNvPicPr>
          <p:nvPr/>
        </p:nvPicPr>
        <p:blipFill>
          <a:blip r:embed="rId4"/>
          <a:stretch>
            <a:fillRect/>
          </a:stretch>
        </p:blipFill>
        <p:spPr>
          <a:xfrm>
            <a:off x="11031246" y="365125"/>
            <a:ext cx="645108" cy="641379"/>
          </a:xfrm>
          <a:prstGeom prst="rect">
            <a:avLst/>
          </a:prstGeom>
        </p:spPr>
      </p:pic>
      <p:pic>
        <p:nvPicPr>
          <p:cNvPr id="14" name="Picture 13">
            <a:extLst>
              <a:ext uri="{FF2B5EF4-FFF2-40B4-BE49-F238E27FC236}">
                <a16:creationId xmlns:a16="http://schemas.microsoft.com/office/drawing/2014/main" id="{CB9DDC39-A2EB-5B44-A4BC-9D6C5D7FCFB6}"/>
              </a:ext>
            </a:extLst>
          </p:cNvPr>
          <p:cNvPicPr>
            <a:picLocks noChangeAspect="1"/>
          </p:cNvPicPr>
          <p:nvPr/>
        </p:nvPicPr>
        <p:blipFill>
          <a:blip r:embed="rId5"/>
          <a:stretch>
            <a:fillRect/>
          </a:stretch>
        </p:blipFill>
        <p:spPr>
          <a:xfrm>
            <a:off x="11031246" y="5840280"/>
            <a:ext cx="645108" cy="627578"/>
          </a:xfrm>
          <a:prstGeom prst="rect">
            <a:avLst/>
          </a:prstGeom>
        </p:spPr>
      </p:pic>
    </p:spTree>
    <p:extLst>
      <p:ext uri="{BB962C8B-B14F-4D97-AF65-F5344CB8AC3E}">
        <p14:creationId xmlns:p14="http://schemas.microsoft.com/office/powerpoint/2010/main" val="1509945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90986-9025-5F4C-805F-129368A36A56}"/>
              </a:ext>
            </a:extLst>
          </p:cNvPr>
          <p:cNvSpPr>
            <a:spLocks noGrp="1"/>
          </p:cNvSpPr>
          <p:nvPr>
            <p:ph type="title"/>
          </p:nvPr>
        </p:nvSpPr>
        <p:spPr/>
        <p:txBody>
          <a:bodyPr/>
          <a:lstStyle/>
          <a:p>
            <a:r>
              <a:rPr lang="en-US" dirty="0"/>
              <a:t>UMA grant overview</a:t>
            </a:r>
            <a:br>
              <a:rPr lang="en-US" dirty="0"/>
            </a:br>
            <a:r>
              <a:rPr lang="en-US" sz="2600" b="1" dirty="0">
                <a:solidFill>
                  <a:schemeClr val="accent6">
                    <a:lumMod val="50000"/>
                  </a:schemeClr>
                </a:solidFill>
              </a:rPr>
              <a:t>draft-</a:t>
            </a:r>
            <a:r>
              <a:rPr lang="en-US" sz="2600" b="1" dirty="0" err="1">
                <a:solidFill>
                  <a:schemeClr val="accent6">
                    <a:lumMod val="50000"/>
                  </a:schemeClr>
                </a:solidFill>
              </a:rPr>
              <a:t>maler</a:t>
            </a:r>
            <a:r>
              <a:rPr lang="en-US" sz="2600" b="1" dirty="0">
                <a:solidFill>
                  <a:schemeClr val="accent6">
                    <a:lumMod val="50000"/>
                  </a:schemeClr>
                </a:solidFill>
              </a:rPr>
              <a:t>-</a:t>
            </a:r>
            <a:r>
              <a:rPr lang="en-US" sz="2600" b="1" dirty="0" err="1">
                <a:solidFill>
                  <a:schemeClr val="accent6">
                    <a:lumMod val="50000"/>
                  </a:schemeClr>
                </a:solidFill>
              </a:rPr>
              <a:t>oauth-umagrant</a:t>
            </a:r>
            <a:endParaRPr lang="en-US" sz="2600" b="1" dirty="0">
              <a:solidFill>
                <a:schemeClr val="accent6">
                  <a:lumMod val="50000"/>
                </a:schemeClr>
              </a:solidFill>
            </a:endParaRPr>
          </a:p>
        </p:txBody>
      </p:sp>
      <p:sp>
        <p:nvSpPr>
          <p:cNvPr id="3" name="Content Placeholder 2">
            <a:extLst>
              <a:ext uri="{FF2B5EF4-FFF2-40B4-BE49-F238E27FC236}">
                <a16:creationId xmlns:a16="http://schemas.microsoft.com/office/drawing/2014/main" id="{7A335CEC-B2EC-D14B-8041-FDB4A6637D15}"/>
              </a:ext>
            </a:extLst>
          </p:cNvPr>
          <p:cNvSpPr>
            <a:spLocks noGrp="1"/>
          </p:cNvSpPr>
          <p:nvPr>
            <p:ph idx="1"/>
          </p:nvPr>
        </p:nvSpPr>
        <p:spPr>
          <a:xfrm>
            <a:off x="838200" y="1698625"/>
            <a:ext cx="10515600" cy="4351338"/>
          </a:xfrm>
        </p:spPr>
        <p:txBody>
          <a:bodyPr/>
          <a:lstStyle/>
          <a:p>
            <a:pPr>
              <a:lnSpc>
                <a:spcPct val="100000"/>
              </a:lnSpc>
              <a:spcBef>
                <a:spcPts val="600"/>
              </a:spcBef>
            </a:pPr>
            <a:r>
              <a:rPr lang="en-US" b="1" dirty="0"/>
              <a:t>Party-to-party:</a:t>
            </a:r>
            <a:r>
              <a:rPr lang="en-US" dirty="0"/>
              <a:t> Resource owner authorizes protected resource access to clients used by entities in a requesting party role</a:t>
            </a:r>
          </a:p>
          <a:p>
            <a:pPr>
              <a:lnSpc>
                <a:spcPct val="100000"/>
              </a:lnSpc>
              <a:spcBef>
                <a:spcPts val="600"/>
              </a:spcBef>
            </a:pPr>
            <a:r>
              <a:rPr lang="en-US" b="1" dirty="0"/>
              <a:t>Asynchronous:</a:t>
            </a:r>
            <a:r>
              <a:rPr lang="en-US" dirty="0"/>
              <a:t> Resource owner interactions are asynchronous with respect to the authorization grant</a:t>
            </a:r>
          </a:p>
          <a:p>
            <a:pPr>
              <a:lnSpc>
                <a:spcPct val="100000"/>
              </a:lnSpc>
              <a:spcBef>
                <a:spcPts val="600"/>
              </a:spcBef>
            </a:pPr>
            <a:r>
              <a:rPr lang="en-US" b="1" dirty="0"/>
              <a:t>Policies:</a:t>
            </a:r>
            <a:r>
              <a:rPr lang="en-US" dirty="0"/>
              <a:t> Resource owner can configure an AS with authorization grant rules (policy conditions), vs. just “authorize”/“deny”</a:t>
            </a:r>
          </a:p>
          <a:p>
            <a:pPr lvl="1">
              <a:lnSpc>
                <a:spcPct val="100000"/>
              </a:lnSpc>
              <a:spcBef>
                <a:spcPts val="600"/>
              </a:spcBef>
            </a:pPr>
            <a:r>
              <a:rPr lang="en-US" dirty="0"/>
              <a:t>These configuration interactions with an AS are outside UMA’s scope</a:t>
            </a:r>
          </a:p>
        </p:txBody>
      </p:sp>
      <p:sp>
        <p:nvSpPr>
          <p:cNvPr id="4" name="Slide Number Placeholder 3">
            <a:extLst>
              <a:ext uri="{FF2B5EF4-FFF2-40B4-BE49-F238E27FC236}">
                <a16:creationId xmlns:a16="http://schemas.microsoft.com/office/drawing/2014/main" id="{E8B58A39-18FD-FB4E-955D-F97567BA022B}"/>
              </a:ext>
            </a:extLst>
          </p:cNvPr>
          <p:cNvSpPr>
            <a:spLocks noGrp="1"/>
          </p:cNvSpPr>
          <p:nvPr>
            <p:ph type="sldNum" sz="quarter" idx="12"/>
          </p:nvPr>
        </p:nvSpPr>
        <p:spPr/>
        <p:txBody>
          <a:bodyPr/>
          <a:lstStyle/>
          <a:p>
            <a:fld id="{C8B9D8ED-E29E-7540-8C3F-725717CEEFF2}" type="slidenum">
              <a:rPr lang="en-US" smtClean="0"/>
              <a:t>4</a:t>
            </a:fld>
            <a:endParaRPr lang="en-US"/>
          </a:p>
        </p:txBody>
      </p:sp>
      <p:sp>
        <p:nvSpPr>
          <p:cNvPr id="6" name="Rounded Rectangle 5">
            <a:extLst>
              <a:ext uri="{FF2B5EF4-FFF2-40B4-BE49-F238E27FC236}">
                <a16:creationId xmlns:a16="http://schemas.microsoft.com/office/drawing/2014/main" id="{1ABB433A-97AC-3C4E-92A2-BD1A9241020A}"/>
              </a:ext>
            </a:extLst>
          </p:cNvPr>
          <p:cNvSpPr/>
          <p:nvPr/>
        </p:nvSpPr>
        <p:spPr>
          <a:xfrm>
            <a:off x="2249214" y="5013222"/>
            <a:ext cx="7693572" cy="1038225"/>
          </a:xfrm>
          <a:prstGeom prst="round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50000"/>
                  </a:schemeClr>
                </a:solidFill>
              </a:rPr>
              <a:t>“For example, bank customer (resource owner) Alice with a bank account service (resource server) can use a sharing management service (authorization server) hosted by the bank to manage access to her various protected resources by spouse Bob, accounting professional Charline, and and financial information aggregation company Decide Account, all using different client applications. Each of her bank accounts is a protected resource, and two different scopes of access she can control on them are viewing account data and accessing payment functions.”</a:t>
            </a:r>
          </a:p>
        </p:txBody>
      </p:sp>
    </p:spTree>
    <p:extLst>
      <p:ext uri="{BB962C8B-B14F-4D97-AF65-F5344CB8AC3E}">
        <p14:creationId xmlns:p14="http://schemas.microsoft.com/office/powerpoint/2010/main" val="1249732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90986-9025-5F4C-805F-129368A36A56}"/>
              </a:ext>
            </a:extLst>
          </p:cNvPr>
          <p:cNvSpPr>
            <a:spLocks noGrp="1"/>
          </p:cNvSpPr>
          <p:nvPr>
            <p:ph type="title"/>
          </p:nvPr>
        </p:nvSpPr>
        <p:spPr/>
        <p:txBody>
          <a:bodyPr>
            <a:normAutofit/>
          </a:bodyPr>
          <a:lstStyle/>
          <a:p>
            <a:r>
              <a:rPr lang="en-US" dirty="0"/>
              <a:t>UMA federated authorization overview</a:t>
            </a:r>
            <a:br>
              <a:rPr lang="en-US" dirty="0"/>
            </a:br>
            <a:r>
              <a:rPr lang="en-US" sz="2600" b="1" dirty="0">
                <a:solidFill>
                  <a:schemeClr val="accent6">
                    <a:lumMod val="50000"/>
                  </a:schemeClr>
                </a:solidFill>
              </a:rPr>
              <a:t>draft-</a:t>
            </a:r>
            <a:r>
              <a:rPr lang="en-US" sz="2600" b="1" dirty="0" err="1">
                <a:solidFill>
                  <a:schemeClr val="accent6">
                    <a:lumMod val="50000"/>
                  </a:schemeClr>
                </a:solidFill>
              </a:rPr>
              <a:t>maler</a:t>
            </a:r>
            <a:r>
              <a:rPr lang="en-US" sz="2600" b="1" dirty="0">
                <a:solidFill>
                  <a:schemeClr val="accent6">
                    <a:lumMod val="50000"/>
                  </a:schemeClr>
                </a:solidFill>
              </a:rPr>
              <a:t>-</a:t>
            </a:r>
            <a:r>
              <a:rPr lang="en-US" sz="2600" b="1" dirty="0" err="1">
                <a:solidFill>
                  <a:schemeClr val="accent6">
                    <a:lumMod val="50000"/>
                  </a:schemeClr>
                </a:solidFill>
              </a:rPr>
              <a:t>oauth-umafedauthz</a:t>
            </a:r>
            <a:endParaRPr lang="en-US" sz="2600" b="1" dirty="0">
              <a:solidFill>
                <a:schemeClr val="accent6">
                  <a:lumMod val="50000"/>
                </a:schemeClr>
              </a:solidFill>
            </a:endParaRPr>
          </a:p>
        </p:txBody>
      </p:sp>
      <p:sp>
        <p:nvSpPr>
          <p:cNvPr id="3" name="Content Placeholder 2">
            <a:extLst>
              <a:ext uri="{FF2B5EF4-FFF2-40B4-BE49-F238E27FC236}">
                <a16:creationId xmlns:a16="http://schemas.microsoft.com/office/drawing/2014/main" id="{7A335CEC-B2EC-D14B-8041-FDB4A6637D15}"/>
              </a:ext>
            </a:extLst>
          </p:cNvPr>
          <p:cNvSpPr>
            <a:spLocks noGrp="1"/>
          </p:cNvSpPr>
          <p:nvPr>
            <p:ph idx="1"/>
          </p:nvPr>
        </p:nvSpPr>
        <p:spPr>
          <a:xfrm>
            <a:off x="838201" y="1698625"/>
            <a:ext cx="8558048" cy="4667250"/>
          </a:xfrm>
        </p:spPr>
        <p:txBody>
          <a:bodyPr>
            <a:normAutofit fontScale="85000" lnSpcReduction="10000"/>
          </a:bodyPr>
          <a:lstStyle/>
          <a:p>
            <a:pPr>
              <a:lnSpc>
                <a:spcPct val="110000"/>
              </a:lnSpc>
              <a:spcBef>
                <a:spcPts val="600"/>
              </a:spcBef>
            </a:pPr>
            <a:r>
              <a:rPr lang="en-US" b="1" dirty="0"/>
              <a:t>1-to-n:</a:t>
            </a:r>
            <a:r>
              <a:rPr lang="en-US" dirty="0"/>
              <a:t> Multiple RS’s in different domains can work with an AS in yet another domain</a:t>
            </a:r>
          </a:p>
          <a:p>
            <a:pPr lvl="1">
              <a:lnSpc>
                <a:spcPct val="110000"/>
              </a:lnSpc>
              <a:spcBef>
                <a:spcPts val="600"/>
              </a:spcBef>
            </a:pPr>
            <a:r>
              <a:rPr lang="en-US" dirty="0"/>
              <a:t>Optional standard “protection API” automates resource protection</a:t>
            </a:r>
          </a:p>
          <a:p>
            <a:pPr lvl="1">
              <a:lnSpc>
                <a:spcPct val="110000"/>
              </a:lnSpc>
              <a:spcBef>
                <a:spcPts val="600"/>
              </a:spcBef>
            </a:pPr>
            <a:r>
              <a:rPr lang="en-US" dirty="0"/>
              <a:t>Enables resource owner interactions with an AS such as monitoring and controlling authorization grant rules over time</a:t>
            </a:r>
          </a:p>
          <a:p>
            <a:pPr>
              <a:lnSpc>
                <a:spcPct val="110000"/>
              </a:lnSpc>
              <a:spcBef>
                <a:spcPts val="600"/>
              </a:spcBef>
            </a:pPr>
            <a:r>
              <a:rPr lang="en-US" b="1" dirty="0"/>
              <a:t>Scope-grained control:</a:t>
            </a:r>
            <a:r>
              <a:rPr lang="en-US" dirty="0"/>
              <a:t> Grants can increase and decrease by resource and scope</a:t>
            </a:r>
          </a:p>
          <a:p>
            <a:pPr lvl="1">
              <a:lnSpc>
                <a:spcPct val="110000"/>
              </a:lnSpc>
              <a:spcBef>
                <a:spcPts val="600"/>
              </a:spcBef>
            </a:pPr>
            <a:r>
              <a:rPr lang="en-US" dirty="0"/>
              <a:t>Customized token introspection/access token</a:t>
            </a:r>
          </a:p>
          <a:p>
            <a:pPr>
              <a:lnSpc>
                <a:spcPct val="110000"/>
              </a:lnSpc>
              <a:spcBef>
                <a:spcPts val="600"/>
              </a:spcBef>
            </a:pPr>
            <a:r>
              <a:rPr lang="en-US" b="1" dirty="0"/>
              <a:t>Resource and scope concepts:</a:t>
            </a:r>
            <a:r>
              <a:rPr lang="en-US" dirty="0"/>
              <a:t> Slightly different in UMA</a:t>
            </a:r>
          </a:p>
          <a:p>
            <a:pPr lvl="1">
              <a:lnSpc>
                <a:spcPct val="110000"/>
              </a:lnSpc>
              <a:spcBef>
                <a:spcPts val="600"/>
              </a:spcBef>
            </a:pPr>
            <a:r>
              <a:rPr lang="en-US" dirty="0"/>
              <a:t>The RS is authoritative for what its (potentially multiple) “resources” are</a:t>
            </a:r>
          </a:p>
          <a:p>
            <a:pPr lvl="1">
              <a:lnSpc>
                <a:spcPct val="110000"/>
              </a:lnSpc>
              <a:spcBef>
                <a:spcPts val="600"/>
              </a:spcBef>
            </a:pPr>
            <a:r>
              <a:rPr lang="en-US" dirty="0"/>
              <a:t>It registers them and their (potentially distinct) scopes at the AS, which assigns resource IDs</a:t>
            </a:r>
          </a:p>
        </p:txBody>
      </p:sp>
      <p:sp>
        <p:nvSpPr>
          <p:cNvPr id="4" name="Slide Number Placeholder 3">
            <a:extLst>
              <a:ext uri="{FF2B5EF4-FFF2-40B4-BE49-F238E27FC236}">
                <a16:creationId xmlns:a16="http://schemas.microsoft.com/office/drawing/2014/main" id="{E8B58A39-18FD-FB4E-955D-F97567BA022B}"/>
              </a:ext>
            </a:extLst>
          </p:cNvPr>
          <p:cNvSpPr>
            <a:spLocks noGrp="1"/>
          </p:cNvSpPr>
          <p:nvPr>
            <p:ph type="sldNum" sz="quarter" idx="12"/>
          </p:nvPr>
        </p:nvSpPr>
        <p:spPr/>
        <p:txBody>
          <a:bodyPr/>
          <a:lstStyle/>
          <a:p>
            <a:fld id="{C8B9D8ED-E29E-7540-8C3F-725717CEEFF2}" type="slidenum">
              <a:rPr lang="en-US" smtClean="0"/>
              <a:t>5</a:t>
            </a:fld>
            <a:endParaRPr lang="en-US"/>
          </a:p>
        </p:txBody>
      </p:sp>
      <p:graphicFrame>
        <p:nvGraphicFramePr>
          <p:cNvPr id="5" name="Diagram 4">
            <a:extLst>
              <a:ext uri="{FF2B5EF4-FFF2-40B4-BE49-F238E27FC236}">
                <a16:creationId xmlns:a16="http://schemas.microsoft.com/office/drawing/2014/main" id="{5F114BBB-37AA-A241-A7CA-959FAD75AC58}"/>
              </a:ext>
            </a:extLst>
          </p:cNvPr>
          <p:cNvGraphicFramePr/>
          <p:nvPr>
            <p:extLst>
              <p:ext uri="{D42A27DB-BD31-4B8C-83A1-F6EECF244321}">
                <p14:modId xmlns:p14="http://schemas.microsoft.com/office/powerpoint/2010/main" val="2299469984"/>
              </p:ext>
            </p:extLst>
          </p:nvPr>
        </p:nvGraphicFramePr>
        <p:xfrm>
          <a:off x="9396248" y="2184378"/>
          <a:ext cx="2376213" cy="1993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73540C28-F5EA-2F46-B32D-A4586BCCBFA8}"/>
              </a:ext>
            </a:extLst>
          </p:cNvPr>
          <p:cNvGraphicFramePr/>
          <p:nvPr>
            <p:extLst>
              <p:ext uri="{D42A27DB-BD31-4B8C-83A1-F6EECF244321}">
                <p14:modId xmlns:p14="http://schemas.microsoft.com/office/powerpoint/2010/main" val="1694218844"/>
              </p:ext>
            </p:extLst>
          </p:nvPr>
        </p:nvGraphicFramePr>
        <p:xfrm>
          <a:off x="9396247" y="3998488"/>
          <a:ext cx="2376213" cy="19937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09787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3CCCA-35B8-9B4F-B6BA-C9961C0B11B8}"/>
              </a:ext>
            </a:extLst>
          </p:cNvPr>
          <p:cNvSpPr>
            <a:spLocks noGrp="1"/>
          </p:cNvSpPr>
          <p:nvPr>
            <p:ph type="title"/>
          </p:nvPr>
        </p:nvSpPr>
        <p:spPr/>
        <p:txBody>
          <a:bodyPr/>
          <a:lstStyle/>
          <a:p>
            <a:pPr algn="ctr"/>
            <a:r>
              <a:rPr lang="en-US" dirty="0"/>
              <a:t>Typical use cases</a:t>
            </a:r>
          </a:p>
        </p:txBody>
      </p:sp>
      <p:sp>
        <p:nvSpPr>
          <p:cNvPr id="3" name="Content Placeholder 2">
            <a:extLst>
              <a:ext uri="{FF2B5EF4-FFF2-40B4-BE49-F238E27FC236}">
                <a16:creationId xmlns:a16="http://schemas.microsoft.com/office/drawing/2014/main" id="{ADA0DB53-39C8-A541-B230-2606E58DB597}"/>
              </a:ext>
            </a:extLst>
          </p:cNvPr>
          <p:cNvSpPr>
            <a:spLocks noGrp="1"/>
          </p:cNvSpPr>
          <p:nvPr>
            <p:ph sz="half" idx="1"/>
          </p:nvPr>
        </p:nvSpPr>
        <p:spPr>
          <a:xfrm>
            <a:off x="838200" y="1424066"/>
            <a:ext cx="5181600" cy="5068809"/>
          </a:xfrm>
        </p:spPr>
        <p:txBody>
          <a:bodyPr>
            <a:normAutofit fontScale="85000" lnSpcReduction="20000"/>
          </a:bodyPr>
          <a:lstStyle/>
          <a:p>
            <a:pPr>
              <a:lnSpc>
                <a:spcPct val="110000"/>
              </a:lnSpc>
              <a:spcBef>
                <a:spcPts val="600"/>
              </a:spcBef>
            </a:pPr>
            <a:r>
              <a:rPr lang="en-US" dirty="0"/>
              <a:t>Alice to Bob:</a:t>
            </a:r>
          </a:p>
          <a:p>
            <a:pPr lvl="1">
              <a:lnSpc>
                <a:spcPct val="110000"/>
              </a:lnSpc>
              <a:spcBef>
                <a:spcPts val="600"/>
              </a:spcBef>
            </a:pPr>
            <a:r>
              <a:rPr lang="en-US" dirty="0"/>
              <a:t>Patient-directed (consumer-controlled) health data and health device sharing</a:t>
            </a:r>
          </a:p>
          <a:p>
            <a:pPr lvl="1">
              <a:lnSpc>
                <a:spcPct val="110000"/>
              </a:lnSpc>
              <a:spcBef>
                <a:spcPts val="600"/>
              </a:spcBef>
            </a:pPr>
            <a:r>
              <a:rPr lang="en-US" dirty="0"/>
              <a:t>Discovering and aggregating pension accounts and sharing access to financial advisors</a:t>
            </a:r>
          </a:p>
          <a:p>
            <a:pPr lvl="1">
              <a:lnSpc>
                <a:spcPct val="110000"/>
              </a:lnSpc>
              <a:spcBef>
                <a:spcPts val="600"/>
              </a:spcBef>
            </a:pPr>
            <a:r>
              <a:rPr lang="en-US" dirty="0"/>
              <a:t>Connected car: data and car sharing</a:t>
            </a:r>
          </a:p>
          <a:p>
            <a:pPr>
              <a:lnSpc>
                <a:spcPct val="110000"/>
              </a:lnSpc>
              <a:spcBef>
                <a:spcPts val="600"/>
              </a:spcBef>
            </a:pPr>
            <a:r>
              <a:rPr lang="en-US" dirty="0"/>
              <a:t>Enterprise to Alice (initial RO is an organization):</a:t>
            </a:r>
          </a:p>
          <a:p>
            <a:pPr lvl="1">
              <a:lnSpc>
                <a:spcPct val="110000"/>
              </a:lnSpc>
              <a:spcBef>
                <a:spcPts val="600"/>
              </a:spcBef>
            </a:pPr>
            <a:r>
              <a:rPr lang="en-US" dirty="0"/>
              <a:t>Enterprise API access management</a:t>
            </a:r>
          </a:p>
          <a:p>
            <a:pPr lvl="1">
              <a:lnSpc>
                <a:spcPct val="110000"/>
              </a:lnSpc>
              <a:spcBef>
                <a:spcPts val="600"/>
              </a:spcBef>
            </a:pPr>
            <a:r>
              <a:rPr lang="en-US" dirty="0"/>
              <a:t>Access delegation between employees</a:t>
            </a:r>
          </a:p>
          <a:p>
            <a:pPr>
              <a:lnSpc>
                <a:spcPct val="110000"/>
              </a:lnSpc>
              <a:spcBef>
                <a:spcPts val="600"/>
              </a:spcBef>
            </a:pPr>
            <a:r>
              <a:rPr lang="en-US" dirty="0"/>
              <a:t>Alice to Alice:</a:t>
            </a:r>
          </a:p>
          <a:p>
            <a:pPr lvl="1">
              <a:lnSpc>
                <a:spcPct val="110000"/>
              </a:lnSpc>
              <a:spcBef>
                <a:spcPts val="600"/>
              </a:spcBef>
            </a:pPr>
            <a:r>
              <a:rPr lang="en-US" dirty="0"/>
              <a:t>Proactive policy-based control of app connections</a:t>
            </a:r>
          </a:p>
        </p:txBody>
      </p:sp>
      <p:sp>
        <p:nvSpPr>
          <p:cNvPr id="5" name="Content Placeholder 4">
            <a:extLst>
              <a:ext uri="{FF2B5EF4-FFF2-40B4-BE49-F238E27FC236}">
                <a16:creationId xmlns:a16="http://schemas.microsoft.com/office/drawing/2014/main" id="{6D3B2EF7-9865-DA42-95F6-4ADA5F001BD2}"/>
              </a:ext>
            </a:extLst>
          </p:cNvPr>
          <p:cNvSpPr>
            <a:spLocks noGrp="1"/>
          </p:cNvSpPr>
          <p:nvPr>
            <p:ph sz="half" idx="2"/>
          </p:nvPr>
        </p:nvSpPr>
        <p:spPr>
          <a:xfrm>
            <a:off x="6172200" y="2833141"/>
            <a:ext cx="5181600" cy="3659734"/>
          </a:xfrm>
        </p:spPr>
        <p:txBody>
          <a:bodyPr>
            <a:normAutofit fontScale="85000" lnSpcReduction="20000"/>
          </a:bodyPr>
          <a:lstStyle/>
          <a:p>
            <a:pPr>
              <a:lnSpc>
                <a:spcPct val="110000"/>
              </a:lnSpc>
              <a:spcBef>
                <a:spcPts val="600"/>
              </a:spcBef>
            </a:pPr>
            <a:r>
              <a:rPr lang="en-US" dirty="0"/>
              <a:t>Profiled/referenced by:</a:t>
            </a:r>
          </a:p>
          <a:p>
            <a:pPr lvl="1">
              <a:lnSpc>
                <a:spcPct val="110000"/>
              </a:lnSpc>
              <a:spcBef>
                <a:spcPts val="600"/>
              </a:spcBef>
            </a:pPr>
            <a:r>
              <a:rPr lang="en-US" dirty="0"/>
              <a:t>OpenID Foundation HEART Working Group</a:t>
            </a:r>
          </a:p>
          <a:p>
            <a:pPr lvl="1">
              <a:lnSpc>
                <a:spcPct val="110000"/>
              </a:lnSpc>
              <a:spcBef>
                <a:spcPts val="600"/>
              </a:spcBef>
            </a:pPr>
            <a:r>
              <a:rPr lang="en-US" dirty="0"/>
              <a:t>UK Department for Work and Pensions</a:t>
            </a:r>
          </a:p>
          <a:p>
            <a:pPr lvl="1">
              <a:lnSpc>
                <a:spcPct val="110000"/>
              </a:lnSpc>
              <a:spcBef>
                <a:spcPts val="600"/>
              </a:spcBef>
            </a:pPr>
            <a:r>
              <a:rPr lang="en-US" dirty="0" err="1"/>
              <a:t>OpenMedReady</a:t>
            </a:r>
            <a:r>
              <a:rPr lang="en-US" dirty="0"/>
              <a:t> Alliance</a:t>
            </a:r>
          </a:p>
        </p:txBody>
      </p:sp>
      <p:sp>
        <p:nvSpPr>
          <p:cNvPr id="4" name="Slide Number Placeholder 3">
            <a:extLst>
              <a:ext uri="{FF2B5EF4-FFF2-40B4-BE49-F238E27FC236}">
                <a16:creationId xmlns:a16="http://schemas.microsoft.com/office/drawing/2014/main" id="{FBA1DBC0-99D2-5140-B4B4-7ECAA77DD2AE}"/>
              </a:ext>
            </a:extLst>
          </p:cNvPr>
          <p:cNvSpPr>
            <a:spLocks noGrp="1"/>
          </p:cNvSpPr>
          <p:nvPr>
            <p:ph type="sldNum" sz="quarter" idx="12"/>
          </p:nvPr>
        </p:nvSpPr>
        <p:spPr/>
        <p:txBody>
          <a:bodyPr/>
          <a:lstStyle/>
          <a:p>
            <a:fld id="{C8B9D8ED-E29E-7540-8C3F-725717CEEFF2}" type="slidenum">
              <a:rPr lang="en-US" smtClean="0"/>
              <a:t>6</a:t>
            </a:fld>
            <a:endParaRPr lang="en-US"/>
          </a:p>
        </p:txBody>
      </p:sp>
    </p:spTree>
    <p:extLst>
      <p:ext uri="{BB962C8B-B14F-4D97-AF65-F5344CB8AC3E}">
        <p14:creationId xmlns:p14="http://schemas.microsoft.com/office/powerpoint/2010/main" val="2097388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3CCCA-35B8-9B4F-B6BA-C9961C0B11B8}"/>
              </a:ext>
            </a:extLst>
          </p:cNvPr>
          <p:cNvSpPr>
            <a:spLocks noGrp="1"/>
          </p:cNvSpPr>
          <p:nvPr>
            <p:ph type="title"/>
          </p:nvPr>
        </p:nvSpPr>
        <p:spPr/>
        <p:txBody>
          <a:bodyPr>
            <a:normAutofit fontScale="90000"/>
          </a:bodyPr>
          <a:lstStyle/>
          <a:p>
            <a:r>
              <a:rPr lang="en-US" dirty="0"/>
              <a:t>Known implementations of UMA2</a:t>
            </a:r>
            <a:br>
              <a:rPr lang="en-US" dirty="0"/>
            </a:br>
            <a:r>
              <a:rPr lang="en-US" sz="2600" dirty="0"/>
              <a:t>(see also: </a:t>
            </a:r>
            <a:r>
              <a:rPr lang="en-US" sz="2600" dirty="0">
                <a:hlinkClick r:id="rId2"/>
              </a:rPr>
              <a:t>kantarainitiative.org/confluence/display/uma/UMA+Implementations</a:t>
            </a:r>
            <a:r>
              <a:rPr lang="en-US" sz="2600" dirty="0"/>
              <a:t>)</a:t>
            </a:r>
          </a:p>
        </p:txBody>
      </p:sp>
      <p:sp>
        <p:nvSpPr>
          <p:cNvPr id="3" name="Content Placeholder 2">
            <a:extLst>
              <a:ext uri="{FF2B5EF4-FFF2-40B4-BE49-F238E27FC236}">
                <a16:creationId xmlns:a16="http://schemas.microsoft.com/office/drawing/2014/main" id="{ADA0DB53-39C8-A541-B230-2606E58DB597}"/>
              </a:ext>
            </a:extLst>
          </p:cNvPr>
          <p:cNvSpPr>
            <a:spLocks noGrp="1"/>
          </p:cNvSpPr>
          <p:nvPr>
            <p:ph idx="1"/>
          </p:nvPr>
        </p:nvSpPr>
        <p:spPr>
          <a:xfrm>
            <a:off x="838200" y="1698625"/>
            <a:ext cx="10515600" cy="4351338"/>
          </a:xfrm>
        </p:spPr>
        <p:txBody>
          <a:bodyPr>
            <a:normAutofit/>
          </a:bodyPr>
          <a:lstStyle/>
          <a:p>
            <a:pPr>
              <a:lnSpc>
                <a:spcPct val="100000"/>
              </a:lnSpc>
              <a:spcBef>
                <a:spcPts val="600"/>
              </a:spcBef>
            </a:pPr>
            <a:r>
              <a:rPr lang="en-US" dirty="0"/>
              <a:t>ForgeRock</a:t>
            </a:r>
          </a:p>
          <a:p>
            <a:pPr>
              <a:lnSpc>
                <a:spcPct val="100000"/>
              </a:lnSpc>
              <a:spcBef>
                <a:spcPts val="600"/>
              </a:spcBef>
            </a:pPr>
            <a:r>
              <a:rPr lang="en-US" dirty="0" err="1"/>
              <a:t>Gluu</a:t>
            </a:r>
            <a:r>
              <a:rPr lang="en-US" dirty="0"/>
              <a:t> (open source)</a:t>
            </a:r>
          </a:p>
          <a:p>
            <a:pPr>
              <a:lnSpc>
                <a:spcPct val="100000"/>
              </a:lnSpc>
              <a:spcBef>
                <a:spcPts val="600"/>
              </a:spcBef>
            </a:pPr>
            <a:r>
              <a:rPr lang="en-US" dirty="0" err="1"/>
              <a:t>ShareMedData</a:t>
            </a:r>
            <a:endParaRPr lang="en-US" dirty="0"/>
          </a:p>
          <a:p>
            <a:pPr>
              <a:lnSpc>
                <a:spcPct val="100000"/>
              </a:lnSpc>
              <a:spcBef>
                <a:spcPts val="600"/>
              </a:spcBef>
            </a:pPr>
            <a:r>
              <a:rPr lang="en-US" dirty="0"/>
              <a:t>HIE of One – Trustee (open source)</a:t>
            </a:r>
          </a:p>
          <a:p>
            <a:pPr>
              <a:lnSpc>
                <a:spcPct val="100000"/>
              </a:lnSpc>
              <a:spcBef>
                <a:spcPts val="600"/>
              </a:spcBef>
            </a:pPr>
            <a:r>
              <a:rPr lang="en-US" dirty="0"/>
              <a:t>IDENTOS</a:t>
            </a:r>
          </a:p>
          <a:p>
            <a:pPr>
              <a:lnSpc>
                <a:spcPct val="100000"/>
              </a:lnSpc>
              <a:spcBef>
                <a:spcPts val="600"/>
              </a:spcBef>
            </a:pPr>
            <a:r>
              <a:rPr lang="en-US" dirty="0" err="1"/>
              <a:t>Pauldron</a:t>
            </a:r>
            <a:r>
              <a:rPr lang="en-US" dirty="0"/>
              <a:t> (open source)</a:t>
            </a:r>
          </a:p>
          <a:p>
            <a:pPr>
              <a:lnSpc>
                <a:spcPct val="100000"/>
              </a:lnSpc>
              <a:spcBef>
                <a:spcPts val="600"/>
              </a:spcBef>
            </a:pPr>
            <a:r>
              <a:rPr lang="en-US" dirty="0"/>
              <a:t>RedHat </a:t>
            </a:r>
            <a:r>
              <a:rPr lang="en-US" dirty="0" err="1"/>
              <a:t>Keycloak</a:t>
            </a:r>
            <a:r>
              <a:rPr lang="en-US" dirty="0"/>
              <a:t> (open source)</a:t>
            </a:r>
          </a:p>
          <a:p>
            <a:pPr>
              <a:lnSpc>
                <a:spcPct val="100000"/>
              </a:lnSpc>
              <a:spcBef>
                <a:spcPts val="600"/>
              </a:spcBef>
            </a:pPr>
            <a:r>
              <a:rPr lang="en-US" dirty="0"/>
              <a:t>WSO2 (open source)</a:t>
            </a:r>
          </a:p>
        </p:txBody>
      </p:sp>
      <p:sp>
        <p:nvSpPr>
          <p:cNvPr id="4" name="Slide Number Placeholder 3">
            <a:extLst>
              <a:ext uri="{FF2B5EF4-FFF2-40B4-BE49-F238E27FC236}">
                <a16:creationId xmlns:a16="http://schemas.microsoft.com/office/drawing/2014/main" id="{FBA1DBC0-99D2-5140-B4B4-7ECAA77DD2AE}"/>
              </a:ext>
            </a:extLst>
          </p:cNvPr>
          <p:cNvSpPr>
            <a:spLocks noGrp="1"/>
          </p:cNvSpPr>
          <p:nvPr>
            <p:ph type="sldNum" sz="quarter" idx="12"/>
          </p:nvPr>
        </p:nvSpPr>
        <p:spPr/>
        <p:txBody>
          <a:bodyPr/>
          <a:lstStyle/>
          <a:p>
            <a:fld id="{C8B9D8ED-E29E-7540-8C3F-725717CEEFF2}" type="slidenum">
              <a:rPr lang="en-US" smtClean="0"/>
              <a:t>7</a:t>
            </a:fld>
            <a:endParaRPr lang="en-US"/>
          </a:p>
        </p:txBody>
      </p:sp>
    </p:spTree>
    <p:extLst>
      <p:ext uri="{BB962C8B-B14F-4D97-AF65-F5344CB8AC3E}">
        <p14:creationId xmlns:p14="http://schemas.microsoft.com/office/powerpoint/2010/main" val="1151563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C3C0-BFB8-CA4E-BF54-B74E8146BB5C}"/>
              </a:ext>
            </a:extLst>
          </p:cNvPr>
          <p:cNvSpPr>
            <a:spLocks noGrp="1"/>
          </p:cNvSpPr>
          <p:nvPr>
            <p:ph type="title"/>
          </p:nvPr>
        </p:nvSpPr>
        <p:spPr>
          <a:xfrm>
            <a:off x="0" y="1"/>
            <a:ext cx="2171700" cy="1371600"/>
          </a:xfrm>
        </p:spPr>
        <p:txBody>
          <a:bodyPr>
            <a:normAutofit/>
          </a:bodyPr>
          <a:lstStyle/>
          <a:p>
            <a:r>
              <a:rPr lang="en-US" sz="2900" dirty="0"/>
              <a:t>Abstract sequence for UMA2 grant</a:t>
            </a:r>
            <a:endParaRPr lang="en-US" sz="2000" dirty="0"/>
          </a:p>
        </p:txBody>
      </p:sp>
      <p:sp>
        <p:nvSpPr>
          <p:cNvPr id="4" name="Slide Number Placeholder 3">
            <a:extLst>
              <a:ext uri="{FF2B5EF4-FFF2-40B4-BE49-F238E27FC236}">
                <a16:creationId xmlns:a16="http://schemas.microsoft.com/office/drawing/2014/main" id="{CD2B70A6-3B98-304D-A6F4-D67AFCEFED97}"/>
              </a:ext>
            </a:extLst>
          </p:cNvPr>
          <p:cNvSpPr>
            <a:spLocks noGrp="1"/>
          </p:cNvSpPr>
          <p:nvPr>
            <p:ph type="sldNum" sz="quarter" idx="12"/>
          </p:nvPr>
        </p:nvSpPr>
        <p:spPr/>
        <p:txBody>
          <a:bodyPr/>
          <a:lstStyle/>
          <a:p>
            <a:fld id="{C8B9D8ED-E29E-7540-8C3F-725717CEEFF2}" type="slidenum">
              <a:rPr lang="en-US" smtClean="0"/>
              <a:t>8</a:t>
            </a:fld>
            <a:endParaRPr lang="en-US"/>
          </a:p>
        </p:txBody>
      </p:sp>
      <p:pic>
        <p:nvPicPr>
          <p:cNvPr id="9" name="Picture 8">
            <a:extLst>
              <a:ext uri="{FF2B5EF4-FFF2-40B4-BE49-F238E27FC236}">
                <a16:creationId xmlns:a16="http://schemas.microsoft.com/office/drawing/2014/main" id="{50363C22-DC6E-4247-996A-BFB05D7E0C5F}"/>
              </a:ext>
            </a:extLst>
          </p:cNvPr>
          <p:cNvPicPr>
            <a:picLocks noChangeAspect="1"/>
          </p:cNvPicPr>
          <p:nvPr/>
        </p:nvPicPr>
        <p:blipFill>
          <a:blip r:embed="rId3"/>
          <a:stretch>
            <a:fillRect/>
          </a:stretch>
        </p:blipFill>
        <p:spPr>
          <a:xfrm>
            <a:off x="1009650" y="1371601"/>
            <a:ext cx="10172700" cy="914400"/>
          </a:xfrm>
          <a:prstGeom prst="rect">
            <a:avLst/>
          </a:prstGeom>
        </p:spPr>
      </p:pic>
      <p:sp>
        <p:nvSpPr>
          <p:cNvPr id="10" name="Rounded Rectangle 9">
            <a:extLst>
              <a:ext uri="{FF2B5EF4-FFF2-40B4-BE49-F238E27FC236}">
                <a16:creationId xmlns:a16="http://schemas.microsoft.com/office/drawing/2014/main" id="{56E87A0B-B338-894F-A9DF-BF9986F9C3BB}"/>
              </a:ext>
            </a:extLst>
          </p:cNvPr>
          <p:cNvSpPr/>
          <p:nvPr/>
        </p:nvSpPr>
        <p:spPr>
          <a:xfrm>
            <a:off x="3314700" y="342900"/>
            <a:ext cx="5562600" cy="901700"/>
          </a:xfrm>
          <a:prstGeom prst="round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RO not shown here</a:t>
            </a:r>
          </a:p>
          <a:p>
            <a:pPr algn="ctr"/>
            <a:r>
              <a:rPr lang="en-US" dirty="0">
                <a:solidFill>
                  <a:schemeClr val="accent1">
                    <a:lumMod val="50000"/>
                  </a:schemeClr>
                </a:solidFill>
              </a:rPr>
              <a:t>because they may not be around when the (public or confidential) client shows up</a:t>
            </a:r>
          </a:p>
        </p:txBody>
      </p:sp>
      <p:sp>
        <p:nvSpPr>
          <p:cNvPr id="11" name="Rounded Rectangle 10">
            <a:extLst>
              <a:ext uri="{FF2B5EF4-FFF2-40B4-BE49-F238E27FC236}">
                <a16:creationId xmlns:a16="http://schemas.microsoft.com/office/drawing/2014/main" id="{134FAA1A-50C4-C24C-B13F-0AE01F731E60}"/>
              </a:ext>
            </a:extLst>
          </p:cNvPr>
          <p:cNvSpPr/>
          <p:nvPr/>
        </p:nvSpPr>
        <p:spPr>
          <a:xfrm>
            <a:off x="3314700" y="2803735"/>
            <a:ext cx="5562600" cy="901700"/>
          </a:xfrm>
          <a:prstGeom prst="round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How the client learned the protected resource location is out of scope; e.g., </a:t>
            </a:r>
            <a:r>
              <a:rPr lang="en-US" dirty="0" err="1">
                <a:solidFill>
                  <a:schemeClr val="accent1">
                    <a:lumMod val="50000"/>
                  </a:schemeClr>
                </a:solidFill>
              </a:rPr>
              <a:t>RqP</a:t>
            </a:r>
            <a:r>
              <a:rPr lang="en-US" dirty="0">
                <a:solidFill>
                  <a:schemeClr val="accent1">
                    <a:lumMod val="50000"/>
                  </a:schemeClr>
                </a:solidFill>
              </a:rPr>
              <a:t> could have clicked a link or notification, etc.</a:t>
            </a:r>
          </a:p>
        </p:txBody>
      </p:sp>
      <p:sp>
        <p:nvSpPr>
          <p:cNvPr id="12" name="Title 1">
            <a:extLst>
              <a:ext uri="{FF2B5EF4-FFF2-40B4-BE49-F238E27FC236}">
                <a16:creationId xmlns:a16="http://schemas.microsoft.com/office/drawing/2014/main" id="{318AE1A9-C495-7A40-93D5-B2989C91CFEB}"/>
              </a:ext>
            </a:extLst>
          </p:cNvPr>
          <p:cNvSpPr txBox="1">
            <a:spLocks/>
          </p:cNvSpPr>
          <p:nvPr/>
        </p:nvSpPr>
        <p:spPr>
          <a:xfrm>
            <a:off x="9982200" y="1"/>
            <a:ext cx="21717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900" b="1" i="1" dirty="0">
                <a:solidFill>
                  <a:schemeClr val="accent6">
                    <a:lumMod val="50000"/>
                  </a:schemeClr>
                </a:solidFill>
              </a:rPr>
              <a:t>Entities</a:t>
            </a:r>
            <a:endParaRPr lang="en-US" sz="2000" b="1" i="1" dirty="0">
              <a:solidFill>
                <a:schemeClr val="accent6">
                  <a:lumMod val="50000"/>
                </a:schemeClr>
              </a:solidFill>
            </a:endParaRPr>
          </a:p>
        </p:txBody>
      </p:sp>
      <p:cxnSp>
        <p:nvCxnSpPr>
          <p:cNvPr id="16" name="Straight Arrow Connector 15">
            <a:extLst>
              <a:ext uri="{FF2B5EF4-FFF2-40B4-BE49-F238E27FC236}">
                <a16:creationId xmlns:a16="http://schemas.microsoft.com/office/drawing/2014/main" id="{B3A0800A-7FAA-9F49-84E2-1EE57AD43E8C}"/>
              </a:ext>
            </a:extLst>
          </p:cNvPr>
          <p:cNvCxnSpPr>
            <a:cxnSpLocks/>
            <a:stCxn id="11" idx="0"/>
          </p:cNvCxnSpPr>
          <p:nvPr/>
        </p:nvCxnSpPr>
        <p:spPr>
          <a:xfrm flipH="1" flipV="1">
            <a:off x="4519448" y="1881352"/>
            <a:ext cx="1576552" cy="922383"/>
          </a:xfrm>
          <a:prstGeom prst="straightConnector1">
            <a:avLst/>
          </a:prstGeom>
          <a:ln>
            <a:tailEnd type="triangle" w="lg" len="me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851EB3E7-111B-8D40-BB7E-39A05D5B3F69}"/>
              </a:ext>
            </a:extLst>
          </p:cNvPr>
          <p:cNvSpPr/>
          <p:nvPr/>
        </p:nvSpPr>
        <p:spPr>
          <a:xfrm>
            <a:off x="11182350" y="1461082"/>
            <a:ext cx="963936" cy="720445"/>
          </a:xfrm>
          <a:prstGeom prst="rect">
            <a:avLst/>
          </a:prstGeom>
          <a:no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6E42C57C-D296-BA4C-AD24-7105B2AF7CD5}"/>
              </a:ext>
            </a:extLst>
          </p:cNvPr>
          <p:cNvCxnSpPr>
            <a:cxnSpLocks/>
          </p:cNvCxnSpPr>
          <p:nvPr/>
        </p:nvCxnSpPr>
        <p:spPr>
          <a:xfrm>
            <a:off x="8877300" y="449705"/>
            <a:ext cx="2874989" cy="1048897"/>
          </a:xfrm>
          <a:prstGeom prst="straightConnector1">
            <a:avLst/>
          </a:prstGeom>
          <a:ln>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524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C3C0-BFB8-CA4E-BF54-B74E8146BB5C}"/>
              </a:ext>
            </a:extLst>
          </p:cNvPr>
          <p:cNvSpPr>
            <a:spLocks noGrp="1"/>
          </p:cNvSpPr>
          <p:nvPr>
            <p:ph type="title"/>
          </p:nvPr>
        </p:nvSpPr>
        <p:spPr>
          <a:xfrm>
            <a:off x="0" y="1"/>
            <a:ext cx="2171700" cy="1371600"/>
          </a:xfrm>
        </p:spPr>
        <p:txBody>
          <a:bodyPr>
            <a:normAutofit/>
          </a:bodyPr>
          <a:lstStyle/>
          <a:p>
            <a:r>
              <a:rPr lang="en-US" sz="2900" dirty="0"/>
              <a:t>Abstract sequence for UMA2 grant</a:t>
            </a:r>
            <a:endParaRPr lang="en-US" sz="2000" dirty="0"/>
          </a:p>
        </p:txBody>
      </p:sp>
      <p:sp>
        <p:nvSpPr>
          <p:cNvPr id="4" name="Slide Number Placeholder 3">
            <a:extLst>
              <a:ext uri="{FF2B5EF4-FFF2-40B4-BE49-F238E27FC236}">
                <a16:creationId xmlns:a16="http://schemas.microsoft.com/office/drawing/2014/main" id="{CD2B70A6-3B98-304D-A6F4-D67AFCEFED97}"/>
              </a:ext>
            </a:extLst>
          </p:cNvPr>
          <p:cNvSpPr>
            <a:spLocks noGrp="1"/>
          </p:cNvSpPr>
          <p:nvPr>
            <p:ph type="sldNum" sz="quarter" idx="12"/>
          </p:nvPr>
        </p:nvSpPr>
        <p:spPr/>
        <p:txBody>
          <a:bodyPr/>
          <a:lstStyle/>
          <a:p>
            <a:fld id="{C8B9D8ED-E29E-7540-8C3F-725717CEEFF2}" type="slidenum">
              <a:rPr lang="en-US" smtClean="0"/>
              <a:t>9</a:t>
            </a:fld>
            <a:endParaRPr lang="en-US"/>
          </a:p>
        </p:txBody>
      </p:sp>
      <p:pic>
        <p:nvPicPr>
          <p:cNvPr id="8" name="Picture 7">
            <a:extLst>
              <a:ext uri="{FF2B5EF4-FFF2-40B4-BE49-F238E27FC236}">
                <a16:creationId xmlns:a16="http://schemas.microsoft.com/office/drawing/2014/main" id="{63A93C75-B06D-A44C-8FE0-A208904D81BD}"/>
              </a:ext>
            </a:extLst>
          </p:cNvPr>
          <p:cNvPicPr>
            <a:picLocks noChangeAspect="1"/>
          </p:cNvPicPr>
          <p:nvPr/>
        </p:nvPicPr>
        <p:blipFill>
          <a:blip r:embed="rId3"/>
          <a:stretch>
            <a:fillRect/>
          </a:stretch>
        </p:blipFill>
        <p:spPr>
          <a:xfrm>
            <a:off x="1009650" y="1371601"/>
            <a:ext cx="10172700" cy="1358900"/>
          </a:xfrm>
          <a:prstGeom prst="rect">
            <a:avLst/>
          </a:prstGeom>
        </p:spPr>
      </p:pic>
      <p:sp>
        <p:nvSpPr>
          <p:cNvPr id="6" name="Rounded Rectangle 5">
            <a:extLst>
              <a:ext uri="{FF2B5EF4-FFF2-40B4-BE49-F238E27FC236}">
                <a16:creationId xmlns:a16="http://schemas.microsoft.com/office/drawing/2014/main" id="{C81CD2CD-D859-E048-B66B-84AFB6CE8A45}"/>
              </a:ext>
            </a:extLst>
          </p:cNvPr>
          <p:cNvSpPr/>
          <p:nvPr/>
        </p:nvSpPr>
        <p:spPr>
          <a:xfrm>
            <a:off x="3314700" y="342900"/>
            <a:ext cx="5562600" cy="901700"/>
          </a:xfrm>
          <a:prstGeom prst="roundRect">
            <a:avLst/>
          </a:prstGeom>
          <a:solidFill>
            <a:schemeClr val="accent1">
              <a:lumMod val="20000"/>
              <a:lumOff val="80000"/>
            </a:schemeClr>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Client goes to RS first, a pattern familiar from web access management – and now ACE</a:t>
            </a:r>
          </a:p>
        </p:txBody>
      </p:sp>
      <p:sp>
        <p:nvSpPr>
          <p:cNvPr id="7" name="Title 1">
            <a:extLst>
              <a:ext uri="{FF2B5EF4-FFF2-40B4-BE49-F238E27FC236}">
                <a16:creationId xmlns:a16="http://schemas.microsoft.com/office/drawing/2014/main" id="{C97ECB4A-8DE0-3F40-A5BC-F62DCB8D9855}"/>
              </a:ext>
            </a:extLst>
          </p:cNvPr>
          <p:cNvSpPr txBox="1">
            <a:spLocks/>
          </p:cNvSpPr>
          <p:nvPr/>
        </p:nvSpPr>
        <p:spPr>
          <a:xfrm>
            <a:off x="9982200" y="1"/>
            <a:ext cx="21717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900" b="1" i="1" dirty="0">
                <a:solidFill>
                  <a:schemeClr val="accent6">
                    <a:lumMod val="50000"/>
                  </a:schemeClr>
                </a:solidFill>
              </a:rPr>
              <a:t>Initial resource request</a:t>
            </a:r>
            <a:endParaRPr lang="en-US" sz="2000" b="1" i="1" dirty="0">
              <a:solidFill>
                <a:schemeClr val="accent6">
                  <a:lumMod val="50000"/>
                </a:schemeClr>
              </a:solidFill>
            </a:endParaRPr>
          </a:p>
        </p:txBody>
      </p:sp>
      <p:cxnSp>
        <p:nvCxnSpPr>
          <p:cNvPr id="9" name="Straight Arrow Connector 8">
            <a:extLst>
              <a:ext uri="{FF2B5EF4-FFF2-40B4-BE49-F238E27FC236}">
                <a16:creationId xmlns:a16="http://schemas.microsoft.com/office/drawing/2014/main" id="{CB53A302-85D4-0C43-A5D4-390182361A16}"/>
              </a:ext>
            </a:extLst>
          </p:cNvPr>
          <p:cNvCxnSpPr>
            <a:cxnSpLocks/>
            <a:stCxn id="6" idx="2"/>
          </p:cNvCxnSpPr>
          <p:nvPr/>
        </p:nvCxnSpPr>
        <p:spPr>
          <a:xfrm>
            <a:off x="6096000" y="1244600"/>
            <a:ext cx="1860331" cy="615731"/>
          </a:xfrm>
          <a:prstGeom prst="straightConnector1">
            <a:avLst/>
          </a:prstGeom>
          <a:ln>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21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14243</TotalTime>
  <Words>1593</Words>
  <Application>Microsoft Macintosh PowerPoint</Application>
  <PresentationFormat>Widescreen</PresentationFormat>
  <Paragraphs>196</Paragraphs>
  <Slides>23</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Courier New</vt:lpstr>
      <vt:lpstr>Office Theme</vt:lpstr>
      <vt:lpstr>Cross-party delegation with User-Managed Access (UMA2)</vt:lpstr>
      <vt:lpstr>Some background</vt:lpstr>
      <vt:lpstr>UMA 2.0 overview</vt:lpstr>
      <vt:lpstr>UMA grant overview draft-maler-oauth-umagrant</vt:lpstr>
      <vt:lpstr>UMA federated authorization overview draft-maler-oauth-umafedauthz</vt:lpstr>
      <vt:lpstr>Typical use cases</vt:lpstr>
      <vt:lpstr>Known implementations of UMA2 (see also: kantarainitiative.org/confluence/display/uma/UMA+Implementations)</vt:lpstr>
      <vt:lpstr>Abstract sequence for UMA2 grant</vt:lpstr>
      <vt:lpstr>Abstract sequence for UMA2 grant</vt:lpstr>
      <vt:lpstr>Abstract sequence for UMA2 grant</vt:lpstr>
      <vt:lpstr>Abstract sequence for UMA2 grant</vt:lpstr>
      <vt:lpstr>Abstract sequence for UMA2 grant</vt:lpstr>
      <vt:lpstr>Sample sequence with pushed claim token</vt:lpstr>
      <vt:lpstr>Sample sequence with interactive claims gathering</vt:lpstr>
      <vt:lpstr>The AS can present a standard protection API to enable “federating” RS’s</vt:lpstr>
      <vt:lpstr>Protection API</vt:lpstr>
      <vt:lpstr>Protection API</vt:lpstr>
      <vt:lpstr>Protection API</vt:lpstr>
      <vt:lpstr>Some observations on UMA clients</vt:lpstr>
      <vt:lpstr>Some observations on tokens and tickets</vt:lpstr>
      <vt:lpstr>UMA grant as building blocks</vt:lpstr>
      <vt:lpstr>PowerPoint Presentation</vt:lpstr>
      <vt:lpstr>@@other topics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Cross-party delegation with User-Managed Access (UMA2)</dc:title>
  <dc:creator>Eve Maler</dc:creator>
  <cp:lastModifiedBy>Eve Maler</cp:lastModifiedBy>
  <cp:revision>102</cp:revision>
  <dcterms:created xsi:type="dcterms:W3CDTF">2019-02-28T00:20:19Z</dcterms:created>
  <dcterms:modified xsi:type="dcterms:W3CDTF">2019-03-19T01:34:31Z</dcterms:modified>
</cp:coreProperties>
</file>