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97" r:id="rId3"/>
    <p:sldId id="289" r:id="rId4"/>
    <p:sldId id="2195" r:id="rId5"/>
    <p:sldId id="2194" r:id="rId6"/>
    <p:sldId id="2196" r:id="rId7"/>
    <p:sldId id="2197" r:id="rId8"/>
    <p:sldId id="2198" r:id="rId9"/>
    <p:sldId id="2199" r:id="rId10"/>
    <p:sldId id="2200" r:id="rId11"/>
    <p:sldId id="2202" r:id="rId12"/>
    <p:sldId id="2203" r:id="rId13"/>
    <p:sldId id="2201" r:id="rId14"/>
    <p:sldId id="2204" r:id="rId15"/>
    <p:sldId id="2232" r:id="rId16"/>
    <p:sldId id="2233" r:id="rId17"/>
    <p:sldId id="2234" r:id="rId18"/>
    <p:sldId id="301" r:id="rId19"/>
    <p:sldId id="302" r:id="rId20"/>
    <p:sldId id="303" r:id="rId21"/>
    <p:sldId id="2235" r:id="rId22"/>
    <p:sldId id="304" r:id="rId23"/>
    <p:sldId id="305" r:id="rId24"/>
    <p:sldId id="306" r:id="rId25"/>
    <p:sldId id="307" r:id="rId26"/>
    <p:sldId id="2236" r:id="rId27"/>
    <p:sldId id="309" r:id="rId28"/>
    <p:sldId id="310" r:id="rId29"/>
    <p:sldId id="311" r:id="rId30"/>
    <p:sldId id="312" r:id="rId31"/>
    <p:sldId id="313" r:id="rId32"/>
    <p:sldId id="314" r:id="rId33"/>
    <p:sldId id="2237" r:id="rId34"/>
    <p:sldId id="2238" r:id="rId35"/>
    <p:sldId id="294" r:id="rId36"/>
    <p:sldId id="298" r:id="rId37"/>
    <p:sldId id="299" r:id="rId38"/>
    <p:sldId id="295" r:id="rId39"/>
    <p:sldId id="223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4242"/>
    <a:srgbClr val="407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1"/>
    <p:restoredTop sz="75232"/>
  </p:normalViewPr>
  <p:slideViewPr>
    <p:cSldViewPr snapToGrid="0" snapToObjects="1">
      <p:cViewPr varScale="1">
        <p:scale>
          <a:sx n="82" d="100"/>
          <a:sy n="82" d="100"/>
        </p:scale>
        <p:origin x="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49DAA-2D77-3746-BE97-F81C33D54AFE}" type="datetimeFigureOut">
              <a:rPr lang="en-US" smtClean="0"/>
              <a:t>4/28/19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4DF48-98A2-434B-B3B9-43F78FBD0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48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4DF48-98A2-434B-B3B9-43F78FBD02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53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B510D-27BC-3F49-BD7F-CF16AD5232B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89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B510D-27BC-3F49-BD7F-CF16AD5232B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75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B510D-27BC-3F49-BD7F-CF16AD5232B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37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B510D-27BC-3F49-BD7F-CF16AD5232B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0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B510D-27BC-3F49-BD7F-CF16AD5232B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79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B510D-27BC-3F49-BD7F-CF16AD5232B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15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4DF48-98A2-434B-B3B9-43F78FBD026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05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4DF48-98A2-434B-B3B9-43F78FBD026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22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4DF48-98A2-434B-B3B9-43F78FBD02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33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Building the bridge to trust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B510D-27BC-3F49-BD7F-CF16AD5232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30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Building more bridges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B510D-27BC-3F49-BD7F-CF16AD5232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28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4DF48-98A2-434B-B3B9-43F78FBD02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78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B510D-27BC-3F49-BD7F-CF16AD5232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48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B510D-27BC-3F49-BD7F-CF16AD5232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61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The access token for the UMA grant spec is the RPT == requesting party token</a:t>
            </a:r>
          </a:p>
          <a:p>
            <a:pPr marL="228600" indent="-228600">
              <a:buAutoNum type="arabicPeriod"/>
            </a:pPr>
            <a:r>
              <a:rPr lang="en-US" dirty="0"/>
              <a:t>The access token for the federated authorization spec is the PAT == protection API access token</a:t>
            </a:r>
          </a:p>
          <a:p>
            <a:pPr marL="228600" indent="-228600">
              <a:buAutoNum type="arabicPeriod"/>
            </a:pPr>
            <a:r>
              <a:rPr lang="en-US" dirty="0"/>
              <a:t>A new refresh token-like structure that helps the AS give the requesting party a better experience is the PCT == persisted claims token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B510D-27BC-3F49-BD7F-CF16AD5232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6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B510D-27BC-3F49-BD7F-CF16AD5232B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93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C42D0-CC8B-B349-AF12-99DE8AB86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7B62ED-5514-C242-B9C0-DA4F0076C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1075A-CC4D-F243-B8B9-1F645A1E3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096E-2767-FC46-95A9-B7BC8D3B2243}" type="datetime1">
              <a:rPr lang="en-US" smtClean="0"/>
              <a:t>4/28/19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A4A40-8F50-7442-BB18-344609533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492D1-D68F-9E47-BEF5-2EFA8C812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9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6EB5D-CB5B-8146-9A8B-92FD66FCE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B4C6D-349A-DF41-B423-B3B4C863D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3C864-FA4A-1949-A2FF-446AFCCBF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9F7D-A6BA-3F41-9E96-A698F65AFB84}" type="datetime1">
              <a:rPr lang="en-US" smtClean="0"/>
              <a:t>4/28/19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5BF24-E4C2-1E47-A708-B918B24E4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C0E53-C956-0940-A641-83E78AEB8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2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A987CA-0776-A344-9660-88B031515E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06C59B-AFAB-3E44-A9BC-09FADC518F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9E508-51B4-7B46-86C7-76F60DACE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E7C8-503E-9F43-A1FF-B980072A418B}" type="datetime1">
              <a:rPr lang="en-US" smtClean="0"/>
              <a:t>4/28/19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0AB9F-9C00-8D47-AF8C-B1E211E36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149E6-A557-8E48-876D-2D40D4F0F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5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C96E1-1100-EE4C-ABDF-13DE0A87F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4F81B-1E2E-3F4E-B960-2982682C4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EEB4F-5475-6845-9725-C272FA15F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CD72-1140-D44F-8B04-674E135805C7}" type="datetime1">
              <a:rPr lang="en-US" smtClean="0"/>
              <a:t>4/28/19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8A1CD-5766-8E44-8BDB-C7D236B95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64DCF-0515-D448-AB38-C352286D4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6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D2BDE-E5C3-EA4B-9E1F-061D1EB87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DEAE0-70FE-6F42-9260-32493C002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1580C-B2D0-8E4D-A715-C46B3FCA5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8D83-577B-784C-9814-38161DB7A832}" type="datetime1">
              <a:rPr lang="en-US" smtClean="0"/>
              <a:t>4/28/19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4D5DE-2CFF-544B-A81F-2E2BFB235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0B8F8-9042-AE40-B8C3-5E23D33E1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7ABB1-A26F-D948-8938-BA787F818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51F97-BC10-894C-93EA-818D344F85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97495-8AFD-0042-A71C-50D7B99BB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78A25-88CA-F244-8CF9-E18D7E3B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D7FA-6968-864F-8C37-224E6721D700}" type="datetime1">
              <a:rPr lang="en-US" smtClean="0"/>
              <a:t>4/28/19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818FD-95EB-DF48-9A18-91274800E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C9AD8-53F2-9E47-98CC-7E7518EA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1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ECB7C-8B29-6440-9A4E-BA39AD8EF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D3191-6C1E-7045-85D2-67D18156D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BD7FF-F504-BF43-AD31-DBBFCF9F9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CE306E-BCA0-A245-8305-09829CB6EF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75D289-27FB-194B-897A-51DB5C5EE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B8E68D-9B63-2643-A211-B9F31B89A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1023-3417-8C4C-821E-A996599287D2}" type="datetime1">
              <a:rPr lang="en-US" smtClean="0"/>
              <a:t>4/28/19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7BFBC4-E5BD-F84B-9B58-73DDB8E8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FC1032-DEE5-C142-B4E9-44351E3D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F0AE5-2315-BC4E-9F5D-1EDB6656A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A921DF-F1A3-3E48-8F6E-FFDD1D77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2693-371A-1A46-9C08-2ADF9F8FF4C1}" type="datetime1">
              <a:rPr lang="en-US" smtClean="0"/>
              <a:t>4/28/19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78F3D-CE83-844D-8EE9-6DDE0DDE8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57C66-CBBC-964F-A32C-BEFF3C34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4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FEB068-8494-9D49-986D-35877F3D7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4171-3D33-5849-8FBE-BFE59963FBC0}" type="datetime1">
              <a:rPr lang="en-US" smtClean="0"/>
              <a:t>4/28/19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C3D377-BAD0-BF41-8888-2C9733E5A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768BA-9D73-1847-8E25-0E8CA25D4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BB94A-6A1A-784A-BDCF-9D0500582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131AC-EB06-6440-BEC2-5EF8DFC77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441F9-28E7-7348-B3EA-22566BA83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202F2-0B49-674F-8046-4EFE89E7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03CA-980D-694D-B82A-DDF367E13AC9}" type="datetime1">
              <a:rPr lang="en-US" smtClean="0"/>
              <a:t>4/28/19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AC4B88-50E3-884E-B6CE-9299EDB29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BBB86-F81B-9F49-8194-EAF85472A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9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80585-60E1-E942-AE02-AED83818D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D51F2F-44E8-5745-B59B-0C4358CFA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659D1-A16E-6242-A63F-A14AB53D1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A1C4F-A59F-1243-AA64-61B769291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F0EC-B4DA-0847-BB12-869F07B3AAE3}" type="datetime1">
              <a:rPr lang="en-US" smtClean="0"/>
              <a:t>4/28/19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BE77A-FAAC-3C49-9C2D-E3C94FE53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0539-76D6-6B44-A1C2-298D25EB2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11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1796F6-AA54-674C-8734-1EE9EDDF3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4E51B-81D8-7744-A361-EAEC4E7AF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71903-5EC1-5D4B-81F6-970EFD53A7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71F8A-070D-6F4B-B267-B18781C715E2}" type="datetime1">
              <a:rPr lang="en-US" smtClean="0"/>
              <a:t>4/28/19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A4F80-3069-264B-8446-7E10E20B8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D7942-62F8-514D-850B-30EE49D42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9D8ED-E29E-7540-8C3F-725717CE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1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tif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image" Target="../media/image13.jpe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8.tiff"/><Relationship Id="rId5" Type="http://schemas.openxmlformats.org/officeDocument/2006/relationships/image" Target="../media/image15.png"/><Relationship Id="rId10" Type="http://schemas.openxmlformats.org/officeDocument/2006/relationships/image" Target="../media/image5.tiff"/><Relationship Id="rId4" Type="http://schemas.openxmlformats.org/officeDocument/2006/relationships/image" Target="../media/image14.png"/><Relationship Id="rId9" Type="http://schemas.openxmlformats.org/officeDocument/2006/relationships/image" Target="../media/image1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0230E5-5900-0F4B-A699-7FB40A6CB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 anchorCtr="0">
            <a:normAutofit/>
          </a:bodyPr>
          <a:lstStyle/>
          <a:p>
            <a:pPr algn="l"/>
            <a:r>
              <a:rPr lang="en-US" sz="5600">
                <a:solidFill>
                  <a:schemeClr val="bg1"/>
                </a:solidFill>
              </a:rPr>
              <a:t>User-Managed Access</a:t>
            </a:r>
            <a:br>
              <a:rPr lang="en-US" sz="5600">
                <a:solidFill>
                  <a:schemeClr val="bg1"/>
                </a:solidFill>
              </a:rPr>
            </a:br>
            <a:r>
              <a:rPr lang="en-US" sz="5600">
                <a:solidFill>
                  <a:schemeClr val="bg1"/>
                </a:solidFill>
              </a:rPr>
              <a:t>(UMA)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6A2AB3-1F55-8249-90D7-BB5BD5B88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>
              <a:spcBef>
                <a:spcPts val="1400"/>
              </a:spcBef>
            </a:pPr>
            <a:r>
              <a:rPr lang="en-US" sz="1600" dirty="0">
                <a:solidFill>
                  <a:schemeClr val="bg1"/>
                </a:solidFill>
              </a:rPr>
              <a:t>Eve Maler, </a:t>
            </a:r>
            <a:r>
              <a:rPr lang="en-US" sz="1600" dirty="0" err="1">
                <a:solidFill>
                  <a:schemeClr val="bg1"/>
                </a:solidFill>
              </a:rPr>
              <a:t>Kantara</a:t>
            </a:r>
            <a:r>
              <a:rPr lang="en-US" sz="1600" dirty="0">
                <a:solidFill>
                  <a:schemeClr val="bg1"/>
                </a:solidFill>
              </a:rPr>
              <a:t> Initiative UMA Work Group chair</a:t>
            </a:r>
          </a:p>
          <a:p>
            <a:pPr algn="l">
              <a:spcBef>
                <a:spcPts val="1400"/>
              </a:spcBef>
            </a:pPr>
            <a:r>
              <a:rPr lang="en-US" sz="1600" dirty="0">
                <a:solidFill>
                  <a:schemeClr val="bg1"/>
                </a:solidFill>
              </a:rPr>
              <a:t>@xmlgrrl | @UMAWG | </a:t>
            </a:r>
            <a:r>
              <a:rPr lang="en-US" sz="1600" dirty="0" err="1">
                <a:solidFill>
                  <a:schemeClr val="bg1"/>
                </a:solidFill>
              </a:rPr>
              <a:t>tinyurl.com</a:t>
            </a:r>
            <a:r>
              <a:rPr lang="en-US" sz="1600" dirty="0">
                <a:solidFill>
                  <a:schemeClr val="bg1"/>
                </a:solidFill>
              </a:rPr>
              <a:t>/</a:t>
            </a:r>
            <a:r>
              <a:rPr lang="en-US" sz="1600" dirty="0" err="1">
                <a:solidFill>
                  <a:schemeClr val="bg1"/>
                </a:solidFill>
              </a:rPr>
              <a:t>umawg</a:t>
            </a:r>
            <a:endParaRPr lang="en-US" sz="1600" dirty="0">
              <a:solidFill>
                <a:schemeClr val="bg1"/>
              </a:solidFill>
            </a:endParaRPr>
          </a:p>
          <a:p>
            <a:pPr algn="l">
              <a:spcBef>
                <a:spcPts val="1400"/>
              </a:spcBef>
            </a:pPr>
            <a:r>
              <a:rPr lang="en-US" sz="1600" dirty="0">
                <a:solidFill>
                  <a:schemeClr val="bg1"/>
                </a:solidFill>
              </a:rPr>
              <a:t>IIWXXVIII | 30 Apr 2019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E7C0A5-ABE4-7A47-BFF4-A5FB69E4D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3B996F-D69A-ED4A-A8F9-5681F74AF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409" y="5976576"/>
            <a:ext cx="1613397" cy="61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72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2F70B-4387-6144-ACEA-0636F7323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141"/>
            <a:ext cx="10515600" cy="959491"/>
          </a:xfrm>
        </p:spPr>
        <p:txBody>
          <a:bodyPr>
            <a:normAutofit fontScale="90000"/>
          </a:bodyPr>
          <a:lstStyle/>
          <a:p>
            <a:r>
              <a:rPr lang="en-US" dirty="0"/>
              <a:t>Benefits for patients and consumers: a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13C96-463E-6B45-9AC6-D84F49E9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B6AE-E1BF-994E-8E90-6BA7B36DE5DD}" type="slidenum">
              <a:rPr lang="en-US" smtClean="0"/>
              <a:t>10</a:t>
            </a:fld>
            <a:endParaRPr lang="en-US"/>
          </a:p>
        </p:txBody>
      </p:sp>
      <p:sp>
        <p:nvSpPr>
          <p:cNvPr id="39" name="Shape 318">
            <a:extLst>
              <a:ext uri="{FF2B5EF4-FFF2-40B4-BE49-F238E27FC236}">
                <a16:creationId xmlns:a16="http://schemas.microsoft.com/office/drawing/2014/main" id="{77DF4BD0-95B0-CC48-A1BB-87A6F49DAB37}"/>
              </a:ext>
            </a:extLst>
          </p:cNvPr>
          <p:cNvSpPr txBox="1">
            <a:spLocks/>
          </p:cNvSpPr>
          <p:nvPr/>
        </p:nvSpPr>
        <p:spPr>
          <a:xfrm>
            <a:off x="8472459" y="445539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1" tIns="45699" rIns="91431" bIns="45699" rtlCol="0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Helvetica Neue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lt1"/>
              </a:buClr>
            </a:pPr>
            <a:fld id="{00000000-1234-1234-1234-123412341234}" type="slidenum"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chemeClr val="lt1"/>
                </a:buClr>
              </a:pPr>
              <a:t>10</a:t>
            </a:fld>
            <a:endParaRPr lang="en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319">
            <a:extLst>
              <a:ext uri="{FF2B5EF4-FFF2-40B4-BE49-F238E27FC236}">
                <a16:creationId xmlns:a16="http://schemas.microsoft.com/office/drawing/2014/main" id="{5D7719B1-70F1-CE47-9144-126D14C084FF}"/>
              </a:ext>
            </a:extLst>
          </p:cNvPr>
          <p:cNvSpPr/>
          <p:nvPr/>
        </p:nvSpPr>
        <p:spPr>
          <a:xfrm>
            <a:off x="361953" y="1121850"/>
            <a:ext cx="2609849" cy="4862375"/>
          </a:xfrm>
          <a:prstGeom prst="rect">
            <a:avLst/>
          </a:prstGeom>
          <a:solidFill>
            <a:schemeClr val="lt1"/>
          </a:solidFill>
          <a:ln w="31750" cap="flat" cmpd="sng">
            <a:solidFill>
              <a:srgbClr val="B6D7A8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31" tIns="45699" rIns="91431" bIns="45699" anchor="t" anchorCtr="0">
            <a:noAutofit/>
          </a:bodyPr>
          <a:lstStyle/>
          <a:p>
            <a:pPr algn="ctr">
              <a:buClr>
                <a:schemeClr val="dk1"/>
              </a:buClr>
            </a:pPr>
            <a:r>
              <a:rPr lang="en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Choice in sharing with other parties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320">
            <a:extLst>
              <a:ext uri="{FF2B5EF4-FFF2-40B4-BE49-F238E27FC236}">
                <a16:creationId xmlns:a16="http://schemas.microsoft.com/office/drawing/2014/main" id="{4A83AE23-2F31-4B4B-9F89-D700E77BDA10}"/>
              </a:ext>
            </a:extLst>
          </p:cNvPr>
          <p:cNvSpPr/>
          <p:nvPr/>
        </p:nvSpPr>
        <p:spPr>
          <a:xfrm>
            <a:off x="3314702" y="1121850"/>
            <a:ext cx="2609849" cy="4862375"/>
          </a:xfrm>
          <a:prstGeom prst="rect">
            <a:avLst/>
          </a:prstGeom>
          <a:solidFill>
            <a:schemeClr val="lt1"/>
          </a:solidFill>
          <a:ln w="31750" cap="flat" cmpd="sng">
            <a:solidFill>
              <a:srgbClr val="B6D7A8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31" tIns="45699" rIns="91431" bIns="45699" anchor="t" anchorCtr="0">
            <a:noAutofit/>
          </a:bodyPr>
          <a:lstStyle/>
          <a:p>
            <a:pPr algn="ctr">
              <a:buClr>
                <a:schemeClr val="dk1"/>
              </a:buClr>
            </a:pPr>
            <a:r>
              <a:rPr lang="en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Convenient sharing/approval with no outside influence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321">
            <a:extLst>
              <a:ext uri="{FF2B5EF4-FFF2-40B4-BE49-F238E27FC236}">
                <a16:creationId xmlns:a16="http://schemas.microsoft.com/office/drawing/2014/main" id="{2A8C57B9-DDD5-2948-A29E-890BAF1F8604}"/>
              </a:ext>
            </a:extLst>
          </p:cNvPr>
          <p:cNvSpPr/>
          <p:nvPr/>
        </p:nvSpPr>
        <p:spPr>
          <a:xfrm>
            <a:off x="6267453" y="1121850"/>
            <a:ext cx="2609849" cy="4862375"/>
          </a:xfrm>
          <a:prstGeom prst="rect">
            <a:avLst/>
          </a:prstGeom>
          <a:solidFill>
            <a:schemeClr val="lt1"/>
          </a:solidFill>
          <a:ln w="31750" cap="flat" cmpd="sng">
            <a:solidFill>
              <a:srgbClr val="B6D7A8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31" tIns="45699" rIns="91431" bIns="45699" anchor="t" anchorCtr="0">
            <a:noAutofit/>
          </a:bodyPr>
          <a:lstStyle/>
          <a:p>
            <a:pPr algn="ctr">
              <a:buClr>
                <a:schemeClr val="dk1"/>
              </a:buClr>
            </a:pPr>
            <a:r>
              <a:rPr lang="en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Centralizable</a:t>
            </a:r>
            <a:r>
              <a:rPr lang="en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monitoring and management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322">
            <a:extLst>
              <a:ext uri="{FF2B5EF4-FFF2-40B4-BE49-F238E27FC236}">
                <a16:creationId xmlns:a16="http://schemas.microsoft.com/office/drawing/2014/main" id="{2C6AC2C4-B378-E549-B368-1760791103BF}"/>
              </a:ext>
            </a:extLst>
          </p:cNvPr>
          <p:cNvSpPr/>
          <p:nvPr/>
        </p:nvSpPr>
        <p:spPr>
          <a:xfrm>
            <a:off x="9220202" y="1121850"/>
            <a:ext cx="2609849" cy="4862375"/>
          </a:xfrm>
          <a:prstGeom prst="rect">
            <a:avLst/>
          </a:prstGeom>
          <a:solidFill>
            <a:schemeClr val="lt1"/>
          </a:solidFill>
          <a:ln w="31750" cap="flat" cmpd="sng">
            <a:solidFill>
              <a:srgbClr val="B6D7A8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31" tIns="45699" rIns="91431" bIns="45699" anchor="t" anchorCtr="0">
            <a:noAutofit/>
          </a:bodyPr>
          <a:lstStyle/>
          <a:p>
            <a:pPr algn="ctr">
              <a:buClr>
                <a:schemeClr val="dk1"/>
              </a:buClr>
            </a:pPr>
            <a:r>
              <a:rPr lang="en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 of who/what/how at</a:t>
            </a:r>
            <a:br>
              <a:rPr lang="en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fine grain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323">
            <a:extLst>
              <a:ext uri="{FF2B5EF4-FFF2-40B4-BE49-F238E27FC236}">
                <a16:creationId xmlns:a16="http://schemas.microsoft.com/office/drawing/2014/main" id="{1F215AE5-7681-0745-A44C-1D830AB48060}"/>
              </a:ext>
            </a:extLst>
          </p:cNvPr>
          <p:cNvSpPr/>
          <p:nvPr/>
        </p:nvSpPr>
        <p:spPr>
          <a:xfrm>
            <a:off x="361953" y="1121850"/>
            <a:ext cx="2609849" cy="1261927"/>
          </a:xfrm>
          <a:prstGeom prst="rect">
            <a:avLst/>
          </a:prstGeom>
          <a:solidFill>
            <a:srgbClr val="73B96C">
              <a:alpha val="24705"/>
            </a:srgbClr>
          </a:solidFill>
          <a:ln>
            <a:noFill/>
          </a:ln>
        </p:spPr>
        <p:txBody>
          <a:bodyPr spcFirstLastPara="1" wrap="square" lIns="91431" tIns="45699" rIns="91431" bIns="45699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500"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Arial"/>
            </a:endParaRPr>
          </a:p>
        </p:txBody>
      </p:sp>
      <p:sp>
        <p:nvSpPr>
          <p:cNvPr id="52" name="Shape 324">
            <a:extLst>
              <a:ext uri="{FF2B5EF4-FFF2-40B4-BE49-F238E27FC236}">
                <a16:creationId xmlns:a16="http://schemas.microsoft.com/office/drawing/2014/main" id="{CB4C8BB7-051A-154C-B701-DD902BCB09B9}"/>
              </a:ext>
            </a:extLst>
          </p:cNvPr>
          <p:cNvSpPr/>
          <p:nvPr/>
        </p:nvSpPr>
        <p:spPr>
          <a:xfrm>
            <a:off x="3314702" y="1140898"/>
            <a:ext cx="2609849" cy="1261927"/>
          </a:xfrm>
          <a:prstGeom prst="rect">
            <a:avLst/>
          </a:prstGeom>
          <a:solidFill>
            <a:srgbClr val="73B96C">
              <a:alpha val="24705"/>
            </a:srgbClr>
          </a:solidFill>
          <a:ln>
            <a:noFill/>
          </a:ln>
        </p:spPr>
        <p:txBody>
          <a:bodyPr spcFirstLastPara="1" wrap="square" lIns="91431" tIns="45699" rIns="91431" bIns="45699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500"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Arial"/>
            </a:endParaRPr>
          </a:p>
        </p:txBody>
      </p:sp>
      <p:sp>
        <p:nvSpPr>
          <p:cNvPr id="53" name="Shape 325">
            <a:extLst>
              <a:ext uri="{FF2B5EF4-FFF2-40B4-BE49-F238E27FC236}">
                <a16:creationId xmlns:a16="http://schemas.microsoft.com/office/drawing/2014/main" id="{F845B74A-6BFF-9B4C-AF8A-0C3AA1EE9995}"/>
              </a:ext>
            </a:extLst>
          </p:cNvPr>
          <p:cNvSpPr/>
          <p:nvPr/>
        </p:nvSpPr>
        <p:spPr>
          <a:xfrm>
            <a:off x="6267453" y="1140898"/>
            <a:ext cx="2609849" cy="1261927"/>
          </a:xfrm>
          <a:prstGeom prst="rect">
            <a:avLst/>
          </a:prstGeom>
          <a:solidFill>
            <a:srgbClr val="73B96C">
              <a:alpha val="24705"/>
            </a:srgbClr>
          </a:solidFill>
          <a:ln>
            <a:noFill/>
          </a:ln>
        </p:spPr>
        <p:txBody>
          <a:bodyPr spcFirstLastPara="1" wrap="square" lIns="91431" tIns="45699" rIns="91431" bIns="45699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50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Arial"/>
            </a:endParaRPr>
          </a:p>
        </p:txBody>
      </p:sp>
      <p:sp>
        <p:nvSpPr>
          <p:cNvPr id="54" name="Shape 326">
            <a:extLst>
              <a:ext uri="{FF2B5EF4-FFF2-40B4-BE49-F238E27FC236}">
                <a16:creationId xmlns:a16="http://schemas.microsoft.com/office/drawing/2014/main" id="{B594066B-D16F-2149-BEBA-D6F9B509B378}"/>
              </a:ext>
            </a:extLst>
          </p:cNvPr>
          <p:cNvSpPr/>
          <p:nvPr/>
        </p:nvSpPr>
        <p:spPr>
          <a:xfrm>
            <a:off x="9220202" y="1121849"/>
            <a:ext cx="2609849" cy="1261927"/>
          </a:xfrm>
          <a:prstGeom prst="rect">
            <a:avLst/>
          </a:prstGeom>
          <a:solidFill>
            <a:srgbClr val="73B96C">
              <a:alpha val="24705"/>
            </a:srgbClr>
          </a:solidFill>
          <a:ln>
            <a:noFill/>
          </a:ln>
        </p:spPr>
        <p:txBody>
          <a:bodyPr spcFirstLastPara="1" wrap="square" lIns="91431" tIns="45699" rIns="91431" bIns="45699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50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Arial"/>
            </a:endParaRPr>
          </a:p>
        </p:txBody>
      </p:sp>
      <p:pic>
        <p:nvPicPr>
          <p:cNvPr id="55" name="Shape 327">
            <a:extLst>
              <a:ext uri="{FF2B5EF4-FFF2-40B4-BE49-F238E27FC236}">
                <a16:creationId xmlns:a16="http://schemas.microsoft.com/office/drawing/2014/main" id="{D1E38D14-50F6-944B-A477-03DAEECFB30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76653" y="3238713"/>
            <a:ext cx="1826231" cy="182623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330">
            <a:extLst>
              <a:ext uri="{FF2B5EF4-FFF2-40B4-BE49-F238E27FC236}">
                <a16:creationId xmlns:a16="http://schemas.microsoft.com/office/drawing/2014/main" id="{CF3B71E9-B2FB-7E46-A398-A9EC0C9FF930}"/>
              </a:ext>
            </a:extLst>
          </p:cNvPr>
          <p:cNvSpPr/>
          <p:nvPr/>
        </p:nvSpPr>
        <p:spPr>
          <a:xfrm rot="5400000">
            <a:off x="1642697" y="3344121"/>
            <a:ext cx="813816" cy="8686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73B96C">
              <a:alpha val="49803"/>
            </a:srgbClr>
          </a:solidFill>
          <a:ln>
            <a:noFill/>
          </a:ln>
        </p:spPr>
        <p:txBody>
          <a:bodyPr spcFirstLastPara="1" wrap="square" lIns="91431" tIns="45699" rIns="91431" bIns="45699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331">
            <a:extLst>
              <a:ext uri="{FF2B5EF4-FFF2-40B4-BE49-F238E27FC236}">
                <a16:creationId xmlns:a16="http://schemas.microsoft.com/office/drawing/2014/main" id="{F6AC592F-4E1A-E945-8324-53A643175290}"/>
              </a:ext>
            </a:extLst>
          </p:cNvPr>
          <p:cNvSpPr/>
          <p:nvPr/>
        </p:nvSpPr>
        <p:spPr>
          <a:xfrm rot="10800000" flipH="1">
            <a:off x="774587" y="4224231"/>
            <a:ext cx="813816" cy="8686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FF0000">
              <a:alpha val="49803"/>
            </a:srgbClr>
          </a:solidFill>
          <a:ln>
            <a:noFill/>
          </a:ln>
        </p:spPr>
        <p:txBody>
          <a:bodyPr spcFirstLastPara="1" wrap="square" lIns="91431" tIns="45699" rIns="91431" bIns="45699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Shape 333">
            <a:extLst>
              <a:ext uri="{FF2B5EF4-FFF2-40B4-BE49-F238E27FC236}">
                <a16:creationId xmlns:a16="http://schemas.microsoft.com/office/drawing/2014/main" id="{66198E41-5B0F-6940-A2C2-0D2C8446DFE0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0649" y="3356906"/>
            <a:ext cx="792131" cy="733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334">
            <a:extLst>
              <a:ext uri="{FF2B5EF4-FFF2-40B4-BE49-F238E27FC236}">
                <a16:creationId xmlns:a16="http://schemas.microsoft.com/office/drawing/2014/main" id="{F0120FCC-7B52-9A40-AB3C-A6F4D176F2B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55164" y="2421873"/>
            <a:ext cx="1751461" cy="774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335">
            <a:extLst>
              <a:ext uri="{FF2B5EF4-FFF2-40B4-BE49-F238E27FC236}">
                <a16:creationId xmlns:a16="http://schemas.microsoft.com/office/drawing/2014/main" id="{877F2ED9-673F-3944-8917-9A6902FAFEF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65387" y="5140896"/>
            <a:ext cx="2492640" cy="764817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1" name="Shape 336">
            <a:extLst>
              <a:ext uri="{FF2B5EF4-FFF2-40B4-BE49-F238E27FC236}">
                <a16:creationId xmlns:a16="http://schemas.microsoft.com/office/drawing/2014/main" id="{F0B09A0D-2C6E-2F45-A27B-A40E53D6FE8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95645" y="2459846"/>
            <a:ext cx="2148735" cy="3447828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2" name="Shape 337">
            <a:extLst>
              <a:ext uri="{FF2B5EF4-FFF2-40B4-BE49-F238E27FC236}">
                <a16:creationId xmlns:a16="http://schemas.microsoft.com/office/drawing/2014/main" id="{ECBF7AEA-B2F1-F640-9D45-F17BBB121E31}"/>
              </a:ext>
            </a:extLst>
          </p:cNvPr>
          <p:cNvSpPr/>
          <p:nvPr/>
        </p:nvSpPr>
        <p:spPr>
          <a:xfrm>
            <a:off x="6749562" y="4803474"/>
            <a:ext cx="1076628" cy="600287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31" tIns="45699" rIns="91431" bIns="45699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" name="Shape 338">
            <a:extLst>
              <a:ext uri="{FF2B5EF4-FFF2-40B4-BE49-F238E27FC236}">
                <a16:creationId xmlns:a16="http://schemas.microsoft.com/office/drawing/2014/main" id="{CE3AB5AC-10A0-EC43-9EF0-5E285F66B884}"/>
              </a:ext>
            </a:extLst>
          </p:cNvPr>
          <p:cNvCxnSpPr/>
          <p:nvPr/>
        </p:nvCxnSpPr>
        <p:spPr>
          <a:xfrm>
            <a:off x="6369773" y="5069825"/>
            <a:ext cx="379787" cy="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64" name="Shape 339">
            <a:extLst>
              <a:ext uri="{FF2B5EF4-FFF2-40B4-BE49-F238E27FC236}">
                <a16:creationId xmlns:a16="http://schemas.microsoft.com/office/drawing/2014/main" id="{7C7D4F1C-40E3-CC45-A4C0-5D86426F323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09292" y="2768887"/>
            <a:ext cx="2648869" cy="275924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F3C2A93-9EF5-784C-98D1-D78908692A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58" y="2789414"/>
            <a:ext cx="1112773" cy="110634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674BD11-600E-AA4F-991E-7F2AB6243B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878" y="4352087"/>
            <a:ext cx="1086572" cy="1086572"/>
          </a:xfrm>
          <a:prstGeom prst="rect">
            <a:avLst/>
          </a:prstGeom>
        </p:spPr>
      </p:pic>
      <p:pic>
        <p:nvPicPr>
          <p:cNvPr id="67" name="Shape 332">
            <a:extLst>
              <a:ext uri="{FF2B5EF4-FFF2-40B4-BE49-F238E27FC236}">
                <a16:creationId xmlns:a16="http://schemas.microsoft.com/office/drawing/2014/main" id="{71480502-2F8B-6644-B431-1A68B32F6F39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60293" y="3989238"/>
            <a:ext cx="651780" cy="647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4263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3CCCA-35B8-9B4F-B6BA-C9961C0B1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635"/>
            <a:ext cx="10515600" cy="1325563"/>
          </a:xfrm>
        </p:spPr>
        <p:txBody>
          <a:bodyPr/>
          <a:lstStyle/>
          <a:p>
            <a:r>
              <a:rPr lang="en-US" dirty="0"/>
              <a:t>Typical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0DB53-39C8-A541-B230-2606E58DB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24066"/>
            <a:ext cx="5181600" cy="506880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Alice to Bob (person to person):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Patient-directed health data/device sharing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Discovering/aggregating pension accounts and sharing access to financial advisors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Connected car data and car sharing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Enterprise to Alice (initial RO is an organization):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Enterprise API access management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Access delegation between employees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Alice to Alice (person to self/app):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Proactive policy-based control of app connections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3B2EF7-9865-DA42-95F6-4ADA5F001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33141"/>
            <a:ext cx="5181600" cy="365973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Profiled or referenced by: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OpenID Foundation HEART Working Group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UK Department for Work and Pensions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err="1"/>
              <a:t>OpenMedReady</a:t>
            </a:r>
            <a:r>
              <a:rPr lang="en-US" dirty="0"/>
              <a:t> Alliance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1DBC0-99D2-5140-B4B4-7ECAA77D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52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3CCCA-35B8-9B4F-B6BA-C9961C0B1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Known implementations</a:t>
            </a:r>
            <a:br>
              <a:rPr lang="en-US" dirty="0"/>
            </a:br>
            <a:r>
              <a:rPr lang="en-US" sz="2600" dirty="0"/>
              <a:t>(more detail at </a:t>
            </a:r>
            <a:r>
              <a:rPr lang="en-US" sz="2200" dirty="0" err="1">
                <a:latin typeface="American Typewriter" panose="02090604020004020304" pitchFamily="18" charset="77"/>
              </a:rPr>
              <a:t>tinyurl.com</a:t>
            </a:r>
            <a:r>
              <a:rPr lang="en-US" sz="2200" dirty="0">
                <a:latin typeface="American Typewriter" panose="02090604020004020304" pitchFamily="18" charset="77"/>
              </a:rPr>
              <a:t>/</a:t>
            </a:r>
            <a:r>
              <a:rPr lang="en-US" sz="2200" dirty="0" err="1">
                <a:latin typeface="American Typewriter" panose="02090604020004020304" pitchFamily="18" charset="77"/>
              </a:rPr>
              <a:t>umawg</a:t>
            </a:r>
            <a:r>
              <a:rPr lang="en-US" sz="26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0DB53-39C8-A541-B230-2606E58DB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8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ForgeRock – financial, healthcare, IoT, G2C…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err="1"/>
              <a:t>Gluu</a:t>
            </a:r>
            <a:r>
              <a:rPr lang="en-US" dirty="0"/>
              <a:t> (open source) – API protection, enterprise, G2C…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err="1"/>
              <a:t>ShareMedData</a:t>
            </a:r>
            <a:r>
              <a:rPr lang="en-US" dirty="0"/>
              <a:t> – healthcare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HIE of One / Trustee (open source) – healthcare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IDENTOS – healthcare, G2C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err="1"/>
              <a:t>Pauldron</a:t>
            </a:r>
            <a:r>
              <a:rPr lang="en-US" dirty="0"/>
              <a:t> (open source) – healthcare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RedHat </a:t>
            </a:r>
            <a:r>
              <a:rPr lang="en-US" dirty="0" err="1"/>
              <a:t>Keycloak</a:t>
            </a:r>
            <a:r>
              <a:rPr lang="en-US" dirty="0"/>
              <a:t> (open source) – API protection, enterprise, IoT…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WSO2 (open source) – enterprise…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1DBC0-99D2-5140-B4B4-7ECAA77D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93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F82F3B-1FBD-ED44-A91B-0495E1AE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6354304" y="189992"/>
            <a:ext cx="6631319" cy="663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9628"/>
            <a:ext cx="10515600" cy="777880"/>
          </a:xfrm>
        </p:spPr>
        <p:txBody>
          <a:bodyPr>
            <a:noAutofit/>
          </a:bodyPr>
          <a:lstStyle/>
          <a:p>
            <a:r>
              <a:rPr lang="en-US" dirty="0"/>
              <a:t>UMA in a nutshell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143005"/>
            <a:ext cx="7179158" cy="536536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Developed at </a:t>
            </a:r>
            <a:r>
              <a:rPr lang="en-US" dirty="0" err="1"/>
              <a:t>Kantara</a:t>
            </a:r>
            <a:r>
              <a:rPr lang="en-US" dirty="0"/>
              <a:t> Initiative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V2.0 complete in Jan 2018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Leverages existing open standards:</a:t>
            </a:r>
          </a:p>
          <a:p>
            <a:pPr lvl="1">
              <a:spcBef>
                <a:spcPts val="533"/>
              </a:spcBef>
              <a:buFont typeface="Wingdings" pitchFamily="2" charset="2"/>
              <a:buChar char="§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OAuth2</a:t>
            </a:r>
          </a:p>
          <a:p>
            <a:pPr lvl="1">
              <a:spcBef>
                <a:spcPts val="533"/>
              </a:spcBef>
              <a:buFont typeface="Wingdings" pitchFamily="2" charset="2"/>
              <a:buChar char="§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OpenID Connect and SAML (optional but popular)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Specs contributed to IETF OAuth in Feb ‘19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Profiled by multiple industry sectors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Financial, healthcare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UMA business model effort (“BLT”) supports </a:t>
            </a:r>
            <a:r>
              <a:rPr lang="en-US" b="1" dirty="0"/>
              <a:t>legal licensing</a:t>
            </a:r>
            <a:r>
              <a:rPr lang="en-US" dirty="0"/>
              <a:t> for personal digital assets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133" dirty="0">
                <a:solidFill>
                  <a:schemeClr val="tx2"/>
                </a:solidFill>
              </a:rPr>
              <a:t>Example: Mother (legal guardian) manages sharing for child (data subject); child becomes old enough and starts to manage sharing herself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B6AE-E1BF-994E-8E90-6BA7B36DE5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99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53CC9-D64A-E04D-AB48-F7890FD2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UMA in 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360A6-2C8A-284F-B8D0-10018017EB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EDD1F-4D99-F44A-B91A-5167EE1E9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03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190"/>
          </a:xfrm>
        </p:spPr>
        <p:txBody>
          <a:bodyPr>
            <a:noAutofit/>
          </a:bodyPr>
          <a:lstStyle/>
          <a:p>
            <a:r>
              <a:rPr lang="en-US" dirty="0" err="1"/>
              <a:t>ShareMedData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B6AE-E1BF-994E-8E90-6BA7B36DE5DD}" type="slidenum">
              <a:rPr lang="en-US" smtClean="0"/>
              <a:t>15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1FEE5C-4576-4F29-9135-A36345FA97C7}"/>
              </a:ext>
            </a:extLst>
          </p:cNvPr>
          <p:cNvGrpSpPr/>
          <p:nvPr/>
        </p:nvGrpSpPr>
        <p:grpSpPr>
          <a:xfrm>
            <a:off x="1111307" y="1102341"/>
            <a:ext cx="4855221" cy="5144711"/>
            <a:chOff x="1173345" y="826755"/>
            <a:chExt cx="3641416" cy="385853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37606E7-8B09-4137-AB68-C7A47B8D8E34}"/>
                </a:ext>
              </a:extLst>
            </p:cNvPr>
            <p:cNvSpPr/>
            <p:nvPr/>
          </p:nvSpPr>
          <p:spPr>
            <a:xfrm>
              <a:off x="1173345" y="826755"/>
              <a:ext cx="3641416" cy="3858533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C0985E-7394-42AA-8587-7C13EF67E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2817" y="958534"/>
              <a:ext cx="3365973" cy="3600956"/>
            </a:xfrm>
            <a:prstGeom prst="rect">
              <a:avLst/>
            </a:prstGeom>
          </p:spPr>
        </p:pic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309F7B7-F9A7-4CFA-A3F4-D15CFCFD9D49}"/>
              </a:ext>
            </a:extLst>
          </p:cNvPr>
          <p:cNvSpPr txBox="1">
            <a:spLocks/>
          </p:cNvSpPr>
          <p:nvPr/>
        </p:nvSpPr>
        <p:spPr>
          <a:xfrm>
            <a:off x="6261441" y="1589983"/>
            <a:ext cx="5384319" cy="514471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400"/>
              </a:spcAft>
              <a:buClr>
                <a:schemeClr val="accent5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Font typeface="Lucida Grande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400"/>
              </a:spcAft>
              <a:buClr>
                <a:schemeClr val="accent2"/>
              </a:buClr>
              <a:buFont typeface="Lucida Grande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400"/>
              </a:spcAft>
              <a:buClr>
                <a:schemeClr val="accent2"/>
              </a:buClr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667" dirty="0"/>
              <a:t>Patient Alice creates a policy to share with Dr. Erica, she selects her sharing preferences, and presses SHARE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667" dirty="0"/>
          </a:p>
          <a:p>
            <a:pPr marL="0" indent="0">
              <a:buNone/>
            </a:pPr>
            <a:br>
              <a:rPr lang="en-US" sz="2667" dirty="0"/>
            </a:br>
            <a:endParaRPr lang="en-US" sz="2667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667" dirty="0"/>
              <a:t>Patient sharing is easy!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8C04650-3B73-4C80-9BFA-651B4DBEE09E}"/>
              </a:ext>
            </a:extLst>
          </p:cNvPr>
          <p:cNvSpPr/>
          <p:nvPr/>
        </p:nvSpPr>
        <p:spPr>
          <a:xfrm>
            <a:off x="8108763" y="3964503"/>
            <a:ext cx="1828800" cy="743968"/>
          </a:xfrm>
          <a:prstGeom prst="roundRect">
            <a:avLst/>
          </a:prstGeom>
          <a:solidFill>
            <a:srgbClr val="2172A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en-US" sz="2400" kern="0" dirty="0">
                <a:solidFill>
                  <a:prstClr val="white"/>
                </a:solidFill>
                <a:latin typeface="Calibri"/>
              </a:rPr>
              <a:t>SHARE</a:t>
            </a:r>
          </a:p>
        </p:txBody>
      </p:sp>
    </p:spTree>
    <p:extLst>
      <p:ext uri="{BB962C8B-B14F-4D97-AF65-F5344CB8AC3E}">
        <p14:creationId xmlns:p14="http://schemas.microsoft.com/office/powerpoint/2010/main" val="3784365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9402"/>
          </a:xfrm>
        </p:spPr>
        <p:txBody>
          <a:bodyPr>
            <a:noAutofit/>
          </a:bodyPr>
          <a:lstStyle/>
          <a:p>
            <a:r>
              <a:rPr lang="en-US" dirty="0"/>
              <a:t>ForgeRock Identity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353212"/>
            <a:ext cx="11176000" cy="5644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267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B6AE-E1BF-994E-8E90-6BA7B36DE5DD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8EBA8-ADF5-1744-9028-CF9935CAD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79" y="1234528"/>
            <a:ext cx="6277311" cy="36322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01D095-C78C-714F-9BF3-C635E77E5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738" y="2522734"/>
            <a:ext cx="6307054" cy="3692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7269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B063A-6EDB-3146-B3DB-4FA43FA7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technical big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98502-85A5-F540-806C-7DA3A4E2FE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3AEFC-56C2-7E45-9869-9166F738E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07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5844D-026A-D245-9359-C1B47AC4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632"/>
            <a:ext cx="10814828" cy="650576"/>
          </a:xfrm>
        </p:spPr>
        <p:txBody>
          <a:bodyPr>
            <a:normAutofit fontScale="90000"/>
          </a:bodyPr>
          <a:lstStyle/>
          <a:p>
            <a:r>
              <a:rPr lang="en-US" dirty="0"/>
              <a:t>The marvelous spiral of delegated sharing, squared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D758B-66C1-4E45-A6AD-488F2B394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421975"/>
            <a:ext cx="4807712" cy="5044567"/>
          </a:xfrm>
        </p:spPr>
        <p:txBody>
          <a:bodyPr/>
          <a:lstStyle/>
          <a:p>
            <a:pPr marL="609585" indent="-609585">
              <a:spcBef>
                <a:spcPts val="800"/>
              </a:spcBef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b="1" dirty="0"/>
              <a:t>UMA grant of OAuth</a:t>
            </a:r>
            <a:r>
              <a:rPr lang="en-US" dirty="0"/>
              <a:t> enables Alice-to-Bob delegation</a:t>
            </a:r>
          </a:p>
          <a:p>
            <a:pPr marL="609585" indent="-609585">
              <a:spcBef>
                <a:spcPts val="800"/>
              </a:spcBef>
              <a:buFont typeface="+mj-lt"/>
              <a:buAutoNum type="arabicPeriod"/>
            </a:pPr>
            <a:r>
              <a:rPr lang="en-US" dirty="0"/>
              <a:t>UMA </a:t>
            </a:r>
            <a:r>
              <a:rPr lang="en-US" b="1" dirty="0"/>
              <a:t>standardized an API for federated authorization</a:t>
            </a:r>
            <a:r>
              <a:rPr lang="en-US" dirty="0"/>
              <a:t> at the AS to make it </a:t>
            </a:r>
            <a:r>
              <a:rPr lang="en-US" dirty="0" err="1"/>
              <a:t>centralizable</a:t>
            </a:r>
            <a:endParaRPr lang="en-US" dirty="0"/>
          </a:p>
          <a:p>
            <a:pPr marL="609585" indent="-609585">
              <a:spcBef>
                <a:spcPts val="800"/>
              </a:spcBef>
              <a:buFont typeface="+mj-lt"/>
              <a:buAutoNum type="arabicPeriod"/>
            </a:pPr>
            <a:r>
              <a:rPr lang="en-US" dirty="0"/>
              <a:t>There are </a:t>
            </a:r>
            <a:r>
              <a:rPr lang="en-US" b="1" dirty="0"/>
              <a:t>nicknames</a:t>
            </a:r>
            <a:r>
              <a:rPr lang="en-US" dirty="0"/>
              <a:t> for enhanced and new tokens to keep them straight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86EA3-DC41-464E-B919-7CDA8CF9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B6AE-E1BF-994E-8E90-6BA7B36DE5DD}" type="slidenum">
              <a:rPr lang="en-US" smtClean="0"/>
              <a:t>18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23C413-3418-D64E-A5F6-B54F4FE0A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441" y="1143005"/>
            <a:ext cx="6086889" cy="5291076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050ED73-D746-B644-8488-3E3894EFD445}"/>
              </a:ext>
            </a:extLst>
          </p:cNvPr>
          <p:cNvSpPr/>
          <p:nvPr/>
        </p:nvSpPr>
        <p:spPr>
          <a:xfrm>
            <a:off x="5315712" y="3453630"/>
            <a:ext cx="6368288" cy="3140541"/>
          </a:xfrm>
          <a:prstGeom prst="roundRect">
            <a:avLst/>
          </a:prstGeom>
          <a:noFill/>
          <a:ln w="15875">
            <a:solidFill>
              <a:schemeClr val="tx2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E02189E-A09A-7C45-B869-C2BFB0A031A1}"/>
              </a:ext>
            </a:extLst>
          </p:cNvPr>
          <p:cNvSpPr/>
          <p:nvPr/>
        </p:nvSpPr>
        <p:spPr>
          <a:xfrm>
            <a:off x="5284740" y="982915"/>
            <a:ext cx="6368288" cy="2446085"/>
          </a:xfrm>
          <a:prstGeom prst="roundRect">
            <a:avLst/>
          </a:prstGeom>
          <a:noFill/>
          <a:ln w="15875">
            <a:solidFill>
              <a:schemeClr val="tx2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C7ABFA-7522-BD4F-ACAA-A696365E4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9181" y="1469877"/>
            <a:ext cx="356993" cy="3549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327B84-E926-1547-B3DF-843E8F625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9181" y="6037499"/>
            <a:ext cx="356993" cy="3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3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706E1-3BBC-4245-AE96-712B787FB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33" dirty="0"/>
              <a:t>The UMA extension grant adds…</a:t>
            </a:r>
            <a:br>
              <a:rPr lang="en-US" dirty="0"/>
            </a:br>
            <a:r>
              <a:rPr lang="en-US" sz="2667" dirty="0" err="1"/>
              <a:t>docs.kantarainitiative.org</a:t>
            </a:r>
            <a:r>
              <a:rPr lang="en-US" sz="2667" dirty="0"/>
              <a:t>/</a:t>
            </a:r>
            <a:r>
              <a:rPr lang="en-US" sz="2667" dirty="0" err="1"/>
              <a:t>uma</a:t>
            </a:r>
            <a:r>
              <a:rPr lang="en-US" sz="2667" dirty="0"/>
              <a:t>/</a:t>
            </a:r>
            <a:r>
              <a:rPr lang="en-US" sz="2667" dirty="0" err="1"/>
              <a:t>wg</a:t>
            </a:r>
            <a:r>
              <a:rPr lang="en-US" sz="2667" dirty="0"/>
              <a:t>/rec-oauth-uma-grant-2.0.html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103E3-9D4B-DD4F-9E6D-0C18335B2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b="1" dirty="0"/>
              <a:t>Party-to-party:</a:t>
            </a:r>
            <a:r>
              <a:rPr lang="en-US" dirty="0"/>
              <a:t> Resource owner authorizes protected-resource access to clients used by requesting parties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b="1" dirty="0"/>
              <a:t>Asynchronous:</a:t>
            </a:r>
            <a:r>
              <a:rPr lang="en-US" dirty="0"/>
              <a:t> Resource owner interactions are asynchronous with respect to the authorization grant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b="1" dirty="0"/>
              <a:t>Policies:</a:t>
            </a:r>
            <a:r>
              <a:rPr lang="en-US" dirty="0"/>
              <a:t> Resource owner can configure an AS with rules (policy conditions) for the grant of access, vs. just authorize/deny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Such configurations are outside UMA’s scope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F73BB-F0AE-AC40-8E1E-13020D1AA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B6AE-E1BF-994E-8E90-6BA7B36DE5DD}" type="slidenum">
              <a:rPr lang="en-US" smtClean="0"/>
              <a:t>19</a:t>
            </a:fld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55095C5-2513-A244-9FC2-B4896546E89C}"/>
              </a:ext>
            </a:extLst>
          </p:cNvPr>
          <p:cNvSpPr/>
          <p:nvPr/>
        </p:nvSpPr>
        <p:spPr>
          <a:xfrm>
            <a:off x="7307649" y="5429521"/>
            <a:ext cx="1245092" cy="4615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Requesting party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44F43FF-4A7C-5040-8613-358713B2B8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782" y="5442481"/>
            <a:ext cx="344887" cy="34488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DD87053-2754-3447-8DA5-30F05AC129FA}"/>
              </a:ext>
            </a:extLst>
          </p:cNvPr>
          <p:cNvGrpSpPr/>
          <p:nvPr/>
        </p:nvGrpSpPr>
        <p:grpSpPr>
          <a:xfrm>
            <a:off x="4273232" y="5429521"/>
            <a:ext cx="1422301" cy="461580"/>
            <a:chOff x="5535103" y="1431433"/>
            <a:chExt cx="2823667" cy="916367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5E1852C-E4F7-6741-B209-C59459F30431}"/>
                </a:ext>
              </a:extLst>
            </p:cNvPr>
            <p:cNvSpPr/>
            <p:nvPr/>
          </p:nvSpPr>
          <p:spPr>
            <a:xfrm>
              <a:off x="5886915" y="1431433"/>
              <a:ext cx="2471855" cy="9163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67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rPr>
                <a:t>Resource owner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9FEF9E1-35FC-CB47-9005-024FE6C33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5103" y="1439358"/>
              <a:ext cx="695913" cy="691890"/>
            </a:xfrm>
            <a:prstGeom prst="rect">
              <a:avLst/>
            </a:prstGeom>
          </p:spPr>
        </p:pic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009F9DC9-3B9F-684D-A997-18A357AECF9F}"/>
              </a:ext>
            </a:extLst>
          </p:cNvPr>
          <p:cNvSpPr/>
          <p:nvPr/>
        </p:nvSpPr>
        <p:spPr>
          <a:xfrm>
            <a:off x="6015759" y="5429520"/>
            <a:ext cx="1245092" cy="46158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Client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450F7FB-8B41-BF46-9C7F-2EA97168A4F5}"/>
              </a:ext>
            </a:extLst>
          </p:cNvPr>
          <p:cNvCxnSpPr/>
          <p:nvPr/>
        </p:nvCxnSpPr>
        <p:spPr>
          <a:xfrm>
            <a:off x="5844100" y="5429520"/>
            <a:ext cx="0" cy="4615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0C3621F-1308-0441-AD30-9EB9F6A99235}"/>
              </a:ext>
            </a:extLst>
          </p:cNvPr>
          <p:cNvSpPr/>
          <p:nvPr/>
        </p:nvSpPr>
        <p:spPr>
          <a:xfrm>
            <a:off x="3266661" y="5995923"/>
            <a:ext cx="6089872" cy="57621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67" dirty="0"/>
              <a:t>UX</a:t>
            </a:r>
          </a:p>
        </p:txBody>
      </p:sp>
      <p:sp>
        <p:nvSpPr>
          <p:cNvPr id="41" name="Bevel 40">
            <a:extLst>
              <a:ext uri="{FF2B5EF4-FFF2-40B4-BE49-F238E27FC236}">
                <a16:creationId xmlns:a16="http://schemas.microsoft.com/office/drawing/2014/main" id="{D1D4F21B-385F-E946-BAA2-F28949DB9E45}"/>
              </a:ext>
            </a:extLst>
          </p:cNvPr>
          <p:cNvSpPr/>
          <p:nvPr/>
        </p:nvSpPr>
        <p:spPr>
          <a:xfrm>
            <a:off x="7098591" y="6084882"/>
            <a:ext cx="938847" cy="422936"/>
          </a:xfrm>
          <a:prstGeom prst="bevel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>
                <a:latin typeface="Calibri" panose="020F0502020204030204" pitchFamily="34" charset="0"/>
                <a:cs typeface="Calibri" panose="020F0502020204030204" pitchFamily="34" charset="0"/>
              </a:rPr>
              <a:t>Opt  in</a:t>
            </a:r>
          </a:p>
        </p:txBody>
      </p:sp>
      <p:sp>
        <p:nvSpPr>
          <p:cNvPr id="42" name="Bevel 41">
            <a:extLst>
              <a:ext uri="{FF2B5EF4-FFF2-40B4-BE49-F238E27FC236}">
                <a16:creationId xmlns:a16="http://schemas.microsoft.com/office/drawing/2014/main" id="{8C8E432B-6B92-7946-854B-D05F9EB549BF}"/>
              </a:ext>
            </a:extLst>
          </p:cNvPr>
          <p:cNvSpPr/>
          <p:nvPr/>
        </p:nvSpPr>
        <p:spPr>
          <a:xfrm>
            <a:off x="3670563" y="6084882"/>
            <a:ext cx="938847" cy="422936"/>
          </a:xfrm>
          <a:prstGeom prst="bevel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>
                <a:latin typeface="Calibri" panose="020F0502020204030204" pitchFamily="34" charset="0"/>
                <a:cs typeface="Calibri" panose="020F0502020204030204" pitchFamily="34" charset="0"/>
              </a:rPr>
              <a:t>Share</a:t>
            </a:r>
          </a:p>
        </p:txBody>
      </p:sp>
      <p:sp>
        <p:nvSpPr>
          <p:cNvPr id="43" name="Bevel 42">
            <a:extLst>
              <a:ext uri="{FF2B5EF4-FFF2-40B4-BE49-F238E27FC236}">
                <a16:creationId xmlns:a16="http://schemas.microsoft.com/office/drawing/2014/main" id="{B4EDA879-4E03-494C-A9DE-F22EB4254245}"/>
              </a:ext>
            </a:extLst>
          </p:cNvPr>
          <p:cNvSpPr/>
          <p:nvPr/>
        </p:nvSpPr>
        <p:spPr>
          <a:xfrm>
            <a:off x="8117033" y="6099610"/>
            <a:ext cx="1105788" cy="422936"/>
          </a:xfrm>
          <a:prstGeom prst="bevel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>
                <a:latin typeface="Calibri" panose="020F0502020204030204" pitchFamily="34" charset="0"/>
                <a:cs typeface="Calibri" panose="020F0502020204030204" pitchFamily="34" charset="0"/>
              </a:rPr>
              <a:t>Approve</a:t>
            </a:r>
          </a:p>
        </p:txBody>
      </p:sp>
      <p:sp>
        <p:nvSpPr>
          <p:cNvPr id="44" name="Bevel 43">
            <a:extLst>
              <a:ext uri="{FF2B5EF4-FFF2-40B4-BE49-F238E27FC236}">
                <a16:creationId xmlns:a16="http://schemas.microsoft.com/office/drawing/2014/main" id="{34701D20-4CC5-824C-9442-BA6536686526}"/>
              </a:ext>
            </a:extLst>
          </p:cNvPr>
          <p:cNvSpPr/>
          <p:nvPr/>
        </p:nvSpPr>
        <p:spPr>
          <a:xfrm>
            <a:off x="4683100" y="6089162"/>
            <a:ext cx="1030680" cy="418656"/>
          </a:xfrm>
          <a:prstGeom prst="beve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>
                <a:latin typeface="Calibri" panose="020F0502020204030204" pitchFamily="34" charset="0"/>
                <a:cs typeface="Calibri" panose="020F0502020204030204" pitchFamily="34" charset="0"/>
              </a:rPr>
              <a:t>Monitor</a:t>
            </a:r>
            <a:endParaRPr lang="en-US" sz="13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Bevel 44">
            <a:extLst>
              <a:ext uri="{FF2B5EF4-FFF2-40B4-BE49-F238E27FC236}">
                <a16:creationId xmlns:a16="http://schemas.microsoft.com/office/drawing/2014/main" id="{2DD841A4-E37A-5D44-9C96-0A68495D3075}"/>
              </a:ext>
            </a:extLst>
          </p:cNvPr>
          <p:cNvSpPr/>
          <p:nvPr/>
        </p:nvSpPr>
        <p:spPr>
          <a:xfrm>
            <a:off x="5787471" y="6101750"/>
            <a:ext cx="1231525" cy="418656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>
                <a:latin typeface="Calibri" panose="020F0502020204030204" pitchFamily="34" charset="0"/>
                <a:cs typeface="Calibri" panose="020F0502020204030204" pitchFamily="34" charset="0"/>
              </a:rPr>
              <a:t>Withdraw</a:t>
            </a:r>
            <a:endParaRPr lang="en-US" sz="13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07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90986-9025-5F4C-805F-129368A36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Topics</a:t>
            </a:r>
            <a:endParaRPr lang="en-US" sz="2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35CEC-B2EC-D14B-8041-FDB4A6637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Overview in OAuth terms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UMA in action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The technical big picture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The UMA grant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Federated authorization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Authorization assessment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Privacy and “BLT” (business-legal-technical) implications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58A39-18FD-FB4E-955D-F97567BA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07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802B2-8427-2443-870C-EBBC92BD8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133" dirty="0"/>
              <a:t>UMA federated authorization adds…</a:t>
            </a:r>
            <a:br>
              <a:rPr lang="en-US" dirty="0"/>
            </a:br>
            <a:r>
              <a:rPr lang="en-US" sz="2667" dirty="0" err="1"/>
              <a:t>docs.kantarainitiative.org</a:t>
            </a:r>
            <a:r>
              <a:rPr lang="en-US" sz="2667" dirty="0"/>
              <a:t>/</a:t>
            </a:r>
            <a:r>
              <a:rPr lang="en-US" sz="2667" dirty="0" err="1"/>
              <a:t>uma</a:t>
            </a:r>
            <a:r>
              <a:rPr lang="en-US" sz="2667" dirty="0"/>
              <a:t>/</a:t>
            </a:r>
            <a:r>
              <a:rPr lang="en-US" sz="2667" dirty="0" err="1"/>
              <a:t>wg</a:t>
            </a:r>
            <a:r>
              <a:rPr lang="en-US" sz="2667" dirty="0"/>
              <a:t>/rec-oauth-uma-federated-authz-2.0.html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0FEAE-39A8-194B-8E96-1AAF4AF16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en-US" b="1" dirty="0"/>
              <a:t>1-to-n:</a:t>
            </a:r>
            <a:r>
              <a:rPr lang="en-US" dirty="0"/>
              <a:t> Multiple RS’s in different domains can use an AS in another domain</a:t>
            </a:r>
          </a:p>
          <a:p>
            <a:pPr lvl="1">
              <a:spcBef>
                <a:spcPts val="800"/>
              </a:spcBef>
            </a:pPr>
            <a:r>
              <a:rPr lang="en-US" dirty="0">
                <a:solidFill>
                  <a:schemeClr val="tx2"/>
                </a:solidFill>
              </a:rPr>
              <a:t>“Protection API” automates resource protection</a:t>
            </a:r>
          </a:p>
          <a:p>
            <a:pPr lvl="1">
              <a:spcBef>
                <a:spcPts val="800"/>
              </a:spcBef>
            </a:pPr>
            <a:r>
              <a:rPr lang="en-US" dirty="0">
                <a:solidFill>
                  <a:schemeClr val="tx2"/>
                </a:solidFill>
              </a:rPr>
              <a:t>Enables resource owner to monitor and control grant rules from one place</a:t>
            </a:r>
          </a:p>
          <a:p>
            <a:pPr>
              <a:spcBef>
                <a:spcPts val="800"/>
              </a:spcBef>
            </a:pPr>
            <a:r>
              <a:rPr lang="en-US" b="1" dirty="0"/>
              <a:t>Scope-grained control:</a:t>
            </a:r>
            <a:r>
              <a:rPr lang="en-US" dirty="0"/>
              <a:t> Grants can increase/decrease by resource and scope</a:t>
            </a:r>
          </a:p>
          <a:p>
            <a:pPr>
              <a:spcBef>
                <a:spcPts val="800"/>
              </a:spcBef>
            </a:pPr>
            <a:r>
              <a:rPr lang="en-US" b="1" dirty="0"/>
              <a:t>Resources and scopes:</a:t>
            </a:r>
            <a:r>
              <a:rPr lang="en-US" dirty="0"/>
              <a:t> RS registers resource details at the AS to manage their protection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0C370-63EF-DC43-9E7F-036F9BFBE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B6AE-E1BF-994E-8E90-6BA7B36DE5DD}" type="slidenum">
              <a:rPr lang="en-US" smtClean="0"/>
              <a:t>20</a:t>
            </a:fld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65A5B2-2AC6-6B4C-B73B-E1583764C9D4}"/>
              </a:ext>
            </a:extLst>
          </p:cNvPr>
          <p:cNvSpPr/>
          <p:nvPr/>
        </p:nvSpPr>
        <p:spPr>
          <a:xfrm>
            <a:off x="5278118" y="5865624"/>
            <a:ext cx="1583265" cy="6352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Resource server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ACC08B1-C49B-1049-9402-4CFACA3DCD61}"/>
              </a:ext>
            </a:extLst>
          </p:cNvPr>
          <p:cNvSpPr/>
          <p:nvPr/>
        </p:nvSpPr>
        <p:spPr>
          <a:xfrm>
            <a:off x="3581401" y="5829783"/>
            <a:ext cx="1583265" cy="63528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Resource server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91DB06-2D99-054D-BFD7-D74226070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756" y="5859733"/>
            <a:ext cx="533656" cy="533656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FBD154F1-E8CA-5F46-A69A-43B1705C8D47}"/>
              </a:ext>
            </a:extLst>
          </p:cNvPr>
          <p:cNvSpPr/>
          <p:nvPr/>
        </p:nvSpPr>
        <p:spPr>
          <a:xfrm>
            <a:off x="6974835" y="5859319"/>
            <a:ext cx="1583265" cy="635287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Resource server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AC2AD2B-76E2-B54B-A8C6-C6591339FAAF}"/>
              </a:ext>
            </a:extLst>
          </p:cNvPr>
          <p:cNvSpPr/>
          <p:nvPr/>
        </p:nvSpPr>
        <p:spPr>
          <a:xfrm>
            <a:off x="5278118" y="5145581"/>
            <a:ext cx="1583265" cy="6352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Authorization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server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E582C5B-DF05-C349-B0F1-58D70C274D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54" t="4759" r="57313" b="12631"/>
          <a:stretch/>
        </p:blipFill>
        <p:spPr>
          <a:xfrm>
            <a:off x="3810381" y="5967533"/>
            <a:ext cx="207527" cy="30779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6312FF5-4135-DE4C-8406-0BC2276FE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324" y="5960255"/>
            <a:ext cx="420233" cy="42023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F636B80-D07E-8B48-8A4B-D897A526F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3172" y="6005608"/>
            <a:ext cx="549275" cy="36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55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B063A-6EDB-3146-B3DB-4FA43FA7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UMA grant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98502-85A5-F540-806C-7DA3A4E2FE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3AEFC-56C2-7E45-9869-9166F738E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6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77CE7-7BCA-6446-A48F-B7D76F91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7" y="73975"/>
            <a:ext cx="4557937" cy="780632"/>
          </a:xfrm>
        </p:spPr>
        <p:txBody>
          <a:bodyPr>
            <a:noAutofit/>
          </a:bodyPr>
          <a:lstStyle/>
          <a:p>
            <a:r>
              <a:rPr lang="en-US" sz="3200" dirty="0"/>
              <a:t>The UMA extension grant flow and its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E6813-8987-3E42-A86C-BADFFCA65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B6AE-E1BF-994E-8E90-6BA7B36DE5DD}" type="slidenum">
              <a:rPr lang="en-US" smtClean="0"/>
              <a:t>22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FD60562-F6FC-EF48-B810-6F778A7778B0}"/>
              </a:ext>
            </a:extLst>
          </p:cNvPr>
          <p:cNvSpPr/>
          <p:nvPr/>
        </p:nvSpPr>
        <p:spPr>
          <a:xfrm>
            <a:off x="686230" y="1324901"/>
            <a:ext cx="3706719" cy="2820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The AS is acting as an </a:t>
            </a:r>
            <a:r>
              <a:rPr lang="en-US" sz="1067" b="1" dirty="0">
                <a:solidFill>
                  <a:schemeClr val="accent1">
                    <a:lumMod val="50000"/>
                  </a:schemeClr>
                </a:solidFill>
              </a:rPr>
              <a:t>agent</a:t>
            </a:r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 for an absent RO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F31F82C-FB05-7A45-B3FE-B54998D55A46}"/>
              </a:ext>
            </a:extLst>
          </p:cNvPr>
          <p:cNvSpPr/>
          <p:nvPr/>
        </p:nvSpPr>
        <p:spPr>
          <a:xfrm>
            <a:off x="686230" y="1830700"/>
            <a:ext cx="3706719" cy="2820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The client’s first resource request is </a:t>
            </a:r>
            <a:r>
              <a:rPr lang="en-US" sz="1067" b="1" dirty="0" err="1">
                <a:solidFill>
                  <a:schemeClr val="accent1">
                    <a:lumMod val="50000"/>
                  </a:schemeClr>
                </a:solidFill>
              </a:rPr>
              <a:t>tokenless</a:t>
            </a:r>
            <a:endParaRPr lang="en-US" sz="1067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C08A27B-0298-B144-ACAC-EE97A4949193}"/>
              </a:ext>
            </a:extLst>
          </p:cNvPr>
          <p:cNvSpPr/>
          <p:nvPr/>
        </p:nvSpPr>
        <p:spPr>
          <a:xfrm>
            <a:off x="686230" y="2195295"/>
            <a:ext cx="3706719" cy="2820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The RS provides a </a:t>
            </a:r>
            <a:r>
              <a:rPr lang="en-US" sz="1067" b="1" dirty="0">
                <a:solidFill>
                  <a:schemeClr val="accent1">
                    <a:lumMod val="50000"/>
                  </a:schemeClr>
                </a:solidFill>
              </a:rPr>
              <a:t>permission ticket</a:t>
            </a:r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 and allows </a:t>
            </a:r>
            <a:r>
              <a:rPr lang="en-US" sz="1067" b="1" dirty="0">
                <a:solidFill>
                  <a:schemeClr val="accent1">
                    <a:lumMod val="50000"/>
                  </a:schemeClr>
                </a:solidFill>
              </a:rPr>
              <a:t>AS discovery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92F0765-1041-AF4D-B25A-CFB462006F7D}"/>
              </a:ext>
            </a:extLst>
          </p:cNvPr>
          <p:cNvSpPr/>
          <p:nvPr/>
        </p:nvSpPr>
        <p:spPr>
          <a:xfrm>
            <a:off x="686230" y="2839344"/>
            <a:ext cx="3706719" cy="2820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There are two </a:t>
            </a:r>
            <a:r>
              <a:rPr lang="en-US" sz="1067" b="1" dirty="0">
                <a:solidFill>
                  <a:schemeClr val="accent1">
                    <a:lumMod val="50000"/>
                  </a:schemeClr>
                </a:solidFill>
              </a:rPr>
              <a:t>claims collection options</a:t>
            </a:r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 for meeting policy</a:t>
            </a:r>
            <a:endParaRPr lang="en-US" sz="1067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DD162E8-8FED-F64F-A555-49B4791F0DDE}"/>
              </a:ext>
            </a:extLst>
          </p:cNvPr>
          <p:cNvSpPr/>
          <p:nvPr/>
        </p:nvSpPr>
        <p:spPr>
          <a:xfrm>
            <a:off x="686229" y="4628839"/>
            <a:ext cx="3706719" cy="2820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Authorization assessment and token issuance has </a:t>
            </a:r>
            <a:r>
              <a:rPr lang="en-US" sz="1067" b="1" dirty="0">
                <a:solidFill>
                  <a:schemeClr val="accent1">
                    <a:lumMod val="50000"/>
                  </a:schemeClr>
                </a:solidFill>
              </a:rPr>
              <a:t>guardrails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70F55E8-A7B2-BB4C-B860-7953CCB58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594" y="368929"/>
            <a:ext cx="7553033" cy="6120143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C932030-5B76-E34A-99A6-165542507F14}"/>
              </a:ext>
            </a:extLst>
          </p:cNvPr>
          <p:cNvSpPr/>
          <p:nvPr/>
        </p:nvSpPr>
        <p:spPr>
          <a:xfrm>
            <a:off x="686229" y="5153204"/>
            <a:ext cx="3706719" cy="2820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RPTs can be </a:t>
            </a:r>
            <a:r>
              <a:rPr lang="en-US" sz="1067" b="1" dirty="0">
                <a:solidFill>
                  <a:schemeClr val="accent1">
                    <a:lumMod val="50000"/>
                  </a:schemeClr>
                </a:solidFill>
              </a:rPr>
              <a:t>upgraded</a:t>
            </a:r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067" b="1" dirty="0">
                <a:solidFill>
                  <a:schemeClr val="accent1">
                    <a:lumMod val="50000"/>
                  </a:schemeClr>
                </a:solidFill>
              </a:rPr>
              <a:t>revoked</a:t>
            </a:r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067" b="1" dirty="0">
                <a:solidFill>
                  <a:schemeClr val="accent1">
                    <a:lumMod val="50000"/>
                  </a:schemeClr>
                </a:solidFill>
              </a:rPr>
              <a:t>introspected</a:t>
            </a:r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, and </a:t>
            </a:r>
            <a:r>
              <a:rPr lang="en-US" sz="1067" b="1" dirty="0">
                <a:solidFill>
                  <a:schemeClr val="accent1">
                    <a:lumMod val="50000"/>
                  </a:schemeClr>
                </a:solidFill>
              </a:rPr>
              <a:t>refreshed</a:t>
            </a:r>
          </a:p>
        </p:txBody>
      </p:sp>
    </p:spTree>
    <p:extLst>
      <p:ext uri="{BB962C8B-B14F-4D97-AF65-F5344CB8AC3E}">
        <p14:creationId xmlns:p14="http://schemas.microsoft.com/office/powerpoint/2010/main" val="239827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5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046A4-6BFC-604F-8810-4FB3822D0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permission ticket: how you </a:t>
            </a:r>
            <a:r>
              <a:rPr lang="en-US" i="1" dirty="0"/>
              <a:t>start</a:t>
            </a:r>
            <a:r>
              <a:rPr lang="en-US" dirty="0"/>
              <a:t> building a bridge of 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53C39-41BF-654B-8F97-291407AF3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b="1" dirty="0"/>
              <a:t>Binds client, RS, and AS:</a:t>
            </a:r>
            <a:r>
              <a:rPr lang="en-US" dirty="0"/>
              <a:t> Every entity may be </a:t>
            </a:r>
            <a:r>
              <a:rPr lang="en-US" b="1" dirty="0"/>
              <a:t>loosely coupled</a:t>
            </a:r>
            <a:r>
              <a:rPr lang="en-US" dirty="0"/>
              <a:t>; the whole flow needs to be bound</a:t>
            </a:r>
          </a:p>
          <a:p>
            <a:pPr lvl="1">
              <a:spcBef>
                <a:spcPts val="800"/>
              </a:spcBef>
            </a:pPr>
            <a:r>
              <a:rPr lang="en-US" dirty="0">
                <a:solidFill>
                  <a:schemeClr val="tx2"/>
                </a:solidFill>
              </a:rPr>
              <a:t>It’s like an overarching state parameter or “ticket-getting ticket”</a:t>
            </a:r>
          </a:p>
          <a:p>
            <a:pPr lvl="1">
              <a:spcBef>
                <a:spcPts val="800"/>
              </a:spcBef>
            </a:pPr>
            <a:r>
              <a:rPr lang="en-US" dirty="0">
                <a:solidFill>
                  <a:schemeClr val="tx2"/>
                </a:solidFill>
              </a:rPr>
              <a:t>Or maybe even a bit like an authorization code</a:t>
            </a:r>
          </a:p>
          <a:p>
            <a:pPr>
              <a:spcBef>
                <a:spcPts val="800"/>
              </a:spcBef>
            </a:pPr>
            <a:r>
              <a:rPr lang="en-US" b="1" dirty="0"/>
              <a:t>Refreshed for security:</a:t>
            </a:r>
            <a:r>
              <a:rPr lang="en-US" dirty="0"/>
              <a:t> The client can retry RPT requests after non-fatal AS errors, using either claims collection option of the grant flow</a:t>
            </a:r>
          </a:p>
          <a:p>
            <a:pPr lvl="1">
              <a:spcBef>
                <a:spcPts val="800"/>
              </a:spcBef>
            </a:pPr>
            <a:r>
              <a:rPr lang="en-US" dirty="0">
                <a:solidFill>
                  <a:schemeClr val="tx2"/>
                </a:solidFill>
              </a:rPr>
              <a:t>The AS </a:t>
            </a:r>
            <a:r>
              <a:rPr lang="en-US" b="1" dirty="0">
                <a:solidFill>
                  <a:schemeClr val="tx2"/>
                </a:solidFill>
              </a:rPr>
              <a:t>refreshes</a:t>
            </a:r>
            <a:r>
              <a:rPr lang="en-US" dirty="0">
                <a:solidFill>
                  <a:schemeClr val="tx2"/>
                </a:solidFill>
              </a:rPr>
              <a:t> the permission ticket when responding with such errors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F6B3A-CCBF-5341-9A29-8383ADC44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B6AE-E1BF-994E-8E90-6BA7B36DE5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9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77CE7-7BCA-6446-A48F-B7D76F91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6" y="73975"/>
            <a:ext cx="4528032" cy="780632"/>
          </a:xfrm>
        </p:spPr>
        <p:txBody>
          <a:bodyPr>
            <a:noAutofit/>
          </a:bodyPr>
          <a:lstStyle/>
          <a:p>
            <a:r>
              <a:rPr lang="en-US" sz="3200" dirty="0"/>
              <a:t>Pushed claims scenario:</a:t>
            </a:r>
            <a:br>
              <a:rPr lang="en-US" sz="3200" dirty="0"/>
            </a:br>
            <a:r>
              <a:rPr lang="en-US" sz="3200" dirty="0"/>
              <a:t>for wide-</a:t>
            </a:r>
            <a:r>
              <a:rPr lang="en-US" sz="3200" dirty="0" err="1"/>
              <a:t>ish</a:t>
            </a:r>
            <a:r>
              <a:rPr lang="en-US" sz="3200" dirty="0"/>
              <a:t> ecosystems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E6813-8987-3E42-A86C-BADFFCA65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B6AE-E1BF-994E-8E90-6BA7B36DE5DD}" type="slidenum">
              <a:rPr lang="en-US" smtClean="0"/>
              <a:t>24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FD60562-F6FC-EF48-B810-6F778A7778B0}"/>
              </a:ext>
            </a:extLst>
          </p:cNvPr>
          <p:cNvSpPr/>
          <p:nvPr/>
        </p:nvSpPr>
        <p:spPr>
          <a:xfrm>
            <a:off x="686230" y="1107623"/>
            <a:ext cx="3706719" cy="2820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The AS is the requesting party’s </a:t>
            </a:r>
            <a:r>
              <a:rPr lang="en-US" sz="1067" dirty="0" err="1">
                <a:solidFill>
                  <a:schemeClr val="accent1">
                    <a:lumMod val="50000"/>
                  </a:schemeClr>
                </a:solidFill>
              </a:rPr>
              <a:t>IdP</a:t>
            </a:r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 and the client is the RP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8C0D132-B4A8-C94D-B7BA-5D061C928C9E}"/>
              </a:ext>
            </a:extLst>
          </p:cNvPr>
          <p:cNvSpPr/>
          <p:nvPr/>
        </p:nvSpPr>
        <p:spPr>
          <a:xfrm>
            <a:off x="686229" y="3244096"/>
            <a:ext cx="3706719" cy="2820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The client </a:t>
            </a:r>
            <a:r>
              <a:rPr lang="en-US" sz="1067" b="1" dirty="0">
                <a:solidFill>
                  <a:schemeClr val="accent1">
                    <a:lumMod val="50000"/>
                  </a:schemeClr>
                </a:solidFill>
              </a:rPr>
              <a:t>pushes its existing ID token</a:t>
            </a:r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 to the token endpoint</a:t>
            </a:r>
            <a:endParaRPr lang="en-US" sz="1067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DD162E8-8FED-F64F-A555-49B4791F0DDE}"/>
              </a:ext>
            </a:extLst>
          </p:cNvPr>
          <p:cNvSpPr/>
          <p:nvPr/>
        </p:nvSpPr>
        <p:spPr>
          <a:xfrm>
            <a:off x="686229" y="2395668"/>
            <a:ext cx="3706719" cy="2820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More detail on the </a:t>
            </a:r>
            <a:r>
              <a:rPr lang="en-US" sz="1067" b="1" dirty="0">
                <a:solidFill>
                  <a:schemeClr val="accent1">
                    <a:lumMod val="50000"/>
                  </a:schemeClr>
                </a:solidFill>
              </a:rPr>
              <a:t>RS’s initial response </a:t>
            </a:r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to the client</a:t>
            </a:r>
            <a:endParaRPr lang="en-US" sz="1067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E426580-BCB2-7847-BE63-8F45C19799A5}"/>
              </a:ext>
            </a:extLst>
          </p:cNvPr>
          <p:cNvSpPr/>
          <p:nvPr/>
        </p:nvSpPr>
        <p:spPr>
          <a:xfrm>
            <a:off x="686227" y="4000705"/>
            <a:ext cx="3706719" cy="2820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The AS is </a:t>
            </a:r>
            <a:r>
              <a:rPr lang="en-US" sz="1067" b="1" dirty="0">
                <a:solidFill>
                  <a:schemeClr val="accent1">
                    <a:lumMod val="50000"/>
                  </a:schemeClr>
                </a:solidFill>
              </a:rPr>
              <a:t>in the primary audience </a:t>
            </a:r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for this token</a:t>
            </a:r>
            <a:endParaRPr lang="en-US" sz="1067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2A34988-AAF7-E745-8B6E-FF87D3725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344" y="1"/>
            <a:ext cx="7534656" cy="6284124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19A64A7-2D00-BE43-B680-A0E6FC1218EE}"/>
              </a:ext>
            </a:extLst>
          </p:cNvPr>
          <p:cNvSpPr/>
          <p:nvPr/>
        </p:nvSpPr>
        <p:spPr>
          <a:xfrm>
            <a:off x="9826752" y="311085"/>
            <a:ext cx="2300592" cy="627699"/>
          </a:xfrm>
          <a:prstGeom prst="roundRect">
            <a:avLst/>
          </a:prstGeom>
          <a:noFill/>
          <a:ln w="15875">
            <a:solidFill>
              <a:schemeClr val="tx2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708813D-806E-6843-9715-AE991D2C0C7A}"/>
              </a:ext>
            </a:extLst>
          </p:cNvPr>
          <p:cNvSpPr/>
          <p:nvPr/>
        </p:nvSpPr>
        <p:spPr>
          <a:xfrm>
            <a:off x="646086" y="5719355"/>
            <a:ext cx="3706719" cy="45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Somewhat resembles SSO or the OAuth assertion grant, where a token of expected type and contents is “turned in”</a:t>
            </a:r>
            <a:endParaRPr lang="en-US" sz="1067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1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9" grpId="0" animBg="1"/>
      <p:bldP spid="18" grpId="0" animBg="1"/>
      <p:bldP spid="18" grpId="1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77CE7-7BCA-6446-A48F-B7D76F91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6" y="73975"/>
            <a:ext cx="5019409" cy="780632"/>
          </a:xfrm>
        </p:spPr>
        <p:txBody>
          <a:bodyPr>
            <a:noAutofit/>
          </a:bodyPr>
          <a:lstStyle/>
          <a:p>
            <a:r>
              <a:rPr lang="en-US" sz="2933" dirty="0"/>
              <a:t>Interactive claims gathering scenario: for wide ecosystems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E6813-8987-3E42-A86C-BADFFCA65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B6AE-E1BF-994E-8E90-6BA7B36DE5DD}" type="slidenum">
              <a:rPr lang="en-US" smtClean="0"/>
              <a:t>25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FD60562-F6FC-EF48-B810-6F778A7778B0}"/>
              </a:ext>
            </a:extLst>
          </p:cNvPr>
          <p:cNvSpPr/>
          <p:nvPr/>
        </p:nvSpPr>
        <p:spPr>
          <a:xfrm>
            <a:off x="686226" y="2006217"/>
            <a:ext cx="3706719" cy="4511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A claims interaction endpoint </a:t>
            </a:r>
            <a:r>
              <a:rPr lang="en-US" sz="1067" b="1" dirty="0">
                <a:solidFill>
                  <a:schemeClr val="accent1">
                    <a:lumMod val="50000"/>
                  </a:schemeClr>
                </a:solidFill>
              </a:rPr>
              <a:t>must have been declared</a:t>
            </a:r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 in the discovery document to allow this flow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8C0D132-B4A8-C94D-B7BA-5D061C928C9E}"/>
              </a:ext>
            </a:extLst>
          </p:cNvPr>
          <p:cNvSpPr/>
          <p:nvPr/>
        </p:nvSpPr>
        <p:spPr>
          <a:xfrm>
            <a:off x="686229" y="3049024"/>
            <a:ext cx="3706719" cy="2820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A key “</a:t>
            </a:r>
            <a:r>
              <a:rPr lang="en-US" sz="1067" dirty="0" err="1">
                <a:solidFill>
                  <a:schemeClr val="accent1">
                    <a:lumMod val="50000"/>
                  </a:schemeClr>
                </a:solidFill>
              </a:rPr>
              <a:t>metaclaim</a:t>
            </a:r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” to think about: </a:t>
            </a:r>
            <a:r>
              <a:rPr lang="en-US" sz="1067" b="1" dirty="0">
                <a:solidFill>
                  <a:schemeClr val="accent1">
                    <a:lumMod val="50000"/>
                  </a:schemeClr>
                </a:solidFill>
              </a:rPr>
              <a:t>consent to persist claims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DD162E8-8FED-F64F-A555-49B4791F0DDE}"/>
              </a:ext>
            </a:extLst>
          </p:cNvPr>
          <p:cNvSpPr/>
          <p:nvPr/>
        </p:nvSpPr>
        <p:spPr>
          <a:xfrm>
            <a:off x="686229" y="2615124"/>
            <a:ext cx="3706719" cy="3133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The AS mediates gathering of </a:t>
            </a:r>
            <a:r>
              <a:rPr lang="en-US" sz="1067" b="1" dirty="0">
                <a:solidFill>
                  <a:schemeClr val="accent1">
                    <a:lumMod val="50000"/>
                  </a:schemeClr>
                </a:solidFill>
              </a:rPr>
              <a:t>claims from any source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69E2814-3B7D-4A4B-AF46-34F47D5491FC}"/>
              </a:ext>
            </a:extLst>
          </p:cNvPr>
          <p:cNvSpPr/>
          <p:nvPr/>
        </p:nvSpPr>
        <p:spPr>
          <a:xfrm>
            <a:off x="646086" y="5573051"/>
            <a:ext cx="3706719" cy="45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Resembles the </a:t>
            </a:r>
            <a:r>
              <a:rPr lang="en-US" sz="1067" b="1" dirty="0">
                <a:solidFill>
                  <a:schemeClr val="accent1">
                    <a:lumMod val="50000"/>
                  </a:schemeClr>
                </a:solidFill>
              </a:rPr>
              <a:t>authorization code grant</a:t>
            </a:r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, but can apply to non-unique identities and is repeatable and “buildable”</a:t>
            </a:r>
            <a:endParaRPr lang="en-US" sz="1067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675B47F-0C5B-C245-BB38-43FCF39FC327}"/>
              </a:ext>
            </a:extLst>
          </p:cNvPr>
          <p:cNvSpPr/>
          <p:nvPr/>
        </p:nvSpPr>
        <p:spPr>
          <a:xfrm>
            <a:off x="686226" y="1578603"/>
            <a:ext cx="3706719" cy="2820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(eliding detail already seen)</a:t>
            </a:r>
            <a:endParaRPr lang="en-US" sz="1067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0A6EE5-D419-DC43-9B85-49D4F5683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"/>
          <a:stretch/>
        </p:blipFill>
        <p:spPr>
          <a:xfrm>
            <a:off x="5096256" y="0"/>
            <a:ext cx="7107936" cy="6137179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02390A6-5FF3-4146-B46D-4CB2C7A51351}"/>
              </a:ext>
            </a:extLst>
          </p:cNvPr>
          <p:cNvSpPr/>
          <p:nvPr/>
        </p:nvSpPr>
        <p:spPr>
          <a:xfrm>
            <a:off x="646085" y="4261125"/>
            <a:ext cx="3706719" cy="4511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A PCT potentially enables a </a:t>
            </a:r>
            <a:r>
              <a:rPr lang="en-US" sz="1067" b="1" dirty="0">
                <a:solidFill>
                  <a:schemeClr val="accent1">
                    <a:lumMod val="50000"/>
                  </a:schemeClr>
                </a:solidFill>
              </a:rPr>
              <a:t>better </a:t>
            </a:r>
            <a:r>
              <a:rPr lang="en-US" sz="1067" b="1" dirty="0" err="1">
                <a:solidFill>
                  <a:schemeClr val="accent1">
                    <a:lumMod val="50000"/>
                  </a:schemeClr>
                </a:solidFill>
              </a:rPr>
              <a:t>RqP</a:t>
            </a:r>
            <a:r>
              <a:rPr lang="en-US" sz="1067" b="1" dirty="0">
                <a:solidFill>
                  <a:schemeClr val="accent1">
                    <a:lumMod val="50000"/>
                  </a:schemeClr>
                </a:solidFill>
              </a:rPr>
              <a:t> experience</a:t>
            </a:r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 next time; the AS can then re-assess using claims on hand</a:t>
            </a:r>
            <a:endParaRPr lang="en-US" sz="1067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7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0" grpId="0" animBg="1"/>
      <p:bldP spid="16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B063A-6EDB-3146-B3DB-4FA43FA7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Federated authorization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98502-85A5-F540-806C-7DA3A4E2FE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3AEFC-56C2-7E45-9869-9166F738E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77CE7-7BCA-6446-A48F-B7D76F91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6" y="73975"/>
            <a:ext cx="5019409" cy="780632"/>
          </a:xfrm>
        </p:spPr>
        <p:txBody>
          <a:bodyPr>
            <a:noAutofit/>
          </a:bodyPr>
          <a:lstStyle/>
          <a:p>
            <a:r>
              <a:rPr lang="en-US" sz="3200" dirty="0"/>
              <a:t>A new perspective on the UMA grant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E6813-8987-3E42-A86C-BADFFCA65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B6AE-E1BF-994E-8E90-6BA7B36DE5DD}" type="slidenum">
              <a:rPr lang="en-US" smtClean="0"/>
              <a:t>27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FD60562-F6FC-EF48-B810-6F778A7778B0}"/>
              </a:ext>
            </a:extLst>
          </p:cNvPr>
          <p:cNvSpPr/>
          <p:nvPr/>
        </p:nvSpPr>
        <p:spPr>
          <a:xfrm>
            <a:off x="686226" y="2006217"/>
            <a:ext cx="3706719" cy="4511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How does the RS know what </a:t>
            </a:r>
            <a:r>
              <a:rPr lang="en-US" sz="1067" b="1" dirty="0">
                <a:solidFill>
                  <a:schemeClr val="accent1">
                    <a:lumMod val="50000"/>
                  </a:schemeClr>
                </a:solidFill>
              </a:rPr>
              <a:t>ticket </a:t>
            </a:r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the AS is associating with the RS’s recommended </a:t>
            </a:r>
            <a:r>
              <a:rPr lang="en-US" sz="1067" b="1" dirty="0">
                <a:solidFill>
                  <a:schemeClr val="accent1">
                    <a:lumMod val="50000"/>
                  </a:schemeClr>
                </a:solidFill>
              </a:rPr>
              <a:t>permissions</a:t>
            </a:r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69E2814-3B7D-4A4B-AF46-34F47D5491FC}"/>
              </a:ext>
            </a:extLst>
          </p:cNvPr>
          <p:cNvSpPr/>
          <p:nvPr/>
        </p:nvSpPr>
        <p:spPr>
          <a:xfrm>
            <a:off x="646086" y="5563246"/>
            <a:ext cx="3706719" cy="2820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Let’s </a:t>
            </a:r>
            <a:r>
              <a:rPr lang="en-US" sz="1067" b="1" dirty="0">
                <a:solidFill>
                  <a:schemeClr val="accent1">
                    <a:lumMod val="50000"/>
                  </a:schemeClr>
                </a:solidFill>
              </a:rPr>
              <a:t>standardize an interface </a:t>
            </a:r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at the AS for these jobs</a:t>
            </a:r>
            <a:endParaRPr lang="en-US" sz="1067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675B47F-0C5B-C245-BB38-43FCF39FC327}"/>
              </a:ext>
            </a:extLst>
          </p:cNvPr>
          <p:cNvSpPr/>
          <p:nvPr/>
        </p:nvSpPr>
        <p:spPr>
          <a:xfrm>
            <a:off x="686226" y="1130164"/>
            <a:ext cx="3706719" cy="2820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How does the AS know when to </a:t>
            </a:r>
            <a:r>
              <a:rPr lang="en-US" sz="1067" b="1" dirty="0">
                <a:solidFill>
                  <a:schemeClr val="accent1">
                    <a:lumMod val="50000"/>
                  </a:schemeClr>
                </a:solidFill>
              </a:rPr>
              <a:t>start protecting resources</a:t>
            </a:r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en-US" sz="1067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02390A6-5FF3-4146-B46D-4CB2C7A51351}"/>
              </a:ext>
            </a:extLst>
          </p:cNvPr>
          <p:cNvSpPr/>
          <p:nvPr/>
        </p:nvSpPr>
        <p:spPr>
          <a:xfrm>
            <a:off x="646085" y="4723577"/>
            <a:ext cx="3706719" cy="2820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Is there anything special about </a:t>
            </a:r>
            <a:r>
              <a:rPr lang="en-US" sz="1067" b="1" dirty="0">
                <a:solidFill>
                  <a:schemeClr val="accent1">
                    <a:lumMod val="50000"/>
                  </a:schemeClr>
                </a:solidFill>
              </a:rPr>
              <a:t>token introspection</a:t>
            </a:r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4D0C72-7FD5-8242-A1C1-E7A2FE11B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801" y="0"/>
            <a:ext cx="7231199" cy="608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7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6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046A4-6BFC-604F-8810-4FB3822D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45801" cy="653275"/>
          </a:xfrm>
        </p:spPr>
        <p:txBody>
          <a:bodyPr>
            <a:normAutofit fontScale="90000"/>
          </a:bodyPr>
          <a:lstStyle/>
          <a:p>
            <a:r>
              <a:rPr lang="en-US" dirty="0"/>
              <a:t>The protection API: how you </a:t>
            </a:r>
            <a:r>
              <a:rPr lang="en-US" i="1" dirty="0"/>
              <a:t>federate</a:t>
            </a:r>
            <a:r>
              <a:rPr lang="en-US" dirty="0"/>
              <a:t> authorization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53C39-41BF-654B-8F97-291407AF3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99" y="1375480"/>
            <a:ext cx="10241759" cy="520902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b="1" dirty="0"/>
              <a:t>RS registers resources: </a:t>
            </a:r>
            <a:r>
              <a:rPr lang="en-US" dirty="0"/>
              <a:t>This is required for an AS to be “on the job”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Scopes can differ per resource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Resource and scope metadata assist with policy setting interfaces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b="1" dirty="0"/>
              <a:t>RS chooses permissions:</a:t>
            </a:r>
            <a:r>
              <a:rPr lang="en-US" dirty="0"/>
              <a:t> The RS </a:t>
            </a:r>
            <a:r>
              <a:rPr lang="en-US" b="1" dirty="0"/>
              <a:t>interprets</a:t>
            </a:r>
            <a:r>
              <a:rPr lang="en-US" dirty="0"/>
              <a:t> the client’s </a:t>
            </a:r>
            <a:r>
              <a:rPr lang="en-US" dirty="0" err="1"/>
              <a:t>tokenless</a:t>
            </a:r>
            <a:r>
              <a:rPr lang="en-US" dirty="0"/>
              <a:t> resource request and </a:t>
            </a:r>
            <a:r>
              <a:rPr lang="en-US" b="1" dirty="0"/>
              <a:t>requests</a:t>
            </a:r>
            <a:r>
              <a:rPr lang="en-US" dirty="0"/>
              <a:t> permissions from the AS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AS then issues the initial permission ticket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b="1" dirty="0"/>
              <a:t>RS can introspect the RPT:</a:t>
            </a:r>
            <a:r>
              <a:rPr lang="en-US" dirty="0"/>
              <a:t> UMA </a:t>
            </a:r>
            <a:r>
              <a:rPr lang="en-US" b="1" dirty="0"/>
              <a:t>enhances</a:t>
            </a:r>
            <a:r>
              <a:rPr lang="en-US" dirty="0"/>
              <a:t> the token introspection response object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b="1" dirty="0"/>
              <a:t>RO controls AS-RS trust:</a:t>
            </a:r>
            <a:r>
              <a:rPr lang="en-US" dirty="0"/>
              <a:t> The protection API is </a:t>
            </a:r>
            <a:r>
              <a:rPr lang="en-US" b="1" dirty="0"/>
              <a:t>OAuth-protected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resource owner authorizes the scope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uma_protection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issued token is called the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F6B3A-CCBF-5341-9A29-8383ADC44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B6AE-E1BF-994E-8E90-6BA7B36DE5DD}" type="slidenum">
              <a:rPr lang="en-US" smtClean="0"/>
              <a:t>28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6C4583C-DFBE-9E49-B308-990E0C7667F9}"/>
              </a:ext>
            </a:extLst>
          </p:cNvPr>
          <p:cNvSpPr/>
          <p:nvPr/>
        </p:nvSpPr>
        <p:spPr>
          <a:xfrm>
            <a:off x="10649475" y="3778583"/>
            <a:ext cx="1245092" cy="4680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Resource server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22625B-B968-454E-B223-9676A45EEA81}"/>
              </a:ext>
            </a:extLst>
          </p:cNvPr>
          <p:cNvSpPr/>
          <p:nvPr/>
        </p:nvSpPr>
        <p:spPr>
          <a:xfrm>
            <a:off x="10669574" y="3159761"/>
            <a:ext cx="1245092" cy="46809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Resource server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47B607-DF40-A94A-BD4B-386CFB04A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4049" y="3139901"/>
            <a:ext cx="393211" cy="39321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58236E7-BCA0-E84E-98C8-CF32C2852537}"/>
              </a:ext>
            </a:extLst>
          </p:cNvPr>
          <p:cNvSpPr/>
          <p:nvPr/>
        </p:nvSpPr>
        <p:spPr>
          <a:xfrm>
            <a:off x="10649266" y="4348335"/>
            <a:ext cx="1245092" cy="46809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Resource server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29B446-9CE4-A244-B8D4-ABF66F17B0D4}"/>
              </a:ext>
            </a:extLst>
          </p:cNvPr>
          <p:cNvSpPr/>
          <p:nvPr/>
        </p:nvSpPr>
        <p:spPr>
          <a:xfrm>
            <a:off x="10645190" y="2540938"/>
            <a:ext cx="1245092" cy="4680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Authorization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server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D3DC20-AF3C-E143-99C2-AF5F5DC601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6189" y="3264349"/>
            <a:ext cx="152911" cy="2267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C7A5F7-4D82-9142-BAAA-2AF1A0D69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4049" y="3777979"/>
            <a:ext cx="420233" cy="4202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23E944-2ECD-8A4E-95B7-53385BBAFD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9527" y="4400005"/>
            <a:ext cx="549275" cy="36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01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77CE7-7BCA-6446-A48F-B7D76F91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6" y="151465"/>
            <a:ext cx="4892520" cy="780632"/>
          </a:xfrm>
        </p:spPr>
        <p:txBody>
          <a:bodyPr>
            <a:noAutofit/>
          </a:bodyPr>
          <a:lstStyle/>
          <a:p>
            <a:r>
              <a:rPr lang="en-US" sz="3200" dirty="0"/>
              <a:t>The resource registration endpoint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E6813-8987-3E42-A86C-BADFFCA65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B6AE-E1BF-994E-8E90-6BA7B36DE5DD}" type="slidenum">
              <a:rPr lang="en-US" smtClean="0"/>
              <a:t>29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FD60562-F6FC-EF48-B810-6F778A7778B0}"/>
              </a:ext>
            </a:extLst>
          </p:cNvPr>
          <p:cNvSpPr/>
          <p:nvPr/>
        </p:nvSpPr>
        <p:spPr>
          <a:xfrm>
            <a:off x="686230" y="1542048"/>
            <a:ext cx="3706719" cy="2820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Registering a resource </a:t>
            </a:r>
            <a:r>
              <a:rPr lang="en-US" sz="1067" b="1" dirty="0">
                <a:solidFill>
                  <a:schemeClr val="accent1">
                    <a:lumMod val="50000"/>
                  </a:schemeClr>
                </a:solidFill>
              </a:rPr>
              <a:t>puts it under protection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DD162E8-8FED-F64F-A555-49B4791F0DDE}"/>
              </a:ext>
            </a:extLst>
          </p:cNvPr>
          <p:cNvSpPr/>
          <p:nvPr/>
        </p:nvSpPr>
        <p:spPr>
          <a:xfrm>
            <a:off x="686229" y="2451723"/>
            <a:ext cx="3706719" cy="2820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Setting policies can be done </a:t>
            </a:r>
            <a:r>
              <a:rPr lang="en-US" sz="1067" b="1" dirty="0">
                <a:solidFill>
                  <a:schemeClr val="accent1">
                    <a:lumMod val="50000"/>
                  </a:schemeClr>
                </a:solidFill>
              </a:rPr>
              <a:t>anytime after creation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E426580-BCB2-7847-BE63-8F45C19799A5}"/>
              </a:ext>
            </a:extLst>
          </p:cNvPr>
          <p:cNvSpPr/>
          <p:nvPr/>
        </p:nvSpPr>
        <p:spPr>
          <a:xfrm>
            <a:off x="686227" y="4743433"/>
            <a:ext cx="3706719" cy="2820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Deregistering a resource </a:t>
            </a:r>
            <a:r>
              <a:rPr lang="en-US" sz="1067" b="1" dirty="0">
                <a:solidFill>
                  <a:schemeClr val="accent1">
                    <a:lumMod val="50000"/>
                  </a:schemeClr>
                </a:solidFill>
              </a:rPr>
              <a:t>removes it from protection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D5E5BF-17BF-D146-948E-2F44C3576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176" y="434425"/>
            <a:ext cx="7227283" cy="571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2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B063A-6EDB-3146-B3DB-4FA43FA7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in OAuth terms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98502-85A5-F540-806C-7DA3A4E2FE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3AEFC-56C2-7E45-9869-9166F738E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87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046A4-6BFC-604F-8810-4FB3822D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4718"/>
          </a:xfrm>
        </p:spPr>
        <p:txBody>
          <a:bodyPr>
            <a:normAutofit fontScale="90000"/>
          </a:bodyPr>
          <a:lstStyle/>
          <a:p>
            <a:r>
              <a:rPr lang="en-US" dirty="0"/>
              <a:t>Resource and scope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53C39-41BF-654B-8F97-291407AF3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54" y="1611824"/>
            <a:ext cx="6696364" cy="4656588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dirty="0"/>
              <a:t>The RS is authoritative for what its resource boundaries are</a:t>
            </a:r>
          </a:p>
          <a:p>
            <a:pPr lvl="1">
              <a:spcBef>
                <a:spcPts val="800"/>
              </a:spcBef>
            </a:pPr>
            <a:r>
              <a:rPr lang="en-US" dirty="0">
                <a:solidFill>
                  <a:schemeClr val="tx2"/>
                </a:solidFill>
              </a:rPr>
              <a:t>It registers them as JSON-based descriptions</a:t>
            </a:r>
          </a:p>
          <a:p>
            <a:pPr lvl="1">
              <a:spcBef>
                <a:spcPts val="800"/>
              </a:spcBef>
            </a:pPr>
            <a:r>
              <a:rPr lang="en-US" dirty="0">
                <a:solidFill>
                  <a:schemeClr val="tx2"/>
                </a:solidFill>
              </a:rPr>
              <a:t>There is a resource “type” parameter</a:t>
            </a:r>
          </a:p>
          <a:p>
            <a:pPr>
              <a:spcBef>
                <a:spcPts val="800"/>
              </a:spcBef>
            </a:pPr>
            <a:r>
              <a:rPr lang="en-US" dirty="0"/>
              <a:t>Scopes can be simple strings or URIs that point to description documents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F6B3A-CCBF-5341-9A29-8383ADC44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B6AE-E1BF-994E-8E90-6BA7B36DE5DD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F824B7-DF5F-D04B-9596-2038CF54E28A}"/>
              </a:ext>
            </a:extLst>
          </p:cNvPr>
          <p:cNvSpPr txBox="1"/>
          <p:nvPr/>
        </p:nvSpPr>
        <p:spPr>
          <a:xfrm>
            <a:off x="6773338" y="1776735"/>
            <a:ext cx="5112297" cy="2328779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33" b="1" dirty="0">
                <a:solidFill>
                  <a:schemeClr val="accent2">
                    <a:lumMod val="75000"/>
                  </a:schemeClr>
                </a:solidFill>
                <a:cs typeface="Courier New" panose="02070309020205020404" pitchFamily="49" charset="0"/>
              </a:rPr>
              <a:t>Create request: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POST 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rreg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 HTTP/1.1 Content-Type: application/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json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Authorization: Bearer MHg3OUZEQkZBMjcx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{  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resource_scopes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":[  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"</a:t>
            </a:r>
            <a:r>
              <a:rPr lang="en-US" sz="12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patient/*.read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],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"icon_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uri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":"http://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www.example.com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/icons/device23",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name":"Awesome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Medical Device Model 23",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type":"</a:t>
            </a:r>
            <a:r>
              <a:rPr lang="en-US" sz="12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</a:t>
            </a:r>
            <a:r>
              <a:rPr lang="en-US" sz="12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://www.hl7.org/</a:t>
            </a:r>
            <a:r>
              <a:rPr lang="en-US" sz="12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fhir</a:t>
            </a:r>
            <a:r>
              <a:rPr lang="en-US" sz="12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observation.html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89F35C-F001-F945-A2E9-6903366ADBFD}"/>
              </a:ext>
            </a:extLst>
          </p:cNvPr>
          <p:cNvSpPr txBox="1"/>
          <p:nvPr/>
        </p:nvSpPr>
        <p:spPr>
          <a:xfrm>
            <a:off x="6773338" y="4288042"/>
            <a:ext cx="2973891" cy="1590115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33" b="1" dirty="0">
                <a:solidFill>
                  <a:schemeClr val="accent6">
                    <a:lumMod val="75000"/>
                  </a:schemeClr>
                </a:solidFill>
                <a:cs typeface="Courier New" panose="02070309020205020404" pitchFamily="49" charset="0"/>
              </a:rPr>
              <a:t>Response:</a:t>
            </a:r>
            <a:endParaRPr lang="en-US" sz="1333" b="1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HTTP/1.1 201 Created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Content-Type: application/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json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Location: 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rreg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/rsrc1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{  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"_id":"rsrc1"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9053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77CE7-7BCA-6446-A48F-B7D76F91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6" y="151465"/>
            <a:ext cx="5111778" cy="780632"/>
          </a:xfrm>
        </p:spPr>
        <p:txBody>
          <a:bodyPr>
            <a:noAutofit/>
          </a:bodyPr>
          <a:lstStyle/>
          <a:p>
            <a:r>
              <a:rPr lang="en-US" sz="3200" dirty="0"/>
              <a:t>The permission endpoint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E6813-8987-3E42-A86C-BADFFCA65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B6AE-E1BF-994E-8E90-6BA7B36DE5DD}" type="slidenum">
              <a:rPr lang="en-US" smtClean="0"/>
              <a:t>31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FD60562-F6FC-EF48-B810-6F778A7778B0}"/>
              </a:ext>
            </a:extLst>
          </p:cNvPr>
          <p:cNvSpPr/>
          <p:nvPr/>
        </p:nvSpPr>
        <p:spPr>
          <a:xfrm>
            <a:off x="686230" y="1766268"/>
            <a:ext cx="3706719" cy="4479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The RS </a:t>
            </a:r>
            <a:r>
              <a:rPr lang="en-US" sz="1067" b="1" dirty="0">
                <a:solidFill>
                  <a:schemeClr val="accent1">
                    <a:lumMod val="50000"/>
                  </a:schemeClr>
                </a:solidFill>
              </a:rPr>
              <a:t>interprets</a:t>
            </a:r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 the client’s </a:t>
            </a:r>
            <a:r>
              <a:rPr lang="en-US" sz="1067" dirty="0" err="1">
                <a:solidFill>
                  <a:schemeClr val="accent1">
                    <a:lumMod val="50000"/>
                  </a:schemeClr>
                </a:solidFill>
              </a:rPr>
              <a:t>tokenless</a:t>
            </a:r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 (or insufficient-token) resource request</a:t>
            </a:r>
            <a:endParaRPr lang="en-US" sz="1067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DD162E8-8FED-F64F-A555-49B4791F0DDE}"/>
              </a:ext>
            </a:extLst>
          </p:cNvPr>
          <p:cNvSpPr/>
          <p:nvPr/>
        </p:nvSpPr>
        <p:spPr>
          <a:xfrm>
            <a:off x="686229" y="2409681"/>
            <a:ext cx="3706719" cy="4479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The RS must be able to tell from the client’s request context </a:t>
            </a:r>
            <a:r>
              <a:rPr lang="en-US" sz="1067" b="1" dirty="0">
                <a:solidFill>
                  <a:schemeClr val="accent1">
                    <a:lumMod val="50000"/>
                  </a:schemeClr>
                </a:solidFill>
              </a:rPr>
              <a:t>which RO and AS were meant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9D1F88-AA93-424C-ACAC-0228A4F58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295" y="1040821"/>
            <a:ext cx="4442373" cy="32083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4CA2C7-D46E-E84E-B0D5-0DE4D14D0019}"/>
              </a:ext>
            </a:extLst>
          </p:cNvPr>
          <p:cNvSpPr txBox="1"/>
          <p:nvPr/>
        </p:nvSpPr>
        <p:spPr>
          <a:xfrm>
            <a:off x="2723373" y="4163660"/>
            <a:ext cx="3738631" cy="2328779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chemeClr val="accent2">
                    <a:lumMod val="75000"/>
                  </a:schemeClr>
                </a:solidFill>
                <a:cs typeface="Courier New" panose="02070309020205020404" pitchFamily="49" charset="0"/>
              </a:rPr>
              <a:t>Request:</a:t>
            </a:r>
            <a:endParaRPr lang="en-US" sz="1333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POST /perm/ HTTP/1.1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Content-Type: application/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json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Host: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as.example.com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Authorization: Bearer MHg3OUZEQkZBMjcx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{ 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"resource_id":"rsrc1",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resource_scopes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":[ 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"patient/*.read"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78B87B-48FB-7B4A-9597-026ED78CE258}"/>
              </a:ext>
            </a:extLst>
          </p:cNvPr>
          <p:cNvSpPr txBox="1"/>
          <p:nvPr/>
        </p:nvSpPr>
        <p:spPr>
          <a:xfrm>
            <a:off x="6729251" y="4881805"/>
            <a:ext cx="3738631" cy="1590115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chemeClr val="accent6">
                    <a:lumMod val="75000"/>
                  </a:schemeClr>
                </a:solidFill>
                <a:cs typeface="Courier New" panose="02070309020205020404" pitchFamily="49" charset="0"/>
              </a:rPr>
              <a:t>Response:</a:t>
            </a:r>
            <a:endParaRPr lang="en-US" sz="1333" b="1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HTTP/1.1 201 Created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Content-Type: application/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json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{ 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"Ticket":"016f84e8-f9b9-11e0-bd6f-0021cc6004de"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4664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8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77CE7-7BCA-6446-A48F-B7D76F91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50" y="166964"/>
            <a:ext cx="4528032" cy="780632"/>
          </a:xfrm>
        </p:spPr>
        <p:txBody>
          <a:bodyPr>
            <a:noAutofit/>
          </a:bodyPr>
          <a:lstStyle/>
          <a:p>
            <a:r>
              <a:rPr lang="en-US" sz="3200" dirty="0"/>
              <a:t>The token introspection endpoint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E6813-8987-3E42-A86C-BADFFCA65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B6AE-E1BF-994E-8E90-6BA7B36DE5DD}" type="slidenum">
              <a:rPr lang="en-US" smtClean="0"/>
              <a:t>32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FD60562-F6FC-EF48-B810-6F778A7778B0}"/>
              </a:ext>
            </a:extLst>
          </p:cNvPr>
          <p:cNvSpPr/>
          <p:nvPr/>
        </p:nvSpPr>
        <p:spPr>
          <a:xfrm>
            <a:off x="686230" y="1517419"/>
            <a:ext cx="3706719" cy="4479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UMA </a:t>
            </a:r>
            <a:r>
              <a:rPr lang="en-US" sz="1067" b="1" dirty="0">
                <a:solidFill>
                  <a:schemeClr val="accent1">
                    <a:lumMod val="50000"/>
                  </a:schemeClr>
                </a:solidFill>
              </a:rPr>
              <a:t>enhances</a:t>
            </a:r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 the token introspection response object</a:t>
            </a:r>
            <a:endParaRPr lang="en-US" sz="1067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DD162E8-8FED-F64F-A555-49B4791F0DDE}"/>
              </a:ext>
            </a:extLst>
          </p:cNvPr>
          <p:cNvSpPr/>
          <p:nvPr/>
        </p:nvSpPr>
        <p:spPr>
          <a:xfrm>
            <a:off x="686229" y="2160832"/>
            <a:ext cx="3706719" cy="4479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US" sz="1067" b="1" dirty="0">
                <a:solidFill>
                  <a:schemeClr val="accent1">
                    <a:lumMod val="50000"/>
                  </a:schemeClr>
                </a:solidFill>
              </a:rPr>
              <a:t>permissions claim</a:t>
            </a:r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 is added, with resource ID-bound scopes</a:t>
            </a:r>
            <a:endParaRPr lang="en-US" sz="1067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9E7B16-B1E5-994B-BB94-DBB24F1E7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906" y="980009"/>
            <a:ext cx="4139789" cy="26529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3E5CFD-580F-AC40-8BC8-D27B48275D36}"/>
              </a:ext>
            </a:extLst>
          </p:cNvPr>
          <p:cNvSpPr txBox="1"/>
          <p:nvPr/>
        </p:nvSpPr>
        <p:spPr>
          <a:xfrm>
            <a:off x="348519" y="5135567"/>
            <a:ext cx="3738631" cy="1220783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chemeClr val="accent2">
                    <a:lumMod val="75000"/>
                  </a:schemeClr>
                </a:solidFill>
                <a:cs typeface="Courier New" panose="02070309020205020404" pitchFamily="49" charset="0"/>
              </a:rPr>
              <a:t>Request: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POST /introspect HTTP/1.1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Host: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as.example.com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Authorization: Bearer MHg3OUZEQkZBMjcx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token=mF_9.B5f-4.1JqM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6668DA-3457-C74E-A4CB-0953A2A182C5}"/>
              </a:ext>
            </a:extLst>
          </p:cNvPr>
          <p:cNvSpPr txBox="1"/>
          <p:nvPr/>
        </p:nvSpPr>
        <p:spPr>
          <a:xfrm>
            <a:off x="4197987" y="2767302"/>
            <a:ext cx="3738631" cy="3621441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chemeClr val="accent6">
                    <a:lumMod val="75000"/>
                  </a:schemeClr>
                </a:solidFill>
                <a:cs typeface="Courier New" panose="02070309020205020404" pitchFamily="49" charset="0"/>
              </a:rPr>
              <a:t>Response: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HTTP/1.1 200 OK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Content-Type: application/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json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Cache-Control: no-store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{ 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active":true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"exp":1256953732,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"iat":1256912345,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"permissions":[ 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{ 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"resource_id":"rsrc1",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resource_scopes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":[ 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"patient/*.read"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],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"exp":1256953732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2764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B063A-6EDB-3146-B3DB-4FA43FA7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Authorization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98502-85A5-F540-806C-7DA3A4E2FE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3AEFC-56C2-7E45-9869-9166F738E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29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F755B9-3F14-0D4C-BCFC-3599C2F85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34" y="1363134"/>
            <a:ext cx="6773333" cy="4131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8046A4-6BFC-604F-8810-4FB3822D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337446"/>
            <a:ext cx="11449260" cy="780632"/>
          </a:xfrm>
        </p:spPr>
        <p:txBody>
          <a:bodyPr>
            <a:normAutofit fontScale="90000"/>
          </a:bodyPr>
          <a:lstStyle/>
          <a:p>
            <a:r>
              <a:rPr lang="en-US" dirty="0"/>
              <a:t>Authorization assessment: how the AS adheres to the RO’s wishes in the larger context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F6B3A-CCBF-5341-9A29-8383ADC44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B6AE-E1BF-994E-8E90-6BA7B36DE5DD}" type="slidenum">
              <a:rPr lang="en-US" smtClean="0"/>
              <a:t>34</a:t>
            </a:fld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255D279-EB9A-834F-BA39-307BF6086654}"/>
              </a:ext>
            </a:extLst>
          </p:cNvPr>
          <p:cNvSpPr/>
          <p:nvPr/>
        </p:nvSpPr>
        <p:spPr>
          <a:xfrm>
            <a:off x="686230" y="1542048"/>
            <a:ext cx="3706719" cy="4479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The client can request scopes at the token endpoint, but must have </a:t>
            </a:r>
            <a:r>
              <a:rPr lang="en-US" sz="1067" b="1" dirty="0">
                <a:solidFill>
                  <a:schemeClr val="accent1">
                    <a:lumMod val="50000"/>
                  </a:schemeClr>
                </a:solidFill>
              </a:rPr>
              <a:t>pre-registered </a:t>
            </a:r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them with the AS for it to work</a:t>
            </a:r>
            <a:endParaRPr lang="en-US" sz="1067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227BB87-427C-DE43-A158-3335EC33BF51}"/>
              </a:ext>
            </a:extLst>
          </p:cNvPr>
          <p:cNvSpPr/>
          <p:nvPr/>
        </p:nvSpPr>
        <p:spPr>
          <a:xfrm>
            <a:off x="8183563" y="3401239"/>
            <a:ext cx="3706719" cy="4479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Permissions associated with the ticket can </a:t>
            </a:r>
            <a:r>
              <a:rPr lang="en-US" sz="1067" b="1" dirty="0">
                <a:solidFill>
                  <a:schemeClr val="accent1">
                    <a:lumMod val="50000"/>
                  </a:schemeClr>
                </a:solidFill>
              </a:rPr>
              <a:t>add </a:t>
            </a:r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to total requested scopes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5645774-E5B7-CC46-90C0-C3150873196E}"/>
              </a:ext>
            </a:extLst>
          </p:cNvPr>
          <p:cNvSpPr/>
          <p:nvPr/>
        </p:nvSpPr>
        <p:spPr>
          <a:xfrm>
            <a:off x="4242641" y="5885920"/>
            <a:ext cx="3706719" cy="4479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If authorization assessment results in only a subset of client-desired scopes, the AS can </a:t>
            </a:r>
            <a:r>
              <a:rPr lang="en-US" sz="1067" b="1" dirty="0">
                <a:solidFill>
                  <a:schemeClr val="accent1">
                    <a:lumMod val="50000"/>
                  </a:schemeClr>
                </a:solidFill>
              </a:rPr>
              <a:t>choose to error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0D31B88-A46C-BD48-9B2B-1A005D48ADC4}"/>
              </a:ext>
            </a:extLst>
          </p:cNvPr>
          <p:cNvSpPr/>
          <p:nvPr/>
        </p:nvSpPr>
        <p:spPr>
          <a:xfrm>
            <a:off x="686229" y="2196329"/>
            <a:ext cx="3706719" cy="4479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The AS treats the scopes in this intersection as matching </a:t>
            </a:r>
            <a:r>
              <a:rPr lang="en-US" sz="1067" b="1" i="1" dirty="0">
                <a:solidFill>
                  <a:schemeClr val="accent1">
                    <a:lumMod val="50000"/>
                  </a:schemeClr>
                </a:solidFill>
              </a:rPr>
              <a:t>any</a:t>
            </a:r>
            <a:r>
              <a:rPr lang="en-US" sz="1067" b="1" dirty="0">
                <a:solidFill>
                  <a:schemeClr val="accent1">
                    <a:lumMod val="50000"/>
                  </a:schemeClr>
                </a:solidFill>
              </a:rPr>
              <a:t> available scope </a:t>
            </a:r>
            <a:r>
              <a:rPr lang="en-US" sz="1067" dirty="0">
                <a:solidFill>
                  <a:schemeClr val="accent1">
                    <a:lumMod val="50000"/>
                  </a:schemeClr>
                </a:solidFill>
              </a:rPr>
              <a:t>associated with a resource in the ticket</a:t>
            </a:r>
            <a:endParaRPr lang="en-US" sz="1067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0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B063A-6EDB-3146-B3DB-4FA43FA7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and “BLT” implications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98502-85A5-F540-806C-7DA3A4E2FE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3AEFC-56C2-7E45-9869-9166F738E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914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C314-6C09-5E47-9493-44D014342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 for privacy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61574-E378-CB4E-8EDA-B0DD072F9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154"/>
            <a:ext cx="10515600" cy="479219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Features relevant to privacy regulations (GDPR, CCPA, OB, PSD2, CDR, HHS ONC info blocking rules...):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Asynchronous resource owner control of grants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Enabling resource owner to monitor and manage grants from a “dashboard”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Auditability of grants (consent) and PAT-authorized AS-RS interactions</a:t>
            </a:r>
          </a:p>
          <a:p>
            <a:pPr>
              <a:spcBef>
                <a:spcPts val="600"/>
              </a:spcBef>
            </a:pPr>
            <a:r>
              <a:rPr lang="en-US" dirty="0"/>
              <a:t>Work is well along on an UMA business model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Modeling real-life data-sharing relationships and legal devices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Technical artifacts are mapped to devices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Goal: tear down artifacts and build up new ones in response to state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DF8D3-8B44-5A46-8906-0BAA3A29A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625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C314-6C09-5E47-9493-44D01434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103"/>
            <a:ext cx="10515600" cy="858556"/>
          </a:xfrm>
        </p:spPr>
        <p:txBody>
          <a:bodyPr>
            <a:normAutofit fontScale="90000"/>
          </a:bodyPr>
          <a:lstStyle/>
          <a:p>
            <a:r>
              <a:rPr lang="en-US" dirty="0"/>
              <a:t>(Most) legal relationships in the business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DF8D3-8B44-5A46-8906-0BAA3A29A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37</a:t>
            </a:fld>
            <a:endParaRPr lang="en-US"/>
          </a:p>
        </p:txBody>
      </p:sp>
      <p:sp>
        <p:nvSpPr>
          <p:cNvPr id="5" name="Google Shape;146;p19">
            <a:extLst>
              <a:ext uri="{FF2B5EF4-FFF2-40B4-BE49-F238E27FC236}">
                <a16:creationId xmlns:a16="http://schemas.microsoft.com/office/drawing/2014/main" id="{4F1E5A61-CCB0-174E-B222-72E0C856815F}"/>
              </a:ext>
            </a:extLst>
          </p:cNvPr>
          <p:cNvSpPr/>
          <p:nvPr/>
        </p:nvSpPr>
        <p:spPr>
          <a:xfrm>
            <a:off x="9760300" y="4870733"/>
            <a:ext cx="1124800" cy="484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solidFill>
                  <a:srgbClr val="FF9900"/>
                </a:solidFill>
              </a:rPr>
              <a:t>client</a:t>
            </a:r>
            <a:endParaRPr sz="1600" b="1">
              <a:solidFill>
                <a:srgbClr val="FF9900"/>
              </a:solidFill>
            </a:endParaRPr>
          </a:p>
        </p:txBody>
      </p:sp>
      <p:sp>
        <p:nvSpPr>
          <p:cNvPr id="6" name="Google Shape;147;p19">
            <a:extLst>
              <a:ext uri="{FF2B5EF4-FFF2-40B4-BE49-F238E27FC236}">
                <a16:creationId xmlns:a16="http://schemas.microsoft.com/office/drawing/2014/main" id="{03FD752D-7F9E-924E-B71F-2904B05899D4}"/>
              </a:ext>
            </a:extLst>
          </p:cNvPr>
          <p:cNvSpPr/>
          <p:nvPr/>
        </p:nvSpPr>
        <p:spPr>
          <a:xfrm>
            <a:off x="5188100" y="4870717"/>
            <a:ext cx="2236800" cy="484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solidFill>
                  <a:srgbClr val="FF9900"/>
                </a:solidFill>
              </a:rPr>
              <a:t>resource server</a:t>
            </a:r>
            <a:endParaRPr sz="1600" b="1">
              <a:solidFill>
                <a:srgbClr val="FF9900"/>
              </a:solidFill>
            </a:endParaRPr>
          </a:p>
        </p:txBody>
      </p:sp>
      <p:sp>
        <p:nvSpPr>
          <p:cNvPr id="7" name="Google Shape;148;p19">
            <a:extLst>
              <a:ext uri="{FF2B5EF4-FFF2-40B4-BE49-F238E27FC236}">
                <a16:creationId xmlns:a16="http://schemas.microsoft.com/office/drawing/2014/main" id="{90847FC2-9927-C648-AD14-B040053F9A92}"/>
              </a:ext>
            </a:extLst>
          </p:cNvPr>
          <p:cNvSpPr/>
          <p:nvPr/>
        </p:nvSpPr>
        <p:spPr>
          <a:xfrm>
            <a:off x="953100" y="4870733"/>
            <a:ext cx="2543200" cy="484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solidFill>
                  <a:srgbClr val="FF9900"/>
                </a:solidFill>
              </a:rPr>
              <a:t>authorization server</a:t>
            </a:r>
            <a:endParaRPr sz="1600" b="1">
              <a:solidFill>
                <a:srgbClr val="FF9900"/>
              </a:solidFill>
            </a:endParaRPr>
          </a:p>
        </p:txBody>
      </p:sp>
      <p:sp>
        <p:nvSpPr>
          <p:cNvPr id="8" name="Google Shape;149;p19">
            <a:extLst>
              <a:ext uri="{FF2B5EF4-FFF2-40B4-BE49-F238E27FC236}">
                <a16:creationId xmlns:a16="http://schemas.microsoft.com/office/drawing/2014/main" id="{81AEDB5D-3532-464E-80AB-B12331BC6807}"/>
              </a:ext>
            </a:extLst>
          </p:cNvPr>
          <p:cNvSpPr/>
          <p:nvPr/>
        </p:nvSpPr>
        <p:spPr>
          <a:xfrm>
            <a:off x="9213700" y="1112067"/>
            <a:ext cx="2218800" cy="484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solidFill>
                  <a:srgbClr val="FF9900"/>
                </a:solidFill>
              </a:rPr>
              <a:t>requesting party</a:t>
            </a:r>
            <a:endParaRPr sz="1600" b="1">
              <a:solidFill>
                <a:srgbClr val="FF9900"/>
              </a:solidFill>
            </a:endParaRPr>
          </a:p>
        </p:txBody>
      </p:sp>
      <p:sp>
        <p:nvSpPr>
          <p:cNvPr id="9" name="Google Shape;150;p19">
            <a:extLst>
              <a:ext uri="{FF2B5EF4-FFF2-40B4-BE49-F238E27FC236}">
                <a16:creationId xmlns:a16="http://schemas.microsoft.com/office/drawing/2014/main" id="{C400BFDE-8275-5C4C-A0A3-F17B79103B8C}"/>
              </a:ext>
            </a:extLst>
          </p:cNvPr>
          <p:cNvSpPr/>
          <p:nvPr/>
        </p:nvSpPr>
        <p:spPr>
          <a:xfrm>
            <a:off x="1127300" y="1112067"/>
            <a:ext cx="2236800" cy="484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solidFill>
                  <a:srgbClr val="FF9900"/>
                </a:solidFill>
              </a:rPr>
              <a:t>resource owner</a:t>
            </a:r>
            <a:endParaRPr sz="1600" b="1">
              <a:solidFill>
                <a:srgbClr val="FF9900"/>
              </a:solidFill>
            </a:endParaRPr>
          </a:p>
        </p:txBody>
      </p:sp>
      <p:cxnSp>
        <p:nvCxnSpPr>
          <p:cNvPr id="10" name="Google Shape;151;p19">
            <a:extLst>
              <a:ext uri="{FF2B5EF4-FFF2-40B4-BE49-F238E27FC236}">
                <a16:creationId xmlns:a16="http://schemas.microsoft.com/office/drawing/2014/main" id="{0A465A58-8D09-F24B-95F7-2B7E6EB29622}"/>
              </a:ext>
            </a:extLst>
          </p:cNvPr>
          <p:cNvCxnSpPr>
            <a:stCxn id="24" idx="2"/>
            <a:endCxn id="14" idx="0"/>
          </p:cNvCxnSpPr>
          <p:nvPr/>
        </p:nvCxnSpPr>
        <p:spPr>
          <a:xfrm rot="-5400000" flipH="1">
            <a:off x="8685900" y="3615933"/>
            <a:ext cx="3274400" cy="800"/>
          </a:xfrm>
          <a:prstGeom prst="curvedConnector3">
            <a:avLst>
              <a:gd name="adj1" fmla="val 49998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11" name="Google Shape;154;p19">
            <a:extLst>
              <a:ext uri="{FF2B5EF4-FFF2-40B4-BE49-F238E27FC236}">
                <a16:creationId xmlns:a16="http://schemas.microsoft.com/office/drawing/2014/main" id="{A4A87E73-CD82-9748-AD0C-9041C6D3EF2C}"/>
              </a:ext>
            </a:extLst>
          </p:cNvPr>
          <p:cNvCxnSpPr>
            <a:stCxn id="12" idx="2"/>
            <a:endCxn id="25" idx="0"/>
          </p:cNvCxnSpPr>
          <p:nvPr/>
        </p:nvCxnSpPr>
        <p:spPr>
          <a:xfrm rot="-5400000" flipH="1">
            <a:off x="2638700" y="1585733"/>
            <a:ext cx="3274400" cy="4061200"/>
          </a:xfrm>
          <a:prstGeom prst="curvedConnector3">
            <a:avLst>
              <a:gd name="adj1" fmla="val 49998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triangle" w="med" len="med"/>
          </a:ln>
        </p:spPr>
      </p:cxnSp>
      <p:sp>
        <p:nvSpPr>
          <p:cNvPr id="12" name="Google Shape;155;p19">
            <a:extLst>
              <a:ext uri="{FF2B5EF4-FFF2-40B4-BE49-F238E27FC236}">
                <a16:creationId xmlns:a16="http://schemas.microsoft.com/office/drawing/2014/main" id="{46B100DC-EDE0-E043-A737-60BD49FC4EFA}"/>
              </a:ext>
            </a:extLst>
          </p:cNvPr>
          <p:cNvSpPr/>
          <p:nvPr/>
        </p:nvSpPr>
        <p:spPr>
          <a:xfrm>
            <a:off x="595500" y="1494733"/>
            <a:ext cx="3299600" cy="484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solidFill>
                  <a:srgbClr val="0000FF"/>
                </a:solidFill>
              </a:rPr>
              <a:t>Resource Rights Administrator</a:t>
            </a:r>
            <a:endParaRPr sz="1600" b="1">
              <a:solidFill>
                <a:srgbClr val="0000FF"/>
              </a:solidFill>
            </a:endParaRPr>
          </a:p>
        </p:txBody>
      </p:sp>
      <p:sp>
        <p:nvSpPr>
          <p:cNvPr id="13" name="Google Shape;158;p19">
            <a:extLst>
              <a:ext uri="{FF2B5EF4-FFF2-40B4-BE49-F238E27FC236}">
                <a16:creationId xmlns:a16="http://schemas.microsoft.com/office/drawing/2014/main" id="{CEBB91D4-D9E0-334F-B30E-89D440B3B7E1}"/>
              </a:ext>
            </a:extLst>
          </p:cNvPr>
          <p:cNvSpPr/>
          <p:nvPr/>
        </p:nvSpPr>
        <p:spPr>
          <a:xfrm>
            <a:off x="632300" y="5253400"/>
            <a:ext cx="3226000" cy="484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solidFill>
                  <a:srgbClr val="0000FF"/>
                </a:solidFill>
              </a:rPr>
              <a:t>Authorization Server Operator</a:t>
            </a:r>
            <a:endParaRPr sz="1600" b="1">
              <a:solidFill>
                <a:srgbClr val="0000FF"/>
              </a:solidFill>
            </a:endParaRPr>
          </a:p>
        </p:txBody>
      </p:sp>
      <p:sp>
        <p:nvSpPr>
          <p:cNvPr id="14" name="Google Shape;153;p19">
            <a:extLst>
              <a:ext uri="{FF2B5EF4-FFF2-40B4-BE49-F238E27FC236}">
                <a16:creationId xmlns:a16="http://schemas.microsoft.com/office/drawing/2014/main" id="{9B892861-6AFA-0541-BDFB-031E62CFB221}"/>
              </a:ext>
            </a:extLst>
          </p:cNvPr>
          <p:cNvSpPr/>
          <p:nvPr/>
        </p:nvSpPr>
        <p:spPr>
          <a:xfrm>
            <a:off x="9323100" y="5253400"/>
            <a:ext cx="1999200" cy="484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solidFill>
                  <a:srgbClr val="0000FF"/>
                </a:solidFill>
              </a:rPr>
              <a:t>Client Operator</a:t>
            </a:r>
            <a:endParaRPr sz="1600" b="1">
              <a:solidFill>
                <a:srgbClr val="0000FF"/>
              </a:solidFill>
            </a:endParaRPr>
          </a:p>
        </p:txBody>
      </p:sp>
      <p:cxnSp>
        <p:nvCxnSpPr>
          <p:cNvPr id="15" name="Google Shape;159;p19">
            <a:extLst>
              <a:ext uri="{FF2B5EF4-FFF2-40B4-BE49-F238E27FC236}">
                <a16:creationId xmlns:a16="http://schemas.microsoft.com/office/drawing/2014/main" id="{AFD26E67-AD44-8545-97F3-D8E55A6E8E82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 rot="-5400000" flipH="1">
            <a:off x="608500" y="3615933"/>
            <a:ext cx="3274400" cy="800"/>
          </a:xfrm>
          <a:prstGeom prst="curvedConnector3">
            <a:avLst>
              <a:gd name="adj1" fmla="val 49998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16" name="Google Shape;160;p19">
            <a:extLst>
              <a:ext uri="{FF2B5EF4-FFF2-40B4-BE49-F238E27FC236}">
                <a16:creationId xmlns:a16="http://schemas.microsoft.com/office/drawing/2014/main" id="{BFEADA62-1E10-1E4D-BB66-8D174BFF0D67}"/>
              </a:ext>
            </a:extLst>
          </p:cNvPr>
          <p:cNvCxnSpPr>
            <a:stCxn id="13" idx="2"/>
            <a:endCxn id="25" idx="2"/>
          </p:cNvCxnSpPr>
          <p:nvPr/>
        </p:nvCxnSpPr>
        <p:spPr>
          <a:xfrm rot="-5400000" flipH="1">
            <a:off x="4275500" y="3707600"/>
            <a:ext cx="800" cy="4061200"/>
          </a:xfrm>
          <a:prstGeom prst="curvedConnector3">
            <a:avLst>
              <a:gd name="adj1" fmla="val 657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triangle" w="med" len="med"/>
          </a:ln>
        </p:spPr>
      </p:cxnSp>
      <p:sp>
        <p:nvSpPr>
          <p:cNvPr id="17" name="Google Shape;161;p19">
            <a:extLst>
              <a:ext uri="{FF2B5EF4-FFF2-40B4-BE49-F238E27FC236}">
                <a16:creationId xmlns:a16="http://schemas.microsoft.com/office/drawing/2014/main" id="{B6813AB6-0A22-7643-95F8-2028118D1DEF}"/>
              </a:ext>
            </a:extLst>
          </p:cNvPr>
          <p:cNvSpPr/>
          <p:nvPr/>
        </p:nvSpPr>
        <p:spPr>
          <a:xfrm>
            <a:off x="9411500" y="3218892"/>
            <a:ext cx="1910800" cy="484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>
                <a:solidFill>
                  <a:srgbClr val="0000FF"/>
                </a:solidFill>
              </a:rPr>
              <a:t>Delegates-seek- authority-to</a:t>
            </a:r>
            <a:endParaRPr sz="1333">
              <a:solidFill>
                <a:srgbClr val="0000FF"/>
              </a:solidFill>
            </a:endParaRPr>
          </a:p>
        </p:txBody>
      </p:sp>
      <p:cxnSp>
        <p:nvCxnSpPr>
          <p:cNvPr id="18" name="Google Shape;162;p19">
            <a:extLst>
              <a:ext uri="{FF2B5EF4-FFF2-40B4-BE49-F238E27FC236}">
                <a16:creationId xmlns:a16="http://schemas.microsoft.com/office/drawing/2014/main" id="{123CF065-2560-0B42-A846-BAA98ACCE463}"/>
              </a:ext>
            </a:extLst>
          </p:cNvPr>
          <p:cNvCxnSpPr>
            <a:stCxn id="24" idx="2"/>
            <a:endCxn id="13" idx="0"/>
          </p:cNvCxnSpPr>
          <p:nvPr/>
        </p:nvCxnSpPr>
        <p:spPr>
          <a:xfrm rot="5400000">
            <a:off x="4646700" y="-422467"/>
            <a:ext cx="3274400" cy="8077600"/>
          </a:xfrm>
          <a:prstGeom prst="curvedConnector3">
            <a:avLst>
              <a:gd name="adj1" fmla="val 49998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19" name="Google Shape;163;p19">
            <a:extLst>
              <a:ext uri="{FF2B5EF4-FFF2-40B4-BE49-F238E27FC236}">
                <a16:creationId xmlns:a16="http://schemas.microsoft.com/office/drawing/2014/main" id="{CB5D9628-B3B9-8243-B7A2-BB0B0877A2A0}"/>
              </a:ext>
            </a:extLst>
          </p:cNvPr>
          <p:cNvCxnSpPr>
            <a:stCxn id="13" idx="3"/>
            <a:endCxn id="24" idx="1"/>
          </p:cNvCxnSpPr>
          <p:nvPr/>
        </p:nvCxnSpPr>
        <p:spPr>
          <a:xfrm rot="10800000" flipH="1">
            <a:off x="3858300" y="1736800"/>
            <a:ext cx="5102800" cy="3758800"/>
          </a:xfrm>
          <a:prstGeom prst="curvedConnector3">
            <a:avLst>
              <a:gd name="adj1" fmla="val 4228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triangle" w="med" len="med"/>
          </a:ln>
        </p:spPr>
      </p:cxnSp>
      <p:sp>
        <p:nvSpPr>
          <p:cNvPr id="20" name="Google Shape;164;p19">
            <a:extLst>
              <a:ext uri="{FF2B5EF4-FFF2-40B4-BE49-F238E27FC236}">
                <a16:creationId xmlns:a16="http://schemas.microsoft.com/office/drawing/2014/main" id="{4E13E55B-D209-CB49-8F8D-4216A2FD548B}"/>
              </a:ext>
            </a:extLst>
          </p:cNvPr>
          <p:cNvSpPr/>
          <p:nvPr/>
        </p:nvSpPr>
        <p:spPr>
          <a:xfrm>
            <a:off x="5807300" y="2318884"/>
            <a:ext cx="1806000" cy="484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 dirty="0">
                <a:solidFill>
                  <a:srgbClr val="0000FF"/>
                </a:solidFill>
              </a:rPr>
              <a:t>Licenses-perm-getting-to</a:t>
            </a:r>
            <a:endParaRPr sz="1333" dirty="0">
              <a:solidFill>
                <a:srgbClr val="0000FF"/>
              </a:solidFill>
            </a:endParaRPr>
          </a:p>
        </p:txBody>
      </p:sp>
      <p:sp>
        <p:nvSpPr>
          <p:cNvPr id="21" name="Google Shape;165;p19">
            <a:extLst>
              <a:ext uri="{FF2B5EF4-FFF2-40B4-BE49-F238E27FC236}">
                <a16:creationId xmlns:a16="http://schemas.microsoft.com/office/drawing/2014/main" id="{184B083A-8027-9F4F-9E49-0DD3D0F71D26}"/>
              </a:ext>
            </a:extLst>
          </p:cNvPr>
          <p:cNvSpPr/>
          <p:nvPr/>
        </p:nvSpPr>
        <p:spPr>
          <a:xfrm>
            <a:off x="1443833" y="3218892"/>
            <a:ext cx="1739600" cy="484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 dirty="0">
                <a:solidFill>
                  <a:srgbClr val="0000FF"/>
                </a:solidFill>
              </a:rPr>
              <a:t>Delegates-perm-authority-to</a:t>
            </a:r>
            <a:endParaRPr sz="1333" dirty="0">
              <a:solidFill>
                <a:srgbClr val="0000FF"/>
              </a:solidFill>
            </a:endParaRPr>
          </a:p>
        </p:txBody>
      </p:sp>
      <p:sp>
        <p:nvSpPr>
          <p:cNvPr id="22" name="Google Shape;166;p19">
            <a:extLst>
              <a:ext uri="{FF2B5EF4-FFF2-40B4-BE49-F238E27FC236}">
                <a16:creationId xmlns:a16="http://schemas.microsoft.com/office/drawing/2014/main" id="{857E63F5-C248-3845-996B-8B6CC88883B2}"/>
              </a:ext>
            </a:extLst>
          </p:cNvPr>
          <p:cNvSpPr/>
          <p:nvPr/>
        </p:nvSpPr>
        <p:spPr>
          <a:xfrm>
            <a:off x="3407084" y="3239375"/>
            <a:ext cx="1739600" cy="484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>
                <a:solidFill>
                  <a:srgbClr val="0000FF"/>
                </a:solidFill>
              </a:rPr>
              <a:t>Delegates-mgmt-to</a:t>
            </a:r>
            <a:endParaRPr sz="1333">
              <a:solidFill>
                <a:srgbClr val="0000FF"/>
              </a:solidFill>
            </a:endParaRPr>
          </a:p>
        </p:txBody>
      </p:sp>
      <p:sp>
        <p:nvSpPr>
          <p:cNvPr id="23" name="Google Shape;167;p19">
            <a:extLst>
              <a:ext uri="{FF2B5EF4-FFF2-40B4-BE49-F238E27FC236}">
                <a16:creationId xmlns:a16="http://schemas.microsoft.com/office/drawing/2014/main" id="{D00ACF2E-70F2-314B-A219-727C0B91E75E}"/>
              </a:ext>
            </a:extLst>
          </p:cNvPr>
          <p:cNvSpPr/>
          <p:nvPr/>
        </p:nvSpPr>
        <p:spPr>
          <a:xfrm>
            <a:off x="6369200" y="3218916"/>
            <a:ext cx="1860800" cy="484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>
                <a:solidFill>
                  <a:srgbClr val="0000FF"/>
                </a:solidFill>
              </a:rPr>
              <a:t>Permits-knowing- claims</a:t>
            </a:r>
            <a:endParaRPr sz="1333">
              <a:solidFill>
                <a:srgbClr val="0000FF"/>
              </a:solidFill>
            </a:endParaRPr>
          </a:p>
        </p:txBody>
      </p:sp>
      <p:sp>
        <p:nvSpPr>
          <p:cNvPr id="24" name="Google Shape;152;p19">
            <a:extLst>
              <a:ext uri="{FF2B5EF4-FFF2-40B4-BE49-F238E27FC236}">
                <a16:creationId xmlns:a16="http://schemas.microsoft.com/office/drawing/2014/main" id="{C5EFF809-15AE-9F48-84ED-F38ACF58B837}"/>
              </a:ext>
            </a:extLst>
          </p:cNvPr>
          <p:cNvSpPr/>
          <p:nvPr/>
        </p:nvSpPr>
        <p:spPr>
          <a:xfrm>
            <a:off x="8961100" y="1494733"/>
            <a:ext cx="2723200" cy="484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solidFill>
                  <a:srgbClr val="0000FF"/>
                </a:solidFill>
              </a:rPr>
              <a:t>Requesting Agent</a:t>
            </a:r>
            <a:endParaRPr sz="1600" b="1">
              <a:solidFill>
                <a:srgbClr val="0000FF"/>
              </a:solidFill>
            </a:endParaRPr>
          </a:p>
        </p:txBody>
      </p:sp>
      <p:sp>
        <p:nvSpPr>
          <p:cNvPr id="25" name="Google Shape;156;p19">
            <a:extLst>
              <a:ext uri="{FF2B5EF4-FFF2-40B4-BE49-F238E27FC236}">
                <a16:creationId xmlns:a16="http://schemas.microsoft.com/office/drawing/2014/main" id="{2936FE4D-A26A-2C45-A4D3-9ED86992DD20}"/>
              </a:ext>
            </a:extLst>
          </p:cNvPr>
          <p:cNvSpPr/>
          <p:nvPr/>
        </p:nvSpPr>
        <p:spPr>
          <a:xfrm>
            <a:off x="4786500" y="5253400"/>
            <a:ext cx="3040000" cy="484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solidFill>
                  <a:srgbClr val="0000FF"/>
                </a:solidFill>
              </a:rPr>
              <a:t>Resource Server Operator</a:t>
            </a:r>
            <a:endParaRPr sz="1600" b="1">
              <a:solidFill>
                <a:srgbClr val="0000FF"/>
              </a:solidFill>
            </a:endParaRPr>
          </a:p>
        </p:txBody>
      </p:sp>
      <p:sp>
        <p:nvSpPr>
          <p:cNvPr id="26" name="Google Shape;168;p19">
            <a:extLst>
              <a:ext uri="{FF2B5EF4-FFF2-40B4-BE49-F238E27FC236}">
                <a16:creationId xmlns:a16="http://schemas.microsoft.com/office/drawing/2014/main" id="{082EED39-C09C-9147-9D21-4C5533BACCAF}"/>
              </a:ext>
            </a:extLst>
          </p:cNvPr>
          <p:cNvSpPr/>
          <p:nvPr/>
        </p:nvSpPr>
        <p:spPr>
          <a:xfrm>
            <a:off x="2777033" y="5952700"/>
            <a:ext cx="1658000" cy="484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>
                <a:solidFill>
                  <a:srgbClr val="0000FF"/>
                </a:solidFill>
              </a:rPr>
              <a:t>Licenses-perm-</a:t>
            </a:r>
            <a:endParaRPr sz="1333">
              <a:solidFill>
                <a:srgbClr val="0000FF"/>
              </a:solidFill>
            </a:endParaRPr>
          </a:p>
          <a:p>
            <a:pPr algn="ctr"/>
            <a:r>
              <a:rPr lang="en" sz="1333">
                <a:solidFill>
                  <a:srgbClr val="0000FF"/>
                </a:solidFill>
              </a:rPr>
              <a:t>granting-to</a:t>
            </a:r>
            <a:endParaRPr sz="1333">
              <a:solidFill>
                <a:srgbClr val="0000FF"/>
              </a:solidFill>
            </a:endParaRPr>
          </a:p>
        </p:txBody>
      </p:sp>
      <p:cxnSp>
        <p:nvCxnSpPr>
          <p:cNvPr id="27" name="Google Shape;169;p19">
            <a:extLst>
              <a:ext uri="{FF2B5EF4-FFF2-40B4-BE49-F238E27FC236}">
                <a16:creationId xmlns:a16="http://schemas.microsoft.com/office/drawing/2014/main" id="{2673E301-1E3B-4049-B4F9-72998ADF7777}"/>
              </a:ext>
            </a:extLst>
          </p:cNvPr>
          <p:cNvCxnSpPr>
            <a:stCxn id="13" idx="3"/>
            <a:endCxn id="14" idx="2"/>
          </p:cNvCxnSpPr>
          <p:nvPr/>
        </p:nvCxnSpPr>
        <p:spPr>
          <a:xfrm>
            <a:off x="3858300" y="5495600"/>
            <a:ext cx="6464400" cy="242400"/>
          </a:xfrm>
          <a:prstGeom prst="curvedConnector4">
            <a:avLst>
              <a:gd name="adj1" fmla="val 14807"/>
              <a:gd name="adj2" fmla="val 327672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triangle" w="med" len="med"/>
          </a:ln>
        </p:spPr>
      </p:cxnSp>
      <p:sp>
        <p:nvSpPr>
          <p:cNvPr id="28" name="Google Shape;170;p19">
            <a:extLst>
              <a:ext uri="{FF2B5EF4-FFF2-40B4-BE49-F238E27FC236}">
                <a16:creationId xmlns:a16="http://schemas.microsoft.com/office/drawing/2014/main" id="{E2BEAD4D-9CA2-3E46-B0C0-6109F1C7A438}"/>
              </a:ext>
            </a:extLst>
          </p:cNvPr>
          <p:cNvSpPr/>
          <p:nvPr/>
        </p:nvSpPr>
        <p:spPr>
          <a:xfrm>
            <a:off x="7583500" y="5952700"/>
            <a:ext cx="1739600" cy="484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>
                <a:solidFill>
                  <a:srgbClr val="0000FF"/>
                </a:solidFill>
              </a:rPr>
              <a:t>Licenses- perm-getting-to</a:t>
            </a:r>
            <a:endParaRPr sz="1333">
              <a:solidFill>
                <a:srgbClr val="0000FF"/>
              </a:solidFill>
            </a:endParaRPr>
          </a:p>
        </p:txBody>
      </p:sp>
      <p:sp>
        <p:nvSpPr>
          <p:cNvPr id="29" name="Google Shape;171;p19">
            <a:extLst>
              <a:ext uri="{FF2B5EF4-FFF2-40B4-BE49-F238E27FC236}">
                <a16:creationId xmlns:a16="http://schemas.microsoft.com/office/drawing/2014/main" id="{E6A72F11-92C3-E946-B710-9AB519FC7BA9}"/>
              </a:ext>
            </a:extLst>
          </p:cNvPr>
          <p:cNvSpPr txBox="1"/>
          <p:nvPr/>
        </p:nvSpPr>
        <p:spPr>
          <a:xfrm>
            <a:off x="530139" y="3177375"/>
            <a:ext cx="968800" cy="4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1200" i="1" dirty="0"/>
              <a:t>(Agency Contract)</a:t>
            </a:r>
            <a:endParaRPr sz="1200" i="1" dirty="0"/>
          </a:p>
        </p:txBody>
      </p:sp>
      <p:sp>
        <p:nvSpPr>
          <p:cNvPr id="30" name="Google Shape;172;p19">
            <a:extLst>
              <a:ext uri="{FF2B5EF4-FFF2-40B4-BE49-F238E27FC236}">
                <a16:creationId xmlns:a16="http://schemas.microsoft.com/office/drawing/2014/main" id="{3CEE1E4F-1032-8144-B968-8B6894F15746}"/>
              </a:ext>
            </a:extLst>
          </p:cNvPr>
          <p:cNvSpPr txBox="1"/>
          <p:nvPr/>
        </p:nvSpPr>
        <p:spPr>
          <a:xfrm>
            <a:off x="5107092" y="3177375"/>
            <a:ext cx="968800" cy="4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 i="1" dirty="0"/>
              <a:t>(Access Contract)</a:t>
            </a:r>
            <a:endParaRPr sz="1200" i="1" dirty="0"/>
          </a:p>
        </p:txBody>
      </p:sp>
    </p:spTree>
    <p:extLst>
      <p:ext uri="{BB962C8B-B14F-4D97-AF65-F5344CB8AC3E}">
        <p14:creationId xmlns:p14="http://schemas.microsoft.com/office/powerpoint/2010/main" val="16600618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91B14F-3666-AC40-A63A-7446E2550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99" y="613208"/>
            <a:ext cx="10786796" cy="6770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290986-9025-5F4C-805F-129368A3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654"/>
            <a:ext cx="10515600" cy="874739"/>
          </a:xfrm>
        </p:spPr>
        <p:txBody>
          <a:bodyPr/>
          <a:lstStyle/>
          <a:p>
            <a:r>
              <a:rPr lang="en-US" dirty="0"/>
              <a:t>UMA implications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58A39-18FD-FB4E-955D-F97567BA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38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08F8436-2354-1E42-87B1-1B66D8D4EFD7}"/>
              </a:ext>
            </a:extLst>
          </p:cNvPr>
          <p:cNvSpPr/>
          <p:nvPr/>
        </p:nvSpPr>
        <p:spPr>
          <a:xfrm>
            <a:off x="94131" y="842495"/>
            <a:ext cx="2299447" cy="283060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algn="ctr">
              <a:spcBef>
                <a:spcPts val="1200"/>
              </a:spcBef>
            </a:pPr>
            <a:r>
              <a:rPr lang="en-US" sz="2000" b="1" dirty="0">
                <a:solidFill>
                  <a:schemeClr val="bg1"/>
                </a:solidFill>
              </a:rPr>
              <a:t>…for the client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Simpler next-step handling at every point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2FFB548-7E20-6741-8BC5-2E3073EB06A1}"/>
              </a:ext>
            </a:extLst>
          </p:cNvPr>
          <p:cNvSpPr/>
          <p:nvPr/>
        </p:nvSpPr>
        <p:spPr>
          <a:xfrm>
            <a:off x="2505637" y="842495"/>
            <a:ext cx="2299447" cy="283060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algn="ctr">
              <a:spcBef>
                <a:spcPts val="1200"/>
              </a:spcBef>
            </a:pPr>
            <a:r>
              <a:rPr lang="en-US" sz="2000" b="1" dirty="0">
                <a:solidFill>
                  <a:schemeClr val="bg1"/>
                </a:solidFill>
              </a:rPr>
              <a:t>…for the RS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Standardize management of protected resources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1430458-62B6-2040-A03E-9AB9776EAAA1}"/>
              </a:ext>
            </a:extLst>
          </p:cNvPr>
          <p:cNvSpPr/>
          <p:nvPr/>
        </p:nvSpPr>
        <p:spPr>
          <a:xfrm>
            <a:off x="4917143" y="842495"/>
            <a:ext cx="2299447" cy="283060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algn="ctr">
              <a:spcBef>
                <a:spcPts val="1200"/>
              </a:spcBef>
            </a:pPr>
            <a:r>
              <a:rPr lang="en-US" sz="2000" b="1" dirty="0">
                <a:solidFill>
                  <a:schemeClr val="bg1"/>
                </a:solidFill>
              </a:rPr>
              <a:t>…for the RO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Control data sharing/device control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Truly delegate access to other parties using clients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02C800F-A2CC-E94A-AAE7-D960B36CB796}"/>
              </a:ext>
            </a:extLst>
          </p:cNvPr>
          <p:cNvSpPr/>
          <p:nvPr/>
        </p:nvSpPr>
        <p:spPr>
          <a:xfrm>
            <a:off x="7355543" y="842495"/>
            <a:ext cx="2299447" cy="283060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algn="ctr">
              <a:spcBef>
                <a:spcPts val="1200"/>
              </a:spcBef>
            </a:pPr>
            <a:r>
              <a:rPr lang="en-US" sz="2000" b="1" dirty="0">
                <a:solidFill>
                  <a:schemeClr val="bg1"/>
                </a:solidFill>
              </a:rPr>
              <a:t>…for the AS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Offer interoperable authorization services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Don’t have to touch data to protect it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E8F0654-7B61-3543-ACD6-2AE0022D7072}"/>
              </a:ext>
            </a:extLst>
          </p:cNvPr>
          <p:cNvSpPr/>
          <p:nvPr/>
        </p:nvSpPr>
        <p:spPr>
          <a:xfrm>
            <a:off x="9793943" y="842495"/>
            <a:ext cx="2299447" cy="283060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algn="ctr">
              <a:spcBef>
                <a:spcPts val="1200"/>
              </a:spcBef>
            </a:pPr>
            <a:r>
              <a:rPr lang="en-US" sz="2000" b="1" dirty="0">
                <a:solidFill>
                  <a:schemeClr val="bg1"/>
                </a:solidFill>
              </a:rPr>
              <a:t>…for the </a:t>
            </a:r>
            <a:r>
              <a:rPr lang="en-US" sz="2000" b="1" dirty="0" err="1">
                <a:solidFill>
                  <a:schemeClr val="bg1"/>
                </a:solidFill>
              </a:rPr>
              <a:t>RqP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Seek access to a protected resource as oneself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46EBCCD-788A-6844-B5DA-FC096EAF27B9}"/>
              </a:ext>
            </a:extLst>
          </p:cNvPr>
          <p:cNvSpPr/>
          <p:nvPr/>
        </p:nvSpPr>
        <p:spPr>
          <a:xfrm>
            <a:off x="94131" y="4231036"/>
            <a:ext cx="2299447" cy="2181721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algn="ctr">
              <a:spcBef>
                <a:spcPts val="1200"/>
              </a:spcBef>
            </a:pPr>
            <a:r>
              <a:rPr lang="en-US" sz="2000" b="1" dirty="0">
                <a:solidFill>
                  <a:schemeClr val="bg1"/>
                </a:solidFill>
              </a:rPr>
              <a:t>…for the client operator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Distinguish identities of resource owners from mere users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FDF32B9-F3EA-D140-AB2B-CBA4D5D95967}"/>
              </a:ext>
            </a:extLst>
          </p:cNvPr>
          <p:cNvSpPr/>
          <p:nvPr/>
        </p:nvSpPr>
        <p:spPr>
          <a:xfrm>
            <a:off x="2505637" y="4231036"/>
            <a:ext cx="2299447" cy="218172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algn="ctr">
              <a:spcBef>
                <a:spcPts val="1200"/>
              </a:spcBef>
            </a:pPr>
            <a:r>
              <a:rPr lang="en-US" sz="2000" b="1" dirty="0">
                <a:solidFill>
                  <a:schemeClr val="bg1"/>
                </a:solidFill>
              </a:rPr>
              <a:t>…for the resource server operator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Externalize authorization while still owning API/scopes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2292EFC-8DD9-4547-8EFB-AA7861A12F54}"/>
              </a:ext>
            </a:extLst>
          </p:cNvPr>
          <p:cNvSpPr/>
          <p:nvPr/>
        </p:nvSpPr>
        <p:spPr>
          <a:xfrm>
            <a:off x="4917143" y="4231034"/>
            <a:ext cx="2299447" cy="21817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algn="ctr">
              <a:spcBef>
                <a:spcPts val="1200"/>
              </a:spcBef>
            </a:pPr>
            <a:r>
              <a:rPr lang="en-US" sz="2000" b="1" dirty="0">
                <a:solidFill>
                  <a:schemeClr val="bg1"/>
                </a:solidFill>
              </a:rPr>
              <a:t>…for the resource rights admin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Manage sharing on behalf of data subjects, not just for oneself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4DE99E4-99CA-7349-B2A9-D563BB98F812}"/>
              </a:ext>
            </a:extLst>
          </p:cNvPr>
          <p:cNvSpPr/>
          <p:nvPr/>
        </p:nvSpPr>
        <p:spPr>
          <a:xfrm>
            <a:off x="7355543" y="4231034"/>
            <a:ext cx="2299447" cy="21817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algn="ctr">
              <a:spcBef>
                <a:spcPts val="1200"/>
              </a:spcBef>
            </a:pPr>
            <a:r>
              <a:rPr lang="en-US" sz="2000" b="1" dirty="0">
                <a:solidFill>
                  <a:schemeClr val="bg1"/>
                </a:solidFill>
              </a:rPr>
              <a:t>…for the authorization server operator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Prove what interactions took place or didn’t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BC5BDC8-DB74-7448-A374-8FC32D928766}"/>
              </a:ext>
            </a:extLst>
          </p:cNvPr>
          <p:cNvSpPr/>
          <p:nvPr/>
        </p:nvSpPr>
        <p:spPr>
          <a:xfrm>
            <a:off x="9793943" y="4231032"/>
            <a:ext cx="2299447" cy="2181725"/>
          </a:xfrm>
          <a:prstGeom prst="roundRect">
            <a:avLst/>
          </a:prstGeom>
          <a:solidFill>
            <a:srgbClr val="C00000">
              <a:alpha val="65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algn="ctr">
              <a:spcBef>
                <a:spcPts val="1200"/>
              </a:spcBef>
            </a:pPr>
            <a:r>
              <a:rPr lang="en-US" sz="2000" b="1" dirty="0">
                <a:solidFill>
                  <a:schemeClr val="bg1"/>
                </a:solidFill>
              </a:rPr>
              <a:t>…for the requesting agent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Revoke access (or request it) to someone else’s assets</a:t>
            </a:r>
          </a:p>
        </p:txBody>
      </p:sp>
    </p:spTree>
    <p:extLst>
      <p:ext uri="{BB962C8B-B14F-4D97-AF65-F5344CB8AC3E}">
        <p14:creationId xmlns:p14="http://schemas.microsoft.com/office/powerpoint/2010/main" val="205554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230E5-5900-0F4B-A699-7FB40A6CB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959244"/>
            <a:ext cx="4645250" cy="3713829"/>
          </a:xfrm>
        </p:spPr>
        <p:txBody>
          <a:bodyPr anchor="b" anchorCtr="0">
            <a:normAutofit/>
          </a:bodyPr>
          <a:lstStyle/>
          <a:p>
            <a:pPr algn="l"/>
            <a:r>
              <a:rPr lang="en-US" sz="5600" dirty="0">
                <a:solidFill>
                  <a:schemeClr val="bg2">
                    <a:lumMod val="25000"/>
                  </a:schemeClr>
                </a:solidFill>
              </a:rPr>
              <a:t>Join us!</a:t>
            </a:r>
            <a:br>
              <a:rPr lang="en-US" sz="5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5600" dirty="0">
                <a:solidFill>
                  <a:schemeClr val="bg2">
                    <a:lumMod val="25000"/>
                  </a:schemeClr>
                </a:solidFill>
              </a:rPr>
              <a:t>Thank you!</a:t>
            </a:r>
            <a:br>
              <a:rPr lang="en-US" sz="5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5600" dirty="0">
                <a:solidFill>
                  <a:schemeClr val="bg2">
                    <a:lumMod val="25000"/>
                  </a:schemeClr>
                </a:solidFill>
              </a:rPr>
              <a:t>Questions?</a:t>
            </a:r>
            <a:br>
              <a:rPr lang="en-US" sz="5600" dirty="0">
                <a:solidFill>
                  <a:schemeClr val="bg2">
                    <a:lumMod val="25000"/>
                  </a:schemeClr>
                </a:solidFill>
              </a:rPr>
            </a:br>
            <a:endParaRPr lang="en-US" sz="5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6A2AB3-1F55-8249-90D7-BB5BD5B88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>
              <a:spcBef>
                <a:spcPts val="1400"/>
              </a:spcBef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Eve Maler,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Kantara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Initiative UMA Work Group chair</a:t>
            </a:r>
          </a:p>
          <a:p>
            <a:pPr algn="l">
              <a:spcBef>
                <a:spcPts val="1400"/>
              </a:spcBef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@xmlgrrl | @UMAWG |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tinyurl.com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umawg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pPr algn="l">
              <a:spcBef>
                <a:spcPts val="1400"/>
              </a:spcBef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IIWXXVIII | 30 Apr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E7C0A5-ABE4-7A47-BFF4-A5FB69E4D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3B996F-D69A-ED4A-A8F9-5681F74AF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409" y="5976576"/>
            <a:ext cx="1613397" cy="61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53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2F70B-4387-6144-ACEA-0636F7323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OAuth enables constrained delegation of access to apps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13C96-463E-6B45-9AC6-D84F49E9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B6AE-E1BF-994E-8E90-6BA7B36DE5DD}" type="slidenum">
              <a:rPr lang="en-US" smtClean="0"/>
              <a:t>4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F781932-A4D8-134C-A06C-06B7DA49AB39}"/>
              </a:ext>
            </a:extLst>
          </p:cNvPr>
          <p:cNvSpPr/>
          <p:nvPr/>
        </p:nvSpPr>
        <p:spPr>
          <a:xfrm>
            <a:off x="5760653" y="3648233"/>
            <a:ext cx="2703123" cy="2743456"/>
          </a:xfrm>
          <a:prstGeom prst="roundRect">
            <a:avLst/>
          </a:prstGeom>
          <a:noFill/>
          <a:ln w="349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26CCD7-8175-2749-A06D-B9D9185BEF0A}"/>
              </a:ext>
            </a:extLst>
          </p:cNvPr>
          <p:cNvSpPr/>
          <p:nvPr/>
        </p:nvSpPr>
        <p:spPr>
          <a:xfrm>
            <a:off x="5886918" y="4030013"/>
            <a:ext cx="2471855" cy="9292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Authorization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server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7935BA-622C-804A-B94E-64FD74429322}"/>
              </a:ext>
            </a:extLst>
          </p:cNvPr>
          <p:cNvSpPr/>
          <p:nvPr/>
        </p:nvSpPr>
        <p:spPr>
          <a:xfrm>
            <a:off x="5886917" y="5326873"/>
            <a:ext cx="2471855" cy="9292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Resource server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AF3386-9C0B-814D-8D28-7C1FD5356BC8}"/>
              </a:ext>
            </a:extLst>
          </p:cNvPr>
          <p:cNvSpPr/>
          <p:nvPr/>
        </p:nvSpPr>
        <p:spPr>
          <a:xfrm>
            <a:off x="5886918" y="1199301"/>
            <a:ext cx="2471855" cy="9163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Resource owner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FA261B-2011-9745-AD46-2D646035342B}"/>
              </a:ext>
            </a:extLst>
          </p:cNvPr>
          <p:cNvSpPr/>
          <p:nvPr/>
        </p:nvSpPr>
        <p:spPr>
          <a:xfrm>
            <a:off x="5886918" y="2511259"/>
            <a:ext cx="2471855" cy="91636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Client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71272F-4505-AD4F-800B-9F8CF44A8BF1}"/>
              </a:ext>
            </a:extLst>
          </p:cNvPr>
          <p:cNvSpPr/>
          <p:nvPr/>
        </p:nvSpPr>
        <p:spPr>
          <a:xfrm>
            <a:off x="6444623" y="5168903"/>
            <a:ext cx="249388" cy="249388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7A62ED-3E3A-8748-9D92-B3819968ADD6}"/>
              </a:ext>
            </a:extLst>
          </p:cNvPr>
          <p:cNvSpPr/>
          <p:nvPr/>
        </p:nvSpPr>
        <p:spPr>
          <a:xfrm>
            <a:off x="6795535" y="5168903"/>
            <a:ext cx="249388" cy="249388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B4D5A1-9D6E-FD41-A0FB-8433484D587A}"/>
              </a:ext>
            </a:extLst>
          </p:cNvPr>
          <p:cNvSpPr/>
          <p:nvPr/>
        </p:nvSpPr>
        <p:spPr>
          <a:xfrm>
            <a:off x="7145146" y="5168903"/>
            <a:ext cx="249388" cy="249388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BEE366-EE61-BF44-A5AC-F6CEC487696D}"/>
              </a:ext>
            </a:extLst>
          </p:cNvPr>
          <p:cNvSpPr/>
          <p:nvPr/>
        </p:nvSpPr>
        <p:spPr>
          <a:xfrm>
            <a:off x="7494755" y="5168903"/>
            <a:ext cx="249388" cy="249388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6FB588-30FB-5149-BE2D-216C0B5A0C82}"/>
              </a:ext>
            </a:extLst>
          </p:cNvPr>
          <p:cNvSpPr/>
          <p:nvPr/>
        </p:nvSpPr>
        <p:spPr>
          <a:xfrm>
            <a:off x="6817699" y="3905319"/>
            <a:ext cx="249388" cy="249388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52F2E3-B096-CE45-B486-EBA3B3FF2F61}"/>
              </a:ext>
            </a:extLst>
          </p:cNvPr>
          <p:cNvSpPr/>
          <p:nvPr/>
        </p:nvSpPr>
        <p:spPr>
          <a:xfrm>
            <a:off x="7167311" y="3905319"/>
            <a:ext cx="249388" cy="249388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133D162-070F-5C42-8169-3C8B2EBEA8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308" y="1226625"/>
            <a:ext cx="695913" cy="6918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F42EEFA-5BD7-9746-A898-B42497764E2A}"/>
              </a:ext>
            </a:extLst>
          </p:cNvPr>
          <p:cNvSpPr/>
          <p:nvPr/>
        </p:nvSpPr>
        <p:spPr>
          <a:xfrm>
            <a:off x="784609" y="2026505"/>
            <a:ext cx="2087012" cy="18858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Benefits: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chemeClr val="tx1">
                    <a:lumMod val="75000"/>
                  </a:schemeClr>
                </a:solidFill>
              </a:rPr>
              <a:t>Flexible, clever API security </a:t>
            </a:r>
            <a:r>
              <a:rPr lang="en-US" sz="1333" b="1" dirty="0">
                <a:solidFill>
                  <a:schemeClr val="tx1">
                    <a:lumMod val="75000"/>
                  </a:schemeClr>
                </a:solidFill>
              </a:rPr>
              <a:t>framework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chemeClr val="tx1">
                    <a:lumMod val="75000"/>
                  </a:schemeClr>
                </a:solidFill>
              </a:rPr>
              <a:t>Alice can </a:t>
            </a:r>
            <a:r>
              <a:rPr lang="en-US" sz="1333" b="1" dirty="0">
                <a:solidFill>
                  <a:schemeClr val="tx1">
                    <a:lumMod val="75000"/>
                  </a:schemeClr>
                </a:solidFill>
              </a:rPr>
              <a:t>agree</a:t>
            </a:r>
            <a:r>
              <a:rPr lang="en-US" sz="1333" dirty="0">
                <a:solidFill>
                  <a:schemeClr val="tx1">
                    <a:lumMod val="75000"/>
                  </a:schemeClr>
                </a:solidFill>
              </a:rPr>
              <a:t> to app connections and also </a:t>
            </a:r>
            <a:r>
              <a:rPr lang="en-US" sz="1333" b="1" dirty="0">
                <a:solidFill>
                  <a:schemeClr val="tx1">
                    <a:lumMod val="75000"/>
                  </a:schemeClr>
                </a:solidFill>
              </a:rPr>
              <a:t>revoke</a:t>
            </a:r>
            <a:r>
              <a:rPr lang="en-US" sz="1333" dirty="0">
                <a:solidFill>
                  <a:schemeClr val="tx1">
                    <a:lumMod val="75000"/>
                  </a:schemeClr>
                </a:solidFill>
              </a:rPr>
              <a:t> them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742E30-B296-A34A-867A-F0BB88F7A2A2}"/>
              </a:ext>
            </a:extLst>
          </p:cNvPr>
          <p:cNvSpPr/>
          <p:nvPr/>
        </p:nvSpPr>
        <p:spPr>
          <a:xfrm>
            <a:off x="6133666" y="4644614"/>
            <a:ext cx="249388" cy="249388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2C1D7AB-69F2-8F40-B68E-6ED41BE84A7E}"/>
              </a:ext>
            </a:extLst>
          </p:cNvPr>
          <p:cNvSpPr/>
          <p:nvPr/>
        </p:nvSpPr>
        <p:spPr>
          <a:xfrm>
            <a:off x="6805404" y="6420935"/>
            <a:ext cx="249388" cy="249388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B6DC34-9E04-6047-9B60-70C302856EAC}"/>
              </a:ext>
            </a:extLst>
          </p:cNvPr>
          <p:cNvSpPr/>
          <p:nvPr/>
        </p:nvSpPr>
        <p:spPr>
          <a:xfrm>
            <a:off x="5694737" y="6420935"/>
            <a:ext cx="249388" cy="249388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E3F46F-603A-9448-81D1-06092FE43D43}"/>
              </a:ext>
            </a:extLst>
          </p:cNvPr>
          <p:cNvSpPr txBox="1"/>
          <p:nvPr/>
        </p:nvSpPr>
        <p:spPr>
          <a:xfrm>
            <a:off x="5917749" y="6430662"/>
            <a:ext cx="8835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authorization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C11F80-DAB7-194F-BD5A-8BF2F06696D8}"/>
              </a:ext>
            </a:extLst>
          </p:cNvPr>
          <p:cNvSpPr txBox="1"/>
          <p:nvPr/>
        </p:nvSpPr>
        <p:spPr>
          <a:xfrm>
            <a:off x="7054791" y="6430662"/>
            <a:ext cx="484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token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E671A0-DF42-E349-8E3B-D1106E817C93}"/>
              </a:ext>
            </a:extLst>
          </p:cNvPr>
          <p:cNvSpPr/>
          <p:nvPr/>
        </p:nvSpPr>
        <p:spPr>
          <a:xfrm>
            <a:off x="7523413" y="6420935"/>
            <a:ext cx="249388" cy="249388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452EA2-73B1-5E43-A0BB-1AD11F26A29A}"/>
              </a:ext>
            </a:extLst>
          </p:cNvPr>
          <p:cNvSpPr txBox="1"/>
          <p:nvPr/>
        </p:nvSpPr>
        <p:spPr>
          <a:xfrm>
            <a:off x="7744143" y="6430662"/>
            <a:ext cx="676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discovery</a:t>
            </a:r>
          </a:p>
        </p:txBody>
      </p:sp>
    </p:spTree>
    <p:extLst>
      <p:ext uri="{BB962C8B-B14F-4D97-AF65-F5344CB8AC3E}">
        <p14:creationId xmlns:p14="http://schemas.microsoft.com/office/powerpoint/2010/main" val="1643020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2F70B-4387-6144-ACEA-0636F7323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636"/>
            <a:ext cx="10515600" cy="947896"/>
          </a:xfrm>
        </p:spPr>
        <p:txBody>
          <a:bodyPr>
            <a:normAutofit/>
          </a:bodyPr>
          <a:lstStyle/>
          <a:p>
            <a:r>
              <a:rPr lang="en-US" dirty="0"/>
              <a:t>UMA adds cross-party sharing…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13C96-463E-6B45-9AC6-D84F49E9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B6AE-E1BF-994E-8E90-6BA7B36DE5DD}" type="slidenum">
              <a:rPr lang="en-US" smtClean="0"/>
              <a:t>5</a:t>
            </a:fld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2412A80-AF14-F34C-AD22-AB5E78BD7324}"/>
              </a:ext>
            </a:extLst>
          </p:cNvPr>
          <p:cNvSpPr/>
          <p:nvPr/>
        </p:nvSpPr>
        <p:spPr>
          <a:xfrm>
            <a:off x="5886917" y="5326873"/>
            <a:ext cx="2471855" cy="92929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Resource server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BE429E6-ECC6-0E4D-BAC6-702EC635E1D4}"/>
              </a:ext>
            </a:extLst>
          </p:cNvPr>
          <p:cNvGrpSpPr/>
          <p:nvPr/>
        </p:nvGrpSpPr>
        <p:grpSpPr>
          <a:xfrm>
            <a:off x="5886918" y="3905321"/>
            <a:ext cx="2471855" cy="1053993"/>
            <a:chOff x="5886915" y="4137453"/>
            <a:chExt cx="2471855" cy="105399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95BE1EE-2634-0848-842C-3C5AEA4F2BEF}"/>
                </a:ext>
              </a:extLst>
            </p:cNvPr>
            <p:cNvSpPr/>
            <p:nvPr/>
          </p:nvSpPr>
          <p:spPr>
            <a:xfrm>
              <a:off x="5886915" y="4262147"/>
              <a:ext cx="2471855" cy="9292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rPr>
                <a:t>Authorization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server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8D540CE-2D91-B14D-99E9-1A09C4E13BB0}"/>
                </a:ext>
              </a:extLst>
            </p:cNvPr>
            <p:cNvSpPr/>
            <p:nvPr/>
          </p:nvSpPr>
          <p:spPr>
            <a:xfrm>
              <a:off x="6817699" y="4137453"/>
              <a:ext cx="249388" cy="249388"/>
            </a:xfrm>
            <a:prstGeom prst="rect">
              <a:avLst/>
            </a:prstGeom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4DBA74A-7E64-8B4E-A6CA-85862533FC54}"/>
                </a:ext>
              </a:extLst>
            </p:cNvPr>
            <p:cNvSpPr/>
            <p:nvPr/>
          </p:nvSpPr>
          <p:spPr>
            <a:xfrm>
              <a:off x="7167309" y="4137453"/>
              <a:ext cx="249388" cy="249388"/>
            </a:xfrm>
            <a:prstGeom prst="rect">
              <a:avLst/>
            </a:prstGeom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cs typeface="Calibri" panose="020F0502020204030204" pitchFamily="34" charset="0"/>
                </a:rPr>
                <a:t>T</a:t>
              </a:r>
            </a:p>
          </p:txBody>
        </p: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64ECDC4-7C04-4943-8B98-BD14195DC51F}"/>
              </a:ext>
            </a:extLst>
          </p:cNvPr>
          <p:cNvSpPr/>
          <p:nvPr/>
        </p:nvSpPr>
        <p:spPr>
          <a:xfrm>
            <a:off x="5760653" y="3648233"/>
            <a:ext cx="2703123" cy="2743456"/>
          </a:xfrm>
          <a:prstGeom prst="roundRect">
            <a:avLst/>
          </a:prstGeom>
          <a:noFill/>
          <a:ln w="349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6BD8436-9768-6D4E-9EA7-35C7169A3463}"/>
              </a:ext>
            </a:extLst>
          </p:cNvPr>
          <p:cNvSpPr/>
          <p:nvPr/>
        </p:nvSpPr>
        <p:spPr>
          <a:xfrm>
            <a:off x="9418623" y="1199299"/>
            <a:ext cx="2471855" cy="91636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Requesting party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5D8493C-DC2C-7B4C-8DCE-497EA937A8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4787" y="1313021"/>
            <a:ext cx="684695" cy="68469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FF0958F8-16EF-634A-B0B7-C08FD58F43CB}"/>
              </a:ext>
            </a:extLst>
          </p:cNvPr>
          <p:cNvSpPr/>
          <p:nvPr/>
        </p:nvSpPr>
        <p:spPr>
          <a:xfrm>
            <a:off x="9418623" y="2513739"/>
            <a:ext cx="2471855" cy="91636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Client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FF2FD95-69B3-AF4B-B9E7-DEEA7AE661A4}"/>
              </a:ext>
            </a:extLst>
          </p:cNvPr>
          <p:cNvGrpSpPr/>
          <p:nvPr/>
        </p:nvGrpSpPr>
        <p:grpSpPr>
          <a:xfrm>
            <a:off x="2641498" y="1199299"/>
            <a:ext cx="2819812" cy="916368"/>
            <a:chOff x="5538958" y="1431432"/>
            <a:chExt cx="2819812" cy="91636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F0C2B2E-2AF8-A543-9B37-C34901090752}"/>
                </a:ext>
              </a:extLst>
            </p:cNvPr>
            <p:cNvSpPr/>
            <p:nvPr/>
          </p:nvSpPr>
          <p:spPr>
            <a:xfrm>
              <a:off x="5886915" y="1431433"/>
              <a:ext cx="2471855" cy="9163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rPr>
                <a:t>Resource owner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B3757D3-077C-914D-BDBD-25A6B7A32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8958" y="1431432"/>
              <a:ext cx="695913" cy="691890"/>
            </a:xfrm>
            <a:prstGeom prst="rect">
              <a:avLst/>
            </a:prstGeom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ADA535C4-5A89-7A43-AEF2-975196B2D04D}"/>
              </a:ext>
            </a:extLst>
          </p:cNvPr>
          <p:cNvSpPr/>
          <p:nvPr/>
        </p:nvSpPr>
        <p:spPr>
          <a:xfrm>
            <a:off x="784609" y="2026505"/>
            <a:ext cx="2087012" cy="21282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Benefits: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333" b="1" dirty="0">
                <a:solidFill>
                  <a:schemeClr val="tx1">
                    <a:lumMod val="75000"/>
                  </a:schemeClr>
                </a:solidFill>
              </a:rPr>
              <a:t>Secure</a:t>
            </a:r>
            <a:r>
              <a:rPr lang="en-US" sz="1333" dirty="0">
                <a:solidFill>
                  <a:schemeClr val="tx1">
                    <a:lumMod val="75000"/>
                  </a:schemeClr>
                </a:solidFill>
              </a:rPr>
              <a:t> delegation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chemeClr val="tx1">
                    <a:lumMod val="75000"/>
                  </a:schemeClr>
                </a:solidFill>
              </a:rPr>
              <a:t>Alice </a:t>
            </a:r>
            <a:r>
              <a:rPr lang="en-US" sz="1333" b="1" dirty="0">
                <a:solidFill>
                  <a:schemeClr val="tx1">
                    <a:lumMod val="75000"/>
                  </a:schemeClr>
                </a:solidFill>
              </a:rPr>
              <a:t>can be absent </a:t>
            </a:r>
            <a:r>
              <a:rPr lang="en-US" sz="1333" dirty="0">
                <a:solidFill>
                  <a:schemeClr val="tx1">
                    <a:lumMod val="75000"/>
                  </a:schemeClr>
                </a:solidFill>
              </a:rPr>
              <a:t>when Bob attempts access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chemeClr val="tx1">
                    <a:lumMod val="75000"/>
                  </a:schemeClr>
                </a:solidFill>
              </a:rPr>
              <a:t>Helpful </a:t>
            </a:r>
            <a:r>
              <a:rPr lang="en-US" sz="1333" b="1" dirty="0">
                <a:solidFill>
                  <a:schemeClr val="tx1">
                    <a:lumMod val="75000"/>
                  </a:schemeClr>
                </a:solidFill>
              </a:rPr>
              <a:t>error handling</a:t>
            </a:r>
            <a:r>
              <a:rPr lang="en-US" sz="1333" dirty="0">
                <a:solidFill>
                  <a:schemeClr val="tx1">
                    <a:lumMod val="75000"/>
                  </a:schemeClr>
                </a:solidFill>
              </a:rPr>
              <a:t> for client applications</a:t>
            </a:r>
          </a:p>
        </p:txBody>
      </p:sp>
    </p:spTree>
    <p:extLst>
      <p:ext uri="{BB962C8B-B14F-4D97-AF65-F5344CB8AC3E}">
        <p14:creationId xmlns:p14="http://schemas.microsoft.com/office/powerpoint/2010/main" val="3692708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2F70B-4387-6144-ACEA-0636F7323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636"/>
            <a:ext cx="10515600" cy="929300"/>
          </a:xfrm>
        </p:spPr>
        <p:txBody>
          <a:bodyPr>
            <a:normAutofit/>
          </a:bodyPr>
          <a:lstStyle/>
          <a:p>
            <a:r>
              <a:rPr lang="en-US" dirty="0"/>
              <a:t>…in a wide ecosystem…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13C96-463E-6B45-9AC6-D84F49E9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B6AE-E1BF-994E-8E90-6BA7B36DE5DD}" type="slidenum">
              <a:rPr lang="en-US" smtClean="0"/>
              <a:t>6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3C81DB6-5BEC-DC4F-A85F-29713074DD28}"/>
              </a:ext>
            </a:extLst>
          </p:cNvPr>
          <p:cNvSpPr/>
          <p:nvPr/>
        </p:nvSpPr>
        <p:spPr>
          <a:xfrm>
            <a:off x="5886917" y="5326873"/>
            <a:ext cx="2471855" cy="92929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Resource server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9A4453E-C20E-A248-BED8-98DC6302D0EA}"/>
              </a:ext>
            </a:extLst>
          </p:cNvPr>
          <p:cNvSpPr/>
          <p:nvPr/>
        </p:nvSpPr>
        <p:spPr>
          <a:xfrm>
            <a:off x="9418623" y="2513739"/>
            <a:ext cx="2471855" cy="91636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Client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8B165DD-6619-C348-8360-58AB7AA6CB7F}"/>
              </a:ext>
            </a:extLst>
          </p:cNvPr>
          <p:cNvGrpSpPr/>
          <p:nvPr/>
        </p:nvGrpSpPr>
        <p:grpSpPr>
          <a:xfrm>
            <a:off x="5886918" y="3905321"/>
            <a:ext cx="2471855" cy="1053993"/>
            <a:chOff x="5886915" y="4137453"/>
            <a:chExt cx="2471855" cy="105399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BDE643B-8030-C047-8E25-AC274E6C52E5}"/>
                </a:ext>
              </a:extLst>
            </p:cNvPr>
            <p:cNvSpPr/>
            <p:nvPr/>
          </p:nvSpPr>
          <p:spPr>
            <a:xfrm>
              <a:off x="5886915" y="4262147"/>
              <a:ext cx="2471855" cy="9292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rPr>
                <a:t>Authorization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server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C27FBE7-95C7-6F4C-A5BC-302BD352053D}"/>
                </a:ext>
              </a:extLst>
            </p:cNvPr>
            <p:cNvSpPr/>
            <p:nvPr/>
          </p:nvSpPr>
          <p:spPr>
            <a:xfrm>
              <a:off x="6817699" y="4137453"/>
              <a:ext cx="249388" cy="249388"/>
            </a:xfrm>
            <a:prstGeom prst="rect">
              <a:avLst/>
            </a:prstGeom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6EC2C10-FECA-3442-873D-E29E4E7B5396}"/>
                </a:ext>
              </a:extLst>
            </p:cNvPr>
            <p:cNvSpPr/>
            <p:nvPr/>
          </p:nvSpPr>
          <p:spPr>
            <a:xfrm>
              <a:off x="7167309" y="4137453"/>
              <a:ext cx="249388" cy="249388"/>
            </a:xfrm>
            <a:prstGeom prst="rect">
              <a:avLst/>
            </a:prstGeom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cs typeface="Calibri" panose="020F0502020204030204" pitchFamily="34" charset="0"/>
                </a:rPr>
                <a:t>T</a:t>
              </a: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176722F4-6EEC-9648-86B0-0B34170D8C9A}"/>
              </a:ext>
            </a:extLst>
          </p:cNvPr>
          <p:cNvSpPr/>
          <p:nvPr/>
        </p:nvSpPr>
        <p:spPr>
          <a:xfrm>
            <a:off x="9418623" y="1199299"/>
            <a:ext cx="2471855" cy="91636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Requesting party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BE1A623-1E56-B644-A292-370C01D34A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4787" y="1313021"/>
            <a:ext cx="684695" cy="68469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D7B9DFD6-ECE8-4247-AA79-60B109B8D70E}"/>
              </a:ext>
            </a:extLst>
          </p:cNvPr>
          <p:cNvGrpSpPr/>
          <p:nvPr/>
        </p:nvGrpSpPr>
        <p:grpSpPr>
          <a:xfrm>
            <a:off x="2641498" y="1199299"/>
            <a:ext cx="2819812" cy="916368"/>
            <a:chOff x="5538958" y="1431432"/>
            <a:chExt cx="2819812" cy="916368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6577092-2582-5143-BC14-F594C0BAFC81}"/>
                </a:ext>
              </a:extLst>
            </p:cNvPr>
            <p:cNvSpPr/>
            <p:nvPr/>
          </p:nvSpPr>
          <p:spPr>
            <a:xfrm>
              <a:off x="5886915" y="1431433"/>
              <a:ext cx="2471855" cy="9163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rPr>
                <a:t>Resource owner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26F1059B-33B2-DE4E-9C5A-FFF38BFED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8958" y="1431432"/>
              <a:ext cx="695913" cy="691890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55EE51D1-9111-9B44-BB55-D3FBC73E21B4}"/>
              </a:ext>
            </a:extLst>
          </p:cNvPr>
          <p:cNvSpPr/>
          <p:nvPr/>
        </p:nvSpPr>
        <p:spPr>
          <a:xfrm>
            <a:off x="784609" y="2026505"/>
            <a:ext cx="2087012" cy="16814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Benefits:</a:t>
            </a:r>
            <a:endParaRPr lang="en-US" sz="1333" dirty="0">
              <a:solidFill>
                <a:schemeClr val="tx1">
                  <a:lumMod val="75000"/>
                </a:schemeClr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chemeClr val="tx1">
                    <a:lumMod val="75000"/>
                  </a:schemeClr>
                </a:solidFill>
              </a:rPr>
              <a:t>Alice </a:t>
            </a:r>
            <a:r>
              <a:rPr lang="en-US" sz="1333" b="1" dirty="0">
                <a:solidFill>
                  <a:schemeClr val="tx1">
                    <a:lumMod val="75000"/>
                  </a:schemeClr>
                </a:solidFill>
              </a:rPr>
              <a:t>controls trust</a:t>
            </a:r>
            <a:r>
              <a:rPr lang="en-US" sz="1333" dirty="0">
                <a:solidFill>
                  <a:schemeClr val="tx1">
                    <a:lumMod val="75000"/>
                  </a:schemeClr>
                </a:solidFill>
              </a:rPr>
              <a:t> between a service that hosts her resources and a service that authorizes access to them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051F4D8-AC18-3D4F-8A62-32AC66899666}"/>
              </a:ext>
            </a:extLst>
          </p:cNvPr>
          <p:cNvSpPr/>
          <p:nvPr/>
        </p:nvSpPr>
        <p:spPr>
          <a:xfrm>
            <a:off x="6444623" y="5168903"/>
            <a:ext cx="249388" cy="249388"/>
          </a:xfrm>
          <a:prstGeom prst="rect">
            <a:avLst/>
          </a:prstGeom>
          <a:solidFill>
            <a:schemeClr val="accent1"/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C6A8161-3DC7-9D44-B502-90F2ECDE711A}"/>
              </a:ext>
            </a:extLst>
          </p:cNvPr>
          <p:cNvSpPr/>
          <p:nvPr/>
        </p:nvSpPr>
        <p:spPr>
          <a:xfrm>
            <a:off x="6795535" y="5168903"/>
            <a:ext cx="249388" cy="249388"/>
          </a:xfrm>
          <a:prstGeom prst="rect">
            <a:avLst/>
          </a:prstGeom>
          <a:solidFill>
            <a:schemeClr val="accent1"/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9DB7B71-BA2A-FD46-9F99-5A93CE189C90}"/>
              </a:ext>
            </a:extLst>
          </p:cNvPr>
          <p:cNvSpPr/>
          <p:nvPr/>
        </p:nvSpPr>
        <p:spPr>
          <a:xfrm>
            <a:off x="7145146" y="5168903"/>
            <a:ext cx="249388" cy="249388"/>
          </a:xfrm>
          <a:prstGeom prst="rect">
            <a:avLst/>
          </a:prstGeom>
          <a:solidFill>
            <a:schemeClr val="accent1"/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45CE566-8667-3D40-AC6A-50C9493CE676}"/>
              </a:ext>
            </a:extLst>
          </p:cNvPr>
          <p:cNvSpPr/>
          <p:nvPr/>
        </p:nvSpPr>
        <p:spPr>
          <a:xfrm>
            <a:off x="7494755" y="5168903"/>
            <a:ext cx="249388" cy="249388"/>
          </a:xfrm>
          <a:prstGeom prst="rect">
            <a:avLst/>
          </a:prstGeom>
          <a:solidFill>
            <a:schemeClr val="accent1"/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C8DA4D4-F874-D448-9833-79138FC92A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365" y="5257516"/>
            <a:ext cx="780633" cy="7806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6530F5-B5A9-E74D-AC8A-9D69179A78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054" t="4759" r="57313" b="12631"/>
          <a:stretch/>
        </p:blipFill>
        <p:spPr>
          <a:xfrm>
            <a:off x="6024204" y="5470825"/>
            <a:ext cx="303571" cy="45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46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2F70B-4387-6144-ACEA-0636F7323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636"/>
            <a:ext cx="10515600" cy="947895"/>
          </a:xfrm>
        </p:spPr>
        <p:txBody>
          <a:bodyPr>
            <a:normAutofit/>
          </a:bodyPr>
          <a:lstStyle/>
          <a:p>
            <a:r>
              <a:rPr lang="en-US" dirty="0"/>
              <a:t>…of resource hosts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13C96-463E-6B45-9AC6-D84F49E9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B6AE-E1BF-994E-8E90-6BA7B36DE5DD}" type="slidenum">
              <a:rPr lang="en-US" smtClean="0"/>
              <a:t>7</a:t>
            </a:fld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677DA14-FBF8-C245-BAF6-0CE810D1DA55}"/>
              </a:ext>
            </a:extLst>
          </p:cNvPr>
          <p:cNvSpPr/>
          <p:nvPr/>
        </p:nvSpPr>
        <p:spPr>
          <a:xfrm>
            <a:off x="9418623" y="2513739"/>
            <a:ext cx="2471855" cy="91636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Client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FC6380C-A63B-EC44-9666-01ECFF6A8618}"/>
              </a:ext>
            </a:extLst>
          </p:cNvPr>
          <p:cNvSpPr/>
          <p:nvPr/>
        </p:nvSpPr>
        <p:spPr>
          <a:xfrm>
            <a:off x="9418623" y="1199299"/>
            <a:ext cx="2471855" cy="91636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Requesting party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3EF7242-3053-C941-9508-545F9388B9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4787" y="1313021"/>
            <a:ext cx="684695" cy="68469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2EEF16D-5717-2042-830B-F00909C2F810}"/>
              </a:ext>
            </a:extLst>
          </p:cNvPr>
          <p:cNvGrpSpPr/>
          <p:nvPr/>
        </p:nvGrpSpPr>
        <p:grpSpPr>
          <a:xfrm>
            <a:off x="2637643" y="1199301"/>
            <a:ext cx="2823667" cy="916367"/>
            <a:chOff x="5535103" y="1431433"/>
            <a:chExt cx="2823667" cy="91636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3A66FF8-7C14-0542-A4A5-F950F7734E87}"/>
                </a:ext>
              </a:extLst>
            </p:cNvPr>
            <p:cNvSpPr/>
            <p:nvPr/>
          </p:nvSpPr>
          <p:spPr>
            <a:xfrm>
              <a:off x="5886915" y="1431433"/>
              <a:ext cx="2471855" cy="9163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rPr>
                <a:t>Resource owner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C847A68-5C5F-7441-A7B8-47B69AB58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5103" y="1439358"/>
              <a:ext cx="695913" cy="691890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80B619E-0AD9-7245-8B68-6182BDE1E946}"/>
              </a:ext>
            </a:extLst>
          </p:cNvPr>
          <p:cNvSpPr/>
          <p:nvPr/>
        </p:nvSpPr>
        <p:spPr>
          <a:xfrm>
            <a:off x="784609" y="2026506"/>
            <a:ext cx="2087012" cy="246740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Benefits:</a:t>
            </a:r>
          </a:p>
          <a:p>
            <a:r>
              <a:rPr lang="en-US" sz="1333" dirty="0">
                <a:solidFill>
                  <a:schemeClr val="tx1">
                    <a:lumMod val="75000"/>
                  </a:schemeClr>
                </a:solidFill>
              </a:rPr>
              <a:t>• Resource hosts can </a:t>
            </a:r>
            <a:r>
              <a:rPr lang="en-US" sz="1333" b="1" dirty="0">
                <a:solidFill>
                  <a:schemeClr val="tx1">
                    <a:lumMod val="75000"/>
                  </a:schemeClr>
                </a:solidFill>
              </a:rPr>
              <a:t>outsource authorization</a:t>
            </a:r>
            <a:r>
              <a:rPr lang="en-US" sz="1333" dirty="0">
                <a:solidFill>
                  <a:schemeClr val="tx1">
                    <a:lumMod val="75000"/>
                  </a:schemeClr>
                </a:solidFill>
              </a:rPr>
              <a:t> management – and liability – to a specialist service</a:t>
            </a:r>
          </a:p>
          <a:p>
            <a:r>
              <a:rPr lang="en-US" sz="1333" dirty="0">
                <a:solidFill>
                  <a:schemeClr val="tx1">
                    <a:lumMod val="75000"/>
                  </a:schemeClr>
                </a:solidFill>
              </a:rPr>
              <a:t>• Alice can </a:t>
            </a:r>
            <a:r>
              <a:rPr lang="en-US" sz="1333" b="1" dirty="0">
                <a:solidFill>
                  <a:schemeClr val="tx1">
                    <a:lumMod val="75000"/>
                  </a:schemeClr>
                </a:solidFill>
              </a:rPr>
              <a:t>manage sharing</a:t>
            </a:r>
            <a:r>
              <a:rPr lang="en-US" sz="1333" dirty="0">
                <a:solidFill>
                  <a:schemeClr val="tx1">
                    <a:lumMod val="75000"/>
                  </a:schemeClr>
                </a:solidFill>
              </a:rPr>
              <a:t> at a </a:t>
            </a:r>
            <a:r>
              <a:rPr lang="en-US" sz="1333" dirty="0" err="1">
                <a:solidFill>
                  <a:schemeClr val="tx1">
                    <a:lumMod val="75000"/>
                  </a:schemeClr>
                </a:solidFill>
              </a:rPr>
              <a:t>centralizable</a:t>
            </a:r>
            <a:r>
              <a:rPr lang="en-US" sz="1333" dirty="0">
                <a:solidFill>
                  <a:schemeClr val="tx1">
                    <a:lumMod val="75000"/>
                  </a:schemeClr>
                </a:solidFill>
              </a:rPr>
              <a:t> service</a:t>
            </a:r>
          </a:p>
          <a:p>
            <a:r>
              <a:rPr lang="en-US" sz="1333" dirty="0">
                <a:solidFill>
                  <a:schemeClr val="tx1">
                    <a:lumMod val="75000"/>
                  </a:schemeClr>
                </a:solidFill>
              </a:rPr>
              <a:t>• Bob can </a:t>
            </a:r>
            <a:r>
              <a:rPr lang="en-US" sz="1333" b="1" dirty="0">
                <a:solidFill>
                  <a:schemeClr val="tx1">
                    <a:lumMod val="75000"/>
                  </a:schemeClr>
                </a:solidFill>
              </a:rPr>
              <a:t>revoke </a:t>
            </a:r>
            <a:r>
              <a:rPr lang="en-US" sz="1333" b="1" i="1" dirty="0">
                <a:solidFill>
                  <a:schemeClr val="tx1">
                    <a:lumMod val="75000"/>
                  </a:schemeClr>
                </a:solidFill>
              </a:rPr>
              <a:t>his</a:t>
            </a:r>
            <a:r>
              <a:rPr lang="en-US" sz="1333" b="1" dirty="0">
                <a:solidFill>
                  <a:schemeClr val="tx1">
                    <a:lumMod val="75000"/>
                  </a:schemeClr>
                </a:solidFill>
              </a:rPr>
              <a:t> access</a:t>
            </a:r>
            <a:r>
              <a:rPr lang="en-US" sz="1333" dirty="0">
                <a:solidFill>
                  <a:schemeClr val="tx1">
                    <a:lumMod val="75000"/>
                  </a:schemeClr>
                </a:solidFill>
              </a:rPr>
              <a:t> to </a:t>
            </a:r>
            <a:r>
              <a:rPr lang="en-US" sz="1333" i="1" dirty="0">
                <a:solidFill>
                  <a:schemeClr val="tx1">
                    <a:lumMod val="75000"/>
                  </a:schemeClr>
                </a:solidFill>
              </a:rPr>
              <a:t>Alice’s</a:t>
            </a:r>
            <a:r>
              <a:rPr lang="en-US" sz="1333" dirty="0">
                <a:solidFill>
                  <a:schemeClr val="tx1">
                    <a:lumMod val="75000"/>
                  </a:schemeClr>
                </a:solidFill>
              </a:rPr>
              <a:t> resources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3AD5A1-80F3-0343-8B61-AA819ADDFD18}"/>
              </a:ext>
            </a:extLst>
          </p:cNvPr>
          <p:cNvSpPr/>
          <p:nvPr/>
        </p:nvSpPr>
        <p:spPr>
          <a:xfrm>
            <a:off x="4266842" y="6420935"/>
            <a:ext cx="249388" cy="249388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062CE56-B53C-844D-9052-92831CF6D2B3}"/>
              </a:ext>
            </a:extLst>
          </p:cNvPr>
          <p:cNvSpPr/>
          <p:nvPr/>
        </p:nvSpPr>
        <p:spPr>
          <a:xfrm>
            <a:off x="5886918" y="5319345"/>
            <a:ext cx="2471855" cy="92929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Resource server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055BB22-9BE1-A34F-A878-048BE501700C}"/>
              </a:ext>
            </a:extLst>
          </p:cNvPr>
          <p:cNvSpPr/>
          <p:nvPr/>
        </p:nvSpPr>
        <p:spPr>
          <a:xfrm>
            <a:off x="3239959" y="5319345"/>
            <a:ext cx="2471855" cy="929299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Resource server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B4ED3F2-D3B1-5146-AF60-2F1FDBC1E9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0697" y="5257516"/>
            <a:ext cx="780633" cy="780633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A64C68BE-9054-B847-9F7E-63CEBD8584B8}"/>
              </a:ext>
            </a:extLst>
          </p:cNvPr>
          <p:cNvSpPr/>
          <p:nvPr/>
        </p:nvSpPr>
        <p:spPr>
          <a:xfrm>
            <a:off x="3156175" y="6420935"/>
            <a:ext cx="249388" cy="249388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0838C21-3BA9-9441-9FC3-0D44182398B8}"/>
              </a:ext>
            </a:extLst>
          </p:cNvPr>
          <p:cNvSpPr txBox="1"/>
          <p:nvPr/>
        </p:nvSpPr>
        <p:spPr>
          <a:xfrm>
            <a:off x="3379187" y="6430662"/>
            <a:ext cx="8835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authorization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D95FA1D-690D-F646-A2F7-27907743959F}"/>
              </a:ext>
            </a:extLst>
          </p:cNvPr>
          <p:cNvSpPr txBox="1"/>
          <p:nvPr/>
        </p:nvSpPr>
        <p:spPr>
          <a:xfrm>
            <a:off x="4516229" y="6430662"/>
            <a:ext cx="484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token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40EE264-B527-B849-BF2E-54A420AD8FF7}"/>
              </a:ext>
            </a:extLst>
          </p:cNvPr>
          <p:cNvSpPr/>
          <p:nvPr/>
        </p:nvSpPr>
        <p:spPr>
          <a:xfrm>
            <a:off x="4984851" y="6420935"/>
            <a:ext cx="249388" cy="249388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169BDE3-93D0-1D43-8B62-43B5E7591446}"/>
              </a:ext>
            </a:extLst>
          </p:cNvPr>
          <p:cNvSpPr txBox="1"/>
          <p:nvPr/>
        </p:nvSpPr>
        <p:spPr>
          <a:xfrm>
            <a:off x="5205581" y="6430662"/>
            <a:ext cx="676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discovery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E7C8A86-A2D6-AA47-BD67-EFBD000E58C8}"/>
              </a:ext>
            </a:extLst>
          </p:cNvPr>
          <p:cNvSpPr/>
          <p:nvPr/>
        </p:nvSpPr>
        <p:spPr>
          <a:xfrm>
            <a:off x="5901803" y="6420935"/>
            <a:ext cx="249388" cy="249388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6544562-3646-7042-90C4-9DC2D0D8658A}"/>
              </a:ext>
            </a:extLst>
          </p:cNvPr>
          <p:cNvSpPr txBox="1"/>
          <p:nvPr/>
        </p:nvSpPr>
        <p:spPr>
          <a:xfrm>
            <a:off x="6151189" y="6430662"/>
            <a:ext cx="12747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resource registration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35E7FC0-1A68-0040-9841-77D65F2F5C23}"/>
              </a:ext>
            </a:extLst>
          </p:cNvPr>
          <p:cNvSpPr/>
          <p:nvPr/>
        </p:nvSpPr>
        <p:spPr>
          <a:xfrm>
            <a:off x="7466511" y="6420935"/>
            <a:ext cx="249388" cy="249388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F65176E-DE3A-364B-8703-6A84B38E71E5}"/>
              </a:ext>
            </a:extLst>
          </p:cNvPr>
          <p:cNvSpPr txBox="1"/>
          <p:nvPr/>
        </p:nvSpPr>
        <p:spPr>
          <a:xfrm>
            <a:off x="7715900" y="6430662"/>
            <a:ext cx="7553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permission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B3A3183-F3C1-F641-B805-44D459B049B9}"/>
              </a:ext>
            </a:extLst>
          </p:cNvPr>
          <p:cNvSpPr/>
          <p:nvPr/>
        </p:nvSpPr>
        <p:spPr>
          <a:xfrm>
            <a:off x="8483554" y="6420935"/>
            <a:ext cx="249388" cy="249388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599FAF7-778B-204E-9853-0507A3650764}"/>
              </a:ext>
            </a:extLst>
          </p:cNvPr>
          <p:cNvSpPr txBox="1"/>
          <p:nvPr/>
        </p:nvSpPr>
        <p:spPr>
          <a:xfrm>
            <a:off x="8732941" y="6430662"/>
            <a:ext cx="1207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token introspection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8B49838-DB09-8046-8FAD-81F0251D71E6}"/>
              </a:ext>
            </a:extLst>
          </p:cNvPr>
          <p:cNvSpPr/>
          <p:nvPr/>
        </p:nvSpPr>
        <p:spPr>
          <a:xfrm>
            <a:off x="9922315" y="6420935"/>
            <a:ext cx="249388" cy="249388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59CADD3-B04D-0244-BB85-FEDBA4827F0C}"/>
              </a:ext>
            </a:extLst>
          </p:cNvPr>
          <p:cNvSpPr txBox="1"/>
          <p:nvPr/>
        </p:nvSpPr>
        <p:spPr>
          <a:xfrm>
            <a:off x="10118516" y="6430662"/>
            <a:ext cx="11095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claims interaction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39A6189-4414-E846-8475-40CF53150FED}"/>
              </a:ext>
            </a:extLst>
          </p:cNvPr>
          <p:cNvSpPr/>
          <p:nvPr/>
        </p:nvSpPr>
        <p:spPr>
          <a:xfrm>
            <a:off x="8533877" y="5326873"/>
            <a:ext cx="2471855" cy="92929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Resource server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EF52152-D4D1-2243-BE0D-F22D4532F178}"/>
              </a:ext>
            </a:extLst>
          </p:cNvPr>
          <p:cNvGrpSpPr/>
          <p:nvPr/>
        </p:nvGrpSpPr>
        <p:grpSpPr>
          <a:xfrm>
            <a:off x="5886918" y="3905321"/>
            <a:ext cx="2471855" cy="1053993"/>
            <a:chOff x="5886915" y="4137453"/>
            <a:chExt cx="2471855" cy="1053993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888184B-637A-FC48-8446-A634E33A012D}"/>
                </a:ext>
              </a:extLst>
            </p:cNvPr>
            <p:cNvSpPr/>
            <p:nvPr/>
          </p:nvSpPr>
          <p:spPr>
            <a:xfrm>
              <a:off x="5886915" y="4262147"/>
              <a:ext cx="2471855" cy="9292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rPr>
                <a:t>Authorization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server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A1561C9-0511-3E42-BD44-9C04E59E6281}"/>
                </a:ext>
              </a:extLst>
            </p:cNvPr>
            <p:cNvSpPr/>
            <p:nvPr/>
          </p:nvSpPr>
          <p:spPr>
            <a:xfrm>
              <a:off x="6817699" y="4137453"/>
              <a:ext cx="249388" cy="249388"/>
            </a:xfrm>
            <a:prstGeom prst="rect">
              <a:avLst/>
            </a:prstGeom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EFAB679-397F-5648-8F6E-FF2D0EAA45C5}"/>
                </a:ext>
              </a:extLst>
            </p:cNvPr>
            <p:cNvSpPr/>
            <p:nvPr/>
          </p:nvSpPr>
          <p:spPr>
            <a:xfrm>
              <a:off x="7167309" y="4137453"/>
              <a:ext cx="249388" cy="249388"/>
            </a:xfrm>
            <a:prstGeom prst="rect">
              <a:avLst/>
            </a:prstGeom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cs typeface="Calibri" panose="020F0502020204030204" pitchFamily="34" charset="0"/>
                </a:rPr>
                <a:t>T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F3A6B40E-3AF8-0844-8EFD-BE7C51015E03}"/>
              </a:ext>
            </a:extLst>
          </p:cNvPr>
          <p:cNvSpPr/>
          <p:nvPr/>
        </p:nvSpPr>
        <p:spPr>
          <a:xfrm>
            <a:off x="6973374" y="4851447"/>
            <a:ext cx="249388" cy="249388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9B66A0-DCD5-DC49-A489-CA5367A28DA8}"/>
              </a:ext>
            </a:extLst>
          </p:cNvPr>
          <p:cNvSpPr/>
          <p:nvPr/>
        </p:nvSpPr>
        <p:spPr>
          <a:xfrm>
            <a:off x="6668233" y="4849339"/>
            <a:ext cx="249388" cy="249388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D9AEDB8-85F4-0141-B831-6BBDBEDA67DD}"/>
              </a:ext>
            </a:extLst>
          </p:cNvPr>
          <p:cNvSpPr/>
          <p:nvPr/>
        </p:nvSpPr>
        <p:spPr>
          <a:xfrm>
            <a:off x="7267230" y="4849339"/>
            <a:ext cx="249388" cy="249388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F33A622-DB90-8346-9C9D-456AD230924C}"/>
              </a:ext>
            </a:extLst>
          </p:cNvPr>
          <p:cNvSpPr/>
          <p:nvPr/>
        </p:nvSpPr>
        <p:spPr>
          <a:xfrm>
            <a:off x="6101590" y="4739239"/>
            <a:ext cx="249388" cy="249388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FD1427B-6821-514A-AEE6-BA044C6F00DD}"/>
              </a:ext>
            </a:extLst>
          </p:cNvPr>
          <p:cNvSpPr/>
          <p:nvPr/>
        </p:nvSpPr>
        <p:spPr>
          <a:xfrm>
            <a:off x="7801517" y="4731947"/>
            <a:ext cx="249388" cy="249388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0E8531F-1143-6444-9E0C-D764EDE2F00E}"/>
              </a:ext>
            </a:extLst>
          </p:cNvPr>
          <p:cNvSpPr/>
          <p:nvPr/>
        </p:nvSpPr>
        <p:spPr>
          <a:xfrm>
            <a:off x="6444623" y="5168903"/>
            <a:ext cx="249388" cy="249388"/>
          </a:xfrm>
          <a:prstGeom prst="rect">
            <a:avLst/>
          </a:prstGeom>
          <a:solidFill>
            <a:schemeClr val="accent1"/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0C49ABC-155B-C84F-BEBD-E5B18CBBD1BE}"/>
              </a:ext>
            </a:extLst>
          </p:cNvPr>
          <p:cNvSpPr/>
          <p:nvPr/>
        </p:nvSpPr>
        <p:spPr>
          <a:xfrm>
            <a:off x="6795535" y="5168903"/>
            <a:ext cx="249388" cy="249388"/>
          </a:xfrm>
          <a:prstGeom prst="rect">
            <a:avLst/>
          </a:prstGeom>
          <a:solidFill>
            <a:schemeClr val="accent1"/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BF3207B-6FE9-3348-ACA9-E1F7E62914E1}"/>
              </a:ext>
            </a:extLst>
          </p:cNvPr>
          <p:cNvSpPr/>
          <p:nvPr/>
        </p:nvSpPr>
        <p:spPr>
          <a:xfrm>
            <a:off x="7145146" y="5168903"/>
            <a:ext cx="249388" cy="249388"/>
          </a:xfrm>
          <a:prstGeom prst="rect">
            <a:avLst/>
          </a:prstGeom>
          <a:solidFill>
            <a:schemeClr val="accent1"/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24D5EB4-D4C8-474C-A6C3-AB80495B1997}"/>
              </a:ext>
            </a:extLst>
          </p:cNvPr>
          <p:cNvSpPr/>
          <p:nvPr/>
        </p:nvSpPr>
        <p:spPr>
          <a:xfrm>
            <a:off x="7494755" y="5168903"/>
            <a:ext cx="249388" cy="249388"/>
          </a:xfrm>
          <a:prstGeom prst="rect">
            <a:avLst/>
          </a:prstGeom>
          <a:solidFill>
            <a:schemeClr val="accent1"/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B7FD396-F55E-894B-BFCC-CB7031AADC48}"/>
              </a:ext>
            </a:extLst>
          </p:cNvPr>
          <p:cNvSpPr/>
          <p:nvPr/>
        </p:nvSpPr>
        <p:spPr>
          <a:xfrm>
            <a:off x="9500501" y="5176907"/>
            <a:ext cx="249388" cy="24938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246725F-65E4-AC44-8575-E0509E1D4773}"/>
              </a:ext>
            </a:extLst>
          </p:cNvPr>
          <p:cNvSpPr/>
          <p:nvPr/>
        </p:nvSpPr>
        <p:spPr>
          <a:xfrm>
            <a:off x="9850111" y="5176907"/>
            <a:ext cx="249388" cy="24938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D58B0B8-5666-0B47-90CA-4A8C3B32352A}"/>
              </a:ext>
            </a:extLst>
          </p:cNvPr>
          <p:cNvSpPr/>
          <p:nvPr/>
        </p:nvSpPr>
        <p:spPr>
          <a:xfrm>
            <a:off x="4027638" y="5184753"/>
            <a:ext cx="249388" cy="24938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1411301-2104-784C-BDCF-2B199934214D}"/>
              </a:ext>
            </a:extLst>
          </p:cNvPr>
          <p:cNvSpPr/>
          <p:nvPr/>
        </p:nvSpPr>
        <p:spPr>
          <a:xfrm>
            <a:off x="4377249" y="5184753"/>
            <a:ext cx="249388" cy="24938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47C125B-6B4D-6148-B437-6A16F8AC6E38}"/>
              </a:ext>
            </a:extLst>
          </p:cNvPr>
          <p:cNvSpPr/>
          <p:nvPr/>
        </p:nvSpPr>
        <p:spPr>
          <a:xfrm>
            <a:off x="4728389" y="5184753"/>
            <a:ext cx="249388" cy="24938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68D7A4-5B27-7C42-83B5-776275FFF3E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054" t="4759" r="57313" b="12631"/>
          <a:stretch/>
        </p:blipFill>
        <p:spPr>
          <a:xfrm>
            <a:off x="3404436" y="5470825"/>
            <a:ext cx="303571" cy="450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36ADA9-AF5A-304C-B47C-49EB04ED0C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6428" y="5341366"/>
            <a:ext cx="614717" cy="6147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E408BA-4F0F-7541-9AD3-DC0419BDD4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50319" y="5538211"/>
            <a:ext cx="803481" cy="5335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19EF94-D30B-514B-BA48-9262963F1D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062" y="5584523"/>
            <a:ext cx="406400" cy="3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98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2F70B-4387-6144-ACEA-0636F7323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636"/>
            <a:ext cx="10515600" cy="916368"/>
          </a:xfrm>
        </p:spPr>
        <p:txBody>
          <a:bodyPr>
            <a:normAutofit/>
          </a:bodyPr>
          <a:lstStyle/>
          <a:p>
            <a:r>
              <a:rPr lang="en-US" dirty="0"/>
              <a:t>UMA user experience opportunities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13C96-463E-6B45-9AC6-D84F49E9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B6AE-E1BF-994E-8E90-6BA7B36DE5DD}" type="slidenum">
              <a:rPr lang="en-US" smtClean="0"/>
              <a:t>8</a:t>
            </a:fld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32D82F-9575-384B-BA06-6B15F47E0B82}"/>
              </a:ext>
            </a:extLst>
          </p:cNvPr>
          <p:cNvGrpSpPr/>
          <p:nvPr/>
        </p:nvGrpSpPr>
        <p:grpSpPr>
          <a:xfrm>
            <a:off x="2639467" y="1199301"/>
            <a:ext cx="2821843" cy="916367"/>
            <a:chOff x="5536928" y="1431433"/>
            <a:chExt cx="2821842" cy="916367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0AE77BC-0C69-464D-9A0C-0778AEC540FF}"/>
                </a:ext>
              </a:extLst>
            </p:cNvPr>
            <p:cNvSpPr/>
            <p:nvPr/>
          </p:nvSpPr>
          <p:spPr>
            <a:xfrm>
              <a:off x="5886915" y="1431433"/>
              <a:ext cx="2471855" cy="9163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rPr>
                <a:t>Resource owner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0459424-4A60-C24C-86B6-6F0F742BF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6928" y="1441514"/>
              <a:ext cx="695913" cy="691890"/>
            </a:xfrm>
            <a:prstGeom prst="rect">
              <a:avLst/>
            </a:prstGeom>
          </p:spPr>
        </p:pic>
      </p:grp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AB428511-B791-9E4A-BC31-965854E7082F}"/>
              </a:ext>
            </a:extLst>
          </p:cNvPr>
          <p:cNvSpPr/>
          <p:nvPr/>
        </p:nvSpPr>
        <p:spPr>
          <a:xfrm>
            <a:off x="1598132" y="3429001"/>
            <a:ext cx="8125945" cy="82604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UX</a:t>
            </a:r>
          </a:p>
        </p:txBody>
      </p:sp>
      <p:sp>
        <p:nvSpPr>
          <p:cNvPr id="64" name="Bevel 63">
            <a:extLst>
              <a:ext uri="{FF2B5EF4-FFF2-40B4-BE49-F238E27FC236}">
                <a16:creationId xmlns:a16="http://schemas.microsoft.com/office/drawing/2014/main" id="{899BE048-18B9-6947-B36A-5677CAB5D5E0}"/>
              </a:ext>
            </a:extLst>
          </p:cNvPr>
          <p:cNvSpPr/>
          <p:nvPr/>
        </p:nvSpPr>
        <p:spPr>
          <a:xfrm>
            <a:off x="6767797" y="3560809"/>
            <a:ext cx="1252739" cy="564339"/>
          </a:xfrm>
          <a:prstGeom prst="bevel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Opt  in</a:t>
            </a:r>
          </a:p>
        </p:txBody>
      </p:sp>
      <p:sp>
        <p:nvSpPr>
          <p:cNvPr id="65" name="Rounded Rectangular Callout 64">
            <a:extLst>
              <a:ext uri="{FF2B5EF4-FFF2-40B4-BE49-F238E27FC236}">
                <a16:creationId xmlns:a16="http://schemas.microsoft.com/office/drawing/2014/main" id="{479C2351-1532-8440-8740-CF788F60EEF0}"/>
              </a:ext>
            </a:extLst>
          </p:cNvPr>
          <p:cNvSpPr/>
          <p:nvPr/>
        </p:nvSpPr>
        <p:spPr bwMode="auto">
          <a:xfrm>
            <a:off x="6469905" y="2928817"/>
            <a:ext cx="1201787" cy="357542"/>
          </a:xfrm>
          <a:prstGeom prst="wedgeRoundRectCallout">
            <a:avLst>
              <a:gd name="adj1" fmla="val -7801"/>
              <a:gd name="adj2" fmla="val 152671"/>
              <a:gd name="adj3" fmla="val 16667"/>
            </a:avLst>
          </a:prstGeom>
          <a:solidFill>
            <a:schemeClr val="bg2"/>
          </a:solidFill>
          <a:ln w="12700"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9" rIns="121917" bIns="60959" rtlCol="0" anchor="b">
            <a:spAutoFit/>
          </a:bodyPr>
          <a:lstStyle/>
          <a:p>
            <a:pPr algn="ctr" eaLnBrk="0" hangingPunct="0"/>
            <a:r>
              <a:rPr lang="en-US" sz="1300" dirty="0">
                <a:latin typeface="Arial"/>
                <a:cs typeface="Arial"/>
              </a:rPr>
              <a:t>At run time</a:t>
            </a:r>
          </a:p>
        </p:txBody>
      </p:sp>
      <p:sp>
        <p:nvSpPr>
          <p:cNvPr id="66" name="Bevel 65">
            <a:extLst>
              <a:ext uri="{FF2B5EF4-FFF2-40B4-BE49-F238E27FC236}">
                <a16:creationId xmlns:a16="http://schemas.microsoft.com/office/drawing/2014/main" id="{C46141C5-DA18-2744-A848-9462CB90D24E}"/>
              </a:ext>
            </a:extLst>
          </p:cNvPr>
          <p:cNvSpPr/>
          <p:nvPr/>
        </p:nvSpPr>
        <p:spPr>
          <a:xfrm>
            <a:off x="2133021" y="3560809"/>
            <a:ext cx="1252739" cy="564339"/>
          </a:xfrm>
          <a:prstGeom prst="bevel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Share</a:t>
            </a:r>
          </a:p>
        </p:txBody>
      </p:sp>
      <p:sp>
        <p:nvSpPr>
          <p:cNvPr id="67" name="Rounded Rectangular Callout 66">
            <a:extLst>
              <a:ext uri="{FF2B5EF4-FFF2-40B4-BE49-F238E27FC236}">
                <a16:creationId xmlns:a16="http://schemas.microsoft.com/office/drawing/2014/main" id="{B277F605-D7AB-4A45-A67E-C82B92AA9F43}"/>
              </a:ext>
            </a:extLst>
          </p:cNvPr>
          <p:cNvSpPr/>
          <p:nvPr/>
        </p:nvSpPr>
        <p:spPr bwMode="auto">
          <a:xfrm>
            <a:off x="1952921" y="2928817"/>
            <a:ext cx="1472747" cy="357542"/>
          </a:xfrm>
          <a:prstGeom prst="wedgeRoundRectCallout">
            <a:avLst>
              <a:gd name="adj1" fmla="val -7801"/>
              <a:gd name="adj2" fmla="val 152671"/>
              <a:gd name="adj3" fmla="val 16667"/>
            </a:avLst>
          </a:prstGeom>
          <a:solidFill>
            <a:schemeClr val="bg2"/>
          </a:solidFill>
          <a:ln w="12700"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9" rIns="121917" bIns="60959" rtlCol="0" anchor="b">
            <a:spAutoFit/>
          </a:bodyPr>
          <a:lstStyle/>
          <a:p>
            <a:pPr algn="ctr" eaLnBrk="0" hangingPunct="0"/>
            <a:r>
              <a:rPr lang="en-US" sz="1300" dirty="0">
                <a:latin typeface="Arial"/>
                <a:cs typeface="Arial"/>
              </a:rPr>
              <a:t>Ahead </a:t>
            </a:r>
            <a:r>
              <a:rPr lang="en-US" sz="1300">
                <a:latin typeface="Arial"/>
                <a:cs typeface="Arial"/>
              </a:rPr>
              <a:t>of time</a:t>
            </a:r>
            <a:endParaRPr lang="en-US" sz="1300" dirty="0">
              <a:latin typeface="Arial"/>
              <a:cs typeface="Arial"/>
            </a:endParaRPr>
          </a:p>
        </p:txBody>
      </p:sp>
      <p:sp>
        <p:nvSpPr>
          <p:cNvPr id="68" name="Bevel 67">
            <a:extLst>
              <a:ext uri="{FF2B5EF4-FFF2-40B4-BE49-F238E27FC236}">
                <a16:creationId xmlns:a16="http://schemas.microsoft.com/office/drawing/2014/main" id="{120370CB-635E-724A-B8DC-DAEE67B59B8A}"/>
              </a:ext>
            </a:extLst>
          </p:cNvPr>
          <p:cNvSpPr/>
          <p:nvPr/>
        </p:nvSpPr>
        <p:spPr>
          <a:xfrm>
            <a:off x="8141700" y="3560809"/>
            <a:ext cx="1475493" cy="564339"/>
          </a:xfrm>
          <a:prstGeom prst="bevel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Approve</a:t>
            </a:r>
          </a:p>
        </p:txBody>
      </p:sp>
      <p:sp>
        <p:nvSpPr>
          <p:cNvPr id="69" name="Rounded Rectangular Callout 68">
            <a:extLst>
              <a:ext uri="{FF2B5EF4-FFF2-40B4-BE49-F238E27FC236}">
                <a16:creationId xmlns:a16="http://schemas.microsoft.com/office/drawing/2014/main" id="{707989B3-B2EF-F847-94EC-9877A9510219}"/>
              </a:ext>
            </a:extLst>
          </p:cNvPr>
          <p:cNvSpPr/>
          <p:nvPr/>
        </p:nvSpPr>
        <p:spPr bwMode="auto">
          <a:xfrm>
            <a:off x="8141365" y="2939905"/>
            <a:ext cx="1472747" cy="357542"/>
          </a:xfrm>
          <a:prstGeom prst="wedgeRoundRectCallout">
            <a:avLst>
              <a:gd name="adj1" fmla="val -34796"/>
              <a:gd name="adj2" fmla="val 152671"/>
              <a:gd name="adj3" fmla="val 16667"/>
            </a:avLst>
          </a:prstGeom>
          <a:solidFill>
            <a:schemeClr val="bg2"/>
          </a:solidFill>
          <a:ln w="12700"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9" rIns="121917" bIns="60959" rtlCol="0" anchor="b">
            <a:spAutoFit/>
          </a:bodyPr>
          <a:lstStyle/>
          <a:p>
            <a:pPr algn="ctr" eaLnBrk="0" hangingPunct="0"/>
            <a:r>
              <a:rPr lang="en-US" sz="1300" dirty="0">
                <a:latin typeface="Arial"/>
                <a:cs typeface="Arial"/>
              </a:rPr>
              <a:t>After </a:t>
            </a:r>
            <a:r>
              <a:rPr lang="en-US" sz="1300">
                <a:latin typeface="Arial"/>
                <a:cs typeface="Arial"/>
              </a:rPr>
              <a:t>the fact</a:t>
            </a:r>
            <a:endParaRPr lang="en-US" sz="1300" dirty="0">
              <a:latin typeface="Arial"/>
              <a:cs typeface="Arial"/>
            </a:endParaRPr>
          </a:p>
        </p:txBody>
      </p:sp>
      <p:sp>
        <p:nvSpPr>
          <p:cNvPr id="70" name="Bevel 69">
            <a:extLst>
              <a:ext uri="{FF2B5EF4-FFF2-40B4-BE49-F238E27FC236}">
                <a16:creationId xmlns:a16="http://schemas.microsoft.com/office/drawing/2014/main" id="{C244C3CD-8CAA-614D-AAA0-FDA6EC67CC45}"/>
              </a:ext>
            </a:extLst>
          </p:cNvPr>
          <p:cNvSpPr/>
          <p:nvPr/>
        </p:nvSpPr>
        <p:spPr>
          <a:xfrm>
            <a:off x="3506926" y="3566522"/>
            <a:ext cx="1375276" cy="558628"/>
          </a:xfrm>
          <a:prstGeom prst="beve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>
                <a:latin typeface="Calibri" panose="020F0502020204030204" pitchFamily="34" charset="0"/>
                <a:cs typeface="Calibri" panose="020F0502020204030204" pitchFamily="34" charset="0"/>
              </a:rPr>
              <a:t>Monitor</a:t>
            </a:r>
            <a:endParaRPr lang="en-US"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Rounded Rectangular Callout 70">
            <a:extLst>
              <a:ext uri="{FF2B5EF4-FFF2-40B4-BE49-F238E27FC236}">
                <a16:creationId xmlns:a16="http://schemas.microsoft.com/office/drawing/2014/main" id="{D5C04D99-7B04-8F43-94B2-3488616ECEAF}"/>
              </a:ext>
            </a:extLst>
          </p:cNvPr>
          <p:cNvSpPr/>
          <p:nvPr/>
        </p:nvSpPr>
        <p:spPr bwMode="auto">
          <a:xfrm>
            <a:off x="3606459" y="2936625"/>
            <a:ext cx="1012255" cy="357542"/>
          </a:xfrm>
          <a:prstGeom prst="wedgeRoundRectCallout">
            <a:avLst>
              <a:gd name="adj1" fmla="val 1861"/>
              <a:gd name="adj2" fmla="val 152671"/>
              <a:gd name="adj3" fmla="val 16667"/>
            </a:avLst>
          </a:prstGeom>
          <a:solidFill>
            <a:schemeClr val="bg2"/>
          </a:solidFill>
          <a:ln w="12700"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9" rIns="121917" bIns="60959" rtlCol="0" anchor="b">
            <a:spAutoFit/>
          </a:bodyPr>
          <a:lstStyle/>
          <a:p>
            <a:pPr algn="ctr" eaLnBrk="0" hangingPunct="0"/>
            <a:r>
              <a:rPr lang="en-US" sz="1300">
                <a:latin typeface="Arial"/>
                <a:cs typeface="Arial"/>
              </a:rPr>
              <a:t>Anytime</a:t>
            </a:r>
            <a:endParaRPr lang="en-US" sz="1300" dirty="0">
              <a:latin typeface="Arial"/>
              <a:cs typeface="Arial"/>
            </a:endParaRPr>
          </a:p>
        </p:txBody>
      </p:sp>
      <p:sp>
        <p:nvSpPr>
          <p:cNvPr id="72" name="Bevel 71">
            <a:extLst>
              <a:ext uri="{FF2B5EF4-FFF2-40B4-BE49-F238E27FC236}">
                <a16:creationId xmlns:a16="http://schemas.microsoft.com/office/drawing/2014/main" id="{681D3733-2F57-944C-9775-06F0169803D2}"/>
              </a:ext>
            </a:extLst>
          </p:cNvPr>
          <p:cNvSpPr/>
          <p:nvPr/>
        </p:nvSpPr>
        <p:spPr>
          <a:xfrm>
            <a:off x="5003366" y="3576811"/>
            <a:ext cx="1643271" cy="558628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>
                <a:latin typeface="Calibri" panose="020F0502020204030204" pitchFamily="34" charset="0"/>
                <a:cs typeface="Calibri" panose="020F0502020204030204" pitchFamily="34" charset="0"/>
              </a:rPr>
              <a:t>Withdraw</a:t>
            </a:r>
            <a:endParaRPr lang="en-US"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Rounded Rectangular Callout 72">
            <a:extLst>
              <a:ext uri="{FF2B5EF4-FFF2-40B4-BE49-F238E27FC236}">
                <a16:creationId xmlns:a16="http://schemas.microsoft.com/office/drawing/2014/main" id="{D415B822-C763-6344-8CF4-CC96A33D6817}"/>
              </a:ext>
            </a:extLst>
          </p:cNvPr>
          <p:cNvSpPr/>
          <p:nvPr/>
        </p:nvSpPr>
        <p:spPr bwMode="auto">
          <a:xfrm>
            <a:off x="5005738" y="2939905"/>
            <a:ext cx="1049015" cy="357542"/>
          </a:xfrm>
          <a:prstGeom prst="wedgeRoundRectCallout">
            <a:avLst>
              <a:gd name="adj1" fmla="val -12300"/>
              <a:gd name="adj2" fmla="val 171204"/>
              <a:gd name="adj3" fmla="val 16667"/>
            </a:avLst>
          </a:prstGeom>
          <a:solidFill>
            <a:schemeClr val="bg2"/>
          </a:solidFill>
          <a:ln w="12700"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9" rIns="121917" bIns="60959" rtlCol="0" anchor="b">
            <a:spAutoFit/>
          </a:bodyPr>
          <a:lstStyle/>
          <a:p>
            <a:pPr algn="ctr" eaLnBrk="0" hangingPunct="0"/>
            <a:r>
              <a:rPr lang="en-US" sz="1300">
                <a:latin typeface="Arial"/>
                <a:cs typeface="Arial"/>
              </a:rPr>
              <a:t>Anytime</a:t>
            </a:r>
            <a:endParaRPr lang="en-US" sz="13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17D314-3E9C-AF43-8EB6-EA35A6EA0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535" y="4343704"/>
            <a:ext cx="3211264" cy="17073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Up Arrow 4">
            <a:extLst>
              <a:ext uri="{FF2B5EF4-FFF2-40B4-BE49-F238E27FC236}">
                <a16:creationId xmlns:a16="http://schemas.microsoft.com/office/drawing/2014/main" id="{BEB70D05-3510-BE46-87E2-6F1FF624BA36}"/>
              </a:ext>
            </a:extLst>
          </p:cNvPr>
          <p:cNvSpPr/>
          <p:nvPr/>
        </p:nvSpPr>
        <p:spPr>
          <a:xfrm>
            <a:off x="7293408" y="4164934"/>
            <a:ext cx="201520" cy="35754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5606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2F70B-4387-6144-ACEA-0636F7323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142"/>
            <a:ext cx="10515600" cy="1034798"/>
          </a:xfrm>
        </p:spPr>
        <p:txBody>
          <a:bodyPr>
            <a:normAutofit/>
          </a:bodyPr>
          <a:lstStyle/>
          <a:p>
            <a:r>
              <a:rPr lang="en-US" dirty="0"/>
              <a:t>Benefits for service providers: a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13C96-463E-6B45-9AC6-D84F49E9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B6AE-E1BF-994E-8E90-6BA7B36DE5DD}" type="slidenum">
              <a:rPr lang="en-US" smtClean="0"/>
              <a:t>9</a:t>
            </a:fld>
            <a:endParaRPr lang="en-US"/>
          </a:p>
        </p:txBody>
      </p:sp>
      <p:sp>
        <p:nvSpPr>
          <p:cNvPr id="19" name="Shape 346">
            <a:extLst>
              <a:ext uri="{FF2B5EF4-FFF2-40B4-BE49-F238E27FC236}">
                <a16:creationId xmlns:a16="http://schemas.microsoft.com/office/drawing/2014/main" id="{58EA7281-F11E-9943-93F5-46D6F1390125}"/>
              </a:ext>
            </a:extLst>
          </p:cNvPr>
          <p:cNvSpPr txBox="1">
            <a:spLocks/>
          </p:cNvSpPr>
          <p:nvPr/>
        </p:nvSpPr>
        <p:spPr>
          <a:xfrm>
            <a:off x="8472459" y="444154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1" tIns="45699" rIns="91431" bIns="45699" rtlCol="0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Helvetica Neue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lt1"/>
              </a:buClr>
            </a:pPr>
            <a:fld id="{00000000-1234-1234-1234-123412341234}" type="slidenum"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chemeClr val="lt1"/>
                </a:buClr>
              </a:pPr>
              <a:t>9</a:t>
            </a:fld>
            <a:endParaRPr lang="en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347">
            <a:extLst>
              <a:ext uri="{FF2B5EF4-FFF2-40B4-BE49-F238E27FC236}">
                <a16:creationId xmlns:a16="http://schemas.microsoft.com/office/drawing/2014/main" id="{A59334BA-7290-C74F-AE2A-B25BE3B0B69C}"/>
              </a:ext>
            </a:extLst>
          </p:cNvPr>
          <p:cNvSpPr/>
          <p:nvPr/>
        </p:nvSpPr>
        <p:spPr>
          <a:xfrm>
            <a:off x="361953" y="1107997"/>
            <a:ext cx="2609849" cy="4862375"/>
          </a:xfrm>
          <a:prstGeom prst="rect">
            <a:avLst/>
          </a:prstGeom>
          <a:solidFill>
            <a:schemeClr val="lt1"/>
          </a:solidFill>
          <a:ln w="31750" cap="flat" cmpd="sng">
            <a:solidFill>
              <a:srgbClr val="0084AD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31" tIns="45699" rIns="91431" bIns="45699" anchor="t" anchorCtr="0">
            <a:noAutofit/>
          </a:bodyPr>
          <a:lstStyle/>
          <a:p>
            <a:pPr algn="ctr">
              <a:buClr>
                <a:srgbClr val="00526A"/>
              </a:buClr>
            </a:pPr>
            <a:r>
              <a:rPr lang="en-US" sz="2000" dirty="0">
                <a:solidFill>
                  <a:srgbClr val="00526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True secure delegation; no password sharing</a:t>
            </a:r>
            <a:endParaRPr sz="2000" dirty="0">
              <a:solidFill>
                <a:srgbClr val="00526A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1" name="Shape 348">
            <a:extLst>
              <a:ext uri="{FF2B5EF4-FFF2-40B4-BE49-F238E27FC236}">
                <a16:creationId xmlns:a16="http://schemas.microsoft.com/office/drawing/2014/main" id="{2E2EA5B3-B289-4345-A249-9EE303C01C60}"/>
              </a:ext>
            </a:extLst>
          </p:cNvPr>
          <p:cNvSpPr/>
          <p:nvPr/>
        </p:nvSpPr>
        <p:spPr>
          <a:xfrm>
            <a:off x="3314702" y="1107997"/>
            <a:ext cx="2609849" cy="4862375"/>
          </a:xfrm>
          <a:prstGeom prst="rect">
            <a:avLst/>
          </a:prstGeom>
          <a:solidFill>
            <a:schemeClr val="lt1"/>
          </a:solidFill>
          <a:ln w="31750" cap="flat" cmpd="sng">
            <a:solidFill>
              <a:srgbClr val="0084AD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31" tIns="45699" rIns="91431" bIns="45699" anchor="t" anchorCtr="0">
            <a:noAutofit/>
          </a:bodyPr>
          <a:lstStyle/>
          <a:p>
            <a:pPr algn="ctr">
              <a:buClr>
                <a:srgbClr val="00526A"/>
              </a:buClr>
            </a:pPr>
            <a:r>
              <a:rPr lang="en" sz="2000" dirty="0">
                <a:solidFill>
                  <a:srgbClr val="00526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Scale </a:t>
            </a:r>
            <a:r>
              <a:rPr lang="en" sz="2000" dirty="0" err="1">
                <a:solidFill>
                  <a:srgbClr val="00526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permissioning</a:t>
            </a:r>
            <a:r>
              <a:rPr lang="en" sz="2000" dirty="0">
                <a:solidFill>
                  <a:srgbClr val="00526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through self-service</a:t>
            </a:r>
            <a:endParaRPr sz="2000" dirty="0">
              <a:solidFill>
                <a:srgbClr val="00526A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Shape 349">
            <a:extLst>
              <a:ext uri="{FF2B5EF4-FFF2-40B4-BE49-F238E27FC236}">
                <a16:creationId xmlns:a16="http://schemas.microsoft.com/office/drawing/2014/main" id="{7C631891-145B-5941-A6E4-683AB6BF6C82}"/>
              </a:ext>
            </a:extLst>
          </p:cNvPr>
          <p:cNvSpPr/>
          <p:nvPr/>
        </p:nvSpPr>
        <p:spPr>
          <a:xfrm>
            <a:off x="6267453" y="1107997"/>
            <a:ext cx="2609849" cy="4862375"/>
          </a:xfrm>
          <a:prstGeom prst="rect">
            <a:avLst/>
          </a:prstGeom>
          <a:solidFill>
            <a:schemeClr val="lt1"/>
          </a:solidFill>
          <a:ln w="31750" cap="flat" cmpd="sng">
            <a:solidFill>
              <a:srgbClr val="0084AD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31" tIns="45699" rIns="91431" bIns="45699" anchor="t" anchorCtr="0">
            <a:noAutofit/>
          </a:bodyPr>
          <a:lstStyle/>
          <a:p>
            <a:pPr algn="ctr">
              <a:buClr>
                <a:srgbClr val="00526A"/>
              </a:buClr>
            </a:pPr>
            <a:r>
              <a:rPr lang="en" sz="2000">
                <a:solidFill>
                  <a:srgbClr val="00526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API-first protection strategy</a:t>
            </a:r>
            <a:endParaRPr sz="2000">
              <a:solidFill>
                <a:srgbClr val="00526A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3" name="Shape 350">
            <a:extLst>
              <a:ext uri="{FF2B5EF4-FFF2-40B4-BE49-F238E27FC236}">
                <a16:creationId xmlns:a16="http://schemas.microsoft.com/office/drawing/2014/main" id="{B7A952F1-8371-EC44-B8DF-B59167B9D3FE}"/>
              </a:ext>
            </a:extLst>
          </p:cNvPr>
          <p:cNvSpPr/>
          <p:nvPr/>
        </p:nvSpPr>
        <p:spPr>
          <a:xfrm>
            <a:off x="9220202" y="1107997"/>
            <a:ext cx="2609849" cy="4862375"/>
          </a:xfrm>
          <a:prstGeom prst="rect">
            <a:avLst/>
          </a:prstGeom>
          <a:solidFill>
            <a:schemeClr val="lt1"/>
          </a:solidFill>
          <a:ln w="31750" cap="flat" cmpd="sng">
            <a:solidFill>
              <a:srgbClr val="0084AD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31" tIns="45699" rIns="91431" bIns="45699" anchor="t" anchorCtr="0">
            <a:noAutofit/>
          </a:bodyPr>
          <a:lstStyle/>
          <a:p>
            <a:pPr algn="ctr">
              <a:buClr>
                <a:srgbClr val="00526A"/>
              </a:buClr>
            </a:pPr>
            <a:r>
              <a:rPr lang="en" sz="2000" dirty="0">
                <a:solidFill>
                  <a:srgbClr val="00526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Foster compliance through standards</a:t>
            </a:r>
            <a:endParaRPr sz="2000" dirty="0">
              <a:solidFill>
                <a:srgbClr val="00526A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4" name="Shape 351">
            <a:extLst>
              <a:ext uri="{FF2B5EF4-FFF2-40B4-BE49-F238E27FC236}">
                <a16:creationId xmlns:a16="http://schemas.microsoft.com/office/drawing/2014/main" id="{0B2A0ED6-48E4-104C-B04C-63B8892C2D04}"/>
              </a:ext>
            </a:extLst>
          </p:cNvPr>
          <p:cNvSpPr/>
          <p:nvPr/>
        </p:nvSpPr>
        <p:spPr>
          <a:xfrm>
            <a:off x="361953" y="1107994"/>
            <a:ext cx="2609849" cy="1261927"/>
          </a:xfrm>
          <a:prstGeom prst="rect">
            <a:avLst/>
          </a:prstGeom>
          <a:solidFill>
            <a:srgbClr val="0084AD">
              <a:alpha val="24705"/>
            </a:srgbClr>
          </a:solidFill>
          <a:ln>
            <a:noFill/>
          </a:ln>
        </p:spPr>
        <p:txBody>
          <a:bodyPr spcFirstLastPara="1" wrap="square" lIns="91431" tIns="45699" rIns="91431" bIns="45699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500" dirty="0">
              <a:solidFill>
                <a:schemeClr val="lt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Shape 352">
            <a:extLst>
              <a:ext uri="{FF2B5EF4-FFF2-40B4-BE49-F238E27FC236}">
                <a16:creationId xmlns:a16="http://schemas.microsoft.com/office/drawing/2014/main" id="{DFF40D6A-30BC-2840-9E47-E511807293E6}"/>
              </a:ext>
            </a:extLst>
          </p:cNvPr>
          <p:cNvSpPr/>
          <p:nvPr/>
        </p:nvSpPr>
        <p:spPr>
          <a:xfrm>
            <a:off x="3314702" y="1107995"/>
            <a:ext cx="2609849" cy="1261927"/>
          </a:xfrm>
          <a:prstGeom prst="rect">
            <a:avLst/>
          </a:prstGeom>
          <a:solidFill>
            <a:srgbClr val="0084AD">
              <a:alpha val="24705"/>
            </a:srgbClr>
          </a:solidFill>
          <a:ln>
            <a:noFill/>
          </a:ln>
        </p:spPr>
        <p:txBody>
          <a:bodyPr spcFirstLastPara="1" wrap="square" lIns="91431" tIns="45699" rIns="91431" bIns="45699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500">
              <a:solidFill>
                <a:schemeClr val="lt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6" name="Shape 353">
            <a:extLst>
              <a:ext uri="{FF2B5EF4-FFF2-40B4-BE49-F238E27FC236}">
                <a16:creationId xmlns:a16="http://schemas.microsoft.com/office/drawing/2014/main" id="{B80DB5D9-205D-EF47-BBA9-685A97BA6482}"/>
              </a:ext>
            </a:extLst>
          </p:cNvPr>
          <p:cNvSpPr/>
          <p:nvPr/>
        </p:nvSpPr>
        <p:spPr>
          <a:xfrm>
            <a:off x="6267453" y="1089566"/>
            <a:ext cx="2609849" cy="1261927"/>
          </a:xfrm>
          <a:prstGeom prst="rect">
            <a:avLst/>
          </a:prstGeom>
          <a:solidFill>
            <a:srgbClr val="0084AD">
              <a:alpha val="24705"/>
            </a:srgbClr>
          </a:solidFill>
          <a:ln>
            <a:noFill/>
          </a:ln>
        </p:spPr>
        <p:txBody>
          <a:bodyPr spcFirstLastPara="1" wrap="square" lIns="91431" tIns="45699" rIns="91431" bIns="45699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500">
              <a:solidFill>
                <a:schemeClr val="lt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7" name="Shape 354">
            <a:extLst>
              <a:ext uri="{FF2B5EF4-FFF2-40B4-BE49-F238E27FC236}">
                <a16:creationId xmlns:a16="http://schemas.microsoft.com/office/drawing/2014/main" id="{DF5CFD30-3F7E-914C-B846-0C7D644BB2AF}"/>
              </a:ext>
            </a:extLst>
          </p:cNvPr>
          <p:cNvSpPr/>
          <p:nvPr/>
        </p:nvSpPr>
        <p:spPr>
          <a:xfrm>
            <a:off x="9220202" y="1089566"/>
            <a:ext cx="2609849" cy="1261927"/>
          </a:xfrm>
          <a:prstGeom prst="rect">
            <a:avLst/>
          </a:prstGeom>
          <a:solidFill>
            <a:srgbClr val="0084AD">
              <a:alpha val="24705"/>
            </a:srgbClr>
          </a:solidFill>
          <a:ln>
            <a:noFill/>
          </a:ln>
        </p:spPr>
        <p:txBody>
          <a:bodyPr spcFirstLastPara="1" wrap="square" lIns="91431" tIns="45699" rIns="91431" bIns="45699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500" dirty="0">
              <a:solidFill>
                <a:schemeClr val="lt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8" name="Shape 355">
            <a:extLst>
              <a:ext uri="{FF2B5EF4-FFF2-40B4-BE49-F238E27FC236}">
                <a16:creationId xmlns:a16="http://schemas.microsoft.com/office/drawing/2014/main" id="{38C452DF-0959-D54D-8CE1-DAFBA29DAC4E}"/>
              </a:ext>
            </a:extLst>
          </p:cNvPr>
          <p:cNvGrpSpPr/>
          <p:nvPr/>
        </p:nvGrpSpPr>
        <p:grpSpPr>
          <a:xfrm>
            <a:off x="9475785" y="4233614"/>
            <a:ext cx="2098675" cy="1640407"/>
            <a:chOff x="0" y="0"/>
            <a:chExt cx="2098675" cy="1640406"/>
          </a:xfrm>
        </p:grpSpPr>
        <p:sp>
          <p:nvSpPr>
            <p:cNvPr id="29" name="Shape 356">
              <a:extLst>
                <a:ext uri="{FF2B5EF4-FFF2-40B4-BE49-F238E27FC236}">
                  <a16:creationId xmlns:a16="http://schemas.microsoft.com/office/drawing/2014/main" id="{CC9BE388-26F5-9F41-A504-589BB5CB869D}"/>
                </a:ext>
              </a:extLst>
            </p:cNvPr>
            <p:cNvSpPr/>
            <p:nvPr/>
          </p:nvSpPr>
          <p:spPr>
            <a:xfrm>
              <a:off x="699558" y="0"/>
              <a:ext cx="699558" cy="546802"/>
            </a:xfrm>
            <a:prstGeom prst="trapezoid">
              <a:avLst>
                <a:gd name="adj" fmla="val 63968"/>
              </a:avLst>
            </a:prstGeom>
            <a:solidFill>
              <a:srgbClr val="F5801D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357">
              <a:extLst>
                <a:ext uri="{FF2B5EF4-FFF2-40B4-BE49-F238E27FC236}">
                  <a16:creationId xmlns:a16="http://schemas.microsoft.com/office/drawing/2014/main" id="{C9A11865-61F9-A946-BF0E-59B1D93ECDCF}"/>
                </a:ext>
              </a:extLst>
            </p:cNvPr>
            <p:cNvSpPr txBox="1"/>
            <p:nvPr/>
          </p:nvSpPr>
          <p:spPr>
            <a:xfrm>
              <a:off x="699558" y="241723"/>
              <a:ext cx="699558" cy="402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75" tIns="26675" rIns="26675" bIns="266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</a:pPr>
              <a:r>
                <a:rPr lang="en-US" sz="1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control</a:t>
              </a:r>
              <a:endParaRPr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Shape 358">
              <a:extLst>
                <a:ext uri="{FF2B5EF4-FFF2-40B4-BE49-F238E27FC236}">
                  <a16:creationId xmlns:a16="http://schemas.microsoft.com/office/drawing/2014/main" id="{B1CC6EAB-FDB8-254C-80CC-B0B058272AC4}"/>
                </a:ext>
              </a:extLst>
            </p:cNvPr>
            <p:cNvSpPr/>
            <p:nvPr/>
          </p:nvSpPr>
          <p:spPr>
            <a:xfrm>
              <a:off x="349779" y="546802"/>
              <a:ext cx="1399116" cy="546802"/>
            </a:xfrm>
            <a:prstGeom prst="trapezoid">
              <a:avLst>
                <a:gd name="adj" fmla="val 63968"/>
              </a:avLst>
            </a:prstGeom>
            <a:solidFill>
              <a:srgbClr val="94AC2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359">
              <a:extLst>
                <a:ext uri="{FF2B5EF4-FFF2-40B4-BE49-F238E27FC236}">
                  <a16:creationId xmlns:a16="http://schemas.microsoft.com/office/drawing/2014/main" id="{75EDC0F5-BA8A-2246-9A9A-11E9170103A3}"/>
                </a:ext>
              </a:extLst>
            </p:cNvPr>
            <p:cNvSpPr txBox="1"/>
            <p:nvPr/>
          </p:nvSpPr>
          <p:spPr>
            <a:xfrm>
              <a:off x="541054" y="546802"/>
              <a:ext cx="1018416" cy="5468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75" tIns="26675" rIns="26675" bIns="266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</a:pPr>
              <a:r>
                <a:rPr lang="en-US" sz="1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transparency</a:t>
              </a:r>
              <a:endParaRPr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Shape 360">
              <a:extLst>
                <a:ext uri="{FF2B5EF4-FFF2-40B4-BE49-F238E27FC236}">
                  <a16:creationId xmlns:a16="http://schemas.microsoft.com/office/drawing/2014/main" id="{59259025-0D59-3A49-928B-05DAAED9ACBE}"/>
                </a:ext>
              </a:extLst>
            </p:cNvPr>
            <p:cNvSpPr/>
            <p:nvPr/>
          </p:nvSpPr>
          <p:spPr>
            <a:xfrm>
              <a:off x="0" y="1093604"/>
              <a:ext cx="2098675" cy="546802"/>
            </a:xfrm>
            <a:prstGeom prst="trapezoid">
              <a:avLst>
                <a:gd name="adj" fmla="val 63968"/>
              </a:avLst>
            </a:prstGeom>
            <a:solidFill>
              <a:srgbClr val="35653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361">
              <a:extLst>
                <a:ext uri="{FF2B5EF4-FFF2-40B4-BE49-F238E27FC236}">
                  <a16:creationId xmlns:a16="http://schemas.microsoft.com/office/drawing/2014/main" id="{0670B213-E4CB-104B-9BE0-70A1BD657990}"/>
                </a:ext>
              </a:extLst>
            </p:cNvPr>
            <p:cNvSpPr txBox="1"/>
            <p:nvPr/>
          </p:nvSpPr>
          <p:spPr>
            <a:xfrm>
              <a:off x="367268" y="1093604"/>
              <a:ext cx="1364138" cy="5468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75" tIns="26675" rIns="26675" bIns="266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</a:pPr>
              <a:r>
                <a:rPr lang="en-US" sz="1200" dirty="0">
                  <a:solidFill>
                    <a:srgbClr val="F2F2F2"/>
                  </a:solidFill>
                  <a:latin typeface="Arial"/>
                  <a:ea typeface="Arial"/>
                  <a:cs typeface="Arial"/>
                  <a:sym typeface="Arial"/>
                </a:rPr>
                <a:t>protection</a:t>
              </a:r>
              <a:endParaRPr sz="1200" dirty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" name="Shape 362">
            <a:extLst>
              <a:ext uri="{FF2B5EF4-FFF2-40B4-BE49-F238E27FC236}">
                <a16:creationId xmlns:a16="http://schemas.microsoft.com/office/drawing/2014/main" id="{A5F7225A-4A84-6A46-8170-A0A6D1AF39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036" y="2629188"/>
            <a:ext cx="2287289" cy="1539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363">
            <a:extLst>
              <a:ext uri="{FF2B5EF4-FFF2-40B4-BE49-F238E27FC236}">
                <a16:creationId xmlns:a16="http://schemas.microsoft.com/office/drawing/2014/main" id="{4EAB848E-B4B6-4F4B-8DB6-FBF16F73B368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601" y="4308259"/>
            <a:ext cx="1303979" cy="1519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64" descr="keep-calm-and-prepare-for-the-gdpr.png">
            <a:extLst>
              <a:ext uri="{FF2B5EF4-FFF2-40B4-BE49-F238E27FC236}">
                <a16:creationId xmlns:a16="http://schemas.microsoft.com/office/drawing/2014/main" id="{DA9DA130-6A7B-ED46-B552-5F82C7ED6E86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4280" y="2486567"/>
            <a:ext cx="1381691" cy="1607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69">
            <a:extLst>
              <a:ext uri="{FF2B5EF4-FFF2-40B4-BE49-F238E27FC236}">
                <a16:creationId xmlns:a16="http://schemas.microsoft.com/office/drawing/2014/main" id="{EA2967A0-F01F-B649-8E83-CD62A29F3D4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30958" y="2967007"/>
            <a:ext cx="2831149" cy="24048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47CD50E2-9B70-9B48-9576-78748009C4C5}"/>
              </a:ext>
            </a:extLst>
          </p:cNvPr>
          <p:cNvGrpSpPr/>
          <p:nvPr/>
        </p:nvGrpSpPr>
        <p:grpSpPr>
          <a:xfrm>
            <a:off x="3416094" y="4378353"/>
            <a:ext cx="2242639" cy="1247777"/>
            <a:chOff x="3416093" y="4859107"/>
            <a:chExt cx="2242639" cy="1247777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4F8E488-01E8-124C-9897-58A16B0F1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3555" y="5289660"/>
              <a:ext cx="645177" cy="817224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3423646-EC20-9142-B8FF-B30F5C47B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6093" y="4859107"/>
              <a:ext cx="695913" cy="69189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163D213-ED38-5B4B-9AAD-A486FF9FA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3398" y="5167504"/>
              <a:ext cx="684695" cy="684695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C5746BB2-E711-EA4F-8227-27CA2750723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6361" y="3178682"/>
            <a:ext cx="1664611" cy="57227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CA8B798-E005-0641-8CDB-7534DFDD4F1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454" y="2384434"/>
            <a:ext cx="1038087" cy="103808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44DB2E8-9B1D-E947-A31C-387890DA55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5475" y="3469808"/>
            <a:ext cx="1126435" cy="112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65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2120</Words>
  <Application>Microsoft Macintosh PowerPoint</Application>
  <PresentationFormat>Widescreen</PresentationFormat>
  <Paragraphs>418</Paragraphs>
  <Slides>39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American Typewriter</vt:lpstr>
      <vt:lpstr>Arial</vt:lpstr>
      <vt:lpstr>Calibri</vt:lpstr>
      <vt:lpstr>Calibri Light</vt:lpstr>
      <vt:lpstr>Courier New</vt:lpstr>
      <vt:lpstr>Helvetica Neue</vt:lpstr>
      <vt:lpstr>Wingdings</vt:lpstr>
      <vt:lpstr>Office Theme</vt:lpstr>
      <vt:lpstr>User-Managed Access (UMA) 101</vt:lpstr>
      <vt:lpstr>Topics</vt:lpstr>
      <vt:lpstr>Overview in OAuth terms</vt:lpstr>
      <vt:lpstr>OAuth enables constrained delegation of access to apps</vt:lpstr>
      <vt:lpstr>UMA adds cross-party sharing…</vt:lpstr>
      <vt:lpstr>…in a wide ecosystem…</vt:lpstr>
      <vt:lpstr>…of resource hosts</vt:lpstr>
      <vt:lpstr>UMA user experience opportunities</vt:lpstr>
      <vt:lpstr>Benefits for service providers: a summary</vt:lpstr>
      <vt:lpstr>Benefits for patients and consumers: a summary</vt:lpstr>
      <vt:lpstr>Typical use cases</vt:lpstr>
      <vt:lpstr>Known implementations (more detail at tinyurl.com/umawg)</vt:lpstr>
      <vt:lpstr>UMA in a nutshell</vt:lpstr>
      <vt:lpstr>UMA in action</vt:lpstr>
      <vt:lpstr>ShareMedData</vt:lpstr>
      <vt:lpstr>ForgeRock Identity Platform</vt:lpstr>
      <vt:lpstr>The technical big picture</vt:lpstr>
      <vt:lpstr>The marvelous spiral of delegated sharing, squared</vt:lpstr>
      <vt:lpstr>The UMA extension grant adds… docs.kantarainitiative.org/uma/wg/rec-oauth-uma-grant-2.0.html</vt:lpstr>
      <vt:lpstr>UMA federated authorization adds… docs.kantarainitiative.org/uma/wg/rec-oauth-uma-federated-authz-2.0.html</vt:lpstr>
      <vt:lpstr>The UMA grant</vt:lpstr>
      <vt:lpstr>The UMA extension grant flow and its options</vt:lpstr>
      <vt:lpstr>The permission ticket: how you start building a bridge of trust</vt:lpstr>
      <vt:lpstr>Pushed claims scenario: for wide-ish ecosystems</vt:lpstr>
      <vt:lpstr>Interactive claims gathering scenario: for wide ecosystems</vt:lpstr>
      <vt:lpstr>Federated authorization</vt:lpstr>
      <vt:lpstr>A new perspective on the UMA grant</vt:lpstr>
      <vt:lpstr>The protection API: how you federate authorization</vt:lpstr>
      <vt:lpstr>The resource registration endpoint</vt:lpstr>
      <vt:lpstr>Resource and scope registration</vt:lpstr>
      <vt:lpstr>The permission endpoint</vt:lpstr>
      <vt:lpstr>The token introspection endpoint</vt:lpstr>
      <vt:lpstr>Authorization assessment</vt:lpstr>
      <vt:lpstr>Authorization assessment: how the AS adheres to the RO’s wishes in the larger context</vt:lpstr>
      <vt:lpstr>Privacy and “BLT” implications</vt:lpstr>
      <vt:lpstr>Relevance for privacy</vt:lpstr>
      <vt:lpstr>(Most) legal relationships in the business model</vt:lpstr>
      <vt:lpstr>UMA implications</vt:lpstr>
      <vt:lpstr>Join us! Thank you!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User-Managed Access (UMA) 101</dc:title>
  <dc:creator>Eve Maler</dc:creator>
  <cp:lastModifiedBy>Eve Maler</cp:lastModifiedBy>
  <cp:revision>20</cp:revision>
  <dcterms:created xsi:type="dcterms:W3CDTF">2019-04-28T20:22:54Z</dcterms:created>
  <dcterms:modified xsi:type="dcterms:W3CDTF">2019-04-28T21:44:47Z</dcterms:modified>
</cp:coreProperties>
</file>