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8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8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8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9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1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7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7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0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FC32-A777-3747-A58A-8A743E99B816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CE12D-2E89-0E48-A8DF-95E83718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2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Interactions </a:t>
            </a:r>
            <a:r>
              <a:rPr lang="en-US" dirty="0" smtClean="0"/>
              <a:t>Between </a:t>
            </a:r>
            <a:r>
              <a:rPr lang="en-US" dirty="0" smtClean="0"/>
              <a:t>Resource Subjects and Grantors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 Maler</a:t>
            </a:r>
          </a:p>
          <a:p>
            <a:r>
              <a:rPr lang="en-US" dirty="0" smtClean="0"/>
              <a:t>For the UMA legal subgroup</a:t>
            </a:r>
          </a:p>
          <a:p>
            <a:r>
              <a:rPr lang="en-US" dirty="0" smtClean="0"/>
              <a:t>7 Apr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4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7486339" y="5437777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Grantee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4576691" y="5720715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7681873" y="3702389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</a:t>
            </a:r>
            <a:r>
              <a:rPr lang="en-US" sz="2000" dirty="0" smtClean="0"/>
              <a:t>SO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655290" y="3698921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ASO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use case: Alice is an “online adult with legal capacity”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670" y="1600200"/>
            <a:ext cx="4038600" cy="49402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Her resources at the RS relate to her</a:t>
            </a:r>
          </a:p>
          <a:p>
            <a:pPr lvl="1"/>
            <a:r>
              <a:rPr lang="en-US" dirty="0" smtClean="0"/>
              <a:t>So she is the Resource Subject</a:t>
            </a:r>
          </a:p>
          <a:p>
            <a:r>
              <a:rPr lang="en-US" dirty="0" smtClean="0"/>
              <a:t>She controls access to those resources herself at the AS</a:t>
            </a:r>
          </a:p>
          <a:p>
            <a:pPr lvl="1"/>
            <a:r>
              <a:rPr lang="en-US" dirty="0" smtClean="0"/>
              <a:t>So she is also the Grantor</a:t>
            </a:r>
          </a:p>
          <a:p>
            <a:r>
              <a:rPr lang="en-US" dirty="0" smtClean="0"/>
              <a:t>She shares the resources with Bob</a:t>
            </a:r>
          </a:p>
          <a:p>
            <a:pPr lvl="1"/>
            <a:r>
              <a:rPr lang="en-US" dirty="0" smtClean="0"/>
              <a:t>So he is a Grantee</a:t>
            </a:r>
          </a:p>
          <a:p>
            <a:pPr lvl="2"/>
            <a:r>
              <a:rPr lang="en-US" dirty="0" smtClean="0"/>
              <a:t>More complication potentially to come here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71969" y="3546521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6961266" y="354652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RS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6307996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Grantor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7373573" y="1892142"/>
            <a:ext cx="29963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31" idx="4"/>
            <a:endCxn id="7" idx="0"/>
          </p:cNvCxnSpPr>
          <p:nvPr/>
        </p:nvCxnSpPr>
        <p:spPr>
          <a:xfrm flipH="1">
            <a:off x="5829169" y="2718674"/>
            <a:ext cx="283381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286369" y="4003721"/>
            <a:ext cx="674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1" idx="4"/>
            <a:endCxn id="8" idx="0"/>
          </p:cNvCxnSpPr>
          <p:nvPr/>
        </p:nvCxnSpPr>
        <p:spPr>
          <a:xfrm>
            <a:off x="6112550" y="2718674"/>
            <a:ext cx="1305916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67038" y="3151345"/>
            <a:ext cx="5565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246227" y="5508963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1" name="Oval 30"/>
          <p:cNvSpPr/>
          <p:nvPr/>
        </p:nvSpPr>
        <p:spPr>
          <a:xfrm>
            <a:off x="5610728" y="1804274"/>
            <a:ext cx="1003644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owner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sp>
        <p:nvSpPr>
          <p:cNvPr id="33" name="Oval 32"/>
          <p:cNvSpPr/>
          <p:nvPr/>
        </p:nvSpPr>
        <p:spPr>
          <a:xfrm>
            <a:off x="6538318" y="5263515"/>
            <a:ext cx="1195039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requesting party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4" name="Oval 33"/>
          <p:cNvSpPr/>
          <p:nvPr/>
        </p:nvSpPr>
        <p:spPr>
          <a:xfrm>
            <a:off x="7733357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Subject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cxnSp>
        <p:nvCxnSpPr>
          <p:cNvPr id="48" name="Straight Arrow Connector 47"/>
          <p:cNvCxnSpPr>
            <a:stCxn id="7" idx="2"/>
            <a:endCxn id="33" idx="1"/>
          </p:cNvCxnSpPr>
          <p:nvPr/>
        </p:nvCxnSpPr>
        <p:spPr>
          <a:xfrm>
            <a:off x="5829169" y="4460921"/>
            <a:ext cx="884158" cy="9365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3"/>
            <a:endCxn id="33" idx="2"/>
          </p:cNvCxnSpPr>
          <p:nvPr/>
        </p:nvCxnSpPr>
        <p:spPr>
          <a:xfrm flipV="1">
            <a:off x="6160627" y="5720715"/>
            <a:ext cx="377691" cy="245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2"/>
            <a:endCxn id="28" idx="0"/>
          </p:cNvCxnSpPr>
          <p:nvPr/>
        </p:nvCxnSpPr>
        <p:spPr>
          <a:xfrm flipH="1">
            <a:off x="5703427" y="4460921"/>
            <a:ext cx="125742" cy="10480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75933" y="5078849"/>
            <a:ext cx="56938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5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7486339" y="5437777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Grantee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4576691" y="5720715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7681873" y="3702389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</a:t>
            </a:r>
            <a:r>
              <a:rPr lang="en-US" sz="2000" dirty="0" smtClean="0"/>
              <a:t>SO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655290" y="3698921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ASO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case: Alice is a guardian (proxy) for 2-year-old Johnny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670" y="1600200"/>
            <a:ext cx="4038600" cy="49402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His resources at the RS relate to him</a:t>
            </a:r>
          </a:p>
          <a:p>
            <a:pPr lvl="1"/>
            <a:r>
              <a:rPr lang="en-US" dirty="0" smtClean="0"/>
              <a:t>So she is the Resource Subject</a:t>
            </a:r>
          </a:p>
          <a:p>
            <a:r>
              <a:rPr lang="en-US" dirty="0" smtClean="0"/>
              <a:t>But she controls access to those resources at the AS</a:t>
            </a:r>
          </a:p>
          <a:p>
            <a:pPr lvl="1"/>
            <a:r>
              <a:rPr lang="en-US" dirty="0" smtClean="0"/>
              <a:t>So she is the Grantor</a:t>
            </a:r>
          </a:p>
          <a:p>
            <a:r>
              <a:rPr lang="en-US" dirty="0" smtClean="0"/>
              <a:t>She wants to share the resources with Bob on Johnny’s behalf</a:t>
            </a:r>
          </a:p>
          <a:p>
            <a:pPr lvl="1"/>
            <a:r>
              <a:rPr lang="en-US" dirty="0" smtClean="0"/>
              <a:t>Johnny has no access because he is too young to do anything with them for now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1969" y="3546521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6961266" y="354652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RS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6307996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Grantor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cxnSp>
        <p:nvCxnSpPr>
          <p:cNvPr id="18" name="Straight Arrow Connector 17"/>
          <p:cNvCxnSpPr>
            <a:stCxn id="38" idx="4"/>
            <a:endCxn id="7" idx="0"/>
          </p:cNvCxnSpPr>
          <p:nvPr/>
        </p:nvCxnSpPr>
        <p:spPr>
          <a:xfrm flipH="1">
            <a:off x="5829169" y="2718674"/>
            <a:ext cx="283381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286369" y="4003721"/>
            <a:ext cx="674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8" idx="4"/>
            <a:endCxn id="8" idx="0"/>
          </p:cNvCxnSpPr>
          <p:nvPr/>
        </p:nvCxnSpPr>
        <p:spPr>
          <a:xfrm>
            <a:off x="6112550" y="2718674"/>
            <a:ext cx="1305916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246227" y="5508963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3" name="Oval 32"/>
          <p:cNvSpPr/>
          <p:nvPr/>
        </p:nvSpPr>
        <p:spPr>
          <a:xfrm>
            <a:off x="6538318" y="5263515"/>
            <a:ext cx="1195039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requesting party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4" name="Oval 33"/>
          <p:cNvSpPr/>
          <p:nvPr/>
        </p:nvSpPr>
        <p:spPr>
          <a:xfrm>
            <a:off x="7733357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Subject</a:t>
            </a:r>
          </a:p>
          <a:p>
            <a:pPr algn="ctr"/>
            <a:r>
              <a:rPr lang="en-US" sz="1100" dirty="0" smtClean="0"/>
              <a:t>Johnny</a:t>
            </a:r>
            <a:endParaRPr lang="en-US" sz="1100" dirty="0"/>
          </a:p>
        </p:txBody>
      </p:sp>
      <p:cxnSp>
        <p:nvCxnSpPr>
          <p:cNvPr id="48" name="Straight Arrow Connector 47"/>
          <p:cNvCxnSpPr>
            <a:stCxn id="7" idx="2"/>
            <a:endCxn id="33" idx="1"/>
          </p:cNvCxnSpPr>
          <p:nvPr/>
        </p:nvCxnSpPr>
        <p:spPr>
          <a:xfrm>
            <a:off x="5829169" y="4460921"/>
            <a:ext cx="884158" cy="9365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3"/>
            <a:endCxn id="33" idx="2"/>
          </p:cNvCxnSpPr>
          <p:nvPr/>
        </p:nvCxnSpPr>
        <p:spPr>
          <a:xfrm flipV="1">
            <a:off x="6160627" y="5720715"/>
            <a:ext cx="377691" cy="245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2"/>
            <a:endCxn id="28" idx="0"/>
          </p:cNvCxnSpPr>
          <p:nvPr/>
        </p:nvCxnSpPr>
        <p:spPr>
          <a:xfrm flipH="1">
            <a:off x="5703427" y="4460921"/>
            <a:ext cx="125742" cy="10480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75933" y="5078849"/>
            <a:ext cx="56938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67038" y="3151345"/>
            <a:ext cx="5565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5610728" y="1804274"/>
            <a:ext cx="1003644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owner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259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7486339" y="5437777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Grantee</a:t>
            </a:r>
          </a:p>
          <a:p>
            <a:pPr algn="ctr"/>
            <a:r>
              <a:rPr lang="en-US" sz="1100" dirty="0" smtClean="0"/>
              <a:t>Susie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4576691" y="5720715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7681873" y="3702389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</a:t>
            </a:r>
            <a:r>
              <a:rPr lang="en-US" sz="2000" dirty="0" smtClean="0"/>
              <a:t>SO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655290" y="3698921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ASO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case: Alice oversees 12-year-old Susie’s online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670" y="1600200"/>
            <a:ext cx="4038600" cy="494027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Susie’s resources at the RS relate to her</a:t>
            </a:r>
          </a:p>
          <a:p>
            <a:pPr lvl="1"/>
            <a:r>
              <a:rPr lang="en-US" dirty="0" smtClean="0"/>
              <a:t>So she is the Resource Subject</a:t>
            </a:r>
          </a:p>
          <a:p>
            <a:r>
              <a:rPr lang="en-US" dirty="0" smtClean="0"/>
              <a:t>But Alice controls access to those resources at the AS</a:t>
            </a:r>
          </a:p>
          <a:p>
            <a:pPr lvl="1"/>
            <a:r>
              <a:rPr lang="en-US" dirty="0" smtClean="0"/>
              <a:t>So she is the Grantor</a:t>
            </a:r>
          </a:p>
          <a:p>
            <a:r>
              <a:rPr lang="en-US" dirty="0" smtClean="0"/>
              <a:t>Alice shares the resources in constrained fashion with Susie</a:t>
            </a:r>
          </a:p>
          <a:p>
            <a:pPr lvl="1"/>
            <a:r>
              <a:rPr lang="en-US" dirty="0" smtClean="0"/>
              <a:t>So Susie is a Grantee</a:t>
            </a:r>
          </a:p>
          <a:p>
            <a:pPr lvl="1"/>
            <a:r>
              <a:rPr lang="en-US" dirty="0" smtClean="0"/>
              <a:t>A narrow ecosystem would help for additional downstream controls to be in place</a:t>
            </a:r>
          </a:p>
          <a:p>
            <a:r>
              <a:rPr lang="en-US" dirty="0" smtClean="0"/>
              <a:t>Susie will eventually turn 13 and will be able to control access to her own resources</a:t>
            </a:r>
          </a:p>
          <a:p>
            <a:pPr lvl="1"/>
            <a:r>
              <a:rPr lang="en-US" dirty="0" smtClean="0"/>
              <a:t>Alice could be “kicked out” and Susie allowed to set up a direct AS relationship at that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1969" y="3546521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6961266" y="354652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RS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6307996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Grantor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cxnSp>
        <p:nvCxnSpPr>
          <p:cNvPr id="18" name="Straight Arrow Connector 17"/>
          <p:cNvCxnSpPr>
            <a:stCxn id="38" idx="4"/>
            <a:endCxn id="7" idx="0"/>
          </p:cNvCxnSpPr>
          <p:nvPr/>
        </p:nvCxnSpPr>
        <p:spPr>
          <a:xfrm flipH="1">
            <a:off x="5829169" y="2718674"/>
            <a:ext cx="283381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286369" y="4003721"/>
            <a:ext cx="674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8" idx="4"/>
            <a:endCxn id="8" idx="0"/>
          </p:cNvCxnSpPr>
          <p:nvPr/>
        </p:nvCxnSpPr>
        <p:spPr>
          <a:xfrm>
            <a:off x="6112550" y="2718674"/>
            <a:ext cx="1305916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246227" y="5508963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3" name="Oval 32"/>
          <p:cNvSpPr/>
          <p:nvPr/>
        </p:nvSpPr>
        <p:spPr>
          <a:xfrm>
            <a:off x="6538318" y="5263515"/>
            <a:ext cx="1195039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requesting party</a:t>
            </a:r>
          </a:p>
          <a:p>
            <a:pPr algn="ctr"/>
            <a:r>
              <a:rPr lang="en-US" sz="1100" dirty="0" smtClean="0"/>
              <a:t>Susie</a:t>
            </a:r>
            <a:endParaRPr lang="en-US" sz="1100" dirty="0"/>
          </a:p>
        </p:txBody>
      </p:sp>
      <p:sp>
        <p:nvSpPr>
          <p:cNvPr id="34" name="Oval 33"/>
          <p:cNvSpPr/>
          <p:nvPr/>
        </p:nvSpPr>
        <p:spPr>
          <a:xfrm>
            <a:off x="7733357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Subject</a:t>
            </a:r>
          </a:p>
          <a:p>
            <a:pPr algn="ctr"/>
            <a:r>
              <a:rPr lang="en-US" sz="1100" dirty="0" smtClean="0"/>
              <a:t>Susie</a:t>
            </a:r>
            <a:endParaRPr lang="en-US" sz="1100" dirty="0"/>
          </a:p>
        </p:txBody>
      </p:sp>
      <p:cxnSp>
        <p:nvCxnSpPr>
          <p:cNvPr id="48" name="Straight Arrow Connector 47"/>
          <p:cNvCxnSpPr>
            <a:stCxn id="7" idx="2"/>
            <a:endCxn id="33" idx="1"/>
          </p:cNvCxnSpPr>
          <p:nvPr/>
        </p:nvCxnSpPr>
        <p:spPr>
          <a:xfrm>
            <a:off x="5829169" y="4460921"/>
            <a:ext cx="884158" cy="9365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3"/>
            <a:endCxn id="33" idx="2"/>
          </p:cNvCxnSpPr>
          <p:nvPr/>
        </p:nvCxnSpPr>
        <p:spPr>
          <a:xfrm flipV="1">
            <a:off x="6160627" y="5720715"/>
            <a:ext cx="377691" cy="245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2"/>
            <a:endCxn id="28" idx="0"/>
          </p:cNvCxnSpPr>
          <p:nvPr/>
        </p:nvCxnSpPr>
        <p:spPr>
          <a:xfrm flipH="1">
            <a:off x="5703427" y="4460921"/>
            <a:ext cx="125742" cy="10480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75933" y="5078849"/>
            <a:ext cx="56938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67038" y="3151345"/>
            <a:ext cx="5565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5610728" y="1804274"/>
            <a:ext cx="1003644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owner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6836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7486339" y="5437777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Grantee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4576691" y="5720715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7681873" y="3702389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</a:t>
            </a:r>
            <a:r>
              <a:rPr lang="en-US" sz="2000" dirty="0" smtClean="0"/>
              <a:t>SO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655290" y="3698921"/>
            <a:ext cx="914400" cy="914400"/>
          </a:xfrm>
          <a:prstGeom prst="rect">
            <a:avLst/>
          </a:prstGeom>
          <a:ln>
            <a:prstDash val="lg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ASO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case: “offline Alice” gives paper sharing directives to a </a:t>
            </a:r>
            <a:r>
              <a:rPr lang="en-US" dirty="0" err="1" smtClean="0"/>
              <a:t>gov</a:t>
            </a:r>
            <a:r>
              <a:rPr lang="en-US" dirty="0" smtClean="0"/>
              <a:t> agency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670" y="1600200"/>
            <a:ext cx="4038600" cy="494027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Alice’s resources at the RS relate to her</a:t>
            </a:r>
          </a:p>
          <a:p>
            <a:pPr lvl="1"/>
            <a:r>
              <a:rPr lang="en-US" dirty="0" smtClean="0"/>
              <a:t>So she is the Resource Subject</a:t>
            </a:r>
          </a:p>
          <a:p>
            <a:r>
              <a:rPr lang="en-US" dirty="0" smtClean="0"/>
              <a:t>The agency controls access to those resources at the AS</a:t>
            </a:r>
          </a:p>
          <a:p>
            <a:pPr lvl="1"/>
            <a:r>
              <a:rPr lang="en-US" dirty="0" smtClean="0"/>
              <a:t>It is the Grantor, by virtue of controlling a “headless” account for Alice for this purpose</a:t>
            </a:r>
          </a:p>
          <a:p>
            <a:r>
              <a:rPr lang="en-US" dirty="0" smtClean="0"/>
              <a:t>Alice specifies how to share resources with Bob etc.</a:t>
            </a:r>
          </a:p>
          <a:p>
            <a:pPr lvl="1"/>
            <a:r>
              <a:rPr lang="en-US" dirty="0" smtClean="0"/>
              <a:t>The agency configures the AS for her</a:t>
            </a:r>
          </a:p>
          <a:p>
            <a:r>
              <a:rPr lang="en-US" dirty="0" smtClean="0"/>
              <a:t>If Alice wants to take online control, the agency gives her a login to the account and steps out of the way</a:t>
            </a:r>
          </a:p>
          <a:p>
            <a:pPr lvl="1"/>
            <a:r>
              <a:rPr lang="en-US" dirty="0" smtClean="0"/>
              <a:t>No more </a:t>
            </a:r>
            <a:r>
              <a:rPr lang="en-US" dirty="0" err="1" smtClean="0"/>
              <a:t>proxying</a:t>
            </a:r>
            <a:r>
              <a:rPr lang="en-US" dirty="0" smtClean="0"/>
              <a:t> – she would become her own Grantor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1969" y="3546521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6961266" y="354652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RS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6307996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Grantor</a:t>
            </a:r>
          </a:p>
          <a:p>
            <a:pPr algn="ctr"/>
            <a:r>
              <a:rPr lang="en-US" sz="1100" b="1" dirty="0" err="1" smtClean="0"/>
              <a:t>Gov</a:t>
            </a:r>
            <a:r>
              <a:rPr lang="en-US" sz="1100" b="1" dirty="0" smtClean="0"/>
              <a:t> Agency</a:t>
            </a:r>
            <a:endParaRPr lang="en-US" sz="1100" b="1" dirty="0"/>
          </a:p>
        </p:txBody>
      </p:sp>
      <p:cxnSp>
        <p:nvCxnSpPr>
          <p:cNvPr id="18" name="Straight Arrow Connector 17"/>
          <p:cNvCxnSpPr>
            <a:stCxn id="38" idx="4"/>
            <a:endCxn id="7" idx="0"/>
          </p:cNvCxnSpPr>
          <p:nvPr/>
        </p:nvCxnSpPr>
        <p:spPr>
          <a:xfrm flipH="1">
            <a:off x="5829169" y="2718674"/>
            <a:ext cx="283381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286369" y="4003721"/>
            <a:ext cx="674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8" idx="4"/>
            <a:endCxn id="8" idx="0"/>
          </p:cNvCxnSpPr>
          <p:nvPr/>
        </p:nvCxnSpPr>
        <p:spPr>
          <a:xfrm>
            <a:off x="6112550" y="2718674"/>
            <a:ext cx="1305916" cy="827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246227" y="5508963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3" name="Oval 32"/>
          <p:cNvSpPr/>
          <p:nvPr/>
        </p:nvSpPr>
        <p:spPr>
          <a:xfrm>
            <a:off x="6538318" y="5263515"/>
            <a:ext cx="1195039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requesting party</a:t>
            </a:r>
          </a:p>
          <a:p>
            <a:pPr algn="ctr"/>
            <a:r>
              <a:rPr lang="en-US" sz="1100" dirty="0" smtClean="0"/>
              <a:t>Bob</a:t>
            </a:r>
            <a:endParaRPr lang="en-US" sz="1100" dirty="0"/>
          </a:p>
        </p:txBody>
      </p:sp>
      <p:sp>
        <p:nvSpPr>
          <p:cNvPr id="34" name="Oval 33"/>
          <p:cNvSpPr/>
          <p:nvPr/>
        </p:nvSpPr>
        <p:spPr>
          <a:xfrm>
            <a:off x="7733357" y="1647682"/>
            <a:ext cx="1003644" cy="914400"/>
          </a:xfrm>
          <a:prstGeom prst="ellipse">
            <a:avLst/>
          </a:prstGeom>
          <a:ln>
            <a:prstDash val="lg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Subject</a:t>
            </a:r>
          </a:p>
          <a:p>
            <a:pPr algn="ctr"/>
            <a:r>
              <a:rPr lang="en-US" sz="1100" dirty="0" smtClean="0"/>
              <a:t>Alice</a:t>
            </a:r>
            <a:endParaRPr lang="en-US" sz="1100" dirty="0"/>
          </a:p>
        </p:txBody>
      </p:sp>
      <p:cxnSp>
        <p:nvCxnSpPr>
          <p:cNvPr id="48" name="Straight Arrow Connector 47"/>
          <p:cNvCxnSpPr>
            <a:stCxn id="7" idx="2"/>
            <a:endCxn id="33" idx="1"/>
          </p:cNvCxnSpPr>
          <p:nvPr/>
        </p:nvCxnSpPr>
        <p:spPr>
          <a:xfrm>
            <a:off x="5829169" y="4460921"/>
            <a:ext cx="884158" cy="9365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3"/>
            <a:endCxn id="33" idx="2"/>
          </p:cNvCxnSpPr>
          <p:nvPr/>
        </p:nvCxnSpPr>
        <p:spPr>
          <a:xfrm flipV="1">
            <a:off x="6160627" y="5720715"/>
            <a:ext cx="377691" cy="245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2"/>
            <a:endCxn id="28" idx="0"/>
          </p:cNvCxnSpPr>
          <p:nvPr/>
        </p:nvCxnSpPr>
        <p:spPr>
          <a:xfrm flipH="1">
            <a:off x="5703427" y="4460921"/>
            <a:ext cx="125742" cy="10480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75933" y="5078849"/>
            <a:ext cx="56938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67038" y="3151345"/>
            <a:ext cx="5565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5610728" y="1804274"/>
            <a:ext cx="1003644" cy="9144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resource owner</a:t>
            </a:r>
          </a:p>
          <a:p>
            <a:pPr algn="ctr"/>
            <a:r>
              <a:rPr lang="en-US" sz="1100" b="1" dirty="0" err="1" smtClean="0"/>
              <a:t>Gov</a:t>
            </a:r>
            <a:r>
              <a:rPr lang="en-US" sz="1100" b="1" dirty="0" smtClean="0"/>
              <a:t> agency</a:t>
            </a:r>
            <a:endParaRPr lang="en-US" sz="1100" b="1" dirty="0"/>
          </a:p>
        </p:txBody>
      </p:sp>
      <p:sp>
        <p:nvSpPr>
          <p:cNvPr id="4" name="Oval 3"/>
          <p:cNvSpPr/>
          <p:nvPr/>
        </p:nvSpPr>
        <p:spPr>
          <a:xfrm>
            <a:off x="5805391" y="2243867"/>
            <a:ext cx="614317" cy="439197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00907" y="2002673"/>
            <a:ext cx="614317" cy="439197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6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450</Words>
  <Application>Microsoft Macintosh PowerPoint</Application>
  <PresentationFormat>On-screen Show (4:3)</PresentationFormat>
  <Paragraphs>111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Interactions Between Resource Subjects and Grantors</vt:lpstr>
      <vt:lpstr>Simplest use case: Alice is an “online adult with legal capacity”</vt:lpstr>
      <vt:lpstr>Use case: Alice is a guardian (proxy) for 2-year-old Johnny</vt:lpstr>
      <vt:lpstr>Use case: Alice oversees 12-year-old Susie’s online usage</vt:lpstr>
      <vt:lpstr>Use case: “offline Alice” gives paper sharing directives to a gov agency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UMA custodian thoughts</dc:title>
  <dc:subject/>
  <dc:creator>Eve</dc:creator>
  <cp:keywords/>
  <dc:description/>
  <cp:lastModifiedBy>Eve</cp:lastModifiedBy>
  <cp:revision>12</cp:revision>
  <dcterms:created xsi:type="dcterms:W3CDTF">2016-02-16T04:00:02Z</dcterms:created>
  <dcterms:modified xsi:type="dcterms:W3CDTF">2016-04-08T14:11:58Z</dcterms:modified>
  <cp:category/>
</cp:coreProperties>
</file>